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slides/slide94.xml" ContentType="application/vnd.openxmlformats-officedocument.presentationml.slide+xml"/>
  <Override PartName="/ppt/slides/slide142.xml" ContentType="application/vnd.openxmlformats-officedocument.presentationml.slide+xml"/>
  <Override PartName="/ppt/notesSlides/notesSlide2.xml" ContentType="application/vnd.openxmlformats-officedocument.presentationml.notesSlide+xml"/>
  <Override PartName="/ppt/slides/slide36.xml" ContentType="application/vnd.openxmlformats-officedocument.presentationml.slide+xml"/>
  <Override PartName="/ppt/slides/slide83.xml" ContentType="application/vnd.openxmlformats-officedocument.presentationml.slide+xml"/>
  <Override PartName="/ppt/slides/slide120.xml" ContentType="application/vnd.openxmlformats-officedocument.presentationml.slide+xml"/>
  <Override PartName="/ppt/slides/slide131.xml" ContentType="application/vnd.openxmlformats-officedocument.presentationml.slide+xml"/>
  <Override PartName="/ppt/diagrams/colors11.xml" ContentType="application/vnd.openxmlformats-officedocument.drawingml.diagramColors+xml"/>
  <Override PartName="/ppt/slides/slide25.xml" ContentType="application/vnd.openxmlformats-officedocument.presentationml.slide+xml"/>
  <Override PartName="/ppt/slides/slide72.xml" ContentType="application/vnd.openxmlformats-officedocument.presentationml.slid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3.xml" ContentType="application/vnd.openxmlformats-officedocument.drawingml.diagramData+xml"/>
  <Default Extension="xml" ContentType="application/xml"/>
  <Override PartName="/ppt/slides/slide14.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diagrams/quickStyle17.xml" ContentType="application/vnd.openxmlformats-officedocument.drawingml.diagramStyle+xml"/>
  <Override PartName="/ppt/tableStyles.xml" ContentType="application/vnd.openxmlformats-officedocument.presentationml.tableStyles+xml"/>
  <Override PartName="/ppt/diagrams/layout17.xml" ContentType="application/vnd.openxmlformats-officedocument.drawingml.diagramLayout+xml"/>
  <Override PartName="/ppt/slides/slide147.xml" ContentType="application/vnd.openxmlformats-officedocument.presentationml.slide+xml"/>
  <Override PartName="/ppt/slides/slide99.xml" ContentType="application/vnd.openxmlformats-officedocument.presentationml.slide+xml"/>
  <Override PartName="/ppt/slides/slide136.xml" ContentType="application/vnd.openxmlformats-officedocument.presentationml.slide+xml"/>
  <Override PartName="/ppt/diagrams/layout1.xml" ContentType="application/vnd.openxmlformats-officedocument.drawingml.diagramLayout+xml"/>
  <Override PartName="/ppt/diagrams/data2.xml" ContentType="application/vnd.openxmlformats-officedocument.drawingml.diagramData+xml"/>
  <Override PartName="/ppt/diagrams/quickStyle20.xml" ContentType="application/vnd.openxmlformats-officedocument.drawingml.diagramStyle+xml"/>
  <Override PartName="/ppt/slides/slide77.xml" ContentType="application/vnd.openxmlformats-officedocument.presentationml.slide+xml"/>
  <Override PartName="/ppt/slides/slide88.xml" ContentType="application/vnd.openxmlformats-officedocument.presentationml.slide+xml"/>
  <Override PartName="/ppt/slides/slide125.xml" ContentType="application/vnd.openxmlformats-officedocument.presentationml.slide+xml"/>
  <Override PartName="/ppt/diagrams/colors4.xml" ContentType="application/vnd.openxmlformats-officedocument.drawingml.diagramColors+xml"/>
  <Override PartName="/ppt/diagrams/colors16.xml" ContentType="application/vnd.openxmlformats-officedocument.drawingml.diagramColors+xml"/>
  <Override PartName="/ppt/diagrams/data18.xml" ContentType="application/vnd.openxmlformats-officedocument.drawingml.diagramData+xml"/>
  <Override PartName="/ppt/slides/slide5.xml" ContentType="application/vnd.openxmlformats-officedocument.presentationml.slide+xml"/>
  <Override PartName="/ppt/slides/slide19.xml" ContentType="application/vnd.openxmlformats-officedocument.presentationml.slide+xml"/>
  <Override PartName="/ppt/slides/slide66.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Layouts/slideLayout7.xml" ContentType="application/vnd.openxmlformats-officedocument.presentationml.slideLayout+xml"/>
  <Default Extension="png" ContentType="image/png"/>
  <Override PartName="/ppt/diagrams/layout20.xml" ContentType="application/vnd.openxmlformats-officedocument.drawingml.diagramLayout+xml"/>
  <Override PartName="/ppt/slides/slide55.xml" ContentType="application/vnd.openxmlformats-officedocument.presentationml.slide+xml"/>
  <Override PartName="/ppt/theme/theme2.xml" ContentType="application/vnd.openxmlformats-officedocument.theme+xml"/>
  <Override PartName="/ppt/diagrams/quickStyle3.xml" ContentType="application/vnd.openxmlformats-officedocument.drawingml.diagramStyle+xml"/>
  <Override PartName="/ppt/slides/slide33.xml" ContentType="application/vnd.openxmlformats-officedocument.presentationml.slide+xml"/>
  <Override PartName="/ppt/slides/slide44.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diagrams/data21.xml" ContentType="application/vnd.openxmlformats-officedocument.drawingml.diagramData+xml"/>
  <Override PartName="/ppt/presentation.xml" ContentType="application/vnd.openxmlformats-officedocument.presentationml.presentation.main+xml"/>
  <Override PartName="/ppt/slides/slide22.xml" ContentType="application/vnd.openxmlformats-officedocument.presentationml.slide+xml"/>
  <Override PartName="/ppt/diagrams/layout6.xml" ContentType="application/vnd.openxmlformats-officedocument.drawingml.diagramLayout+xml"/>
  <Override PartName="/ppt/diagrams/data10.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diagrams/data7.xml" ContentType="application/vnd.openxmlformats-officedocument.drawingml.diagramData+xml"/>
  <Override PartName="/ppt/diagrams/colors9.xml" ContentType="application/vnd.openxmlformats-officedocument.drawingml.diagramColors+xml"/>
  <Override PartName="/ppt/diagrams/quickStyle14.xml" ContentType="application/vnd.openxmlformats-officedocument.drawingml.diagramStyle+xml"/>
  <Override PartName="/ppt/slides/slide119.xml" ContentType="application/vnd.openxmlformats-officedocument.presentationml.slide+xml"/>
  <Override PartName="/ppt/slideLayouts/slideLayout10.xml" ContentType="application/vnd.openxmlformats-officedocument.presentationml.slideLayout+xml"/>
  <Override PartName="/ppt/diagrams/layout2.xml" ContentType="application/vnd.openxmlformats-officedocument.drawingml.diagramLayout+xml"/>
  <Default Extension="gif" ContentType="image/gif"/>
  <Default Extension="vml" ContentType="application/vnd.openxmlformats-officedocument.vmlDrawing"/>
  <Override PartName="/ppt/slides/slide89.xml" ContentType="application/vnd.openxmlformats-officedocument.presentationml.slide+xml"/>
  <Override PartName="/ppt/slides/slide108.xml" ContentType="application/vnd.openxmlformats-officedocument.presentationml.slide+xml"/>
  <Override PartName="/ppt/slides/slide126.xml" ContentType="application/vnd.openxmlformats-officedocument.presentationml.slide+xml"/>
  <Override PartName="/ppt/slides/slide137.xml" ContentType="application/vnd.openxmlformats-officedocument.presentationml.slide+xml"/>
  <Override PartName="/ppt/diagrams/data3.xml" ContentType="application/vnd.openxmlformats-officedocument.drawingml.diagramData+xml"/>
  <Override PartName="/ppt/diagrams/colors5.xml" ContentType="application/vnd.openxmlformats-officedocument.drawingml.diagramColors+xml"/>
  <Override PartName="/ppt/diagrams/quickStyle8.xml" ContentType="application/vnd.openxmlformats-officedocument.drawingml.diagramStyle+xml"/>
  <Override PartName="/ppt/diagrams/quickStyle10.xml" ContentType="application/vnd.openxmlformats-officedocument.drawingml.diagramStyle+xml"/>
  <Override PartName="/ppt/diagrams/layout14.xml" ContentType="application/vnd.openxmlformats-officedocument.drawingml.diagramLayout+xml"/>
  <Override PartName="/ppt/diagrams/colors17.xml" ContentType="application/vnd.openxmlformats-officedocument.drawingml.diagramColors+xml"/>
  <Override PartName="/ppt/diagrams/quickStyle21.xml" ContentType="application/vnd.openxmlformats-officedocument.drawingml.diagramStyle+xml"/>
  <Override PartName="/ppt/slides/slide49.xml" ContentType="application/vnd.openxmlformats-officedocument.presentationml.slide+xml"/>
  <Override PartName="/ppt/slides/slide78.xml" ContentType="application/vnd.openxmlformats-officedocument.presentationml.slide+xml"/>
  <Override PartName="/ppt/slides/slide96.xml" ContentType="application/vnd.openxmlformats-officedocument.presentationml.slide+xml"/>
  <Override PartName="/ppt/slides/slide115.xml" ContentType="application/vnd.openxmlformats-officedocument.presentationml.slide+xml"/>
  <Override PartName="/ppt/slides/slide144.xml" ContentType="application/vnd.openxmlformats-officedocument.presentationml.slide+xml"/>
  <Override PartName="/ppt/handoutMasters/handoutMaster1.xml" ContentType="application/vnd.openxmlformats-officedocument.presentationml.handoutMaster+xml"/>
  <Override PartName="/ppt/diagrams/data19.xml" ContentType="application/vnd.openxmlformats-officedocument.drawingml.diagramData+xml"/>
  <Override PartName="/ppt/diagrams/layout21.xml" ContentType="application/vnd.openxmlformats-officedocument.drawingml.diagramLayout+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s/slide133.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diagrams/colors13.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s/slide140.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diagrams/data15.xml" ContentType="application/vnd.openxmlformats-officedocument.drawingml.diagramData+xml"/>
  <Override PartName="/ppt/diagrams/colors20.xml" ContentType="application/vnd.openxmlformats-officedocument.drawingml.diagramColors+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xls" ContentType="application/vnd.ms-excel"/>
  <Override PartName="/ppt/diagrams/data11.xml" ContentType="application/vnd.openxmlformats-officedocument.drawingml.diagramData+xml"/>
  <Override PartName="/ppt/diagrams/quickStyle19.xml" ContentType="application/vnd.openxmlformats-officedocument.drawingml.diagramStyl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diagrams/quickStyle15.xml" ContentType="application/vnd.openxmlformats-officedocument.drawingml.diagramStyle+xml"/>
  <Override PartName="/ppt/diagrams/layout19.xml" ContentType="application/vnd.openxmlformats-officedocument.drawingml.diagramLayout+xml"/>
  <Override PartName="/ppt/slides/slide138.xml" ContentType="application/vnd.openxmlformats-officedocument.presentationml.slide+xml"/>
  <Override PartName="/ppt/diagrams/layout3.xml" ContentType="application/vnd.openxmlformats-officedocument.drawingml.diagramLayout+xml"/>
  <Override PartName="/ppt/diagrams/data4.xml" ContentType="application/vnd.openxmlformats-officedocument.drawingml.diagramData+xml"/>
  <Override PartName="/ppt/diagrams/layout15.xml" ContentType="application/vnd.openxmlformats-officedocument.drawingml.diagramLayout+xml"/>
  <Override PartName="/ppt/slides/slide79.xml" ContentType="application/vnd.openxmlformats-officedocument.presentationml.slide+xml"/>
  <Override PartName="/ppt/slides/slide109.xml" ContentType="application/vnd.openxmlformats-officedocument.presentationml.slide+xml"/>
  <Override PartName="/ppt/slides/slide127.xml" ContentType="application/vnd.openxmlformats-officedocument.presentationml.slide+xml"/>
  <Override PartName="/ppt/slides/slide145.xml" ContentType="application/vnd.openxmlformats-officedocument.presentationml.slide+xml"/>
  <Override PartName="/ppt/diagrams/colors6.xml" ContentType="application/vnd.openxmlformats-officedocument.drawingml.diagramColors+xml"/>
  <Override PartName="/ppt/diagrams/quickStyle9.xml" ContentType="application/vnd.openxmlformats-officedocument.drawingml.diagramStyle+xml"/>
  <Override PartName="/ppt/diagrams/quickStyle11.xml" ContentType="application/vnd.openxmlformats-officedocument.drawingml.diagramStyle+xml"/>
  <Override PartName="/ppt/diagrams/colors18.xml" ContentType="application/vnd.openxmlformats-officedocument.drawingml.diagramColors+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s/slide134.xml" ContentType="application/vnd.openxmlformats-officedocument.presentationml.slide+xml"/>
  <Override PartName="/ppt/slideLayouts/slideLayout9.xml" ContentType="application/vnd.openxmlformats-officedocument.presentationml.slideLayout+xml"/>
  <Override PartName="/ppt/charts/chart1.xml" ContentType="application/vnd.openxmlformats-officedocument.drawingml.chart+xml"/>
  <Override PartName="/ppt/diagrams/layout11.xml" ContentType="application/vnd.openxmlformats-officedocument.drawingml.diagramLayout+xml"/>
  <Override PartName="/ppt/diagrams/colors14.xml" ContentType="application/vnd.openxmlformats-officedocument.drawingml.diagramColors+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slides/slide141.xml" ContentType="application/vnd.openxmlformats-officedocument.presentationml.slide+xml"/>
  <Override PartName="/ppt/notesSlides/notesSlide1.xml" ContentType="application/vnd.openxmlformats-officedocument.presentationml.notesSlide+xml"/>
  <Override PartName="/ppt/diagrams/colors2.xml" ContentType="application/vnd.openxmlformats-officedocument.drawingml.diagramColors+xml"/>
  <Override PartName="/ppt/diagrams/quickStyle5.xml" ContentType="application/vnd.openxmlformats-officedocument.drawingml.diagramStyle+xml"/>
  <Override PartName="/ppt/diagrams/data16.xml" ContentType="application/vnd.openxmlformats-officedocument.drawingml.diagramData+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130.xml" ContentType="application/vnd.openxmlformats-officedocument.presentationml.slide+xml"/>
  <Override PartName="/ppt/slideLayouts/slideLayout5.xml" ContentType="application/vnd.openxmlformats-officedocument.presentationml.slideLayout+xml"/>
  <Override PartName="/ppt/diagrams/colors10.xml" ContentType="application/vnd.openxmlformats-officedocument.drawingml.diagramColors+xml"/>
  <Override PartName="/ppt/diagrams/colors21.xml" ContentType="application/vnd.openxmlformats-officedocument.drawingml.diagramColors+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diagrams/quickStyle1.xml" ContentType="application/vnd.openxmlformats-officedocument.drawingml.diagramStyle+xml"/>
  <Override PartName="/ppt/diagrams/layout8.xml" ContentType="application/vnd.openxmlformats-officedocument.drawingml.diagramLayout+xml"/>
  <Override PartName="/ppt/diagrams/data12.xml" ContentType="application/vnd.openxmlformats-officedocument.drawingml.diagramData+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diagrams/data9.xml" ContentType="application/vnd.openxmlformats-officedocument.drawingml.diagramData+xml"/>
  <Override PartName="/ppt/diagrams/quickStyle16.xml" ContentType="application/vnd.openxmlformats-officedocument.drawingml.diagramStyle+xml"/>
  <Override PartName="/ppt/slides/slide20.xml" ContentType="application/vnd.openxmlformats-officedocument.presentationml.slide+xml"/>
  <Override PartName="/ppt/diagrams/layout4.xml" ContentType="application/vnd.openxmlformats-officedocument.drawingml.diagramLayout+xml"/>
  <Override PartName="/ppt/slides/slide139.xml" ContentType="application/vnd.openxmlformats-officedocument.presentationml.slide+xml"/>
  <Override PartName="/ppt/diagrams/data5.xml" ContentType="application/vnd.openxmlformats-officedocument.drawingml.diagramData+xml"/>
  <Override PartName="/ppt/diagrams/colors7.xml" ContentType="application/vnd.openxmlformats-officedocument.drawingml.diagramColors+xml"/>
  <Override PartName="/ppt/diagrams/quickStyle12.xml" ContentType="application/vnd.openxmlformats-officedocument.drawingml.diagramStyle+xml"/>
  <Override PartName="/ppt/diagrams/layout16.xml" ContentType="application/vnd.openxmlformats-officedocument.drawingml.diagramLayout+xml"/>
  <Override PartName="/ppt/diagrams/colors19.xml" ContentType="application/vnd.openxmlformats-officedocument.drawingml.diagramColors+xml"/>
  <Override PartName="/ppt/slides/slide98.xml" ContentType="application/vnd.openxmlformats-officedocument.presentationml.slide+xml"/>
  <Override PartName="/ppt/slides/slide117.xml" ContentType="application/vnd.openxmlformats-officedocument.presentationml.slide+xml"/>
  <Override PartName="/ppt/slides/slide128.xml" ContentType="application/vnd.openxmlformats-officedocument.presentationml.slide+xml"/>
  <Override PartName="/ppt/slides/slide146.xml" ContentType="application/vnd.openxmlformats-officedocument.presentationml.slide+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slides/slide106.xml" ContentType="application/vnd.openxmlformats-officedocument.presentationml.slide+xml"/>
  <Override PartName="/ppt/slides/slide124.xml" ContentType="application/vnd.openxmlformats-officedocument.presentationml.slide+xml"/>
  <Override PartName="/ppt/slides/slide135.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quickStyle6.xml" ContentType="application/vnd.openxmlformats-officedocument.drawingml.diagramStyle+xml"/>
  <Override PartName="/ppt/charts/chart2.xml" ContentType="application/vnd.openxmlformats-officedocument.drawingml.chart+xml"/>
  <Override PartName="/ppt/diagrams/layout12.xml" ContentType="application/vnd.openxmlformats-officedocument.drawingml.diagramLayout+xml"/>
  <Override PartName="/ppt/diagrams/colors15.xml" ContentType="application/vnd.openxmlformats-officedocument.drawingml.diagramColors+xml"/>
  <Override PartName="/ppt/slides/slide29.xml" ContentType="application/vnd.openxmlformats-officedocument.presentationml.slide+xml"/>
  <Override PartName="/ppt/slides/slide76.xml" ContentType="application/vnd.openxmlformats-officedocument.presentationml.slide+xml"/>
  <Override PartName="/ppt/slides/slide113.xml" ContentType="application/vnd.openxmlformats-officedocument.presentationml.slide+xml"/>
  <Override PartName="/ppt/diagrams/data17.xml" ContentType="application/vnd.openxmlformats-officedocument.drawingml.diagramData+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43.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s/slide32.xml" ContentType="application/vnd.openxmlformats-officedocument.presentationml.slide+xml"/>
  <Override PartName="/ppt/diagrams/data20.xml" ContentType="application/vnd.openxmlformats-officedocument.drawingml.diagramData+xml"/>
  <Override PartName="/ppt/slides/slide10.xml" ContentType="application/vnd.openxmlformats-officedocument.presentationml.slide+xml"/>
  <Override PartName="/ppt/slides/slide21.xml" ContentType="application/vnd.openxmlformats-officedocument.presentationml.slide+xml"/>
  <Override PartName="/ppt/diagrams/layout5.xml" ContentType="application/vnd.openxmlformats-officedocument.drawingml.diagramLayout+xml"/>
  <Override PartName="/ppt/diagrams/data6.xml" ContentType="application/vnd.openxmlformats-officedocument.drawingml.diagramData+xml"/>
  <Override PartName="/ppt/slides/slide129.xml" ContentType="application/vnd.openxmlformats-officedocument.presentationml.slide+xml"/>
  <Override PartName="/ppt/diagrams/colors8.xml" ContentType="application/vnd.openxmlformats-officedocument.drawingml.diagramColors+xml"/>
  <Override PartName="/ppt/diagrams/quickStyle13.xml" ContentType="application/vnd.openxmlformats-officedocument.drawingml.diagramStyle+xml"/>
  <Override PartName="/ppt/slides/slide118.xml" ContentType="application/vnd.openxmlformats-officedocument.presentationml.slide+xml"/>
  <Override PartName="/ppt/diagrams/layout13.xml" ContentType="application/vnd.openxmlformats-officedocument.drawingml.diagramLayout+xml"/>
  <Override PartName="/ppt/slides/slide9.xml" ContentType="application/vnd.openxmlformats-officedocument.presentationml.slide+xml"/>
  <Override PartName="/ppt/slides/slide59.xml" ContentType="application/vnd.openxmlformats-officedocument.presentationml.slide+xml"/>
  <Override PartName="/ppt/slides/slide107.xml" ContentType="application/vnd.openxmlformats-officedocument.presentationml.slide+xml"/>
  <Override PartName="/ppt/slides/slide143.xml" ContentType="application/vnd.openxmlformats-officedocument.presentationml.slide+xml"/>
  <Override PartName="/ppt/viewProps.xml" ContentType="application/vnd.openxmlformats-officedocument.presentationml.viewProps+xml"/>
  <Override PartName="/ppt/diagrams/quickStyle7.xml" ContentType="application/vnd.openxmlformats-officedocument.drawingml.diagramStyle+xml"/>
  <Override PartName="/ppt/slides/slide48.xml" ContentType="application/vnd.openxmlformats-officedocument.presentationml.slide+xml"/>
  <Override PartName="/ppt/slides/slide95.xml" ContentType="application/vnd.openxmlformats-officedocument.presentationml.slide+xml"/>
  <Override PartName="/ppt/slides/slide132.xml" ContentType="application/vnd.openxmlformats-officedocument.presentationml.slide+xml"/>
  <Override PartName="/ppt/notesSlides/notesSlide3.xml" ContentType="application/vnd.openxmlformats-officedocument.presentationml.notesSlide+xml"/>
  <Override PartName="/ppt/diagrams/colors12.xml" ContentType="application/vnd.openxmlformats-officedocument.drawingml.diagramColors+xml"/>
  <Override PartName="/ppt/slides/slide26.xml" ContentType="application/vnd.openxmlformats-officedocument.presentationml.slide+xml"/>
  <Override PartName="/ppt/slides/slide37.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diagrams/data14.xml" ContentType="application/vnd.openxmlformats-officedocument.drawingml.diagramData+xml"/>
  <Override PartName="/ppt/slides/slide1.xml" ContentType="application/vnd.openxmlformats-officedocument.presentationml.slide+xml"/>
  <Override PartName="/ppt/slides/slide15.xml" ContentType="application/vnd.openxmlformats-officedocument.presentationml.slide+xml"/>
  <Override PartName="/ppt/slides/slide62.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Override PartName="/ppt/slides/slide51.xml" ContentType="application/vnd.openxmlformats-officedocument.presentationml.slide+xml"/>
  <Override PartName="/ppt/diagrams/quickStyle18.xml" ContentType="application/vnd.openxmlformats-officedocument.drawingml.diagramStyle+xml"/>
  <Override PartName="/ppt/slides/slide40.xml" ContentType="application/vnd.openxmlformats-officedocument.presentationml.slide+xml"/>
  <Override PartName="/ppt/diagrams/layout18.xml" ContentType="application/vnd.openxmlformats-officedocument.drawingml.diagram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9"/>
  </p:notesMasterIdLst>
  <p:handoutMasterIdLst>
    <p:handoutMasterId r:id="rId150"/>
  </p:handoutMasterIdLst>
  <p:sldIdLst>
    <p:sldId id="281" r:id="rId2"/>
    <p:sldId id="280" r:id="rId3"/>
    <p:sldId id="475" r:id="rId4"/>
    <p:sldId id="634" r:id="rId5"/>
    <p:sldId id="533" r:id="rId6"/>
    <p:sldId id="476" r:id="rId7"/>
    <p:sldId id="531" r:id="rId8"/>
    <p:sldId id="477" r:id="rId9"/>
    <p:sldId id="478" r:id="rId10"/>
    <p:sldId id="532" r:id="rId11"/>
    <p:sldId id="479" r:id="rId12"/>
    <p:sldId id="480" r:id="rId13"/>
    <p:sldId id="481" r:id="rId14"/>
    <p:sldId id="482" r:id="rId15"/>
    <p:sldId id="483" r:id="rId16"/>
    <p:sldId id="484" r:id="rId17"/>
    <p:sldId id="487" r:id="rId18"/>
    <p:sldId id="488" r:id="rId19"/>
    <p:sldId id="489" r:id="rId20"/>
    <p:sldId id="490" r:id="rId21"/>
    <p:sldId id="491" r:id="rId22"/>
    <p:sldId id="635" r:id="rId23"/>
    <p:sldId id="492" r:id="rId24"/>
    <p:sldId id="493" r:id="rId25"/>
    <p:sldId id="494" r:id="rId26"/>
    <p:sldId id="495" r:id="rId27"/>
    <p:sldId id="496" r:id="rId28"/>
    <p:sldId id="497" r:id="rId29"/>
    <p:sldId id="498" r:id="rId30"/>
    <p:sldId id="499" r:id="rId31"/>
    <p:sldId id="500" r:id="rId32"/>
    <p:sldId id="501" r:id="rId33"/>
    <p:sldId id="502" r:id="rId34"/>
    <p:sldId id="503" r:id="rId35"/>
    <p:sldId id="504" r:id="rId36"/>
    <p:sldId id="505" r:id="rId37"/>
    <p:sldId id="506" r:id="rId38"/>
    <p:sldId id="507" r:id="rId39"/>
    <p:sldId id="508" r:id="rId40"/>
    <p:sldId id="509" r:id="rId41"/>
    <p:sldId id="510" r:id="rId42"/>
    <p:sldId id="511" r:id="rId43"/>
    <p:sldId id="512" r:id="rId44"/>
    <p:sldId id="513" r:id="rId45"/>
    <p:sldId id="514" r:id="rId46"/>
    <p:sldId id="515" r:id="rId47"/>
    <p:sldId id="516" r:id="rId48"/>
    <p:sldId id="517" r:id="rId49"/>
    <p:sldId id="518" r:id="rId50"/>
    <p:sldId id="519" r:id="rId51"/>
    <p:sldId id="520" r:id="rId52"/>
    <p:sldId id="521" r:id="rId53"/>
    <p:sldId id="522" r:id="rId54"/>
    <p:sldId id="524" r:id="rId55"/>
    <p:sldId id="525" r:id="rId56"/>
    <p:sldId id="527" r:id="rId57"/>
    <p:sldId id="528" r:id="rId58"/>
    <p:sldId id="529" r:id="rId59"/>
    <p:sldId id="536" r:id="rId60"/>
    <p:sldId id="537" r:id="rId61"/>
    <p:sldId id="538" r:id="rId62"/>
    <p:sldId id="539" r:id="rId63"/>
    <p:sldId id="540" r:id="rId64"/>
    <p:sldId id="541" r:id="rId65"/>
    <p:sldId id="542" r:id="rId66"/>
    <p:sldId id="543" r:id="rId67"/>
    <p:sldId id="544" r:id="rId68"/>
    <p:sldId id="545" r:id="rId69"/>
    <p:sldId id="546" r:id="rId70"/>
    <p:sldId id="547" r:id="rId71"/>
    <p:sldId id="548" r:id="rId72"/>
    <p:sldId id="549" r:id="rId73"/>
    <p:sldId id="550" r:id="rId74"/>
    <p:sldId id="551" r:id="rId75"/>
    <p:sldId id="552" r:id="rId76"/>
    <p:sldId id="553" r:id="rId77"/>
    <p:sldId id="554" r:id="rId78"/>
    <p:sldId id="555" r:id="rId79"/>
    <p:sldId id="556" r:id="rId80"/>
    <p:sldId id="557" r:id="rId81"/>
    <p:sldId id="558" r:id="rId82"/>
    <p:sldId id="559" r:id="rId83"/>
    <p:sldId id="560" r:id="rId84"/>
    <p:sldId id="561" r:id="rId85"/>
    <p:sldId id="562" r:id="rId86"/>
    <p:sldId id="563" r:id="rId87"/>
    <p:sldId id="564" r:id="rId88"/>
    <p:sldId id="565" r:id="rId89"/>
    <p:sldId id="566" r:id="rId90"/>
    <p:sldId id="567" r:id="rId91"/>
    <p:sldId id="568" r:id="rId92"/>
    <p:sldId id="569" r:id="rId93"/>
    <p:sldId id="570" r:id="rId94"/>
    <p:sldId id="571" r:id="rId95"/>
    <p:sldId id="572" r:id="rId96"/>
    <p:sldId id="573" r:id="rId97"/>
    <p:sldId id="574" r:id="rId98"/>
    <p:sldId id="575" r:id="rId99"/>
    <p:sldId id="576" r:id="rId100"/>
    <p:sldId id="577" r:id="rId101"/>
    <p:sldId id="578" r:id="rId102"/>
    <p:sldId id="579" r:id="rId103"/>
    <p:sldId id="580" r:id="rId104"/>
    <p:sldId id="581" r:id="rId105"/>
    <p:sldId id="582" r:id="rId106"/>
    <p:sldId id="583" r:id="rId107"/>
    <p:sldId id="584" r:id="rId108"/>
    <p:sldId id="585" r:id="rId109"/>
    <p:sldId id="586" r:id="rId110"/>
    <p:sldId id="587" r:id="rId111"/>
    <p:sldId id="589" r:id="rId112"/>
    <p:sldId id="590" r:id="rId113"/>
    <p:sldId id="591" r:id="rId114"/>
    <p:sldId id="592" r:id="rId115"/>
    <p:sldId id="593" r:id="rId116"/>
    <p:sldId id="594" r:id="rId117"/>
    <p:sldId id="595" r:id="rId118"/>
    <p:sldId id="596" r:id="rId119"/>
    <p:sldId id="597" r:id="rId120"/>
    <p:sldId id="598" r:id="rId121"/>
    <p:sldId id="599" r:id="rId122"/>
    <p:sldId id="600" r:id="rId123"/>
    <p:sldId id="601" r:id="rId124"/>
    <p:sldId id="602" r:id="rId125"/>
    <p:sldId id="603" r:id="rId126"/>
    <p:sldId id="604" r:id="rId127"/>
    <p:sldId id="605" r:id="rId128"/>
    <p:sldId id="606" r:id="rId129"/>
    <p:sldId id="607" r:id="rId130"/>
    <p:sldId id="608" r:id="rId131"/>
    <p:sldId id="609" r:id="rId132"/>
    <p:sldId id="610" r:id="rId133"/>
    <p:sldId id="611" r:id="rId134"/>
    <p:sldId id="612" r:id="rId135"/>
    <p:sldId id="613" r:id="rId136"/>
    <p:sldId id="614" r:id="rId137"/>
    <p:sldId id="615" r:id="rId138"/>
    <p:sldId id="616" r:id="rId139"/>
    <p:sldId id="617" r:id="rId140"/>
    <p:sldId id="618" r:id="rId141"/>
    <p:sldId id="625" r:id="rId142"/>
    <p:sldId id="626" r:id="rId143"/>
    <p:sldId id="627" r:id="rId144"/>
    <p:sldId id="630" r:id="rId145"/>
    <p:sldId id="631" r:id="rId146"/>
    <p:sldId id="632" r:id="rId147"/>
    <p:sldId id="633" r:id="rId148"/>
  </p:sldIdLst>
  <p:sldSz cx="9144000" cy="6858000" type="screen4x3"/>
  <p:notesSz cx="9144000" cy="6858000"/>
  <p:defaultTextStyle>
    <a:defPPr>
      <a:defRPr lang="fr-FR"/>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6228" autoAdjust="0"/>
    <p:restoredTop sz="94615" autoAdjust="0"/>
  </p:normalViewPr>
  <p:slideViewPr>
    <p:cSldViewPr>
      <p:cViewPr varScale="1">
        <p:scale>
          <a:sx n="70" d="100"/>
          <a:sy n="70" d="100"/>
        </p:scale>
        <p:origin x="-198"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9360"/>
    </p:cViewPr>
  </p:sorter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tableStyles" Target="tableStyle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notesMaster" Target="notesMasters/notesMaster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handoutMaster" Target="handoutMasters/handoutMaster1.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slide" Target="slides/slide144.xml"/><Relationship Id="rId15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1" Type="http://schemas.openxmlformats.org/officeDocument/2006/relationships/oleObject" Target="Classeur2"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Classeur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fr-FR"/>
  <c:chart>
    <c:autoTitleDeleted val="1"/>
    <c:plotArea>
      <c:layout>
        <c:manualLayout>
          <c:layoutTarget val="inner"/>
          <c:xMode val="edge"/>
          <c:yMode val="edge"/>
          <c:x val="7.6347222222222469E-2"/>
          <c:y val="2.2738947764551664E-2"/>
          <c:w val="0.75977077865266862"/>
          <c:h val="0.86765932401031065"/>
        </c:manualLayout>
      </c:layout>
      <c:lineChart>
        <c:grouping val="standard"/>
        <c:ser>
          <c:idx val="0"/>
          <c:order val="0"/>
          <c:tx>
            <c:strRef>
              <c:f>Feuil1!$A$1</c:f>
              <c:strCache>
                <c:ptCount val="1"/>
                <c:pt idx="0">
                  <c:v>M3 (Millions de DH)</c:v>
                </c:pt>
              </c:strCache>
            </c:strRef>
          </c:tx>
          <c:marker>
            <c:symbol val="none"/>
          </c:marker>
          <c:cat>
            <c:numRef>
              <c:f>Feuil1!$B$2:$B$333</c:f>
              <c:numCache>
                <c:formatCode>[$-40C]mmm\-yy;@</c:formatCode>
                <c:ptCount val="332"/>
                <c:pt idx="0">
                  <c:v>31078</c:v>
                </c:pt>
                <c:pt idx="1">
                  <c:v>31106</c:v>
                </c:pt>
                <c:pt idx="2">
                  <c:v>31137</c:v>
                </c:pt>
                <c:pt idx="3">
                  <c:v>31167</c:v>
                </c:pt>
                <c:pt idx="4">
                  <c:v>31198</c:v>
                </c:pt>
                <c:pt idx="5">
                  <c:v>31228</c:v>
                </c:pt>
                <c:pt idx="6">
                  <c:v>31259</c:v>
                </c:pt>
                <c:pt idx="7">
                  <c:v>31290</c:v>
                </c:pt>
                <c:pt idx="8">
                  <c:v>31320</c:v>
                </c:pt>
                <c:pt idx="9">
                  <c:v>31351</c:v>
                </c:pt>
                <c:pt idx="10">
                  <c:v>31381</c:v>
                </c:pt>
                <c:pt idx="11">
                  <c:v>31412</c:v>
                </c:pt>
                <c:pt idx="12">
                  <c:v>31443</c:v>
                </c:pt>
                <c:pt idx="13">
                  <c:v>31471</c:v>
                </c:pt>
                <c:pt idx="14">
                  <c:v>31502</c:v>
                </c:pt>
                <c:pt idx="15">
                  <c:v>31532</c:v>
                </c:pt>
                <c:pt idx="16">
                  <c:v>31563</c:v>
                </c:pt>
                <c:pt idx="17">
                  <c:v>31593</c:v>
                </c:pt>
                <c:pt idx="18">
                  <c:v>31624</c:v>
                </c:pt>
                <c:pt idx="19">
                  <c:v>31655</c:v>
                </c:pt>
                <c:pt idx="20">
                  <c:v>31685</c:v>
                </c:pt>
                <c:pt idx="21">
                  <c:v>31716</c:v>
                </c:pt>
                <c:pt idx="22">
                  <c:v>31746</c:v>
                </c:pt>
                <c:pt idx="23">
                  <c:v>31777</c:v>
                </c:pt>
                <c:pt idx="24">
                  <c:v>31808</c:v>
                </c:pt>
                <c:pt idx="25">
                  <c:v>31836</c:v>
                </c:pt>
                <c:pt idx="26">
                  <c:v>31867</c:v>
                </c:pt>
                <c:pt idx="27">
                  <c:v>31897</c:v>
                </c:pt>
                <c:pt idx="28">
                  <c:v>31928</c:v>
                </c:pt>
                <c:pt idx="29">
                  <c:v>31958</c:v>
                </c:pt>
                <c:pt idx="30">
                  <c:v>31989</c:v>
                </c:pt>
                <c:pt idx="31">
                  <c:v>32020</c:v>
                </c:pt>
                <c:pt idx="32">
                  <c:v>32050</c:v>
                </c:pt>
                <c:pt idx="33">
                  <c:v>32081</c:v>
                </c:pt>
                <c:pt idx="34">
                  <c:v>32111</c:v>
                </c:pt>
                <c:pt idx="35">
                  <c:v>32142</c:v>
                </c:pt>
                <c:pt idx="36">
                  <c:v>32173</c:v>
                </c:pt>
                <c:pt idx="37">
                  <c:v>32202</c:v>
                </c:pt>
                <c:pt idx="38">
                  <c:v>32233</c:v>
                </c:pt>
                <c:pt idx="39">
                  <c:v>32263</c:v>
                </c:pt>
                <c:pt idx="40">
                  <c:v>32294</c:v>
                </c:pt>
                <c:pt idx="41">
                  <c:v>32324</c:v>
                </c:pt>
                <c:pt idx="42">
                  <c:v>32355</c:v>
                </c:pt>
                <c:pt idx="43">
                  <c:v>32386</c:v>
                </c:pt>
                <c:pt idx="44">
                  <c:v>32416</c:v>
                </c:pt>
                <c:pt idx="45">
                  <c:v>32447</c:v>
                </c:pt>
                <c:pt idx="46">
                  <c:v>32477</c:v>
                </c:pt>
                <c:pt idx="47">
                  <c:v>32508</c:v>
                </c:pt>
                <c:pt idx="48">
                  <c:v>32539</c:v>
                </c:pt>
                <c:pt idx="49">
                  <c:v>32567</c:v>
                </c:pt>
                <c:pt idx="50">
                  <c:v>32598</c:v>
                </c:pt>
                <c:pt idx="51">
                  <c:v>32628</c:v>
                </c:pt>
                <c:pt idx="52">
                  <c:v>32659</c:v>
                </c:pt>
                <c:pt idx="53">
                  <c:v>32689</c:v>
                </c:pt>
                <c:pt idx="54">
                  <c:v>32720</c:v>
                </c:pt>
                <c:pt idx="55">
                  <c:v>32751</c:v>
                </c:pt>
                <c:pt idx="56">
                  <c:v>32781</c:v>
                </c:pt>
                <c:pt idx="57">
                  <c:v>32812</c:v>
                </c:pt>
                <c:pt idx="58">
                  <c:v>32842</c:v>
                </c:pt>
                <c:pt idx="59">
                  <c:v>32873</c:v>
                </c:pt>
                <c:pt idx="60">
                  <c:v>32904</c:v>
                </c:pt>
                <c:pt idx="61">
                  <c:v>32932</c:v>
                </c:pt>
                <c:pt idx="62">
                  <c:v>32963</c:v>
                </c:pt>
                <c:pt idx="63">
                  <c:v>32993</c:v>
                </c:pt>
                <c:pt idx="64">
                  <c:v>33024</c:v>
                </c:pt>
                <c:pt idx="65">
                  <c:v>33054</c:v>
                </c:pt>
                <c:pt idx="66">
                  <c:v>33085</c:v>
                </c:pt>
                <c:pt idx="67">
                  <c:v>33116</c:v>
                </c:pt>
                <c:pt idx="68">
                  <c:v>33146</c:v>
                </c:pt>
                <c:pt idx="69">
                  <c:v>33177</c:v>
                </c:pt>
                <c:pt idx="70">
                  <c:v>33207</c:v>
                </c:pt>
                <c:pt idx="71">
                  <c:v>33238</c:v>
                </c:pt>
                <c:pt idx="72">
                  <c:v>33269</c:v>
                </c:pt>
                <c:pt idx="73">
                  <c:v>33297</c:v>
                </c:pt>
                <c:pt idx="74">
                  <c:v>33328</c:v>
                </c:pt>
                <c:pt idx="75">
                  <c:v>33358</c:v>
                </c:pt>
                <c:pt idx="76">
                  <c:v>33389</c:v>
                </c:pt>
                <c:pt idx="77">
                  <c:v>33419</c:v>
                </c:pt>
                <c:pt idx="78">
                  <c:v>33450</c:v>
                </c:pt>
                <c:pt idx="79">
                  <c:v>33481</c:v>
                </c:pt>
                <c:pt idx="80">
                  <c:v>33511</c:v>
                </c:pt>
                <c:pt idx="81">
                  <c:v>33542</c:v>
                </c:pt>
                <c:pt idx="82">
                  <c:v>33572</c:v>
                </c:pt>
                <c:pt idx="83">
                  <c:v>33603</c:v>
                </c:pt>
                <c:pt idx="84">
                  <c:v>33634</c:v>
                </c:pt>
                <c:pt idx="85">
                  <c:v>33663</c:v>
                </c:pt>
                <c:pt idx="86">
                  <c:v>33694</c:v>
                </c:pt>
                <c:pt idx="87">
                  <c:v>33724</c:v>
                </c:pt>
                <c:pt idx="88">
                  <c:v>33755</c:v>
                </c:pt>
                <c:pt idx="89">
                  <c:v>33785</c:v>
                </c:pt>
                <c:pt idx="90">
                  <c:v>33816</c:v>
                </c:pt>
                <c:pt idx="91">
                  <c:v>33847</c:v>
                </c:pt>
                <c:pt idx="92">
                  <c:v>33877</c:v>
                </c:pt>
                <c:pt idx="93">
                  <c:v>33908</c:v>
                </c:pt>
                <c:pt idx="94">
                  <c:v>33938</c:v>
                </c:pt>
                <c:pt idx="95">
                  <c:v>33969</c:v>
                </c:pt>
                <c:pt idx="96">
                  <c:v>34000</c:v>
                </c:pt>
                <c:pt idx="97">
                  <c:v>34028</c:v>
                </c:pt>
                <c:pt idx="98">
                  <c:v>34059</c:v>
                </c:pt>
                <c:pt idx="99">
                  <c:v>34089</c:v>
                </c:pt>
                <c:pt idx="100">
                  <c:v>34120</c:v>
                </c:pt>
                <c:pt idx="101">
                  <c:v>34150</c:v>
                </c:pt>
                <c:pt idx="102">
                  <c:v>34181</c:v>
                </c:pt>
                <c:pt idx="103">
                  <c:v>34212</c:v>
                </c:pt>
                <c:pt idx="104">
                  <c:v>34242</c:v>
                </c:pt>
                <c:pt idx="105">
                  <c:v>34273</c:v>
                </c:pt>
                <c:pt idx="106">
                  <c:v>34303</c:v>
                </c:pt>
                <c:pt idx="107">
                  <c:v>34334</c:v>
                </c:pt>
                <c:pt idx="108">
                  <c:v>34365</c:v>
                </c:pt>
                <c:pt idx="109">
                  <c:v>34393</c:v>
                </c:pt>
                <c:pt idx="110">
                  <c:v>34424</c:v>
                </c:pt>
                <c:pt idx="111">
                  <c:v>34454</c:v>
                </c:pt>
                <c:pt idx="112">
                  <c:v>34485</c:v>
                </c:pt>
                <c:pt idx="113">
                  <c:v>34515</c:v>
                </c:pt>
                <c:pt idx="114">
                  <c:v>34546</c:v>
                </c:pt>
                <c:pt idx="115">
                  <c:v>34577</c:v>
                </c:pt>
                <c:pt idx="116">
                  <c:v>34607</c:v>
                </c:pt>
                <c:pt idx="117">
                  <c:v>34638</c:v>
                </c:pt>
                <c:pt idx="118">
                  <c:v>34668</c:v>
                </c:pt>
                <c:pt idx="119">
                  <c:v>34699</c:v>
                </c:pt>
                <c:pt idx="120">
                  <c:v>34730</c:v>
                </c:pt>
                <c:pt idx="121">
                  <c:v>34758</c:v>
                </c:pt>
                <c:pt idx="122">
                  <c:v>34789</c:v>
                </c:pt>
                <c:pt idx="123">
                  <c:v>34819</c:v>
                </c:pt>
                <c:pt idx="124">
                  <c:v>34850</c:v>
                </c:pt>
                <c:pt idx="125">
                  <c:v>34880</c:v>
                </c:pt>
                <c:pt idx="126">
                  <c:v>34911</c:v>
                </c:pt>
                <c:pt idx="127">
                  <c:v>34942</c:v>
                </c:pt>
                <c:pt idx="128">
                  <c:v>34972</c:v>
                </c:pt>
                <c:pt idx="129">
                  <c:v>35003</c:v>
                </c:pt>
                <c:pt idx="130">
                  <c:v>35033</c:v>
                </c:pt>
                <c:pt idx="131">
                  <c:v>35064</c:v>
                </c:pt>
                <c:pt idx="132">
                  <c:v>35095</c:v>
                </c:pt>
                <c:pt idx="133">
                  <c:v>35124</c:v>
                </c:pt>
                <c:pt idx="134">
                  <c:v>35155</c:v>
                </c:pt>
                <c:pt idx="135">
                  <c:v>35185</c:v>
                </c:pt>
                <c:pt idx="136">
                  <c:v>35216</c:v>
                </c:pt>
                <c:pt idx="137">
                  <c:v>35246</c:v>
                </c:pt>
                <c:pt idx="138">
                  <c:v>35277</c:v>
                </c:pt>
                <c:pt idx="139">
                  <c:v>35308</c:v>
                </c:pt>
                <c:pt idx="140">
                  <c:v>35338</c:v>
                </c:pt>
                <c:pt idx="141">
                  <c:v>35369</c:v>
                </c:pt>
                <c:pt idx="142">
                  <c:v>35399</c:v>
                </c:pt>
                <c:pt idx="143">
                  <c:v>35430</c:v>
                </c:pt>
                <c:pt idx="144">
                  <c:v>35461</c:v>
                </c:pt>
                <c:pt idx="145">
                  <c:v>35489</c:v>
                </c:pt>
                <c:pt idx="146">
                  <c:v>35520</c:v>
                </c:pt>
                <c:pt idx="147">
                  <c:v>35550</c:v>
                </c:pt>
                <c:pt idx="148">
                  <c:v>35581</c:v>
                </c:pt>
                <c:pt idx="149">
                  <c:v>35611</c:v>
                </c:pt>
                <c:pt idx="150">
                  <c:v>35642</c:v>
                </c:pt>
                <c:pt idx="151">
                  <c:v>35673</c:v>
                </c:pt>
                <c:pt idx="152">
                  <c:v>35703</c:v>
                </c:pt>
                <c:pt idx="153">
                  <c:v>35734</c:v>
                </c:pt>
                <c:pt idx="154">
                  <c:v>35764</c:v>
                </c:pt>
                <c:pt idx="155">
                  <c:v>35795</c:v>
                </c:pt>
                <c:pt idx="156">
                  <c:v>35826</c:v>
                </c:pt>
                <c:pt idx="157">
                  <c:v>35854</c:v>
                </c:pt>
                <c:pt idx="158">
                  <c:v>35885</c:v>
                </c:pt>
                <c:pt idx="159">
                  <c:v>35915</c:v>
                </c:pt>
                <c:pt idx="160">
                  <c:v>35946</c:v>
                </c:pt>
                <c:pt idx="161">
                  <c:v>35976</c:v>
                </c:pt>
                <c:pt idx="162">
                  <c:v>36007</c:v>
                </c:pt>
                <c:pt idx="163">
                  <c:v>36038</c:v>
                </c:pt>
                <c:pt idx="164">
                  <c:v>36068</c:v>
                </c:pt>
                <c:pt idx="165">
                  <c:v>36099</c:v>
                </c:pt>
                <c:pt idx="166">
                  <c:v>36129</c:v>
                </c:pt>
                <c:pt idx="167">
                  <c:v>36160</c:v>
                </c:pt>
                <c:pt idx="168">
                  <c:v>36191</c:v>
                </c:pt>
                <c:pt idx="169">
                  <c:v>36219</c:v>
                </c:pt>
                <c:pt idx="170">
                  <c:v>36250</c:v>
                </c:pt>
                <c:pt idx="171">
                  <c:v>36280</c:v>
                </c:pt>
                <c:pt idx="172">
                  <c:v>36311</c:v>
                </c:pt>
                <c:pt idx="173">
                  <c:v>36341</c:v>
                </c:pt>
                <c:pt idx="174">
                  <c:v>36372</c:v>
                </c:pt>
                <c:pt idx="175">
                  <c:v>36403</c:v>
                </c:pt>
                <c:pt idx="176">
                  <c:v>36433</c:v>
                </c:pt>
                <c:pt idx="177">
                  <c:v>36464</c:v>
                </c:pt>
                <c:pt idx="178">
                  <c:v>36494</c:v>
                </c:pt>
                <c:pt idx="179">
                  <c:v>36525</c:v>
                </c:pt>
                <c:pt idx="180">
                  <c:v>36556</c:v>
                </c:pt>
                <c:pt idx="181">
                  <c:v>36585</c:v>
                </c:pt>
                <c:pt idx="182">
                  <c:v>36616</c:v>
                </c:pt>
                <c:pt idx="183">
                  <c:v>36646</c:v>
                </c:pt>
                <c:pt idx="184">
                  <c:v>36677</c:v>
                </c:pt>
                <c:pt idx="185">
                  <c:v>36707</c:v>
                </c:pt>
                <c:pt idx="186">
                  <c:v>36738</c:v>
                </c:pt>
                <c:pt idx="187">
                  <c:v>36769</c:v>
                </c:pt>
                <c:pt idx="188">
                  <c:v>36799</c:v>
                </c:pt>
                <c:pt idx="189">
                  <c:v>36830</c:v>
                </c:pt>
                <c:pt idx="190">
                  <c:v>36860</c:v>
                </c:pt>
                <c:pt idx="191">
                  <c:v>36891</c:v>
                </c:pt>
                <c:pt idx="192">
                  <c:v>36922</c:v>
                </c:pt>
                <c:pt idx="193">
                  <c:v>36950</c:v>
                </c:pt>
                <c:pt idx="194">
                  <c:v>36981</c:v>
                </c:pt>
                <c:pt idx="195">
                  <c:v>37011</c:v>
                </c:pt>
                <c:pt idx="196">
                  <c:v>37042</c:v>
                </c:pt>
                <c:pt idx="197">
                  <c:v>37072</c:v>
                </c:pt>
                <c:pt idx="198">
                  <c:v>37103</c:v>
                </c:pt>
                <c:pt idx="199">
                  <c:v>37134</c:v>
                </c:pt>
                <c:pt idx="200">
                  <c:v>37164</c:v>
                </c:pt>
                <c:pt idx="201">
                  <c:v>37195</c:v>
                </c:pt>
                <c:pt idx="202">
                  <c:v>37225</c:v>
                </c:pt>
                <c:pt idx="203">
                  <c:v>37256</c:v>
                </c:pt>
                <c:pt idx="204">
                  <c:v>37287</c:v>
                </c:pt>
                <c:pt idx="205">
                  <c:v>37315</c:v>
                </c:pt>
                <c:pt idx="206">
                  <c:v>37346</c:v>
                </c:pt>
                <c:pt idx="207">
                  <c:v>37376</c:v>
                </c:pt>
                <c:pt idx="208">
                  <c:v>37407</c:v>
                </c:pt>
                <c:pt idx="209">
                  <c:v>37437</c:v>
                </c:pt>
                <c:pt idx="210">
                  <c:v>37468</c:v>
                </c:pt>
                <c:pt idx="211">
                  <c:v>37499</c:v>
                </c:pt>
                <c:pt idx="212">
                  <c:v>37529</c:v>
                </c:pt>
                <c:pt idx="213">
                  <c:v>37560</c:v>
                </c:pt>
                <c:pt idx="214">
                  <c:v>37590</c:v>
                </c:pt>
                <c:pt idx="215">
                  <c:v>37621</c:v>
                </c:pt>
                <c:pt idx="216">
                  <c:v>37652</c:v>
                </c:pt>
                <c:pt idx="217">
                  <c:v>37680</c:v>
                </c:pt>
                <c:pt idx="218">
                  <c:v>37711</c:v>
                </c:pt>
                <c:pt idx="219">
                  <c:v>37741</c:v>
                </c:pt>
                <c:pt idx="220">
                  <c:v>37772</c:v>
                </c:pt>
                <c:pt idx="221">
                  <c:v>37802</c:v>
                </c:pt>
                <c:pt idx="222">
                  <c:v>37833</c:v>
                </c:pt>
                <c:pt idx="223">
                  <c:v>37864</c:v>
                </c:pt>
                <c:pt idx="224">
                  <c:v>37894</c:v>
                </c:pt>
                <c:pt idx="225">
                  <c:v>37925</c:v>
                </c:pt>
                <c:pt idx="226">
                  <c:v>37955</c:v>
                </c:pt>
                <c:pt idx="227">
                  <c:v>37986</c:v>
                </c:pt>
                <c:pt idx="228">
                  <c:v>38017</c:v>
                </c:pt>
                <c:pt idx="229">
                  <c:v>38046</c:v>
                </c:pt>
                <c:pt idx="230">
                  <c:v>38077</c:v>
                </c:pt>
                <c:pt idx="231">
                  <c:v>38107</c:v>
                </c:pt>
                <c:pt idx="232">
                  <c:v>38138</c:v>
                </c:pt>
                <c:pt idx="233">
                  <c:v>38168</c:v>
                </c:pt>
                <c:pt idx="234">
                  <c:v>38199</c:v>
                </c:pt>
                <c:pt idx="235">
                  <c:v>38230</c:v>
                </c:pt>
                <c:pt idx="236">
                  <c:v>38260</c:v>
                </c:pt>
                <c:pt idx="237">
                  <c:v>38291</c:v>
                </c:pt>
                <c:pt idx="238">
                  <c:v>38321</c:v>
                </c:pt>
                <c:pt idx="239">
                  <c:v>38352</c:v>
                </c:pt>
                <c:pt idx="240">
                  <c:v>38383</c:v>
                </c:pt>
                <c:pt idx="241">
                  <c:v>38411</c:v>
                </c:pt>
                <c:pt idx="242">
                  <c:v>38442</c:v>
                </c:pt>
                <c:pt idx="243">
                  <c:v>38472</c:v>
                </c:pt>
                <c:pt idx="244">
                  <c:v>38503</c:v>
                </c:pt>
                <c:pt idx="245">
                  <c:v>38533</c:v>
                </c:pt>
                <c:pt idx="246">
                  <c:v>38564</c:v>
                </c:pt>
                <c:pt idx="247">
                  <c:v>38595</c:v>
                </c:pt>
                <c:pt idx="248">
                  <c:v>38625</c:v>
                </c:pt>
                <c:pt idx="249">
                  <c:v>38656</c:v>
                </c:pt>
                <c:pt idx="250">
                  <c:v>38686</c:v>
                </c:pt>
                <c:pt idx="251">
                  <c:v>38717</c:v>
                </c:pt>
                <c:pt idx="252">
                  <c:v>38748</c:v>
                </c:pt>
                <c:pt idx="253">
                  <c:v>38776</c:v>
                </c:pt>
                <c:pt idx="254">
                  <c:v>38807</c:v>
                </c:pt>
                <c:pt idx="255">
                  <c:v>38837</c:v>
                </c:pt>
                <c:pt idx="256">
                  <c:v>38868</c:v>
                </c:pt>
                <c:pt idx="257">
                  <c:v>38898</c:v>
                </c:pt>
                <c:pt idx="258">
                  <c:v>38929</c:v>
                </c:pt>
                <c:pt idx="259">
                  <c:v>38960</c:v>
                </c:pt>
                <c:pt idx="260">
                  <c:v>38990</c:v>
                </c:pt>
                <c:pt idx="261">
                  <c:v>39021</c:v>
                </c:pt>
                <c:pt idx="262">
                  <c:v>39051</c:v>
                </c:pt>
                <c:pt idx="263">
                  <c:v>39082</c:v>
                </c:pt>
                <c:pt idx="264">
                  <c:v>39113</c:v>
                </c:pt>
                <c:pt idx="265">
                  <c:v>39141</c:v>
                </c:pt>
                <c:pt idx="266">
                  <c:v>39172</c:v>
                </c:pt>
                <c:pt idx="267">
                  <c:v>39202</c:v>
                </c:pt>
                <c:pt idx="268">
                  <c:v>39233</c:v>
                </c:pt>
                <c:pt idx="269">
                  <c:v>39263</c:v>
                </c:pt>
                <c:pt idx="270">
                  <c:v>39294</c:v>
                </c:pt>
                <c:pt idx="271">
                  <c:v>39325</c:v>
                </c:pt>
                <c:pt idx="272">
                  <c:v>39355</c:v>
                </c:pt>
                <c:pt idx="273">
                  <c:v>39386</c:v>
                </c:pt>
                <c:pt idx="274">
                  <c:v>39416</c:v>
                </c:pt>
                <c:pt idx="275">
                  <c:v>39447</c:v>
                </c:pt>
                <c:pt idx="276">
                  <c:v>39478</c:v>
                </c:pt>
                <c:pt idx="277">
                  <c:v>39507</c:v>
                </c:pt>
                <c:pt idx="278">
                  <c:v>39538</c:v>
                </c:pt>
                <c:pt idx="279">
                  <c:v>39568</c:v>
                </c:pt>
                <c:pt idx="280">
                  <c:v>39599</c:v>
                </c:pt>
                <c:pt idx="281">
                  <c:v>39629</c:v>
                </c:pt>
                <c:pt idx="282">
                  <c:v>39660</c:v>
                </c:pt>
                <c:pt idx="283">
                  <c:v>39691</c:v>
                </c:pt>
                <c:pt idx="284">
                  <c:v>39721</c:v>
                </c:pt>
                <c:pt idx="285">
                  <c:v>39752</c:v>
                </c:pt>
                <c:pt idx="286">
                  <c:v>39782</c:v>
                </c:pt>
                <c:pt idx="287">
                  <c:v>39813</c:v>
                </c:pt>
                <c:pt idx="288">
                  <c:v>39844</c:v>
                </c:pt>
                <c:pt idx="289">
                  <c:v>39872</c:v>
                </c:pt>
                <c:pt idx="290">
                  <c:v>39903</c:v>
                </c:pt>
                <c:pt idx="291">
                  <c:v>39933</c:v>
                </c:pt>
                <c:pt idx="292">
                  <c:v>39964</c:v>
                </c:pt>
                <c:pt idx="293">
                  <c:v>39994</c:v>
                </c:pt>
                <c:pt idx="294">
                  <c:v>40025</c:v>
                </c:pt>
                <c:pt idx="295">
                  <c:v>40056</c:v>
                </c:pt>
                <c:pt idx="296">
                  <c:v>40086</c:v>
                </c:pt>
                <c:pt idx="297">
                  <c:v>40117</c:v>
                </c:pt>
                <c:pt idx="298">
                  <c:v>40147</c:v>
                </c:pt>
                <c:pt idx="299">
                  <c:v>40178</c:v>
                </c:pt>
                <c:pt idx="300">
                  <c:v>40209</c:v>
                </c:pt>
                <c:pt idx="301">
                  <c:v>40237</c:v>
                </c:pt>
                <c:pt idx="302">
                  <c:v>40268</c:v>
                </c:pt>
                <c:pt idx="303">
                  <c:v>40298</c:v>
                </c:pt>
                <c:pt idx="304">
                  <c:v>40329</c:v>
                </c:pt>
                <c:pt idx="305">
                  <c:v>40330</c:v>
                </c:pt>
                <c:pt idx="306">
                  <c:v>40361</c:v>
                </c:pt>
                <c:pt idx="307">
                  <c:v>40393</c:v>
                </c:pt>
                <c:pt idx="308">
                  <c:v>40425</c:v>
                </c:pt>
                <c:pt idx="309">
                  <c:v>40456</c:v>
                </c:pt>
                <c:pt idx="310">
                  <c:v>40488</c:v>
                </c:pt>
                <c:pt idx="311">
                  <c:v>40520</c:v>
                </c:pt>
                <c:pt idx="312">
                  <c:v>40552</c:v>
                </c:pt>
                <c:pt idx="313">
                  <c:v>40584</c:v>
                </c:pt>
                <c:pt idx="314">
                  <c:v>40616</c:v>
                </c:pt>
                <c:pt idx="315">
                  <c:v>40648</c:v>
                </c:pt>
                <c:pt idx="316">
                  <c:v>40680</c:v>
                </c:pt>
                <c:pt idx="317">
                  <c:v>40712</c:v>
                </c:pt>
                <c:pt idx="318">
                  <c:v>40744</c:v>
                </c:pt>
                <c:pt idx="319">
                  <c:v>40776</c:v>
                </c:pt>
                <c:pt idx="320">
                  <c:v>40808</c:v>
                </c:pt>
                <c:pt idx="321">
                  <c:v>40839</c:v>
                </c:pt>
                <c:pt idx="322">
                  <c:v>40871</c:v>
                </c:pt>
                <c:pt idx="323">
                  <c:v>40901</c:v>
                </c:pt>
                <c:pt idx="324">
                  <c:v>40931</c:v>
                </c:pt>
                <c:pt idx="325">
                  <c:v>40961</c:v>
                </c:pt>
                <c:pt idx="326">
                  <c:v>40991</c:v>
                </c:pt>
                <c:pt idx="327">
                  <c:v>41021</c:v>
                </c:pt>
                <c:pt idx="328">
                  <c:v>41051</c:v>
                </c:pt>
                <c:pt idx="329">
                  <c:v>41081</c:v>
                </c:pt>
                <c:pt idx="330">
                  <c:v>41111</c:v>
                </c:pt>
                <c:pt idx="331">
                  <c:v>41141</c:v>
                </c:pt>
              </c:numCache>
            </c:numRef>
          </c:cat>
          <c:val>
            <c:numRef>
              <c:f>Feuil1!$A$2:$A$333</c:f>
              <c:numCache>
                <c:formatCode>0</c:formatCode>
                <c:ptCount val="332"/>
                <c:pt idx="0">
                  <c:v>51849.966647813904</c:v>
                </c:pt>
                <c:pt idx="1">
                  <c:v>53412.657057483142</c:v>
                </c:pt>
                <c:pt idx="2">
                  <c:v>53608.878377532201</c:v>
                </c:pt>
                <c:pt idx="3">
                  <c:v>54734.622342556024</c:v>
                </c:pt>
                <c:pt idx="4">
                  <c:v>55708.648792078013</c:v>
                </c:pt>
                <c:pt idx="5">
                  <c:v>57522.178827377043</c:v>
                </c:pt>
                <c:pt idx="6">
                  <c:v>58109.831337421012</c:v>
                </c:pt>
                <c:pt idx="7">
                  <c:v>58730.861700875124</c:v>
                </c:pt>
                <c:pt idx="8">
                  <c:v>58846.167012656573</c:v>
                </c:pt>
                <c:pt idx="9">
                  <c:v>59284.124907405276</c:v>
                </c:pt>
                <c:pt idx="10">
                  <c:v>59285.136357508629</c:v>
                </c:pt>
                <c:pt idx="11">
                  <c:v>61006.624433403122</c:v>
                </c:pt>
                <c:pt idx="12">
                  <c:v>61857.25397031691</c:v>
                </c:pt>
                <c:pt idx="13">
                  <c:v>63571.661895487981</c:v>
                </c:pt>
                <c:pt idx="14">
                  <c:v>64244.276214212943</c:v>
                </c:pt>
                <c:pt idx="15">
                  <c:v>66446.203089196308</c:v>
                </c:pt>
                <c:pt idx="16">
                  <c:v>67756.030973028915</c:v>
                </c:pt>
                <c:pt idx="17">
                  <c:v>69980.209750286755</c:v>
                </c:pt>
                <c:pt idx="18">
                  <c:v>71783.625284552254</c:v>
                </c:pt>
                <c:pt idx="19">
                  <c:v>72038.510710595423</c:v>
                </c:pt>
                <c:pt idx="20">
                  <c:v>71787.671084966045</c:v>
                </c:pt>
                <c:pt idx="21">
                  <c:v>73284.617237917308</c:v>
                </c:pt>
                <c:pt idx="22">
                  <c:v>71452.881100758561</c:v>
                </c:pt>
                <c:pt idx="23">
                  <c:v>70868.262941023771</c:v>
                </c:pt>
                <c:pt idx="24">
                  <c:v>72317.670939118805</c:v>
                </c:pt>
                <c:pt idx="25">
                  <c:v>73100.533319108392</c:v>
                </c:pt>
                <c:pt idx="26">
                  <c:v>72760.686084384404</c:v>
                </c:pt>
                <c:pt idx="27">
                  <c:v>73655.81942584565</c:v>
                </c:pt>
                <c:pt idx="28">
                  <c:v>75028.357216085453</c:v>
                </c:pt>
                <c:pt idx="29">
                  <c:v>74487.231410795808</c:v>
                </c:pt>
                <c:pt idx="30">
                  <c:v>76154.10118110929</c:v>
                </c:pt>
                <c:pt idx="31">
                  <c:v>76698.261336709314</c:v>
                </c:pt>
                <c:pt idx="32">
                  <c:v>76263.337792270628</c:v>
                </c:pt>
                <c:pt idx="33">
                  <c:v>76047.898920257983</c:v>
                </c:pt>
                <c:pt idx="34">
                  <c:v>76683.089585159119</c:v>
                </c:pt>
                <c:pt idx="35">
                  <c:v>77979.768617648413</c:v>
                </c:pt>
                <c:pt idx="36">
                  <c:v>78732.287494537653</c:v>
                </c:pt>
                <c:pt idx="37">
                  <c:v>79669.901740339163</c:v>
                </c:pt>
                <c:pt idx="38">
                  <c:v>80605.493085933878</c:v>
                </c:pt>
                <c:pt idx="39">
                  <c:v>81658.412643516276</c:v>
                </c:pt>
                <c:pt idx="40">
                  <c:v>82502.973479810578</c:v>
                </c:pt>
                <c:pt idx="41">
                  <c:v>89398.028834318728</c:v>
                </c:pt>
                <c:pt idx="42">
                  <c:v>85778.048914444254</c:v>
                </c:pt>
                <c:pt idx="43">
                  <c:v>85573.735993568393</c:v>
                </c:pt>
                <c:pt idx="44">
                  <c:v>86868.392125850965</c:v>
                </c:pt>
                <c:pt idx="45">
                  <c:v>88686.97941166666</c:v>
                </c:pt>
                <c:pt idx="46">
                  <c:v>87571.349947676208</c:v>
                </c:pt>
                <c:pt idx="47">
                  <c:v>89703.486765528971</c:v>
                </c:pt>
                <c:pt idx="48">
                  <c:v>91270.222975611352</c:v>
                </c:pt>
                <c:pt idx="49">
                  <c:v>91869.00143679243</c:v>
                </c:pt>
                <c:pt idx="50">
                  <c:v>93170.737719798431</c:v>
                </c:pt>
                <c:pt idx="51">
                  <c:v>93406.405593877978</c:v>
                </c:pt>
                <c:pt idx="52">
                  <c:v>94157.913020663778</c:v>
                </c:pt>
                <c:pt idx="53">
                  <c:v>94512.932006938252</c:v>
                </c:pt>
                <c:pt idx="54">
                  <c:v>97400.622051990416</c:v>
                </c:pt>
                <c:pt idx="55">
                  <c:v>97851.728798082622</c:v>
                </c:pt>
                <c:pt idx="56">
                  <c:v>97032.454214372308</c:v>
                </c:pt>
                <c:pt idx="57">
                  <c:v>97863.86619932235</c:v>
                </c:pt>
                <c:pt idx="58">
                  <c:v>99165.602482328773</c:v>
                </c:pt>
                <c:pt idx="59">
                  <c:v>101177.3767378835</c:v>
                </c:pt>
                <c:pt idx="60">
                  <c:v>102560.02902915742</c:v>
                </c:pt>
                <c:pt idx="61">
                  <c:v>103846.59356061294</c:v>
                </c:pt>
                <c:pt idx="62">
                  <c:v>104685.08569628662</c:v>
                </c:pt>
                <c:pt idx="63">
                  <c:v>106255.86770678258</c:v>
                </c:pt>
                <c:pt idx="64">
                  <c:v>107222.81400558115</c:v>
                </c:pt>
                <c:pt idx="65">
                  <c:v>109781.78276704592</c:v>
                </c:pt>
                <c:pt idx="66">
                  <c:v>111621.61050503186</c:v>
                </c:pt>
                <c:pt idx="67">
                  <c:v>113723.40381978436</c:v>
                </c:pt>
                <c:pt idx="68">
                  <c:v>113208.57571718177</c:v>
                </c:pt>
                <c:pt idx="69">
                  <c:v>115228.44157356223</c:v>
                </c:pt>
                <c:pt idx="70">
                  <c:v>116547.37250832573</c:v>
                </c:pt>
                <c:pt idx="71">
                  <c:v>120394.92870145303</c:v>
                </c:pt>
                <c:pt idx="72">
                  <c:v>121753.30619024638</c:v>
                </c:pt>
                <c:pt idx="73">
                  <c:v>122614.05022819365</c:v>
                </c:pt>
                <c:pt idx="74">
                  <c:v>124937.351115579</c:v>
                </c:pt>
                <c:pt idx="75">
                  <c:v>125897.21726365369</c:v>
                </c:pt>
                <c:pt idx="76">
                  <c:v>126792.35060511499</c:v>
                </c:pt>
                <c:pt idx="77">
                  <c:v>129983.47568117084</c:v>
                </c:pt>
                <c:pt idx="78">
                  <c:v>132978.37943717765</c:v>
                </c:pt>
                <c:pt idx="79">
                  <c:v>134477.34849033598</c:v>
                </c:pt>
                <c:pt idx="80">
                  <c:v>134686.71866172881</c:v>
                </c:pt>
                <c:pt idx="81">
                  <c:v>135223.79866660526</c:v>
                </c:pt>
                <c:pt idx="82">
                  <c:v>136496.20289661424</c:v>
                </c:pt>
                <c:pt idx="83">
                  <c:v>141463.43435414528</c:v>
                </c:pt>
                <c:pt idx="84">
                  <c:v>140480.30485369268</c:v>
                </c:pt>
                <c:pt idx="85">
                  <c:v>142291.81198878551</c:v>
                </c:pt>
                <c:pt idx="86">
                  <c:v>143231.44913479369</c:v>
                </c:pt>
                <c:pt idx="87">
                  <c:v>144403.7198045715</c:v>
                </c:pt>
                <c:pt idx="88">
                  <c:v>144500.81901449262</c:v>
                </c:pt>
                <c:pt idx="89">
                  <c:v>144697.0403345417</c:v>
                </c:pt>
                <c:pt idx="90">
                  <c:v>148531.44767632551</c:v>
                </c:pt>
                <c:pt idx="91">
                  <c:v>150761.69515420301</c:v>
                </c:pt>
                <c:pt idx="92">
                  <c:v>150345.98916172778</c:v>
                </c:pt>
                <c:pt idx="93">
                  <c:v>151361.48506548695</c:v>
                </c:pt>
                <c:pt idx="94">
                  <c:v>151009.50042952271</c:v>
                </c:pt>
                <c:pt idx="95">
                  <c:v>154815.58716841281</c:v>
                </c:pt>
                <c:pt idx="96">
                  <c:v>152566.12213857175</c:v>
                </c:pt>
                <c:pt idx="97">
                  <c:v>153721.19815659261</c:v>
                </c:pt>
                <c:pt idx="98">
                  <c:v>155045.18634187279</c:v>
                </c:pt>
                <c:pt idx="99">
                  <c:v>154350.32012087369</c:v>
                </c:pt>
                <c:pt idx="100">
                  <c:v>157025.60564422331</c:v>
                </c:pt>
                <c:pt idx="101">
                  <c:v>157178.33460982842</c:v>
                </c:pt>
                <c:pt idx="102">
                  <c:v>159810.12777873411</c:v>
                </c:pt>
                <c:pt idx="103">
                  <c:v>160135.81471201076</c:v>
                </c:pt>
                <c:pt idx="104">
                  <c:v>159712.01711870957</c:v>
                </c:pt>
                <c:pt idx="105">
                  <c:v>162228.50497583384</c:v>
                </c:pt>
                <c:pt idx="106">
                  <c:v>163380.54664354466</c:v>
                </c:pt>
                <c:pt idx="107">
                  <c:v>167620.54547677012</c:v>
                </c:pt>
                <c:pt idx="108">
                  <c:v>167016.70976507271</c:v>
                </c:pt>
                <c:pt idx="109">
                  <c:v>169732.45329255544</c:v>
                </c:pt>
                <c:pt idx="110">
                  <c:v>170927.98731471074</c:v>
                </c:pt>
                <c:pt idx="111">
                  <c:v>171508.55967403122</c:v>
                </c:pt>
                <c:pt idx="112">
                  <c:v>172862.89136241068</c:v>
                </c:pt>
                <c:pt idx="113">
                  <c:v>174341.63141350268</c:v>
                </c:pt>
                <c:pt idx="114">
                  <c:v>178969.01563630952</c:v>
                </c:pt>
                <c:pt idx="115">
                  <c:v>181116.32420571271</c:v>
                </c:pt>
                <c:pt idx="116">
                  <c:v>180838.17542729256</c:v>
                </c:pt>
                <c:pt idx="117">
                  <c:v>181777.81257330076</c:v>
                </c:pt>
                <c:pt idx="118">
                  <c:v>182240.04527052981</c:v>
                </c:pt>
                <c:pt idx="119">
                  <c:v>185432.18179668862</c:v>
                </c:pt>
                <c:pt idx="120">
                  <c:v>186138.17396882435</c:v>
                </c:pt>
                <c:pt idx="121">
                  <c:v>187828.30709151513</c:v>
                </c:pt>
                <c:pt idx="122">
                  <c:v>187549.14686299168</c:v>
                </c:pt>
                <c:pt idx="123">
                  <c:v>187525.88351061399</c:v>
                </c:pt>
                <c:pt idx="124">
                  <c:v>189870.42485016998</c:v>
                </c:pt>
                <c:pt idx="125">
                  <c:v>190127.33317641998</c:v>
                </c:pt>
                <c:pt idx="126">
                  <c:v>193415.55746239633</c:v>
                </c:pt>
                <c:pt idx="127">
                  <c:v>195187.61804345911</c:v>
                </c:pt>
                <c:pt idx="128">
                  <c:v>195825.84305867009</c:v>
                </c:pt>
                <c:pt idx="129">
                  <c:v>195739.8697998857</c:v>
                </c:pt>
                <c:pt idx="130">
                  <c:v>196794.81225767534</c:v>
                </c:pt>
                <c:pt idx="131">
                  <c:v>200526.05168891785</c:v>
                </c:pt>
                <c:pt idx="132">
                  <c:v>199184.86885188139</c:v>
                </c:pt>
                <c:pt idx="133">
                  <c:v>200173.05560284955</c:v>
                </c:pt>
                <c:pt idx="134">
                  <c:v>199666.31910107395</c:v>
                </c:pt>
                <c:pt idx="135">
                  <c:v>200474.46773364721</c:v>
                </c:pt>
                <c:pt idx="136">
                  <c:v>200719.23865865689</c:v>
                </c:pt>
                <c:pt idx="137">
                  <c:v>203148.74180689343</c:v>
                </c:pt>
                <c:pt idx="138">
                  <c:v>207018.54990229398</c:v>
                </c:pt>
                <c:pt idx="139">
                  <c:v>208464.92355007865</c:v>
                </c:pt>
                <c:pt idx="140">
                  <c:v>209921.41169889609</c:v>
                </c:pt>
                <c:pt idx="141">
                  <c:v>209728.22472915781</c:v>
                </c:pt>
                <c:pt idx="142">
                  <c:v>210747.76643333008</c:v>
                </c:pt>
                <c:pt idx="143">
                  <c:v>213964.17776197029</c:v>
                </c:pt>
                <c:pt idx="144">
                  <c:v>215582.49792732301</c:v>
                </c:pt>
                <c:pt idx="145">
                  <c:v>216649.57778635281</c:v>
                </c:pt>
                <c:pt idx="146">
                  <c:v>218246.65749953571</c:v>
                </c:pt>
                <c:pt idx="147">
                  <c:v>219506.92432830448</c:v>
                </c:pt>
                <c:pt idx="148">
                  <c:v>217682.26834186984</c:v>
                </c:pt>
                <c:pt idx="149">
                  <c:v>225045.62509422578</c:v>
                </c:pt>
                <c:pt idx="150">
                  <c:v>224972.80068678438</c:v>
                </c:pt>
                <c:pt idx="151">
                  <c:v>225631.25470406306</c:v>
                </c:pt>
                <c:pt idx="152">
                  <c:v>226127.87670480585</c:v>
                </c:pt>
                <c:pt idx="153">
                  <c:v>228735.39507123124</c:v>
                </c:pt>
                <c:pt idx="154">
                  <c:v>229451.50174440004</c:v>
                </c:pt>
                <c:pt idx="155">
                  <c:v>233608.56166915098</c:v>
                </c:pt>
                <c:pt idx="156">
                  <c:v>231154.78371843428</c:v>
                </c:pt>
                <c:pt idx="157">
                  <c:v>231664.55457051998</c:v>
                </c:pt>
                <c:pt idx="158">
                  <c:v>233865.46999540096</c:v>
                </c:pt>
                <c:pt idx="159">
                  <c:v>234205.31723012513</c:v>
                </c:pt>
                <c:pt idx="160">
                  <c:v>234854.66819647298</c:v>
                </c:pt>
                <c:pt idx="161">
                  <c:v>239509.36157206958</c:v>
                </c:pt>
                <c:pt idx="162">
                  <c:v>243658.32989599375</c:v>
                </c:pt>
                <c:pt idx="163">
                  <c:v>244264.18850789868</c:v>
                </c:pt>
                <c:pt idx="164">
                  <c:v>246531.85963959913</c:v>
                </c:pt>
                <c:pt idx="165">
                  <c:v>244422.98617412368</c:v>
                </c:pt>
                <c:pt idx="166">
                  <c:v>244910.50512393677</c:v>
                </c:pt>
                <c:pt idx="167">
                  <c:v>247713.23336030784</c:v>
                </c:pt>
                <c:pt idx="168">
                  <c:v>251007.52634690495</c:v>
                </c:pt>
                <c:pt idx="169">
                  <c:v>249099.93145199417</c:v>
                </c:pt>
                <c:pt idx="170">
                  <c:v>253345.99898584036</c:v>
                </c:pt>
                <c:pt idx="171">
                  <c:v>252129.22451151541</c:v>
                </c:pt>
                <c:pt idx="172">
                  <c:v>252669.33886670205</c:v>
                </c:pt>
                <c:pt idx="173">
                  <c:v>258213.09688313998</c:v>
                </c:pt>
                <c:pt idx="174">
                  <c:v>267021.81583317847</c:v>
                </c:pt>
                <c:pt idx="175">
                  <c:v>265353.93461276405</c:v>
                </c:pt>
                <c:pt idx="176">
                  <c:v>265480.36587567948</c:v>
                </c:pt>
                <c:pt idx="177">
                  <c:v>267947.29267773998</c:v>
                </c:pt>
                <c:pt idx="178">
                  <c:v>267413.24702317326</c:v>
                </c:pt>
                <c:pt idx="179">
                  <c:v>273077.28861372714</c:v>
                </c:pt>
                <c:pt idx="180">
                  <c:v>271083.79944821715</c:v>
                </c:pt>
                <c:pt idx="181">
                  <c:v>272642.44405747094</c:v>
                </c:pt>
                <c:pt idx="182">
                  <c:v>273847.08113055566</c:v>
                </c:pt>
                <c:pt idx="183">
                  <c:v>272735.49746697868</c:v>
                </c:pt>
                <c:pt idx="184">
                  <c:v>274123.20700876921</c:v>
                </c:pt>
                <c:pt idx="185">
                  <c:v>279335.20939131093</c:v>
                </c:pt>
                <c:pt idx="186">
                  <c:v>282836.84964909282</c:v>
                </c:pt>
                <c:pt idx="187">
                  <c:v>285296.69630043005</c:v>
                </c:pt>
                <c:pt idx="188">
                  <c:v>287754.5200515599</c:v>
                </c:pt>
                <c:pt idx="189">
                  <c:v>286297.02045263856</c:v>
                </c:pt>
                <c:pt idx="190">
                  <c:v>287584.59643419785</c:v>
                </c:pt>
                <c:pt idx="191">
                  <c:v>296481.31154322822</c:v>
                </c:pt>
                <c:pt idx="192">
                  <c:v>293122.28575001587</c:v>
                </c:pt>
                <c:pt idx="193">
                  <c:v>297891.27298729116</c:v>
                </c:pt>
                <c:pt idx="194">
                  <c:v>301530.47045913001</c:v>
                </c:pt>
                <c:pt idx="195">
                  <c:v>302016.97795883735</c:v>
                </c:pt>
                <c:pt idx="196">
                  <c:v>308263.69379710185</c:v>
                </c:pt>
                <c:pt idx="197">
                  <c:v>310737.7007498857</c:v>
                </c:pt>
                <c:pt idx="198">
                  <c:v>315941.61153159966</c:v>
                </c:pt>
                <c:pt idx="199">
                  <c:v>320555.84690306307</c:v>
                </c:pt>
                <c:pt idx="200">
                  <c:v>321448.95734431734</c:v>
                </c:pt>
                <c:pt idx="201">
                  <c:v>325542.29591255792</c:v>
                </c:pt>
                <c:pt idx="202">
                  <c:v>329858.15350353421</c:v>
                </c:pt>
                <c:pt idx="203">
                  <c:v>345819.9413482392</c:v>
                </c:pt>
                <c:pt idx="204">
                  <c:v>342845.54754785425</c:v>
                </c:pt>
                <c:pt idx="205">
                  <c:v>346532.78640451893</c:v>
                </c:pt>
                <c:pt idx="206">
                  <c:v>345996.74359894707</c:v>
                </c:pt>
                <c:pt idx="207">
                  <c:v>345842.28835454513</c:v>
                </c:pt>
                <c:pt idx="208">
                  <c:v>348447.29022445425</c:v>
                </c:pt>
                <c:pt idx="209">
                  <c:v>352601.11804852285</c:v>
                </c:pt>
                <c:pt idx="210">
                  <c:v>356348.79372033995</c:v>
                </c:pt>
                <c:pt idx="211">
                  <c:v>363225.51103304623</c:v>
                </c:pt>
                <c:pt idx="212">
                  <c:v>365273.97151365207</c:v>
                </c:pt>
                <c:pt idx="213">
                  <c:v>365976.83419508755</c:v>
                </c:pt>
                <c:pt idx="214">
                  <c:v>369694.54972089973</c:v>
                </c:pt>
                <c:pt idx="215">
                  <c:v>381494.32499686669</c:v>
                </c:pt>
                <c:pt idx="216">
                  <c:v>382449.28037389828</c:v>
                </c:pt>
                <c:pt idx="217">
                  <c:v>385986.67912203452</c:v>
                </c:pt>
                <c:pt idx="218">
                  <c:v>385738.91299932491</c:v>
                </c:pt>
                <c:pt idx="219">
                  <c:v>383025.33040709421</c:v>
                </c:pt>
                <c:pt idx="220">
                  <c:v>381055.95933180762</c:v>
                </c:pt>
                <c:pt idx="221">
                  <c:v>381931.82765665813</c:v>
                </c:pt>
                <c:pt idx="222">
                  <c:v>392612.82536637422</c:v>
                </c:pt>
                <c:pt idx="223">
                  <c:v>395828.81375950784</c:v>
                </c:pt>
                <c:pt idx="224">
                  <c:v>396281.68074138259</c:v>
                </c:pt>
                <c:pt idx="225">
                  <c:v>404020.29409065621</c:v>
                </c:pt>
                <c:pt idx="226">
                  <c:v>405105.12780884013</c:v>
                </c:pt>
                <c:pt idx="227">
                  <c:v>411502.76250701002</c:v>
                </c:pt>
                <c:pt idx="228">
                  <c:v>416590.07706953085</c:v>
                </c:pt>
                <c:pt idx="229">
                  <c:v>418442.0152609318</c:v>
                </c:pt>
                <c:pt idx="230">
                  <c:v>422707.58618301124</c:v>
                </c:pt>
                <c:pt idx="231">
                  <c:v>421734.31794064579</c:v>
                </c:pt>
                <c:pt idx="232">
                  <c:v>425837.39390939672</c:v>
                </c:pt>
                <c:pt idx="233">
                  <c:v>428353.73964186828</c:v>
                </c:pt>
                <c:pt idx="234">
                  <c:v>434135.07710154785</c:v>
                </c:pt>
                <c:pt idx="235">
                  <c:v>433761.85952307092</c:v>
                </c:pt>
                <c:pt idx="236">
                  <c:v>433722.29702596081</c:v>
                </c:pt>
                <c:pt idx="237">
                  <c:v>434332.80172143807</c:v>
                </c:pt>
                <c:pt idx="238">
                  <c:v>439602.25241508958</c:v>
                </c:pt>
                <c:pt idx="239">
                  <c:v>445879.62337682582</c:v>
                </c:pt>
                <c:pt idx="240">
                  <c:v>458622.42415853636</c:v>
                </c:pt>
                <c:pt idx="241">
                  <c:v>458100.72995712992</c:v>
                </c:pt>
                <c:pt idx="242">
                  <c:v>464831.14187545079</c:v>
                </c:pt>
                <c:pt idx="243">
                  <c:v>468517.87069215276</c:v>
                </c:pt>
                <c:pt idx="244">
                  <c:v>469311.93864741066</c:v>
                </c:pt>
                <c:pt idx="245">
                  <c:v>475016.34018461936</c:v>
                </c:pt>
                <c:pt idx="246">
                  <c:v>479669.15425113059</c:v>
                </c:pt>
                <c:pt idx="247">
                  <c:v>489188.52569479169</c:v>
                </c:pt>
                <c:pt idx="248">
                  <c:v>493951.30460842722</c:v>
                </c:pt>
                <c:pt idx="249">
                  <c:v>494599.16549287527</c:v>
                </c:pt>
                <c:pt idx="250">
                  <c:v>499765.90160923795</c:v>
                </c:pt>
                <c:pt idx="251">
                  <c:v>508563.09135883255</c:v>
                </c:pt>
                <c:pt idx="252">
                  <c:v>511935.75522988004</c:v>
                </c:pt>
                <c:pt idx="253">
                  <c:v>515750.03714591637</c:v>
                </c:pt>
                <c:pt idx="254">
                  <c:v>521558.50911752862</c:v>
                </c:pt>
                <c:pt idx="255">
                  <c:v>522904.08717953158</c:v>
                </c:pt>
                <c:pt idx="256">
                  <c:v>524767.1325412289</c:v>
                </c:pt>
                <c:pt idx="257">
                  <c:v>533818.37530406739</c:v>
                </c:pt>
                <c:pt idx="258">
                  <c:v>548810.65797865216</c:v>
                </c:pt>
                <c:pt idx="259">
                  <c:v>558718.19157448888</c:v>
                </c:pt>
                <c:pt idx="260">
                  <c:v>564375.55010622554</c:v>
                </c:pt>
                <c:pt idx="261">
                  <c:v>572537.55352435203</c:v>
                </c:pt>
                <c:pt idx="262">
                  <c:v>584548.07565510343</c:v>
                </c:pt>
                <c:pt idx="263">
                  <c:v>600555.08328244241</c:v>
                </c:pt>
                <c:pt idx="264">
                  <c:v>598883.17543817137</c:v>
                </c:pt>
                <c:pt idx="265">
                  <c:v>608429.74198238947</c:v>
                </c:pt>
                <c:pt idx="266">
                  <c:v>624450.48079596646</c:v>
                </c:pt>
                <c:pt idx="267">
                  <c:v>626754.4845508053</c:v>
                </c:pt>
                <c:pt idx="268">
                  <c:v>635951.95268824243</c:v>
                </c:pt>
                <c:pt idx="269">
                  <c:v>642325.16618071951</c:v>
                </c:pt>
                <c:pt idx="270">
                  <c:v>661583.44840009743</c:v>
                </c:pt>
                <c:pt idx="271">
                  <c:v>666229.58995651011</c:v>
                </c:pt>
                <c:pt idx="272">
                  <c:v>673129.42660467781</c:v>
                </c:pt>
                <c:pt idx="273">
                  <c:v>683173.31746662944</c:v>
                </c:pt>
                <c:pt idx="274">
                  <c:v>689158.11640487704</c:v>
                </c:pt>
                <c:pt idx="275">
                  <c:v>705935.28335300728</c:v>
                </c:pt>
                <c:pt idx="276">
                  <c:v>705909.49811993237</c:v>
                </c:pt>
                <c:pt idx="277">
                  <c:v>708645.71551375836</c:v>
                </c:pt>
                <c:pt idx="278">
                  <c:v>717885.8272780733</c:v>
                </c:pt>
                <c:pt idx="279">
                  <c:v>722519.56670667743</c:v>
                </c:pt>
                <c:pt idx="280">
                  <c:v>731893.26333929738</c:v>
                </c:pt>
                <c:pt idx="281">
                  <c:v>752870.24968826887</c:v>
                </c:pt>
                <c:pt idx="282">
                  <c:v>759226.86439599562</c:v>
                </c:pt>
                <c:pt idx="283">
                  <c:v>768530.2402918872</c:v>
                </c:pt>
                <c:pt idx="284">
                  <c:v>769818.94373072044</c:v>
                </c:pt>
                <c:pt idx="285">
                  <c:v>774189.12361908937</c:v>
                </c:pt>
                <c:pt idx="286">
                  <c:v>783287.43206271704</c:v>
                </c:pt>
                <c:pt idx="287">
                  <c:v>800370.90592866833</c:v>
                </c:pt>
                <c:pt idx="288">
                  <c:v>788838.5356698921</c:v>
                </c:pt>
                <c:pt idx="289">
                  <c:v>802912.32535733876</c:v>
                </c:pt>
                <c:pt idx="290">
                  <c:v>806437.063746884</c:v>
                </c:pt>
                <c:pt idx="291">
                  <c:v>808330.13084224344</c:v>
                </c:pt>
                <c:pt idx="292">
                  <c:v>812550.97429160518</c:v>
                </c:pt>
                <c:pt idx="293">
                  <c:v>821756.71850863169</c:v>
                </c:pt>
                <c:pt idx="294">
                  <c:v>824805.36685141677</c:v>
                </c:pt>
                <c:pt idx="295">
                  <c:v>826367.33554932615</c:v>
                </c:pt>
                <c:pt idx="296">
                  <c:v>831829.74342285201</c:v>
                </c:pt>
                <c:pt idx="297">
                  <c:v>830964.56971577427</c:v>
                </c:pt>
                <c:pt idx="298">
                  <c:v>839770.46472704445</c:v>
                </c:pt>
                <c:pt idx="299">
                  <c:v>857008.32527923712</c:v>
                </c:pt>
                <c:pt idx="300">
                  <c:v>862763.19568579341</c:v>
                </c:pt>
                <c:pt idx="301">
                  <c:v>860532.14364720241</c:v>
                </c:pt>
                <c:pt idx="302">
                  <c:v>862706.98985705501</c:v>
                </c:pt>
                <c:pt idx="303">
                  <c:v>860357.20552198868</c:v>
                </c:pt>
                <c:pt idx="304">
                  <c:v>868620.04697501904</c:v>
                </c:pt>
                <c:pt idx="305">
                  <c:v>875624.02431751776</c:v>
                </c:pt>
                <c:pt idx="306">
                  <c:v>876784.34259755164</c:v>
                </c:pt>
                <c:pt idx="307">
                  <c:v>876201.37814778276</c:v>
                </c:pt>
                <c:pt idx="308">
                  <c:v>878280.99988799705</c:v>
                </c:pt>
                <c:pt idx="309">
                  <c:v>878390.63777804538</c:v>
                </c:pt>
                <c:pt idx="310">
                  <c:v>885919.50695485843</c:v>
                </c:pt>
                <c:pt idx="311">
                  <c:v>898329.08670836198</c:v>
                </c:pt>
                <c:pt idx="312">
                  <c:v>894153.10314681439</c:v>
                </c:pt>
                <c:pt idx="313">
                  <c:v>895986.69307614211</c:v>
                </c:pt>
                <c:pt idx="314">
                  <c:v>902236.1126638985</c:v>
                </c:pt>
                <c:pt idx="315">
                  <c:v>896222.34447743045</c:v>
                </c:pt>
                <c:pt idx="316">
                  <c:v>906634.54544354742</c:v>
                </c:pt>
                <c:pt idx="317">
                  <c:v>914306.61533936264</c:v>
                </c:pt>
                <c:pt idx="318">
                  <c:v>917829.10322890105</c:v>
                </c:pt>
                <c:pt idx="319">
                  <c:v>921275.5647625454</c:v>
                </c:pt>
                <c:pt idx="320">
                  <c:v>920157.89306994772</c:v>
                </c:pt>
                <c:pt idx="321">
                  <c:v>922007.18184973428</c:v>
                </c:pt>
                <c:pt idx="322">
                  <c:v>935088.16708550905</c:v>
                </c:pt>
                <c:pt idx="323">
                  <c:v>956661.56616850209</c:v>
                </c:pt>
                <c:pt idx="324">
                  <c:v>945367.63383682445</c:v>
                </c:pt>
                <c:pt idx="325">
                  <c:v>946229.95572834543</c:v>
                </c:pt>
                <c:pt idx="326">
                  <c:v>950312.21267730708</c:v>
                </c:pt>
                <c:pt idx="327">
                  <c:v>942285.06985657243</c:v>
                </c:pt>
                <c:pt idx="328">
                  <c:v>940334.39964875137</c:v>
                </c:pt>
                <c:pt idx="329">
                  <c:v>965863.79836676898</c:v>
                </c:pt>
                <c:pt idx="330">
                  <c:v>961990.09625506704</c:v>
                </c:pt>
                <c:pt idx="331">
                  <c:v>958086.49348293943</c:v>
                </c:pt>
              </c:numCache>
            </c:numRef>
          </c:val>
        </c:ser>
        <c:marker val="1"/>
        <c:axId val="54689152"/>
        <c:axId val="54846592"/>
      </c:lineChart>
      <c:dateAx>
        <c:axId val="54689152"/>
        <c:scaling>
          <c:orientation val="minMax"/>
        </c:scaling>
        <c:axPos val="b"/>
        <c:numFmt formatCode="[$-40C]mmm\-yy;@" sourceLinked="1"/>
        <c:tickLblPos val="nextTo"/>
        <c:crossAx val="54846592"/>
        <c:crosses val="autoZero"/>
        <c:auto val="1"/>
        <c:lblOffset val="100"/>
      </c:dateAx>
      <c:valAx>
        <c:axId val="54846592"/>
        <c:scaling>
          <c:orientation val="minMax"/>
        </c:scaling>
        <c:axPos val="l"/>
        <c:majorGridlines/>
        <c:numFmt formatCode="0" sourceLinked="1"/>
        <c:tickLblPos val="nextTo"/>
        <c:crossAx val="54689152"/>
        <c:crosses val="autoZero"/>
        <c:crossBetween val="between"/>
      </c:valAx>
    </c:plotArea>
    <c:legend>
      <c:legendPos val="r"/>
      <c:layout>
        <c:manualLayout>
          <c:xMode val="edge"/>
          <c:yMode val="edge"/>
          <c:x val="0.81528466754155771"/>
          <c:y val="8.1234199117006703E-2"/>
          <c:w val="0.1847153324584441"/>
          <c:h val="9.128051690495069E-2"/>
        </c:manualLayout>
      </c:layout>
      <c:txPr>
        <a:bodyPr/>
        <a:lstStyle/>
        <a:p>
          <a:pPr>
            <a:defRPr sz="1100"/>
          </a:pPr>
          <a:endParaRPr lang="fr-FR"/>
        </a:p>
      </c:txPr>
    </c:legend>
    <c:plotVisOnly val="1"/>
  </c:chart>
  <c:txPr>
    <a:bodyPr/>
    <a:lstStyle/>
    <a:p>
      <a:pPr>
        <a:defRPr>
          <a:latin typeface="Times New Roman" pitchFamily="18" charset="0"/>
          <a:cs typeface="Times New Roman" pitchFamily="18" charset="0"/>
        </a:defRPr>
      </a:pPr>
      <a:endParaRPr lang="fr-FR"/>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fr-FR"/>
  <c:chart>
    <c:autoTitleDeleted val="1"/>
    <c:plotArea>
      <c:layout>
        <c:manualLayout>
          <c:layoutTarget val="inner"/>
          <c:xMode val="edge"/>
          <c:yMode val="edge"/>
          <c:x val="9.0236111111111114E-2"/>
          <c:y val="2.2429261340137303E-2"/>
          <c:w val="0.75321073928258975"/>
          <c:h val="0.87149885787367676"/>
        </c:manualLayout>
      </c:layout>
      <c:lineChart>
        <c:grouping val="standard"/>
        <c:ser>
          <c:idx val="0"/>
          <c:order val="0"/>
          <c:tx>
            <c:v>M3 (Millions de DH)</c:v>
          </c:tx>
          <c:marker>
            <c:symbol val="none"/>
          </c:marker>
          <c:cat>
            <c:numRef>
              <c:f>Feuil1!$B$45:$B$81</c:f>
              <c:numCache>
                <c:formatCode>[$-40C]mmm\-yy;@</c:formatCode>
                <c:ptCount val="37"/>
                <c:pt idx="0">
                  <c:v>40056</c:v>
                </c:pt>
                <c:pt idx="1">
                  <c:v>40086</c:v>
                </c:pt>
                <c:pt idx="2">
                  <c:v>40117</c:v>
                </c:pt>
                <c:pt idx="3">
                  <c:v>40147</c:v>
                </c:pt>
                <c:pt idx="4">
                  <c:v>40178</c:v>
                </c:pt>
                <c:pt idx="5">
                  <c:v>40209</c:v>
                </c:pt>
                <c:pt idx="6">
                  <c:v>40237</c:v>
                </c:pt>
                <c:pt idx="7">
                  <c:v>40268</c:v>
                </c:pt>
                <c:pt idx="8">
                  <c:v>40298</c:v>
                </c:pt>
                <c:pt idx="9">
                  <c:v>40329</c:v>
                </c:pt>
                <c:pt idx="10">
                  <c:v>40330</c:v>
                </c:pt>
                <c:pt idx="11">
                  <c:v>40361</c:v>
                </c:pt>
                <c:pt idx="12">
                  <c:v>40393</c:v>
                </c:pt>
                <c:pt idx="13">
                  <c:v>40425</c:v>
                </c:pt>
                <c:pt idx="14">
                  <c:v>40456</c:v>
                </c:pt>
                <c:pt idx="15">
                  <c:v>40488</c:v>
                </c:pt>
                <c:pt idx="16">
                  <c:v>40520</c:v>
                </c:pt>
                <c:pt idx="17">
                  <c:v>40552</c:v>
                </c:pt>
                <c:pt idx="18">
                  <c:v>40584</c:v>
                </c:pt>
                <c:pt idx="19">
                  <c:v>40616</c:v>
                </c:pt>
                <c:pt idx="20">
                  <c:v>40648</c:v>
                </c:pt>
                <c:pt idx="21">
                  <c:v>40680</c:v>
                </c:pt>
                <c:pt idx="22">
                  <c:v>40712</c:v>
                </c:pt>
                <c:pt idx="23">
                  <c:v>40744</c:v>
                </c:pt>
                <c:pt idx="24">
                  <c:v>40776</c:v>
                </c:pt>
                <c:pt idx="25">
                  <c:v>40808</c:v>
                </c:pt>
                <c:pt idx="26">
                  <c:v>40839</c:v>
                </c:pt>
                <c:pt idx="27">
                  <c:v>40871</c:v>
                </c:pt>
                <c:pt idx="28">
                  <c:v>40901</c:v>
                </c:pt>
                <c:pt idx="29">
                  <c:v>40931</c:v>
                </c:pt>
                <c:pt idx="30">
                  <c:v>40961</c:v>
                </c:pt>
                <c:pt idx="31">
                  <c:v>40991</c:v>
                </c:pt>
                <c:pt idx="32">
                  <c:v>41021</c:v>
                </c:pt>
                <c:pt idx="33">
                  <c:v>41051</c:v>
                </c:pt>
                <c:pt idx="34">
                  <c:v>41081</c:v>
                </c:pt>
                <c:pt idx="35">
                  <c:v>41111</c:v>
                </c:pt>
                <c:pt idx="36">
                  <c:v>41141</c:v>
                </c:pt>
              </c:numCache>
            </c:numRef>
          </c:cat>
          <c:val>
            <c:numRef>
              <c:f>Feuil1!$A$45:$A$81</c:f>
              <c:numCache>
                <c:formatCode>_-* #,##0\ _€_-;\-* #,##0\ _€_-;_-* "-"??\ _€_-;_-@_-</c:formatCode>
                <c:ptCount val="37"/>
                <c:pt idx="0">
                  <c:v>826367.33554932603</c:v>
                </c:pt>
                <c:pt idx="1">
                  <c:v>831829.74342285201</c:v>
                </c:pt>
                <c:pt idx="2">
                  <c:v>830964.56971577392</c:v>
                </c:pt>
                <c:pt idx="3">
                  <c:v>839770.46472704445</c:v>
                </c:pt>
                <c:pt idx="4">
                  <c:v>857008.325279237</c:v>
                </c:pt>
                <c:pt idx="5">
                  <c:v>862763.19568579295</c:v>
                </c:pt>
                <c:pt idx="6">
                  <c:v>860532.14364720241</c:v>
                </c:pt>
                <c:pt idx="7">
                  <c:v>862706.98985705501</c:v>
                </c:pt>
                <c:pt idx="8">
                  <c:v>860357.20552198892</c:v>
                </c:pt>
                <c:pt idx="9">
                  <c:v>868620.04697501904</c:v>
                </c:pt>
                <c:pt idx="10">
                  <c:v>875624.02431751799</c:v>
                </c:pt>
                <c:pt idx="11">
                  <c:v>876784.34259755211</c:v>
                </c:pt>
                <c:pt idx="12">
                  <c:v>876201.37814778299</c:v>
                </c:pt>
                <c:pt idx="13">
                  <c:v>878280.99988799705</c:v>
                </c:pt>
                <c:pt idx="14">
                  <c:v>878390.63777804398</c:v>
                </c:pt>
                <c:pt idx="15">
                  <c:v>885919.50695485843</c:v>
                </c:pt>
                <c:pt idx="16">
                  <c:v>898329.08670836198</c:v>
                </c:pt>
                <c:pt idx="17">
                  <c:v>894153.10314681497</c:v>
                </c:pt>
                <c:pt idx="18">
                  <c:v>895986.69307614211</c:v>
                </c:pt>
                <c:pt idx="19">
                  <c:v>902236.11266389803</c:v>
                </c:pt>
                <c:pt idx="20">
                  <c:v>896222.34447743045</c:v>
                </c:pt>
                <c:pt idx="21">
                  <c:v>906634.54544354742</c:v>
                </c:pt>
                <c:pt idx="22">
                  <c:v>914306.61533936195</c:v>
                </c:pt>
                <c:pt idx="23">
                  <c:v>917829.10322890105</c:v>
                </c:pt>
                <c:pt idx="24">
                  <c:v>921275.56476254505</c:v>
                </c:pt>
                <c:pt idx="25">
                  <c:v>920157.89306994795</c:v>
                </c:pt>
                <c:pt idx="26">
                  <c:v>922007.18184973393</c:v>
                </c:pt>
                <c:pt idx="27">
                  <c:v>935088.16708550905</c:v>
                </c:pt>
                <c:pt idx="28">
                  <c:v>956661.56616850209</c:v>
                </c:pt>
                <c:pt idx="29">
                  <c:v>945367.63383682445</c:v>
                </c:pt>
                <c:pt idx="30">
                  <c:v>946229.95572834543</c:v>
                </c:pt>
                <c:pt idx="31">
                  <c:v>950312.21267730708</c:v>
                </c:pt>
                <c:pt idx="32">
                  <c:v>942285.06985657243</c:v>
                </c:pt>
                <c:pt idx="33">
                  <c:v>940334.39964875137</c:v>
                </c:pt>
                <c:pt idx="34">
                  <c:v>965863.79836676898</c:v>
                </c:pt>
                <c:pt idx="35">
                  <c:v>961990.09625506704</c:v>
                </c:pt>
                <c:pt idx="36">
                  <c:v>958086.49348293943</c:v>
                </c:pt>
              </c:numCache>
            </c:numRef>
          </c:val>
        </c:ser>
        <c:marker val="1"/>
        <c:axId val="55133312"/>
        <c:axId val="55134848"/>
      </c:lineChart>
      <c:dateAx>
        <c:axId val="55133312"/>
        <c:scaling>
          <c:orientation val="minMax"/>
        </c:scaling>
        <c:axPos val="b"/>
        <c:numFmt formatCode="[$-40C]mmm\-yy;@" sourceLinked="1"/>
        <c:tickLblPos val="nextTo"/>
        <c:txPr>
          <a:bodyPr/>
          <a:lstStyle/>
          <a:p>
            <a:pPr>
              <a:defRPr>
                <a:latin typeface="Times New Roman" pitchFamily="18" charset="0"/>
                <a:cs typeface="Times New Roman" pitchFamily="18" charset="0"/>
              </a:defRPr>
            </a:pPr>
            <a:endParaRPr lang="fr-FR"/>
          </a:p>
        </c:txPr>
        <c:crossAx val="55134848"/>
        <c:crosses val="autoZero"/>
        <c:auto val="1"/>
        <c:lblOffset val="100"/>
      </c:dateAx>
      <c:valAx>
        <c:axId val="55134848"/>
        <c:scaling>
          <c:orientation val="minMax"/>
        </c:scaling>
        <c:axPos val="l"/>
        <c:majorGridlines/>
        <c:numFmt formatCode="_-* #,##0\ _€_-;\-* #,##0\ _€_-;_-* &quot;-&quot;??\ _€_-;_-@_-" sourceLinked="1"/>
        <c:tickLblPos val="nextTo"/>
        <c:txPr>
          <a:bodyPr/>
          <a:lstStyle/>
          <a:p>
            <a:pPr>
              <a:defRPr>
                <a:latin typeface="Times New Roman" pitchFamily="18" charset="0"/>
                <a:cs typeface="Times New Roman" pitchFamily="18" charset="0"/>
              </a:defRPr>
            </a:pPr>
            <a:endParaRPr lang="fr-FR"/>
          </a:p>
        </c:txPr>
        <c:crossAx val="55133312"/>
        <c:crosses val="autoZero"/>
        <c:crossBetween val="between"/>
      </c:valAx>
    </c:plotArea>
    <c:legend>
      <c:legendPos val="r"/>
      <c:layout>
        <c:manualLayout>
          <c:xMode val="edge"/>
          <c:yMode val="edge"/>
          <c:x val="0.77980150918635172"/>
          <c:y val="2.3337940805163979E-2"/>
          <c:w val="0.21838888888888891"/>
          <c:h val="0.12541962802949821"/>
        </c:manualLayout>
      </c:layout>
      <c:txPr>
        <a:bodyPr/>
        <a:lstStyle/>
        <a:p>
          <a:pPr>
            <a:defRPr sz="1200">
              <a:latin typeface="Times New Roman" pitchFamily="18" charset="0"/>
              <a:cs typeface="Times New Roman" pitchFamily="18" charset="0"/>
            </a:defRPr>
          </a:pPr>
          <a:endParaRPr lang="fr-FR"/>
        </a:p>
      </c:txPr>
    </c:legend>
    <c:plotVisOnly val="1"/>
  </c:chart>
  <c:spPr>
    <a:noFill/>
    <a:ln>
      <a:noFill/>
    </a:ln>
  </c:spPr>
  <c:externalData r:id="rId1"/>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E41DC44-E6F8-4D9B-8473-2A2ABE622E9A}"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fr-FR"/>
        </a:p>
      </dgm:t>
    </dgm:pt>
    <dgm:pt modelId="{C92A048A-44D2-45C5-A933-172396D468D5}">
      <dgm:prSet phldrT="[Texte]"/>
      <dgm:spPr/>
      <dgm:t>
        <a:bodyPr/>
        <a:lstStyle/>
        <a:p>
          <a:r>
            <a:rPr lang="fr-FR" i="1" dirty="0" smtClean="0">
              <a:latin typeface="Times New Roman" pitchFamily="18" charset="0"/>
              <a:cs typeface="Times New Roman" pitchFamily="18" charset="0"/>
            </a:rPr>
            <a:t>Actif Monétaire</a:t>
          </a:r>
          <a:endParaRPr lang="fr-FR" i="1" dirty="0">
            <a:latin typeface="Times New Roman" pitchFamily="18" charset="0"/>
            <a:cs typeface="Times New Roman" pitchFamily="18" charset="0"/>
          </a:endParaRPr>
        </a:p>
      </dgm:t>
    </dgm:pt>
    <dgm:pt modelId="{BBD6E1F1-7E63-4794-B636-9E39AEC294EE}" type="parTrans" cxnId="{1A7738F7-43D8-4091-9D6F-FD79FEA6668B}">
      <dgm:prSet/>
      <dgm:spPr/>
      <dgm:t>
        <a:bodyPr/>
        <a:lstStyle/>
        <a:p>
          <a:endParaRPr lang="fr-FR"/>
        </a:p>
      </dgm:t>
    </dgm:pt>
    <dgm:pt modelId="{126532FE-A26B-4921-B7D6-794850F013B2}" type="sibTrans" cxnId="{1A7738F7-43D8-4091-9D6F-FD79FEA6668B}">
      <dgm:prSet/>
      <dgm:spPr/>
      <dgm:t>
        <a:bodyPr/>
        <a:lstStyle/>
        <a:p>
          <a:endParaRPr lang="fr-FR"/>
        </a:p>
      </dgm:t>
    </dgm:pt>
    <dgm:pt modelId="{A9F35147-2921-4766-90B6-2EC8B17CAF09}">
      <dgm:prSet phldrT="[Texte]"/>
      <dgm:spPr/>
      <dgm:t>
        <a:bodyPr/>
        <a:lstStyle/>
        <a:p>
          <a:r>
            <a:rPr lang="fr-FR" i="1" dirty="0" smtClean="0">
              <a:latin typeface="Times New Roman" pitchFamily="18" charset="0"/>
              <a:cs typeface="Times New Roman" pitchFamily="18" charset="0"/>
            </a:rPr>
            <a:t>Facilement transformable en liquidité</a:t>
          </a:r>
          <a:endParaRPr lang="fr-FR" i="1" dirty="0">
            <a:latin typeface="Times New Roman" pitchFamily="18" charset="0"/>
            <a:cs typeface="Times New Roman" pitchFamily="18" charset="0"/>
          </a:endParaRPr>
        </a:p>
      </dgm:t>
    </dgm:pt>
    <dgm:pt modelId="{B7AF8ABC-73D9-482B-85D8-27BD93B748D0}" type="parTrans" cxnId="{93F47DB2-6CF6-4E74-8F43-6737A1B8749D}">
      <dgm:prSet/>
      <dgm:spPr/>
      <dgm:t>
        <a:bodyPr/>
        <a:lstStyle/>
        <a:p>
          <a:endParaRPr lang="fr-FR" dirty="0"/>
        </a:p>
      </dgm:t>
    </dgm:pt>
    <dgm:pt modelId="{818F1FAA-EB41-479A-9D73-151A3DC379B4}" type="sibTrans" cxnId="{93F47DB2-6CF6-4E74-8F43-6737A1B8749D}">
      <dgm:prSet/>
      <dgm:spPr/>
      <dgm:t>
        <a:bodyPr/>
        <a:lstStyle/>
        <a:p>
          <a:endParaRPr lang="fr-FR"/>
        </a:p>
      </dgm:t>
    </dgm:pt>
    <dgm:pt modelId="{86007A30-9970-4397-A69A-B3F734DACD9E}">
      <dgm:prSet phldrT="[Texte]"/>
      <dgm:spPr/>
      <dgm:t>
        <a:bodyPr/>
        <a:lstStyle/>
        <a:p>
          <a:pPr algn="just"/>
          <a:r>
            <a:rPr lang="fr-FR" i="1" dirty="0" smtClean="0">
              <a:latin typeface="Times New Roman" pitchFamily="18" charset="0"/>
              <a:cs typeface="Times New Roman" pitchFamily="18" charset="0"/>
            </a:rPr>
            <a:t>Sans prélèvent sur les liquidités d’un autre AENF</a:t>
          </a:r>
          <a:endParaRPr lang="fr-FR" i="1" dirty="0">
            <a:latin typeface="Times New Roman" pitchFamily="18" charset="0"/>
            <a:cs typeface="Times New Roman" pitchFamily="18" charset="0"/>
          </a:endParaRPr>
        </a:p>
      </dgm:t>
    </dgm:pt>
    <dgm:pt modelId="{2112D5D6-72E7-441F-9A38-3099CAC164DD}" type="parTrans" cxnId="{2A1BC8EC-054F-4B77-B514-702CD8A5F1A1}">
      <dgm:prSet/>
      <dgm:spPr/>
      <dgm:t>
        <a:bodyPr/>
        <a:lstStyle/>
        <a:p>
          <a:endParaRPr lang="fr-FR" dirty="0"/>
        </a:p>
      </dgm:t>
    </dgm:pt>
    <dgm:pt modelId="{433164B7-27A3-4C8B-B396-51C6284AF117}" type="sibTrans" cxnId="{2A1BC8EC-054F-4B77-B514-702CD8A5F1A1}">
      <dgm:prSet/>
      <dgm:spPr/>
      <dgm:t>
        <a:bodyPr/>
        <a:lstStyle/>
        <a:p>
          <a:endParaRPr lang="fr-FR"/>
        </a:p>
      </dgm:t>
    </dgm:pt>
    <dgm:pt modelId="{85739E4E-702A-46A5-A866-225121C9649C}">
      <dgm:prSet phldrT="[Texte]"/>
      <dgm:spPr/>
      <dgm:t>
        <a:bodyPr/>
        <a:lstStyle/>
        <a:p>
          <a:pPr algn="just"/>
          <a:r>
            <a:rPr lang="fr-FR" i="1" dirty="0" smtClean="0">
              <a:latin typeface="Times New Roman" pitchFamily="18" charset="0"/>
              <a:cs typeface="Times New Roman" pitchFamily="18" charset="0"/>
            </a:rPr>
            <a:t>Sans risque </a:t>
          </a:r>
          <a:r>
            <a:rPr lang="fr-FR" i="1" smtClean="0">
              <a:latin typeface="Times New Roman" pitchFamily="18" charset="0"/>
              <a:cs typeface="Times New Roman" pitchFamily="18" charset="0"/>
            </a:rPr>
            <a:t>de perte </a:t>
          </a:r>
          <a:r>
            <a:rPr lang="fr-FR" i="1" dirty="0" smtClean="0">
              <a:latin typeface="Times New Roman" pitchFamily="18" charset="0"/>
              <a:cs typeface="Times New Roman" pitchFamily="18" charset="0"/>
            </a:rPr>
            <a:t>en capital</a:t>
          </a:r>
          <a:endParaRPr lang="fr-FR" i="1" dirty="0">
            <a:latin typeface="Times New Roman" pitchFamily="18" charset="0"/>
            <a:cs typeface="Times New Roman" pitchFamily="18" charset="0"/>
          </a:endParaRPr>
        </a:p>
      </dgm:t>
    </dgm:pt>
    <dgm:pt modelId="{FEF8A2F0-F5F9-48AD-9BD8-A05CB0A72E18}" type="parTrans" cxnId="{233CB341-5DDD-4491-A0FC-E8145D7AED13}">
      <dgm:prSet/>
      <dgm:spPr/>
      <dgm:t>
        <a:bodyPr/>
        <a:lstStyle/>
        <a:p>
          <a:endParaRPr lang="fr-FR" dirty="0"/>
        </a:p>
      </dgm:t>
    </dgm:pt>
    <dgm:pt modelId="{9391452E-EF76-46EB-881D-93FB404E5206}" type="sibTrans" cxnId="{233CB341-5DDD-4491-A0FC-E8145D7AED13}">
      <dgm:prSet/>
      <dgm:spPr/>
      <dgm:t>
        <a:bodyPr/>
        <a:lstStyle/>
        <a:p>
          <a:endParaRPr lang="fr-FR"/>
        </a:p>
      </dgm:t>
    </dgm:pt>
    <dgm:pt modelId="{A095B6EA-79C1-4240-9032-365E11D88BDF}">
      <dgm:prSet phldrT="[Texte]"/>
      <dgm:spPr/>
      <dgm:t>
        <a:bodyPr/>
        <a:lstStyle/>
        <a:p>
          <a:r>
            <a:rPr lang="fr-FR" i="1" dirty="0" smtClean="0">
              <a:latin typeface="Times New Roman" pitchFamily="18" charset="0"/>
              <a:cs typeface="Times New Roman" pitchFamily="18" charset="0"/>
            </a:rPr>
            <a:t>Géré et émis par des IF</a:t>
          </a:r>
          <a:endParaRPr lang="fr-FR" i="1" dirty="0">
            <a:latin typeface="Times New Roman" pitchFamily="18" charset="0"/>
            <a:cs typeface="Times New Roman" pitchFamily="18" charset="0"/>
          </a:endParaRPr>
        </a:p>
      </dgm:t>
    </dgm:pt>
    <dgm:pt modelId="{9D189C84-1897-4CBB-BFA3-F50518479287}" type="parTrans" cxnId="{03154E01-8979-4E75-AF21-319022CEAAF9}">
      <dgm:prSet/>
      <dgm:spPr/>
      <dgm:t>
        <a:bodyPr/>
        <a:lstStyle/>
        <a:p>
          <a:endParaRPr lang="fr-FR" dirty="0"/>
        </a:p>
      </dgm:t>
    </dgm:pt>
    <dgm:pt modelId="{E86E7677-B4B5-4A94-8E49-3E3D46F3E841}" type="sibTrans" cxnId="{03154E01-8979-4E75-AF21-319022CEAAF9}">
      <dgm:prSet/>
      <dgm:spPr/>
      <dgm:t>
        <a:bodyPr/>
        <a:lstStyle/>
        <a:p>
          <a:endParaRPr lang="fr-FR"/>
        </a:p>
      </dgm:t>
    </dgm:pt>
    <dgm:pt modelId="{0E63FFAC-D9BE-493D-9117-894E6F32C7C7}" type="pres">
      <dgm:prSet presAssocID="{5E41DC44-E6F8-4D9B-8473-2A2ABE622E9A}" presName="hierChild1" presStyleCnt="0">
        <dgm:presLayoutVars>
          <dgm:chPref val="1"/>
          <dgm:dir/>
          <dgm:animOne val="branch"/>
          <dgm:animLvl val="lvl"/>
          <dgm:resizeHandles/>
        </dgm:presLayoutVars>
      </dgm:prSet>
      <dgm:spPr/>
      <dgm:t>
        <a:bodyPr/>
        <a:lstStyle/>
        <a:p>
          <a:endParaRPr lang="fr-FR"/>
        </a:p>
      </dgm:t>
    </dgm:pt>
    <dgm:pt modelId="{90190E37-39B0-45FB-A04E-6239BC39F754}" type="pres">
      <dgm:prSet presAssocID="{C92A048A-44D2-45C5-A933-172396D468D5}" presName="hierRoot1" presStyleCnt="0"/>
      <dgm:spPr/>
    </dgm:pt>
    <dgm:pt modelId="{B912F610-905D-4E78-A070-B0CB2487852C}" type="pres">
      <dgm:prSet presAssocID="{C92A048A-44D2-45C5-A933-172396D468D5}" presName="composite" presStyleCnt="0"/>
      <dgm:spPr/>
    </dgm:pt>
    <dgm:pt modelId="{AF63A2B7-513F-44F8-B2AE-AF14F7C4BEFF}" type="pres">
      <dgm:prSet presAssocID="{C92A048A-44D2-45C5-A933-172396D468D5}" presName="background" presStyleLbl="node0" presStyleIdx="0" presStyleCnt="1"/>
      <dgm:spPr/>
    </dgm:pt>
    <dgm:pt modelId="{E1B11E92-5443-47A0-98DA-01173A7D3CCF}" type="pres">
      <dgm:prSet presAssocID="{C92A048A-44D2-45C5-A933-172396D468D5}" presName="text" presStyleLbl="fgAcc0" presStyleIdx="0" presStyleCnt="1" custScaleX="113107" custLinFactNeighborX="1712" custLinFactNeighborY="-213">
        <dgm:presLayoutVars>
          <dgm:chPref val="3"/>
        </dgm:presLayoutVars>
      </dgm:prSet>
      <dgm:spPr/>
      <dgm:t>
        <a:bodyPr/>
        <a:lstStyle/>
        <a:p>
          <a:endParaRPr lang="fr-FR"/>
        </a:p>
      </dgm:t>
    </dgm:pt>
    <dgm:pt modelId="{2B97524B-8EB4-4E95-854C-732E22C1EFCD}" type="pres">
      <dgm:prSet presAssocID="{C92A048A-44D2-45C5-A933-172396D468D5}" presName="hierChild2" presStyleCnt="0"/>
      <dgm:spPr/>
    </dgm:pt>
    <dgm:pt modelId="{42B22605-609E-4143-8706-AFA3E3467C72}" type="pres">
      <dgm:prSet presAssocID="{B7AF8ABC-73D9-482B-85D8-27BD93B748D0}" presName="Name10" presStyleLbl="parChTrans1D2" presStyleIdx="0" presStyleCnt="2"/>
      <dgm:spPr/>
      <dgm:t>
        <a:bodyPr/>
        <a:lstStyle/>
        <a:p>
          <a:endParaRPr lang="fr-FR"/>
        </a:p>
      </dgm:t>
    </dgm:pt>
    <dgm:pt modelId="{E02EE677-F258-418D-A47D-BC379D39E335}" type="pres">
      <dgm:prSet presAssocID="{A9F35147-2921-4766-90B6-2EC8B17CAF09}" presName="hierRoot2" presStyleCnt="0"/>
      <dgm:spPr/>
    </dgm:pt>
    <dgm:pt modelId="{8B8A76B8-7C85-4657-9ECC-FE6EDCA654C2}" type="pres">
      <dgm:prSet presAssocID="{A9F35147-2921-4766-90B6-2EC8B17CAF09}" presName="composite2" presStyleCnt="0"/>
      <dgm:spPr/>
    </dgm:pt>
    <dgm:pt modelId="{5A059715-4420-4173-B498-48A3F84085B5}" type="pres">
      <dgm:prSet presAssocID="{A9F35147-2921-4766-90B6-2EC8B17CAF09}" presName="background2" presStyleLbl="node2" presStyleIdx="0" presStyleCnt="2"/>
      <dgm:spPr/>
    </dgm:pt>
    <dgm:pt modelId="{3B57AEB5-72B7-4066-A112-34B1F4BDE812}" type="pres">
      <dgm:prSet presAssocID="{A9F35147-2921-4766-90B6-2EC8B17CAF09}" presName="text2" presStyleLbl="fgAcc2" presStyleIdx="0" presStyleCnt="2">
        <dgm:presLayoutVars>
          <dgm:chPref val="3"/>
        </dgm:presLayoutVars>
      </dgm:prSet>
      <dgm:spPr/>
      <dgm:t>
        <a:bodyPr/>
        <a:lstStyle/>
        <a:p>
          <a:endParaRPr lang="fr-FR"/>
        </a:p>
      </dgm:t>
    </dgm:pt>
    <dgm:pt modelId="{9BC4C958-995C-4E7E-8826-ED058EE7458B}" type="pres">
      <dgm:prSet presAssocID="{A9F35147-2921-4766-90B6-2EC8B17CAF09}" presName="hierChild3" presStyleCnt="0"/>
      <dgm:spPr/>
    </dgm:pt>
    <dgm:pt modelId="{8D449D2E-2A93-4DFD-9C9B-70237B9609FA}" type="pres">
      <dgm:prSet presAssocID="{2112D5D6-72E7-441F-9A38-3099CAC164DD}" presName="Name17" presStyleLbl="parChTrans1D3" presStyleIdx="0" presStyleCnt="2"/>
      <dgm:spPr/>
      <dgm:t>
        <a:bodyPr/>
        <a:lstStyle/>
        <a:p>
          <a:endParaRPr lang="fr-FR"/>
        </a:p>
      </dgm:t>
    </dgm:pt>
    <dgm:pt modelId="{7250B594-49D6-4E95-8B58-707D07238341}" type="pres">
      <dgm:prSet presAssocID="{86007A30-9970-4397-A69A-B3F734DACD9E}" presName="hierRoot3" presStyleCnt="0"/>
      <dgm:spPr/>
    </dgm:pt>
    <dgm:pt modelId="{3E637578-1445-4637-B4F3-E95C8DA2C725}" type="pres">
      <dgm:prSet presAssocID="{86007A30-9970-4397-A69A-B3F734DACD9E}" presName="composite3" presStyleCnt="0"/>
      <dgm:spPr/>
    </dgm:pt>
    <dgm:pt modelId="{A7E56B1C-D3DD-4C74-88AF-55D3B096B5AD}" type="pres">
      <dgm:prSet presAssocID="{86007A30-9970-4397-A69A-B3F734DACD9E}" presName="background3" presStyleLbl="node3" presStyleIdx="0" presStyleCnt="2"/>
      <dgm:spPr/>
    </dgm:pt>
    <dgm:pt modelId="{AAE269DB-4959-4341-96D5-05C86F13E094}" type="pres">
      <dgm:prSet presAssocID="{86007A30-9970-4397-A69A-B3F734DACD9E}" presName="text3" presStyleLbl="fgAcc3" presStyleIdx="0" presStyleCnt="2" custScaleX="123391" custLinFactNeighborX="13598" custLinFactNeighborY="12">
        <dgm:presLayoutVars>
          <dgm:chPref val="3"/>
        </dgm:presLayoutVars>
      </dgm:prSet>
      <dgm:spPr/>
      <dgm:t>
        <a:bodyPr/>
        <a:lstStyle/>
        <a:p>
          <a:endParaRPr lang="fr-FR"/>
        </a:p>
      </dgm:t>
    </dgm:pt>
    <dgm:pt modelId="{1D15588F-28C3-4E1E-883A-A1ED59371005}" type="pres">
      <dgm:prSet presAssocID="{86007A30-9970-4397-A69A-B3F734DACD9E}" presName="hierChild4" presStyleCnt="0"/>
      <dgm:spPr/>
    </dgm:pt>
    <dgm:pt modelId="{0C347609-A37C-4C0F-8BE0-174BE975DE17}" type="pres">
      <dgm:prSet presAssocID="{FEF8A2F0-F5F9-48AD-9BD8-A05CB0A72E18}" presName="Name17" presStyleLbl="parChTrans1D3" presStyleIdx="1" presStyleCnt="2"/>
      <dgm:spPr/>
      <dgm:t>
        <a:bodyPr/>
        <a:lstStyle/>
        <a:p>
          <a:endParaRPr lang="fr-FR"/>
        </a:p>
      </dgm:t>
    </dgm:pt>
    <dgm:pt modelId="{7C0D9FEF-1460-4D5C-9DB4-4E40771F60E4}" type="pres">
      <dgm:prSet presAssocID="{85739E4E-702A-46A5-A866-225121C9649C}" presName="hierRoot3" presStyleCnt="0"/>
      <dgm:spPr/>
    </dgm:pt>
    <dgm:pt modelId="{959E5DA3-47B4-40CC-BF09-289D1DC26832}" type="pres">
      <dgm:prSet presAssocID="{85739E4E-702A-46A5-A866-225121C9649C}" presName="composite3" presStyleCnt="0"/>
      <dgm:spPr/>
    </dgm:pt>
    <dgm:pt modelId="{2EEE8BB1-BE0C-48EF-9F3F-78F19182681A}" type="pres">
      <dgm:prSet presAssocID="{85739E4E-702A-46A5-A866-225121C9649C}" presName="background3" presStyleLbl="node3" presStyleIdx="1" presStyleCnt="2"/>
      <dgm:spPr/>
    </dgm:pt>
    <dgm:pt modelId="{24D09715-8AC3-4BB7-BF34-CB8074759DED}" type="pres">
      <dgm:prSet presAssocID="{85739E4E-702A-46A5-A866-225121C9649C}" presName="text3" presStyleLbl="fgAcc3" presStyleIdx="1" presStyleCnt="2" custScaleX="132447" custLinFactNeighborX="18579" custLinFactNeighborY="42">
        <dgm:presLayoutVars>
          <dgm:chPref val="3"/>
        </dgm:presLayoutVars>
      </dgm:prSet>
      <dgm:spPr/>
      <dgm:t>
        <a:bodyPr/>
        <a:lstStyle/>
        <a:p>
          <a:endParaRPr lang="fr-FR"/>
        </a:p>
      </dgm:t>
    </dgm:pt>
    <dgm:pt modelId="{01E24E5C-F9A5-4661-8CC9-8625FD34429D}" type="pres">
      <dgm:prSet presAssocID="{85739E4E-702A-46A5-A866-225121C9649C}" presName="hierChild4" presStyleCnt="0"/>
      <dgm:spPr/>
    </dgm:pt>
    <dgm:pt modelId="{E4629083-047B-46A1-B030-17784484C028}" type="pres">
      <dgm:prSet presAssocID="{9D189C84-1897-4CBB-BFA3-F50518479287}" presName="Name10" presStyleLbl="parChTrans1D2" presStyleIdx="1" presStyleCnt="2"/>
      <dgm:spPr/>
      <dgm:t>
        <a:bodyPr/>
        <a:lstStyle/>
        <a:p>
          <a:endParaRPr lang="fr-FR"/>
        </a:p>
      </dgm:t>
    </dgm:pt>
    <dgm:pt modelId="{897D8DE4-0153-4027-9991-627BC530494C}" type="pres">
      <dgm:prSet presAssocID="{A095B6EA-79C1-4240-9032-365E11D88BDF}" presName="hierRoot2" presStyleCnt="0"/>
      <dgm:spPr/>
    </dgm:pt>
    <dgm:pt modelId="{E41DE2E7-EAAE-4D24-A493-EE833E8C9F01}" type="pres">
      <dgm:prSet presAssocID="{A095B6EA-79C1-4240-9032-365E11D88BDF}" presName="composite2" presStyleCnt="0"/>
      <dgm:spPr/>
    </dgm:pt>
    <dgm:pt modelId="{802C4A5C-F0D5-4370-BDD2-4BE3F2315CE7}" type="pres">
      <dgm:prSet presAssocID="{A095B6EA-79C1-4240-9032-365E11D88BDF}" presName="background2" presStyleLbl="node2" presStyleIdx="1" presStyleCnt="2"/>
      <dgm:spPr/>
    </dgm:pt>
    <dgm:pt modelId="{C888E8EB-6CA2-479A-B4CC-495744185100}" type="pres">
      <dgm:prSet presAssocID="{A095B6EA-79C1-4240-9032-365E11D88BDF}" presName="text2" presStyleLbl="fgAcc2" presStyleIdx="1" presStyleCnt="2">
        <dgm:presLayoutVars>
          <dgm:chPref val="3"/>
        </dgm:presLayoutVars>
      </dgm:prSet>
      <dgm:spPr/>
      <dgm:t>
        <a:bodyPr/>
        <a:lstStyle/>
        <a:p>
          <a:endParaRPr lang="fr-FR"/>
        </a:p>
      </dgm:t>
    </dgm:pt>
    <dgm:pt modelId="{12A500DD-662A-46DC-B975-F0CD0AC50B6D}" type="pres">
      <dgm:prSet presAssocID="{A095B6EA-79C1-4240-9032-365E11D88BDF}" presName="hierChild3" presStyleCnt="0"/>
      <dgm:spPr/>
    </dgm:pt>
  </dgm:ptLst>
  <dgm:cxnLst>
    <dgm:cxn modelId="{721481B4-2110-4867-AF8A-6C52C98F3B18}" type="presOf" srcId="{B7AF8ABC-73D9-482B-85D8-27BD93B748D0}" destId="{42B22605-609E-4143-8706-AFA3E3467C72}" srcOrd="0" destOrd="0" presId="urn:microsoft.com/office/officeart/2005/8/layout/hierarchy1"/>
    <dgm:cxn modelId="{96A9E565-0445-418D-928B-D71BA54FBE8C}" type="presOf" srcId="{2112D5D6-72E7-441F-9A38-3099CAC164DD}" destId="{8D449D2E-2A93-4DFD-9C9B-70237B9609FA}" srcOrd="0" destOrd="0" presId="urn:microsoft.com/office/officeart/2005/8/layout/hierarchy1"/>
    <dgm:cxn modelId="{691D0E96-E018-48FC-9261-A359CAAE0509}" type="presOf" srcId="{85739E4E-702A-46A5-A866-225121C9649C}" destId="{24D09715-8AC3-4BB7-BF34-CB8074759DED}" srcOrd="0" destOrd="0" presId="urn:microsoft.com/office/officeart/2005/8/layout/hierarchy1"/>
    <dgm:cxn modelId="{B775C7ED-679A-4D75-B3C8-4DD3B8BBEFD0}" type="presOf" srcId="{FEF8A2F0-F5F9-48AD-9BD8-A05CB0A72E18}" destId="{0C347609-A37C-4C0F-8BE0-174BE975DE17}" srcOrd="0" destOrd="0" presId="urn:microsoft.com/office/officeart/2005/8/layout/hierarchy1"/>
    <dgm:cxn modelId="{233CB341-5DDD-4491-A0FC-E8145D7AED13}" srcId="{A9F35147-2921-4766-90B6-2EC8B17CAF09}" destId="{85739E4E-702A-46A5-A866-225121C9649C}" srcOrd="1" destOrd="0" parTransId="{FEF8A2F0-F5F9-48AD-9BD8-A05CB0A72E18}" sibTransId="{9391452E-EF76-46EB-881D-93FB404E5206}"/>
    <dgm:cxn modelId="{6788461B-7411-40FF-962B-9B8B71ED5925}" type="presOf" srcId="{A095B6EA-79C1-4240-9032-365E11D88BDF}" destId="{C888E8EB-6CA2-479A-B4CC-495744185100}" srcOrd="0" destOrd="0" presId="urn:microsoft.com/office/officeart/2005/8/layout/hierarchy1"/>
    <dgm:cxn modelId="{4F4348E3-9AC9-4DC4-893A-D4CDF6133800}" type="presOf" srcId="{A9F35147-2921-4766-90B6-2EC8B17CAF09}" destId="{3B57AEB5-72B7-4066-A112-34B1F4BDE812}" srcOrd="0" destOrd="0" presId="urn:microsoft.com/office/officeart/2005/8/layout/hierarchy1"/>
    <dgm:cxn modelId="{1A7738F7-43D8-4091-9D6F-FD79FEA6668B}" srcId="{5E41DC44-E6F8-4D9B-8473-2A2ABE622E9A}" destId="{C92A048A-44D2-45C5-A933-172396D468D5}" srcOrd="0" destOrd="0" parTransId="{BBD6E1F1-7E63-4794-B636-9E39AEC294EE}" sibTransId="{126532FE-A26B-4921-B7D6-794850F013B2}"/>
    <dgm:cxn modelId="{03154E01-8979-4E75-AF21-319022CEAAF9}" srcId="{C92A048A-44D2-45C5-A933-172396D468D5}" destId="{A095B6EA-79C1-4240-9032-365E11D88BDF}" srcOrd="1" destOrd="0" parTransId="{9D189C84-1897-4CBB-BFA3-F50518479287}" sibTransId="{E86E7677-B4B5-4A94-8E49-3E3D46F3E841}"/>
    <dgm:cxn modelId="{2A1BC8EC-054F-4B77-B514-702CD8A5F1A1}" srcId="{A9F35147-2921-4766-90B6-2EC8B17CAF09}" destId="{86007A30-9970-4397-A69A-B3F734DACD9E}" srcOrd="0" destOrd="0" parTransId="{2112D5D6-72E7-441F-9A38-3099CAC164DD}" sibTransId="{433164B7-27A3-4C8B-B396-51C6284AF117}"/>
    <dgm:cxn modelId="{FF501E39-C152-4AF3-B000-E358867BB701}" type="presOf" srcId="{5E41DC44-E6F8-4D9B-8473-2A2ABE622E9A}" destId="{0E63FFAC-D9BE-493D-9117-894E6F32C7C7}" srcOrd="0" destOrd="0" presId="urn:microsoft.com/office/officeart/2005/8/layout/hierarchy1"/>
    <dgm:cxn modelId="{FF15CFAF-00C5-4103-A063-8880CF884F87}" type="presOf" srcId="{9D189C84-1897-4CBB-BFA3-F50518479287}" destId="{E4629083-047B-46A1-B030-17784484C028}" srcOrd="0" destOrd="0" presId="urn:microsoft.com/office/officeart/2005/8/layout/hierarchy1"/>
    <dgm:cxn modelId="{93F47DB2-6CF6-4E74-8F43-6737A1B8749D}" srcId="{C92A048A-44D2-45C5-A933-172396D468D5}" destId="{A9F35147-2921-4766-90B6-2EC8B17CAF09}" srcOrd="0" destOrd="0" parTransId="{B7AF8ABC-73D9-482B-85D8-27BD93B748D0}" sibTransId="{818F1FAA-EB41-479A-9D73-151A3DC379B4}"/>
    <dgm:cxn modelId="{A08F90A0-F374-4C80-938C-C3A4B6E5DEFC}" type="presOf" srcId="{C92A048A-44D2-45C5-A933-172396D468D5}" destId="{E1B11E92-5443-47A0-98DA-01173A7D3CCF}" srcOrd="0" destOrd="0" presId="urn:microsoft.com/office/officeart/2005/8/layout/hierarchy1"/>
    <dgm:cxn modelId="{33CD00A9-1539-4B5E-AD8C-C97B15B329FE}" type="presOf" srcId="{86007A30-9970-4397-A69A-B3F734DACD9E}" destId="{AAE269DB-4959-4341-96D5-05C86F13E094}" srcOrd="0" destOrd="0" presId="urn:microsoft.com/office/officeart/2005/8/layout/hierarchy1"/>
    <dgm:cxn modelId="{78C12C7F-25C9-4649-ABA5-F3488028652B}" type="presParOf" srcId="{0E63FFAC-D9BE-493D-9117-894E6F32C7C7}" destId="{90190E37-39B0-45FB-A04E-6239BC39F754}" srcOrd="0" destOrd="0" presId="urn:microsoft.com/office/officeart/2005/8/layout/hierarchy1"/>
    <dgm:cxn modelId="{856701F2-170B-4EC2-B7DA-FADDF537F465}" type="presParOf" srcId="{90190E37-39B0-45FB-A04E-6239BC39F754}" destId="{B912F610-905D-4E78-A070-B0CB2487852C}" srcOrd="0" destOrd="0" presId="urn:microsoft.com/office/officeart/2005/8/layout/hierarchy1"/>
    <dgm:cxn modelId="{B10344CB-4534-42BA-A3BE-26567D439B0F}" type="presParOf" srcId="{B912F610-905D-4E78-A070-B0CB2487852C}" destId="{AF63A2B7-513F-44F8-B2AE-AF14F7C4BEFF}" srcOrd="0" destOrd="0" presId="urn:microsoft.com/office/officeart/2005/8/layout/hierarchy1"/>
    <dgm:cxn modelId="{E9B5376F-43F1-46F3-AC65-661E5D6DCE2C}" type="presParOf" srcId="{B912F610-905D-4E78-A070-B0CB2487852C}" destId="{E1B11E92-5443-47A0-98DA-01173A7D3CCF}" srcOrd="1" destOrd="0" presId="urn:microsoft.com/office/officeart/2005/8/layout/hierarchy1"/>
    <dgm:cxn modelId="{4536F05C-D4D6-4CA4-956A-10B676B76BE3}" type="presParOf" srcId="{90190E37-39B0-45FB-A04E-6239BC39F754}" destId="{2B97524B-8EB4-4E95-854C-732E22C1EFCD}" srcOrd="1" destOrd="0" presId="urn:microsoft.com/office/officeart/2005/8/layout/hierarchy1"/>
    <dgm:cxn modelId="{D9590599-9E9B-4AAB-A856-6DD645566AEA}" type="presParOf" srcId="{2B97524B-8EB4-4E95-854C-732E22C1EFCD}" destId="{42B22605-609E-4143-8706-AFA3E3467C72}" srcOrd="0" destOrd="0" presId="urn:microsoft.com/office/officeart/2005/8/layout/hierarchy1"/>
    <dgm:cxn modelId="{36312811-1464-4523-A36B-FC03DDB28319}" type="presParOf" srcId="{2B97524B-8EB4-4E95-854C-732E22C1EFCD}" destId="{E02EE677-F258-418D-A47D-BC379D39E335}" srcOrd="1" destOrd="0" presId="urn:microsoft.com/office/officeart/2005/8/layout/hierarchy1"/>
    <dgm:cxn modelId="{9B909FCD-3D8E-4A98-A99D-0368109634A5}" type="presParOf" srcId="{E02EE677-F258-418D-A47D-BC379D39E335}" destId="{8B8A76B8-7C85-4657-9ECC-FE6EDCA654C2}" srcOrd="0" destOrd="0" presId="urn:microsoft.com/office/officeart/2005/8/layout/hierarchy1"/>
    <dgm:cxn modelId="{7ECABC3D-89E6-44D9-8633-3B1692214BED}" type="presParOf" srcId="{8B8A76B8-7C85-4657-9ECC-FE6EDCA654C2}" destId="{5A059715-4420-4173-B498-48A3F84085B5}" srcOrd="0" destOrd="0" presId="urn:microsoft.com/office/officeart/2005/8/layout/hierarchy1"/>
    <dgm:cxn modelId="{13FDE422-52FB-4893-A29C-98DC1D26A887}" type="presParOf" srcId="{8B8A76B8-7C85-4657-9ECC-FE6EDCA654C2}" destId="{3B57AEB5-72B7-4066-A112-34B1F4BDE812}" srcOrd="1" destOrd="0" presId="urn:microsoft.com/office/officeart/2005/8/layout/hierarchy1"/>
    <dgm:cxn modelId="{A1670F02-81EC-4193-B3C8-746F2DA92926}" type="presParOf" srcId="{E02EE677-F258-418D-A47D-BC379D39E335}" destId="{9BC4C958-995C-4E7E-8826-ED058EE7458B}" srcOrd="1" destOrd="0" presId="urn:microsoft.com/office/officeart/2005/8/layout/hierarchy1"/>
    <dgm:cxn modelId="{D4387A28-E17D-46FA-84B0-EB4EC911900B}" type="presParOf" srcId="{9BC4C958-995C-4E7E-8826-ED058EE7458B}" destId="{8D449D2E-2A93-4DFD-9C9B-70237B9609FA}" srcOrd="0" destOrd="0" presId="urn:microsoft.com/office/officeart/2005/8/layout/hierarchy1"/>
    <dgm:cxn modelId="{D3F9960B-BC22-48D7-A5E2-63446DD5BB8A}" type="presParOf" srcId="{9BC4C958-995C-4E7E-8826-ED058EE7458B}" destId="{7250B594-49D6-4E95-8B58-707D07238341}" srcOrd="1" destOrd="0" presId="urn:microsoft.com/office/officeart/2005/8/layout/hierarchy1"/>
    <dgm:cxn modelId="{62789A9C-3112-4C50-9DB6-84C7A61939B8}" type="presParOf" srcId="{7250B594-49D6-4E95-8B58-707D07238341}" destId="{3E637578-1445-4637-B4F3-E95C8DA2C725}" srcOrd="0" destOrd="0" presId="urn:microsoft.com/office/officeart/2005/8/layout/hierarchy1"/>
    <dgm:cxn modelId="{D3240037-89D3-44EA-8A12-18D9AA93B4BD}" type="presParOf" srcId="{3E637578-1445-4637-B4F3-E95C8DA2C725}" destId="{A7E56B1C-D3DD-4C74-88AF-55D3B096B5AD}" srcOrd="0" destOrd="0" presId="urn:microsoft.com/office/officeart/2005/8/layout/hierarchy1"/>
    <dgm:cxn modelId="{7FE8A46C-B25B-4CC3-97D0-87DC0EDB24D6}" type="presParOf" srcId="{3E637578-1445-4637-B4F3-E95C8DA2C725}" destId="{AAE269DB-4959-4341-96D5-05C86F13E094}" srcOrd="1" destOrd="0" presId="urn:microsoft.com/office/officeart/2005/8/layout/hierarchy1"/>
    <dgm:cxn modelId="{B6141A02-4FC3-4A70-8DA1-5435C45A706B}" type="presParOf" srcId="{7250B594-49D6-4E95-8B58-707D07238341}" destId="{1D15588F-28C3-4E1E-883A-A1ED59371005}" srcOrd="1" destOrd="0" presId="urn:microsoft.com/office/officeart/2005/8/layout/hierarchy1"/>
    <dgm:cxn modelId="{18140525-A952-45A1-8299-D789E2F79512}" type="presParOf" srcId="{9BC4C958-995C-4E7E-8826-ED058EE7458B}" destId="{0C347609-A37C-4C0F-8BE0-174BE975DE17}" srcOrd="2" destOrd="0" presId="urn:microsoft.com/office/officeart/2005/8/layout/hierarchy1"/>
    <dgm:cxn modelId="{26E51DCA-5707-403E-9C2A-FE346EF52B70}" type="presParOf" srcId="{9BC4C958-995C-4E7E-8826-ED058EE7458B}" destId="{7C0D9FEF-1460-4D5C-9DB4-4E40771F60E4}" srcOrd="3" destOrd="0" presId="urn:microsoft.com/office/officeart/2005/8/layout/hierarchy1"/>
    <dgm:cxn modelId="{0093B279-BD47-4D21-A797-A024A86579C0}" type="presParOf" srcId="{7C0D9FEF-1460-4D5C-9DB4-4E40771F60E4}" destId="{959E5DA3-47B4-40CC-BF09-289D1DC26832}" srcOrd="0" destOrd="0" presId="urn:microsoft.com/office/officeart/2005/8/layout/hierarchy1"/>
    <dgm:cxn modelId="{2D62AD5C-029B-4798-A66E-B5E7B57F7125}" type="presParOf" srcId="{959E5DA3-47B4-40CC-BF09-289D1DC26832}" destId="{2EEE8BB1-BE0C-48EF-9F3F-78F19182681A}" srcOrd="0" destOrd="0" presId="urn:microsoft.com/office/officeart/2005/8/layout/hierarchy1"/>
    <dgm:cxn modelId="{39805637-60F9-401D-884A-9EFAC5CDE4F5}" type="presParOf" srcId="{959E5DA3-47B4-40CC-BF09-289D1DC26832}" destId="{24D09715-8AC3-4BB7-BF34-CB8074759DED}" srcOrd="1" destOrd="0" presId="urn:microsoft.com/office/officeart/2005/8/layout/hierarchy1"/>
    <dgm:cxn modelId="{09556412-475C-42D5-AFD5-2FA0183436BD}" type="presParOf" srcId="{7C0D9FEF-1460-4D5C-9DB4-4E40771F60E4}" destId="{01E24E5C-F9A5-4661-8CC9-8625FD34429D}" srcOrd="1" destOrd="0" presId="urn:microsoft.com/office/officeart/2005/8/layout/hierarchy1"/>
    <dgm:cxn modelId="{36FD0479-E145-497F-9DD1-EDF8DAC83555}" type="presParOf" srcId="{2B97524B-8EB4-4E95-854C-732E22C1EFCD}" destId="{E4629083-047B-46A1-B030-17784484C028}" srcOrd="2" destOrd="0" presId="urn:microsoft.com/office/officeart/2005/8/layout/hierarchy1"/>
    <dgm:cxn modelId="{63A3331E-7FD1-42D6-9B1C-9CF42DEA9A7A}" type="presParOf" srcId="{2B97524B-8EB4-4E95-854C-732E22C1EFCD}" destId="{897D8DE4-0153-4027-9991-627BC530494C}" srcOrd="3" destOrd="0" presId="urn:microsoft.com/office/officeart/2005/8/layout/hierarchy1"/>
    <dgm:cxn modelId="{1C81B57F-E0FA-4B94-BE71-678529663E9C}" type="presParOf" srcId="{897D8DE4-0153-4027-9991-627BC530494C}" destId="{E41DE2E7-EAAE-4D24-A493-EE833E8C9F01}" srcOrd="0" destOrd="0" presId="urn:microsoft.com/office/officeart/2005/8/layout/hierarchy1"/>
    <dgm:cxn modelId="{F18C2B1A-09CF-4F6F-8A34-427542C75FE4}" type="presParOf" srcId="{E41DE2E7-EAAE-4D24-A493-EE833E8C9F01}" destId="{802C4A5C-F0D5-4370-BDD2-4BE3F2315CE7}" srcOrd="0" destOrd="0" presId="urn:microsoft.com/office/officeart/2005/8/layout/hierarchy1"/>
    <dgm:cxn modelId="{E2FEFACA-3F63-465C-B10A-0EADEF9FFEE2}" type="presParOf" srcId="{E41DE2E7-EAAE-4D24-A493-EE833E8C9F01}" destId="{C888E8EB-6CA2-479A-B4CC-495744185100}" srcOrd="1" destOrd="0" presId="urn:microsoft.com/office/officeart/2005/8/layout/hierarchy1"/>
    <dgm:cxn modelId="{9C54B293-C73F-4460-A789-6ECB3D826AED}" type="presParOf" srcId="{897D8DE4-0153-4027-9991-627BC530494C}" destId="{12A500DD-662A-46DC-B975-F0CD0AC50B6D}" srcOrd="1" destOrd="0" presId="urn:microsoft.com/office/officeart/2005/8/layout/hierarchy1"/>
  </dgm:cxnLst>
  <dgm:bg/>
  <dgm:whole/>
</dgm:dataModel>
</file>

<file path=ppt/diagrams/data10.xml><?xml version="1.0" encoding="utf-8"?>
<dgm:dataModel xmlns:dgm="http://schemas.openxmlformats.org/drawingml/2006/diagram" xmlns:a="http://schemas.openxmlformats.org/drawingml/2006/main">
  <dgm:ptLst>
    <dgm:pt modelId="{707DB79C-57D2-40C2-8A13-ACE88BEF30FB}" type="doc">
      <dgm:prSet loTypeId="urn:microsoft.com/office/officeart/2005/8/layout/pyramid4" loCatId="relationship" qsTypeId="urn:microsoft.com/office/officeart/2005/8/quickstyle/simple1" qsCatId="simple" csTypeId="urn:microsoft.com/office/officeart/2005/8/colors/accent1_2" csCatId="accent1" phldr="1"/>
      <dgm:spPr/>
      <dgm:t>
        <a:bodyPr/>
        <a:lstStyle/>
        <a:p>
          <a:endParaRPr lang="fr-FR"/>
        </a:p>
      </dgm:t>
    </dgm:pt>
    <dgm:pt modelId="{4144A899-1233-4AD1-B5E9-88B612BBD96B}">
      <dgm:prSet phldrT="[Texte]" custT="1"/>
      <dgm:spPr/>
      <dgm:t>
        <a:bodyPr/>
        <a:lstStyle/>
        <a:p>
          <a:r>
            <a:rPr lang="fr-FR" sz="2400" dirty="0" smtClean="0">
              <a:latin typeface="Times New Roman" pitchFamily="18" charset="0"/>
              <a:cs typeface="Times New Roman" pitchFamily="18" charset="0"/>
            </a:rPr>
            <a:t>Banque commerciale</a:t>
          </a:r>
          <a:endParaRPr lang="fr-FR" sz="2400" dirty="0">
            <a:latin typeface="Times New Roman" pitchFamily="18" charset="0"/>
            <a:cs typeface="Times New Roman" pitchFamily="18" charset="0"/>
          </a:endParaRPr>
        </a:p>
      </dgm:t>
    </dgm:pt>
    <dgm:pt modelId="{8BE9F93F-5FAC-4F27-B734-ADA3F2836B12}" type="parTrans" cxnId="{B7B365EE-3FC0-44DD-8B7F-95C6EEB8D4A3}">
      <dgm:prSet/>
      <dgm:spPr/>
      <dgm:t>
        <a:bodyPr/>
        <a:lstStyle/>
        <a:p>
          <a:endParaRPr lang="fr-FR"/>
        </a:p>
      </dgm:t>
    </dgm:pt>
    <dgm:pt modelId="{2C5DFAAA-6184-4971-B526-D0281628EEA8}" type="sibTrans" cxnId="{B7B365EE-3FC0-44DD-8B7F-95C6EEB8D4A3}">
      <dgm:prSet/>
      <dgm:spPr/>
      <dgm:t>
        <a:bodyPr/>
        <a:lstStyle/>
        <a:p>
          <a:endParaRPr lang="fr-FR"/>
        </a:p>
      </dgm:t>
    </dgm:pt>
    <dgm:pt modelId="{15C91862-9158-4860-8EC4-D506F77589CF}" type="pres">
      <dgm:prSet presAssocID="{707DB79C-57D2-40C2-8A13-ACE88BEF30FB}" presName="compositeShape" presStyleCnt="0">
        <dgm:presLayoutVars>
          <dgm:chMax val="9"/>
          <dgm:dir/>
          <dgm:resizeHandles val="exact"/>
        </dgm:presLayoutVars>
      </dgm:prSet>
      <dgm:spPr/>
      <dgm:t>
        <a:bodyPr/>
        <a:lstStyle/>
        <a:p>
          <a:endParaRPr lang="fr-FR"/>
        </a:p>
      </dgm:t>
    </dgm:pt>
    <dgm:pt modelId="{87FBBF6B-E64D-408D-9F36-DCA6E3B57450}" type="pres">
      <dgm:prSet presAssocID="{707DB79C-57D2-40C2-8A13-ACE88BEF30FB}" presName="triangle1" presStyleLbl="node1" presStyleIdx="0" presStyleCnt="1" custScaleX="102423" custLinFactNeighborX="-564">
        <dgm:presLayoutVars>
          <dgm:bulletEnabled val="1"/>
        </dgm:presLayoutVars>
      </dgm:prSet>
      <dgm:spPr/>
      <dgm:t>
        <a:bodyPr/>
        <a:lstStyle/>
        <a:p>
          <a:endParaRPr lang="fr-FR"/>
        </a:p>
      </dgm:t>
    </dgm:pt>
  </dgm:ptLst>
  <dgm:cxnLst>
    <dgm:cxn modelId="{B7B365EE-3FC0-44DD-8B7F-95C6EEB8D4A3}" srcId="{707DB79C-57D2-40C2-8A13-ACE88BEF30FB}" destId="{4144A899-1233-4AD1-B5E9-88B612BBD96B}" srcOrd="0" destOrd="0" parTransId="{8BE9F93F-5FAC-4F27-B734-ADA3F2836B12}" sibTransId="{2C5DFAAA-6184-4971-B526-D0281628EEA8}"/>
    <dgm:cxn modelId="{7D505005-5A6D-4E69-A4FE-1538634C7698}" type="presOf" srcId="{4144A899-1233-4AD1-B5E9-88B612BBD96B}" destId="{87FBBF6B-E64D-408D-9F36-DCA6E3B57450}" srcOrd="0" destOrd="0" presId="urn:microsoft.com/office/officeart/2005/8/layout/pyramid4"/>
    <dgm:cxn modelId="{5E5970E2-893A-4FBC-AA90-E30C05B67365}" type="presOf" srcId="{707DB79C-57D2-40C2-8A13-ACE88BEF30FB}" destId="{15C91862-9158-4860-8EC4-D506F77589CF}" srcOrd="0" destOrd="0" presId="urn:microsoft.com/office/officeart/2005/8/layout/pyramid4"/>
    <dgm:cxn modelId="{3201195C-65B0-4CE6-9E2D-FE678F25FB0D}" type="presParOf" srcId="{15C91862-9158-4860-8EC4-D506F77589CF}" destId="{87FBBF6B-E64D-408D-9F36-DCA6E3B57450}" srcOrd="0" destOrd="0" presId="urn:microsoft.com/office/officeart/2005/8/layout/pyramid4"/>
  </dgm:cxnLst>
  <dgm:bg/>
  <dgm:whole/>
</dgm:dataModel>
</file>

<file path=ppt/diagrams/data11.xml><?xml version="1.0" encoding="utf-8"?>
<dgm:dataModel xmlns:dgm="http://schemas.openxmlformats.org/drawingml/2006/diagram" xmlns:a="http://schemas.openxmlformats.org/drawingml/2006/main">
  <dgm:ptLst>
    <dgm:pt modelId="{F2A1AA69-06C7-438F-9F31-5F4DE0962070}" type="doc">
      <dgm:prSet loTypeId="urn:microsoft.com/office/officeart/2005/8/layout/pyramid4" loCatId="relationship" qsTypeId="urn:microsoft.com/office/officeart/2005/8/quickstyle/simple1" qsCatId="simple" csTypeId="urn:microsoft.com/office/officeart/2005/8/colors/accent1_2" csCatId="accent1" phldr="1"/>
      <dgm:spPr/>
      <dgm:t>
        <a:bodyPr/>
        <a:lstStyle/>
        <a:p>
          <a:endParaRPr lang="fr-FR"/>
        </a:p>
      </dgm:t>
    </dgm:pt>
    <dgm:pt modelId="{0DAB3890-DE3A-4137-A929-7C659F218E25}">
      <dgm:prSet phldrT="[Texte]"/>
      <dgm:spPr/>
      <dgm:t>
        <a:bodyPr/>
        <a:lstStyle/>
        <a:p>
          <a:r>
            <a:rPr lang="fr-FR" dirty="0" smtClean="0">
              <a:latin typeface="Times New Roman" pitchFamily="18" charset="0"/>
              <a:cs typeface="Times New Roman" pitchFamily="18" charset="0"/>
            </a:rPr>
            <a:t>Banque commerciale</a:t>
          </a:r>
          <a:endParaRPr lang="fr-FR" dirty="0">
            <a:latin typeface="Times New Roman" pitchFamily="18" charset="0"/>
            <a:cs typeface="Times New Roman" pitchFamily="18" charset="0"/>
          </a:endParaRPr>
        </a:p>
      </dgm:t>
    </dgm:pt>
    <dgm:pt modelId="{BF20DBD6-5478-4E53-B0F5-92E43ADDEE56}" type="parTrans" cxnId="{3C022D2A-28D0-4F8E-82BD-F371C6E54E64}">
      <dgm:prSet/>
      <dgm:spPr/>
      <dgm:t>
        <a:bodyPr/>
        <a:lstStyle/>
        <a:p>
          <a:endParaRPr lang="fr-FR">
            <a:latin typeface="Times New Roman" pitchFamily="18" charset="0"/>
            <a:cs typeface="Times New Roman" pitchFamily="18" charset="0"/>
          </a:endParaRPr>
        </a:p>
      </dgm:t>
    </dgm:pt>
    <dgm:pt modelId="{48964E48-DABE-431D-AE34-FE6F8E8C0BBE}" type="sibTrans" cxnId="{3C022D2A-28D0-4F8E-82BD-F371C6E54E64}">
      <dgm:prSet/>
      <dgm:spPr/>
      <dgm:t>
        <a:bodyPr/>
        <a:lstStyle/>
        <a:p>
          <a:endParaRPr lang="fr-FR">
            <a:latin typeface="Times New Roman" pitchFamily="18" charset="0"/>
            <a:cs typeface="Times New Roman" pitchFamily="18" charset="0"/>
          </a:endParaRPr>
        </a:p>
      </dgm:t>
    </dgm:pt>
    <dgm:pt modelId="{D38634D9-BDB7-4E9A-B899-2B7068A6A6CC}">
      <dgm:prSet phldrT="[Texte]"/>
      <dgm:spPr/>
      <dgm:t>
        <a:bodyPr/>
        <a:lstStyle/>
        <a:p>
          <a:r>
            <a:rPr lang="fr-FR" dirty="0" smtClean="0">
              <a:latin typeface="Times New Roman" pitchFamily="18" charset="0"/>
              <a:cs typeface="Times New Roman" pitchFamily="18" charset="0"/>
            </a:rPr>
            <a:t>Banque commerciale</a:t>
          </a:r>
          <a:endParaRPr lang="fr-FR" dirty="0">
            <a:latin typeface="Times New Roman" pitchFamily="18" charset="0"/>
            <a:cs typeface="Times New Roman" pitchFamily="18" charset="0"/>
          </a:endParaRPr>
        </a:p>
      </dgm:t>
    </dgm:pt>
    <dgm:pt modelId="{3DB57B91-3176-4E63-A3F7-9876C8D91896}" type="parTrans" cxnId="{DEF08DB4-1FE7-44F5-802B-09EDD251F5BC}">
      <dgm:prSet/>
      <dgm:spPr/>
      <dgm:t>
        <a:bodyPr/>
        <a:lstStyle/>
        <a:p>
          <a:endParaRPr lang="fr-FR">
            <a:latin typeface="Times New Roman" pitchFamily="18" charset="0"/>
            <a:cs typeface="Times New Roman" pitchFamily="18" charset="0"/>
          </a:endParaRPr>
        </a:p>
      </dgm:t>
    </dgm:pt>
    <dgm:pt modelId="{156BE684-D470-491F-A086-417CBE152CC3}" type="sibTrans" cxnId="{DEF08DB4-1FE7-44F5-802B-09EDD251F5BC}">
      <dgm:prSet/>
      <dgm:spPr/>
      <dgm:t>
        <a:bodyPr/>
        <a:lstStyle/>
        <a:p>
          <a:endParaRPr lang="fr-FR">
            <a:latin typeface="Times New Roman" pitchFamily="18" charset="0"/>
            <a:cs typeface="Times New Roman" pitchFamily="18" charset="0"/>
          </a:endParaRPr>
        </a:p>
      </dgm:t>
    </dgm:pt>
    <dgm:pt modelId="{3EA97292-915F-4809-BA57-0B58A5AA485A}">
      <dgm:prSet phldrT="[Texte]"/>
      <dgm:spPr/>
      <dgm:t>
        <a:bodyPr/>
        <a:lstStyle/>
        <a:p>
          <a:r>
            <a:rPr lang="fr-FR" dirty="0" smtClean="0">
              <a:latin typeface="Times New Roman" pitchFamily="18" charset="0"/>
              <a:cs typeface="Times New Roman" pitchFamily="18" charset="0"/>
            </a:rPr>
            <a:t>Banque commerciale</a:t>
          </a:r>
          <a:endParaRPr lang="fr-FR" dirty="0">
            <a:latin typeface="Times New Roman" pitchFamily="18" charset="0"/>
            <a:cs typeface="Times New Roman" pitchFamily="18" charset="0"/>
          </a:endParaRPr>
        </a:p>
      </dgm:t>
    </dgm:pt>
    <dgm:pt modelId="{E34EC2CE-FC86-4F6A-BEB4-DB90C17BF1A2}" type="parTrans" cxnId="{B7E65E36-5716-48AD-B450-97F5201270A6}">
      <dgm:prSet/>
      <dgm:spPr/>
      <dgm:t>
        <a:bodyPr/>
        <a:lstStyle/>
        <a:p>
          <a:endParaRPr lang="fr-FR">
            <a:latin typeface="Times New Roman" pitchFamily="18" charset="0"/>
            <a:cs typeface="Times New Roman" pitchFamily="18" charset="0"/>
          </a:endParaRPr>
        </a:p>
      </dgm:t>
    </dgm:pt>
    <dgm:pt modelId="{A35FD918-6C2A-41F7-9D36-12AED67858FD}" type="sibTrans" cxnId="{B7E65E36-5716-48AD-B450-97F5201270A6}">
      <dgm:prSet/>
      <dgm:spPr/>
      <dgm:t>
        <a:bodyPr/>
        <a:lstStyle/>
        <a:p>
          <a:endParaRPr lang="fr-FR">
            <a:latin typeface="Times New Roman" pitchFamily="18" charset="0"/>
            <a:cs typeface="Times New Roman" pitchFamily="18" charset="0"/>
          </a:endParaRPr>
        </a:p>
      </dgm:t>
    </dgm:pt>
    <dgm:pt modelId="{0289A75C-0A88-4228-AC6D-1E845548C114}">
      <dgm:prSet phldrT="[Texte]"/>
      <dgm:spPr/>
      <dgm:t>
        <a:bodyPr/>
        <a:lstStyle/>
        <a:p>
          <a:r>
            <a:rPr lang="fr-FR" dirty="0" smtClean="0">
              <a:latin typeface="Times New Roman" pitchFamily="18" charset="0"/>
              <a:cs typeface="Times New Roman" pitchFamily="18" charset="0"/>
            </a:rPr>
            <a:t>Banque commerciale</a:t>
          </a:r>
          <a:endParaRPr lang="fr-FR" dirty="0">
            <a:latin typeface="Times New Roman" pitchFamily="18" charset="0"/>
            <a:cs typeface="Times New Roman" pitchFamily="18" charset="0"/>
          </a:endParaRPr>
        </a:p>
      </dgm:t>
    </dgm:pt>
    <dgm:pt modelId="{AA37B455-D90E-4A00-BC13-ED1117FE8A92}" type="parTrans" cxnId="{F5D4864D-1A58-416F-8D58-C9ADC145914E}">
      <dgm:prSet/>
      <dgm:spPr/>
      <dgm:t>
        <a:bodyPr/>
        <a:lstStyle/>
        <a:p>
          <a:endParaRPr lang="fr-FR">
            <a:latin typeface="Times New Roman" pitchFamily="18" charset="0"/>
            <a:cs typeface="Times New Roman" pitchFamily="18" charset="0"/>
          </a:endParaRPr>
        </a:p>
      </dgm:t>
    </dgm:pt>
    <dgm:pt modelId="{846BBFC8-C331-44A5-81EE-46EE8CDBDBCE}" type="sibTrans" cxnId="{F5D4864D-1A58-416F-8D58-C9ADC145914E}">
      <dgm:prSet/>
      <dgm:spPr/>
      <dgm:t>
        <a:bodyPr/>
        <a:lstStyle/>
        <a:p>
          <a:endParaRPr lang="fr-FR">
            <a:latin typeface="Times New Roman" pitchFamily="18" charset="0"/>
            <a:cs typeface="Times New Roman" pitchFamily="18" charset="0"/>
          </a:endParaRPr>
        </a:p>
      </dgm:t>
    </dgm:pt>
    <dgm:pt modelId="{84BFA421-CA55-498E-B0EE-363B5B217E52}" type="pres">
      <dgm:prSet presAssocID="{F2A1AA69-06C7-438F-9F31-5F4DE0962070}" presName="compositeShape" presStyleCnt="0">
        <dgm:presLayoutVars>
          <dgm:chMax val="9"/>
          <dgm:dir/>
          <dgm:resizeHandles val="exact"/>
        </dgm:presLayoutVars>
      </dgm:prSet>
      <dgm:spPr/>
      <dgm:t>
        <a:bodyPr/>
        <a:lstStyle/>
        <a:p>
          <a:endParaRPr lang="fr-FR"/>
        </a:p>
      </dgm:t>
    </dgm:pt>
    <dgm:pt modelId="{024019A5-B258-44DE-9C83-5B84107DBE82}" type="pres">
      <dgm:prSet presAssocID="{F2A1AA69-06C7-438F-9F31-5F4DE0962070}" presName="triangle1" presStyleLbl="node1" presStyleIdx="0" presStyleCnt="4">
        <dgm:presLayoutVars>
          <dgm:bulletEnabled val="1"/>
        </dgm:presLayoutVars>
      </dgm:prSet>
      <dgm:spPr/>
      <dgm:t>
        <a:bodyPr/>
        <a:lstStyle/>
        <a:p>
          <a:endParaRPr lang="fr-FR"/>
        </a:p>
      </dgm:t>
    </dgm:pt>
    <dgm:pt modelId="{13983D6D-50C6-4695-AD28-9C9F186B5EA1}" type="pres">
      <dgm:prSet presAssocID="{F2A1AA69-06C7-438F-9F31-5F4DE0962070}" presName="triangle2" presStyleLbl="node1" presStyleIdx="1" presStyleCnt="4">
        <dgm:presLayoutVars>
          <dgm:bulletEnabled val="1"/>
        </dgm:presLayoutVars>
      </dgm:prSet>
      <dgm:spPr/>
      <dgm:t>
        <a:bodyPr/>
        <a:lstStyle/>
        <a:p>
          <a:endParaRPr lang="fr-FR"/>
        </a:p>
      </dgm:t>
    </dgm:pt>
    <dgm:pt modelId="{F4700DF7-9B67-48AC-9F13-70DB844F1AB8}" type="pres">
      <dgm:prSet presAssocID="{F2A1AA69-06C7-438F-9F31-5F4DE0962070}" presName="triangle3" presStyleLbl="node1" presStyleIdx="2" presStyleCnt="4">
        <dgm:presLayoutVars>
          <dgm:bulletEnabled val="1"/>
        </dgm:presLayoutVars>
      </dgm:prSet>
      <dgm:spPr/>
      <dgm:t>
        <a:bodyPr/>
        <a:lstStyle/>
        <a:p>
          <a:endParaRPr lang="fr-FR"/>
        </a:p>
      </dgm:t>
    </dgm:pt>
    <dgm:pt modelId="{1E792DA6-9AEE-4D8E-AFFF-11414A4DA9A5}" type="pres">
      <dgm:prSet presAssocID="{F2A1AA69-06C7-438F-9F31-5F4DE0962070}" presName="triangle4" presStyleLbl="node1" presStyleIdx="3" presStyleCnt="4">
        <dgm:presLayoutVars>
          <dgm:bulletEnabled val="1"/>
        </dgm:presLayoutVars>
      </dgm:prSet>
      <dgm:spPr/>
      <dgm:t>
        <a:bodyPr/>
        <a:lstStyle/>
        <a:p>
          <a:endParaRPr lang="fr-FR"/>
        </a:p>
      </dgm:t>
    </dgm:pt>
  </dgm:ptLst>
  <dgm:cxnLst>
    <dgm:cxn modelId="{C318888D-9068-4F8E-9A75-21FDE52C2619}" type="presOf" srcId="{F2A1AA69-06C7-438F-9F31-5F4DE0962070}" destId="{84BFA421-CA55-498E-B0EE-363B5B217E52}" srcOrd="0" destOrd="0" presId="urn:microsoft.com/office/officeart/2005/8/layout/pyramid4"/>
    <dgm:cxn modelId="{257BD6F6-2244-450B-9905-3D03CD3AA8A8}" type="presOf" srcId="{3EA97292-915F-4809-BA57-0B58A5AA485A}" destId="{F4700DF7-9B67-48AC-9F13-70DB844F1AB8}" srcOrd="0" destOrd="0" presId="urn:microsoft.com/office/officeart/2005/8/layout/pyramid4"/>
    <dgm:cxn modelId="{36CCFC1A-5705-4288-93B9-8D7C477B44D9}" type="presOf" srcId="{0DAB3890-DE3A-4137-A929-7C659F218E25}" destId="{024019A5-B258-44DE-9C83-5B84107DBE82}" srcOrd="0" destOrd="0" presId="urn:microsoft.com/office/officeart/2005/8/layout/pyramid4"/>
    <dgm:cxn modelId="{F5D4864D-1A58-416F-8D58-C9ADC145914E}" srcId="{F2A1AA69-06C7-438F-9F31-5F4DE0962070}" destId="{0289A75C-0A88-4228-AC6D-1E845548C114}" srcOrd="3" destOrd="0" parTransId="{AA37B455-D90E-4A00-BC13-ED1117FE8A92}" sibTransId="{846BBFC8-C331-44A5-81EE-46EE8CDBDBCE}"/>
    <dgm:cxn modelId="{B7E65E36-5716-48AD-B450-97F5201270A6}" srcId="{F2A1AA69-06C7-438F-9F31-5F4DE0962070}" destId="{3EA97292-915F-4809-BA57-0B58A5AA485A}" srcOrd="2" destOrd="0" parTransId="{E34EC2CE-FC86-4F6A-BEB4-DB90C17BF1A2}" sibTransId="{A35FD918-6C2A-41F7-9D36-12AED67858FD}"/>
    <dgm:cxn modelId="{E11ED824-7869-45EA-9640-F1968C0CC8A9}" type="presOf" srcId="{0289A75C-0A88-4228-AC6D-1E845548C114}" destId="{1E792DA6-9AEE-4D8E-AFFF-11414A4DA9A5}" srcOrd="0" destOrd="0" presId="urn:microsoft.com/office/officeart/2005/8/layout/pyramid4"/>
    <dgm:cxn modelId="{3431FD0A-2F5D-4454-BB2E-40BC114B7D7B}" type="presOf" srcId="{D38634D9-BDB7-4E9A-B899-2B7068A6A6CC}" destId="{13983D6D-50C6-4695-AD28-9C9F186B5EA1}" srcOrd="0" destOrd="0" presId="urn:microsoft.com/office/officeart/2005/8/layout/pyramid4"/>
    <dgm:cxn modelId="{DEF08DB4-1FE7-44F5-802B-09EDD251F5BC}" srcId="{F2A1AA69-06C7-438F-9F31-5F4DE0962070}" destId="{D38634D9-BDB7-4E9A-B899-2B7068A6A6CC}" srcOrd="1" destOrd="0" parTransId="{3DB57B91-3176-4E63-A3F7-9876C8D91896}" sibTransId="{156BE684-D470-491F-A086-417CBE152CC3}"/>
    <dgm:cxn modelId="{3C022D2A-28D0-4F8E-82BD-F371C6E54E64}" srcId="{F2A1AA69-06C7-438F-9F31-5F4DE0962070}" destId="{0DAB3890-DE3A-4137-A929-7C659F218E25}" srcOrd="0" destOrd="0" parTransId="{BF20DBD6-5478-4E53-B0F5-92E43ADDEE56}" sibTransId="{48964E48-DABE-431D-AE34-FE6F8E8C0BBE}"/>
    <dgm:cxn modelId="{0C8C6052-C533-436E-94C6-8CF185641556}" type="presParOf" srcId="{84BFA421-CA55-498E-B0EE-363B5B217E52}" destId="{024019A5-B258-44DE-9C83-5B84107DBE82}" srcOrd="0" destOrd="0" presId="urn:microsoft.com/office/officeart/2005/8/layout/pyramid4"/>
    <dgm:cxn modelId="{432E8B6D-3D82-4C6E-B0F7-61F68EC3C6ED}" type="presParOf" srcId="{84BFA421-CA55-498E-B0EE-363B5B217E52}" destId="{13983D6D-50C6-4695-AD28-9C9F186B5EA1}" srcOrd="1" destOrd="0" presId="urn:microsoft.com/office/officeart/2005/8/layout/pyramid4"/>
    <dgm:cxn modelId="{34000FA3-8E76-4E8A-A70C-752A09C58207}" type="presParOf" srcId="{84BFA421-CA55-498E-B0EE-363B5B217E52}" destId="{F4700DF7-9B67-48AC-9F13-70DB844F1AB8}" srcOrd="2" destOrd="0" presId="urn:microsoft.com/office/officeart/2005/8/layout/pyramid4"/>
    <dgm:cxn modelId="{9DAE30CC-DFE3-4951-A4F2-1EC3D108EB50}" type="presParOf" srcId="{84BFA421-CA55-498E-B0EE-363B5B217E52}" destId="{1E792DA6-9AEE-4D8E-AFFF-11414A4DA9A5}" srcOrd="3" destOrd="0" presId="urn:microsoft.com/office/officeart/2005/8/layout/pyramid4"/>
  </dgm:cxnLst>
  <dgm:bg/>
  <dgm:whole/>
</dgm:dataModel>
</file>

<file path=ppt/diagrams/data12.xml><?xml version="1.0" encoding="utf-8"?>
<dgm:dataModel xmlns:dgm="http://schemas.openxmlformats.org/drawingml/2006/diagram" xmlns:a="http://schemas.openxmlformats.org/drawingml/2006/main">
  <dgm:ptLst>
    <dgm:pt modelId="{F2A1AA69-06C7-438F-9F31-5F4DE0962070}" type="doc">
      <dgm:prSet loTypeId="urn:microsoft.com/office/officeart/2005/8/layout/pyramid4" loCatId="relationship" qsTypeId="urn:microsoft.com/office/officeart/2005/8/quickstyle/simple1" qsCatId="simple" csTypeId="urn:microsoft.com/office/officeart/2005/8/colors/accent1_2" csCatId="accent1" phldr="1"/>
      <dgm:spPr/>
      <dgm:t>
        <a:bodyPr/>
        <a:lstStyle/>
        <a:p>
          <a:endParaRPr lang="fr-FR"/>
        </a:p>
      </dgm:t>
    </dgm:pt>
    <dgm:pt modelId="{0DAB3890-DE3A-4137-A929-7C659F218E25}">
      <dgm:prSet phldrT="[Texte]" custT="1"/>
      <dgm:spPr/>
      <dgm:t>
        <a:bodyPr/>
        <a:lstStyle/>
        <a:p>
          <a:r>
            <a:rPr lang="fr-FR" sz="2400" b="1" dirty="0" smtClean="0">
              <a:latin typeface="Times New Roman" pitchFamily="18" charset="0"/>
              <a:cs typeface="Times New Roman" pitchFamily="18" charset="0"/>
            </a:rPr>
            <a:t>Banque centrale</a:t>
          </a:r>
          <a:endParaRPr lang="fr-FR" sz="2400" b="1" dirty="0">
            <a:latin typeface="Times New Roman" pitchFamily="18" charset="0"/>
            <a:cs typeface="Times New Roman" pitchFamily="18" charset="0"/>
          </a:endParaRPr>
        </a:p>
      </dgm:t>
    </dgm:pt>
    <dgm:pt modelId="{BF20DBD6-5478-4E53-B0F5-92E43ADDEE56}" type="parTrans" cxnId="{3C022D2A-28D0-4F8E-82BD-F371C6E54E64}">
      <dgm:prSet/>
      <dgm:spPr/>
      <dgm:t>
        <a:bodyPr/>
        <a:lstStyle/>
        <a:p>
          <a:endParaRPr lang="fr-FR">
            <a:latin typeface="Times New Roman" pitchFamily="18" charset="0"/>
            <a:cs typeface="Times New Roman" pitchFamily="18" charset="0"/>
          </a:endParaRPr>
        </a:p>
      </dgm:t>
    </dgm:pt>
    <dgm:pt modelId="{48964E48-DABE-431D-AE34-FE6F8E8C0BBE}" type="sibTrans" cxnId="{3C022D2A-28D0-4F8E-82BD-F371C6E54E64}">
      <dgm:prSet/>
      <dgm:spPr/>
      <dgm:t>
        <a:bodyPr/>
        <a:lstStyle/>
        <a:p>
          <a:endParaRPr lang="fr-FR">
            <a:latin typeface="Times New Roman" pitchFamily="18" charset="0"/>
            <a:cs typeface="Times New Roman" pitchFamily="18" charset="0"/>
          </a:endParaRPr>
        </a:p>
      </dgm:t>
    </dgm:pt>
    <dgm:pt modelId="{D38634D9-BDB7-4E9A-B899-2B7068A6A6CC}">
      <dgm:prSet phldrT="[Texte]"/>
      <dgm:spPr/>
      <dgm:t>
        <a:bodyPr/>
        <a:lstStyle/>
        <a:p>
          <a:r>
            <a:rPr lang="fr-FR" dirty="0" smtClean="0">
              <a:latin typeface="Times New Roman" pitchFamily="18" charset="0"/>
              <a:cs typeface="Times New Roman" pitchFamily="18" charset="0"/>
            </a:rPr>
            <a:t>Banque commerciale</a:t>
          </a:r>
          <a:endParaRPr lang="fr-FR" dirty="0">
            <a:latin typeface="Times New Roman" pitchFamily="18" charset="0"/>
            <a:cs typeface="Times New Roman" pitchFamily="18" charset="0"/>
          </a:endParaRPr>
        </a:p>
      </dgm:t>
    </dgm:pt>
    <dgm:pt modelId="{3DB57B91-3176-4E63-A3F7-9876C8D91896}" type="parTrans" cxnId="{DEF08DB4-1FE7-44F5-802B-09EDD251F5BC}">
      <dgm:prSet/>
      <dgm:spPr/>
      <dgm:t>
        <a:bodyPr/>
        <a:lstStyle/>
        <a:p>
          <a:endParaRPr lang="fr-FR">
            <a:latin typeface="Times New Roman" pitchFamily="18" charset="0"/>
            <a:cs typeface="Times New Roman" pitchFamily="18" charset="0"/>
          </a:endParaRPr>
        </a:p>
      </dgm:t>
    </dgm:pt>
    <dgm:pt modelId="{156BE684-D470-491F-A086-417CBE152CC3}" type="sibTrans" cxnId="{DEF08DB4-1FE7-44F5-802B-09EDD251F5BC}">
      <dgm:prSet/>
      <dgm:spPr/>
      <dgm:t>
        <a:bodyPr/>
        <a:lstStyle/>
        <a:p>
          <a:endParaRPr lang="fr-FR">
            <a:latin typeface="Times New Roman" pitchFamily="18" charset="0"/>
            <a:cs typeface="Times New Roman" pitchFamily="18" charset="0"/>
          </a:endParaRPr>
        </a:p>
      </dgm:t>
    </dgm:pt>
    <dgm:pt modelId="{3EA97292-915F-4809-BA57-0B58A5AA485A}">
      <dgm:prSet phldrT="[Texte]"/>
      <dgm:spPr/>
      <dgm:t>
        <a:bodyPr/>
        <a:lstStyle/>
        <a:p>
          <a:r>
            <a:rPr lang="fr-FR" dirty="0" smtClean="0">
              <a:latin typeface="Times New Roman" pitchFamily="18" charset="0"/>
              <a:cs typeface="Times New Roman" pitchFamily="18" charset="0"/>
            </a:rPr>
            <a:t>Banque commerciale</a:t>
          </a:r>
          <a:endParaRPr lang="fr-FR" dirty="0">
            <a:latin typeface="Times New Roman" pitchFamily="18" charset="0"/>
            <a:cs typeface="Times New Roman" pitchFamily="18" charset="0"/>
          </a:endParaRPr>
        </a:p>
      </dgm:t>
    </dgm:pt>
    <dgm:pt modelId="{E34EC2CE-FC86-4F6A-BEB4-DB90C17BF1A2}" type="parTrans" cxnId="{B7E65E36-5716-48AD-B450-97F5201270A6}">
      <dgm:prSet/>
      <dgm:spPr/>
      <dgm:t>
        <a:bodyPr/>
        <a:lstStyle/>
        <a:p>
          <a:endParaRPr lang="fr-FR">
            <a:latin typeface="Times New Roman" pitchFamily="18" charset="0"/>
            <a:cs typeface="Times New Roman" pitchFamily="18" charset="0"/>
          </a:endParaRPr>
        </a:p>
      </dgm:t>
    </dgm:pt>
    <dgm:pt modelId="{A35FD918-6C2A-41F7-9D36-12AED67858FD}" type="sibTrans" cxnId="{B7E65E36-5716-48AD-B450-97F5201270A6}">
      <dgm:prSet/>
      <dgm:spPr/>
      <dgm:t>
        <a:bodyPr/>
        <a:lstStyle/>
        <a:p>
          <a:endParaRPr lang="fr-FR">
            <a:latin typeface="Times New Roman" pitchFamily="18" charset="0"/>
            <a:cs typeface="Times New Roman" pitchFamily="18" charset="0"/>
          </a:endParaRPr>
        </a:p>
      </dgm:t>
    </dgm:pt>
    <dgm:pt modelId="{0289A75C-0A88-4228-AC6D-1E845548C114}">
      <dgm:prSet phldrT="[Texte]"/>
      <dgm:spPr/>
      <dgm:t>
        <a:bodyPr/>
        <a:lstStyle/>
        <a:p>
          <a:r>
            <a:rPr lang="fr-FR" dirty="0" smtClean="0">
              <a:latin typeface="Times New Roman" pitchFamily="18" charset="0"/>
              <a:cs typeface="Times New Roman" pitchFamily="18" charset="0"/>
            </a:rPr>
            <a:t>Banque commerciale</a:t>
          </a:r>
          <a:endParaRPr lang="fr-FR" dirty="0">
            <a:latin typeface="Times New Roman" pitchFamily="18" charset="0"/>
            <a:cs typeface="Times New Roman" pitchFamily="18" charset="0"/>
          </a:endParaRPr>
        </a:p>
      </dgm:t>
    </dgm:pt>
    <dgm:pt modelId="{AA37B455-D90E-4A00-BC13-ED1117FE8A92}" type="parTrans" cxnId="{F5D4864D-1A58-416F-8D58-C9ADC145914E}">
      <dgm:prSet/>
      <dgm:spPr/>
      <dgm:t>
        <a:bodyPr/>
        <a:lstStyle/>
        <a:p>
          <a:endParaRPr lang="fr-FR">
            <a:latin typeface="Times New Roman" pitchFamily="18" charset="0"/>
            <a:cs typeface="Times New Roman" pitchFamily="18" charset="0"/>
          </a:endParaRPr>
        </a:p>
      </dgm:t>
    </dgm:pt>
    <dgm:pt modelId="{846BBFC8-C331-44A5-81EE-46EE8CDBDBCE}" type="sibTrans" cxnId="{F5D4864D-1A58-416F-8D58-C9ADC145914E}">
      <dgm:prSet/>
      <dgm:spPr/>
      <dgm:t>
        <a:bodyPr/>
        <a:lstStyle/>
        <a:p>
          <a:endParaRPr lang="fr-FR">
            <a:latin typeface="Times New Roman" pitchFamily="18" charset="0"/>
            <a:cs typeface="Times New Roman" pitchFamily="18" charset="0"/>
          </a:endParaRPr>
        </a:p>
      </dgm:t>
    </dgm:pt>
    <dgm:pt modelId="{84BFA421-CA55-498E-B0EE-363B5B217E52}" type="pres">
      <dgm:prSet presAssocID="{F2A1AA69-06C7-438F-9F31-5F4DE0962070}" presName="compositeShape" presStyleCnt="0">
        <dgm:presLayoutVars>
          <dgm:chMax val="9"/>
          <dgm:dir/>
          <dgm:resizeHandles val="exact"/>
        </dgm:presLayoutVars>
      </dgm:prSet>
      <dgm:spPr/>
      <dgm:t>
        <a:bodyPr/>
        <a:lstStyle/>
        <a:p>
          <a:endParaRPr lang="fr-FR"/>
        </a:p>
      </dgm:t>
    </dgm:pt>
    <dgm:pt modelId="{024019A5-B258-44DE-9C83-5B84107DBE82}" type="pres">
      <dgm:prSet presAssocID="{F2A1AA69-06C7-438F-9F31-5F4DE0962070}" presName="triangle1" presStyleLbl="node1" presStyleIdx="0" presStyleCnt="4">
        <dgm:presLayoutVars>
          <dgm:bulletEnabled val="1"/>
        </dgm:presLayoutVars>
      </dgm:prSet>
      <dgm:spPr/>
      <dgm:t>
        <a:bodyPr/>
        <a:lstStyle/>
        <a:p>
          <a:endParaRPr lang="fr-FR"/>
        </a:p>
      </dgm:t>
    </dgm:pt>
    <dgm:pt modelId="{13983D6D-50C6-4695-AD28-9C9F186B5EA1}" type="pres">
      <dgm:prSet presAssocID="{F2A1AA69-06C7-438F-9F31-5F4DE0962070}" presName="triangle2" presStyleLbl="node1" presStyleIdx="1" presStyleCnt="4">
        <dgm:presLayoutVars>
          <dgm:bulletEnabled val="1"/>
        </dgm:presLayoutVars>
      </dgm:prSet>
      <dgm:spPr/>
      <dgm:t>
        <a:bodyPr/>
        <a:lstStyle/>
        <a:p>
          <a:endParaRPr lang="fr-FR"/>
        </a:p>
      </dgm:t>
    </dgm:pt>
    <dgm:pt modelId="{F4700DF7-9B67-48AC-9F13-70DB844F1AB8}" type="pres">
      <dgm:prSet presAssocID="{F2A1AA69-06C7-438F-9F31-5F4DE0962070}" presName="triangle3" presStyleLbl="node1" presStyleIdx="2" presStyleCnt="4">
        <dgm:presLayoutVars>
          <dgm:bulletEnabled val="1"/>
        </dgm:presLayoutVars>
      </dgm:prSet>
      <dgm:spPr/>
      <dgm:t>
        <a:bodyPr/>
        <a:lstStyle/>
        <a:p>
          <a:endParaRPr lang="fr-FR"/>
        </a:p>
      </dgm:t>
    </dgm:pt>
    <dgm:pt modelId="{1E792DA6-9AEE-4D8E-AFFF-11414A4DA9A5}" type="pres">
      <dgm:prSet presAssocID="{F2A1AA69-06C7-438F-9F31-5F4DE0962070}" presName="triangle4" presStyleLbl="node1" presStyleIdx="3" presStyleCnt="4">
        <dgm:presLayoutVars>
          <dgm:bulletEnabled val="1"/>
        </dgm:presLayoutVars>
      </dgm:prSet>
      <dgm:spPr/>
      <dgm:t>
        <a:bodyPr/>
        <a:lstStyle/>
        <a:p>
          <a:endParaRPr lang="fr-FR"/>
        </a:p>
      </dgm:t>
    </dgm:pt>
  </dgm:ptLst>
  <dgm:cxnLst>
    <dgm:cxn modelId="{5F8F588C-CA6D-4CB0-8B8A-00D2F3871CB4}" type="presOf" srcId="{0289A75C-0A88-4228-AC6D-1E845548C114}" destId="{1E792DA6-9AEE-4D8E-AFFF-11414A4DA9A5}" srcOrd="0" destOrd="0" presId="urn:microsoft.com/office/officeart/2005/8/layout/pyramid4"/>
    <dgm:cxn modelId="{F5D4864D-1A58-416F-8D58-C9ADC145914E}" srcId="{F2A1AA69-06C7-438F-9F31-5F4DE0962070}" destId="{0289A75C-0A88-4228-AC6D-1E845548C114}" srcOrd="3" destOrd="0" parTransId="{AA37B455-D90E-4A00-BC13-ED1117FE8A92}" sibTransId="{846BBFC8-C331-44A5-81EE-46EE8CDBDBCE}"/>
    <dgm:cxn modelId="{061D6120-A831-4ABC-A9A7-14C0FC2E9040}" type="presOf" srcId="{3EA97292-915F-4809-BA57-0B58A5AA485A}" destId="{F4700DF7-9B67-48AC-9F13-70DB844F1AB8}" srcOrd="0" destOrd="0" presId="urn:microsoft.com/office/officeart/2005/8/layout/pyramid4"/>
    <dgm:cxn modelId="{B7E65E36-5716-48AD-B450-97F5201270A6}" srcId="{F2A1AA69-06C7-438F-9F31-5F4DE0962070}" destId="{3EA97292-915F-4809-BA57-0B58A5AA485A}" srcOrd="2" destOrd="0" parTransId="{E34EC2CE-FC86-4F6A-BEB4-DB90C17BF1A2}" sibTransId="{A35FD918-6C2A-41F7-9D36-12AED67858FD}"/>
    <dgm:cxn modelId="{F2EB4552-AE34-447F-9CCC-36787BDAFA32}" type="presOf" srcId="{F2A1AA69-06C7-438F-9F31-5F4DE0962070}" destId="{84BFA421-CA55-498E-B0EE-363B5B217E52}" srcOrd="0" destOrd="0" presId="urn:microsoft.com/office/officeart/2005/8/layout/pyramid4"/>
    <dgm:cxn modelId="{85FDBFDD-A0DB-4AE3-81CA-59EBDA779056}" type="presOf" srcId="{D38634D9-BDB7-4E9A-B899-2B7068A6A6CC}" destId="{13983D6D-50C6-4695-AD28-9C9F186B5EA1}" srcOrd="0" destOrd="0" presId="urn:microsoft.com/office/officeart/2005/8/layout/pyramid4"/>
    <dgm:cxn modelId="{DEF08DB4-1FE7-44F5-802B-09EDD251F5BC}" srcId="{F2A1AA69-06C7-438F-9F31-5F4DE0962070}" destId="{D38634D9-BDB7-4E9A-B899-2B7068A6A6CC}" srcOrd="1" destOrd="0" parTransId="{3DB57B91-3176-4E63-A3F7-9876C8D91896}" sibTransId="{156BE684-D470-491F-A086-417CBE152CC3}"/>
    <dgm:cxn modelId="{7926370F-9437-4820-81BB-53F07CA4C3F5}" type="presOf" srcId="{0DAB3890-DE3A-4137-A929-7C659F218E25}" destId="{024019A5-B258-44DE-9C83-5B84107DBE82}" srcOrd="0" destOrd="0" presId="urn:microsoft.com/office/officeart/2005/8/layout/pyramid4"/>
    <dgm:cxn modelId="{3C022D2A-28D0-4F8E-82BD-F371C6E54E64}" srcId="{F2A1AA69-06C7-438F-9F31-5F4DE0962070}" destId="{0DAB3890-DE3A-4137-A929-7C659F218E25}" srcOrd="0" destOrd="0" parTransId="{BF20DBD6-5478-4E53-B0F5-92E43ADDEE56}" sibTransId="{48964E48-DABE-431D-AE34-FE6F8E8C0BBE}"/>
    <dgm:cxn modelId="{7E560D60-3203-4161-9D59-70858FD90B26}" type="presParOf" srcId="{84BFA421-CA55-498E-B0EE-363B5B217E52}" destId="{024019A5-B258-44DE-9C83-5B84107DBE82}" srcOrd="0" destOrd="0" presId="urn:microsoft.com/office/officeart/2005/8/layout/pyramid4"/>
    <dgm:cxn modelId="{D1BF85F1-0DB5-44EC-BC00-0C8791A58216}" type="presParOf" srcId="{84BFA421-CA55-498E-B0EE-363B5B217E52}" destId="{13983D6D-50C6-4695-AD28-9C9F186B5EA1}" srcOrd="1" destOrd="0" presId="urn:microsoft.com/office/officeart/2005/8/layout/pyramid4"/>
    <dgm:cxn modelId="{DD1B30DE-D1FD-4F98-BAF0-1283AD490DC6}" type="presParOf" srcId="{84BFA421-CA55-498E-B0EE-363B5B217E52}" destId="{F4700DF7-9B67-48AC-9F13-70DB844F1AB8}" srcOrd="2" destOrd="0" presId="urn:microsoft.com/office/officeart/2005/8/layout/pyramid4"/>
    <dgm:cxn modelId="{7C0A6D67-D80F-43F4-BE8E-3E49C407DF1D}" type="presParOf" srcId="{84BFA421-CA55-498E-B0EE-363B5B217E52}" destId="{1E792DA6-9AEE-4D8E-AFFF-11414A4DA9A5}" srcOrd="3" destOrd="0" presId="urn:microsoft.com/office/officeart/2005/8/layout/pyramid4"/>
  </dgm:cxnLst>
  <dgm:bg/>
  <dgm:whole/>
</dgm:dataModel>
</file>

<file path=ppt/diagrams/data13.xml><?xml version="1.0" encoding="utf-8"?>
<dgm:dataModel xmlns:dgm="http://schemas.openxmlformats.org/drawingml/2006/diagram" xmlns:a="http://schemas.openxmlformats.org/drawingml/2006/main">
  <dgm:ptLst>
    <dgm:pt modelId="{B52A72C8-D801-4A06-BAAA-4CF56BB8A3AC}"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fr-FR"/>
        </a:p>
      </dgm:t>
    </dgm:pt>
    <dgm:pt modelId="{6D45D530-27C0-400F-9D95-BAE2015C515C}">
      <dgm:prSet phldrT="[Texte]"/>
      <dgm:spPr/>
      <dgm:t>
        <a:bodyPr/>
        <a:lstStyle/>
        <a:p>
          <a:r>
            <a:rPr lang="fr-FR" dirty="0" smtClean="0">
              <a:latin typeface="Times New Roman" pitchFamily="18" charset="0"/>
              <a:cs typeface="Times New Roman" pitchFamily="18" charset="0"/>
            </a:rPr>
            <a:t>1</a:t>
          </a:r>
          <a:r>
            <a:rPr lang="fr-FR" baseline="30000" dirty="0" smtClean="0">
              <a:latin typeface="Times New Roman" pitchFamily="18" charset="0"/>
              <a:cs typeface="Times New Roman" pitchFamily="18" charset="0"/>
            </a:rPr>
            <a:t>er</a:t>
          </a:r>
          <a:r>
            <a:rPr lang="fr-FR" dirty="0" smtClean="0">
              <a:latin typeface="Times New Roman" pitchFamily="18" charset="0"/>
              <a:cs typeface="Times New Roman" pitchFamily="18" charset="0"/>
            </a:rPr>
            <a:t> cas:</a:t>
          </a:r>
          <a:endParaRPr lang="fr-FR" dirty="0">
            <a:latin typeface="Times New Roman" pitchFamily="18" charset="0"/>
            <a:cs typeface="Times New Roman" pitchFamily="18" charset="0"/>
          </a:endParaRPr>
        </a:p>
      </dgm:t>
    </dgm:pt>
    <dgm:pt modelId="{6B0085CA-566A-4692-BB7A-9551366254E2}" type="parTrans" cxnId="{A1B2431A-C69B-4F78-AAE4-0E7C79AA119B}">
      <dgm:prSet/>
      <dgm:spPr/>
      <dgm:t>
        <a:bodyPr/>
        <a:lstStyle/>
        <a:p>
          <a:endParaRPr lang="fr-FR"/>
        </a:p>
      </dgm:t>
    </dgm:pt>
    <dgm:pt modelId="{E10EA2A3-DEC1-4F0B-8259-3B04AB1FCCA7}" type="sibTrans" cxnId="{A1B2431A-C69B-4F78-AAE4-0E7C79AA119B}">
      <dgm:prSet/>
      <dgm:spPr/>
      <dgm:t>
        <a:bodyPr/>
        <a:lstStyle/>
        <a:p>
          <a:endParaRPr lang="fr-FR"/>
        </a:p>
      </dgm:t>
    </dgm:pt>
    <dgm:pt modelId="{FF0920EA-7E13-44EF-9A34-9450343DF599}">
      <dgm:prSet phldrT="[Texte]"/>
      <dgm:spPr/>
      <dgm:t>
        <a:bodyPr/>
        <a:lstStyle/>
        <a:p>
          <a:r>
            <a:rPr lang="fr-FR" dirty="0" smtClean="0">
              <a:latin typeface="Times New Roman" pitchFamily="18" charset="0"/>
              <a:cs typeface="Times New Roman" pitchFamily="18" charset="0"/>
            </a:rPr>
            <a:t>2</a:t>
          </a:r>
          <a:r>
            <a:rPr lang="fr-FR" baseline="30000" dirty="0" smtClean="0">
              <a:latin typeface="Times New Roman" pitchFamily="18" charset="0"/>
              <a:cs typeface="Times New Roman" pitchFamily="18" charset="0"/>
            </a:rPr>
            <a:t>ème</a:t>
          </a:r>
          <a:r>
            <a:rPr lang="fr-FR" dirty="0" smtClean="0">
              <a:latin typeface="Times New Roman" pitchFamily="18" charset="0"/>
              <a:cs typeface="Times New Roman" pitchFamily="18" charset="0"/>
            </a:rPr>
            <a:t> cas:</a:t>
          </a:r>
          <a:endParaRPr lang="fr-FR" dirty="0">
            <a:latin typeface="Times New Roman" pitchFamily="18" charset="0"/>
            <a:cs typeface="Times New Roman" pitchFamily="18" charset="0"/>
          </a:endParaRPr>
        </a:p>
      </dgm:t>
    </dgm:pt>
    <dgm:pt modelId="{A5BE7B7F-D98F-4316-868D-D363E719D992}" type="parTrans" cxnId="{AAA4C811-79C9-4224-BB92-1B27543DFAA2}">
      <dgm:prSet/>
      <dgm:spPr/>
      <dgm:t>
        <a:bodyPr/>
        <a:lstStyle/>
        <a:p>
          <a:endParaRPr lang="fr-FR"/>
        </a:p>
      </dgm:t>
    </dgm:pt>
    <dgm:pt modelId="{071F4C10-8BF7-4DBF-9DC5-334364C487E4}" type="sibTrans" cxnId="{AAA4C811-79C9-4224-BB92-1B27543DFAA2}">
      <dgm:prSet/>
      <dgm:spPr/>
      <dgm:t>
        <a:bodyPr/>
        <a:lstStyle/>
        <a:p>
          <a:endParaRPr lang="fr-FR"/>
        </a:p>
      </dgm:t>
    </dgm:pt>
    <dgm:pt modelId="{9447218E-4EC0-4AF4-ABAD-02FA98DCC45B}">
      <dgm:prSet phldrT="[Texte]"/>
      <dgm:spPr/>
      <dgm:t>
        <a:bodyPr/>
        <a:lstStyle/>
        <a:p>
          <a:r>
            <a:rPr lang="fr-FR" dirty="0" smtClean="0">
              <a:latin typeface="Times New Roman" pitchFamily="18" charset="0"/>
              <a:cs typeface="Times New Roman" pitchFamily="18" charset="0"/>
            </a:rPr>
            <a:t>3</a:t>
          </a:r>
          <a:r>
            <a:rPr lang="fr-FR" baseline="30000" dirty="0" smtClean="0">
              <a:latin typeface="Times New Roman" pitchFamily="18" charset="0"/>
              <a:cs typeface="Times New Roman" pitchFamily="18" charset="0"/>
            </a:rPr>
            <a:t>ème</a:t>
          </a:r>
          <a:r>
            <a:rPr lang="fr-FR" dirty="0" smtClean="0">
              <a:latin typeface="Times New Roman" pitchFamily="18" charset="0"/>
              <a:cs typeface="Times New Roman" pitchFamily="18" charset="0"/>
            </a:rPr>
            <a:t> cas:</a:t>
          </a:r>
          <a:endParaRPr lang="fr-FR" dirty="0">
            <a:latin typeface="Times New Roman" pitchFamily="18" charset="0"/>
            <a:cs typeface="Times New Roman" pitchFamily="18" charset="0"/>
          </a:endParaRPr>
        </a:p>
      </dgm:t>
    </dgm:pt>
    <dgm:pt modelId="{0EDDB6A9-A33E-4EBB-8AE9-1DBDD5570248}" type="parTrans" cxnId="{7498A9A5-4375-42D1-AF0B-EC5B377A01B2}">
      <dgm:prSet/>
      <dgm:spPr/>
      <dgm:t>
        <a:bodyPr/>
        <a:lstStyle/>
        <a:p>
          <a:endParaRPr lang="fr-FR"/>
        </a:p>
      </dgm:t>
    </dgm:pt>
    <dgm:pt modelId="{FB942D26-DBC0-4090-9F23-426215395DB1}" type="sibTrans" cxnId="{7498A9A5-4375-42D1-AF0B-EC5B377A01B2}">
      <dgm:prSet/>
      <dgm:spPr/>
      <dgm:t>
        <a:bodyPr/>
        <a:lstStyle/>
        <a:p>
          <a:endParaRPr lang="fr-FR"/>
        </a:p>
      </dgm:t>
    </dgm:pt>
    <dgm:pt modelId="{83F114E1-0E52-49EC-BDCC-EA766C6B5DB6}">
      <dgm:prSet/>
      <dgm:spPr/>
      <dgm:t>
        <a:bodyPr/>
        <a:lstStyle/>
        <a:p>
          <a:r>
            <a:rPr lang="fr-FR" dirty="0" smtClean="0">
              <a:latin typeface="Times New Roman" pitchFamily="18" charset="0"/>
              <a:cs typeface="Times New Roman" pitchFamily="18" charset="0"/>
            </a:rPr>
            <a:t>Achat d’actif réel par la banque</a:t>
          </a:r>
          <a:endParaRPr lang="fr-FR" dirty="0">
            <a:latin typeface="Times New Roman" pitchFamily="18" charset="0"/>
            <a:cs typeface="Times New Roman" pitchFamily="18" charset="0"/>
          </a:endParaRPr>
        </a:p>
      </dgm:t>
    </dgm:pt>
    <dgm:pt modelId="{9534804B-4471-4D3B-B486-B86A15EF4DCE}" type="parTrans" cxnId="{582D3D54-C7B5-4264-8F44-F1EA04364FCA}">
      <dgm:prSet/>
      <dgm:spPr/>
      <dgm:t>
        <a:bodyPr/>
        <a:lstStyle/>
        <a:p>
          <a:endParaRPr lang="fr-FR"/>
        </a:p>
      </dgm:t>
    </dgm:pt>
    <dgm:pt modelId="{FF28DBE9-FC8B-4941-9FD0-B9E999ED63F6}" type="sibTrans" cxnId="{582D3D54-C7B5-4264-8F44-F1EA04364FCA}">
      <dgm:prSet/>
      <dgm:spPr/>
      <dgm:t>
        <a:bodyPr/>
        <a:lstStyle/>
        <a:p>
          <a:endParaRPr lang="fr-FR"/>
        </a:p>
      </dgm:t>
    </dgm:pt>
    <dgm:pt modelId="{B1BA4589-52BB-458F-90C8-0636ECBBEC63}">
      <dgm:prSet/>
      <dgm:spPr/>
      <dgm:t>
        <a:bodyPr/>
        <a:lstStyle/>
        <a:p>
          <a:r>
            <a:rPr lang="fr-FR" dirty="0" smtClean="0">
              <a:latin typeface="Times New Roman" pitchFamily="18" charset="0"/>
              <a:cs typeface="Times New Roman" pitchFamily="18" charset="0"/>
            </a:rPr>
            <a:t>Achat de devises par la banque</a:t>
          </a:r>
          <a:endParaRPr lang="fr-FR" dirty="0">
            <a:latin typeface="Times New Roman" pitchFamily="18" charset="0"/>
            <a:cs typeface="Times New Roman" pitchFamily="18" charset="0"/>
          </a:endParaRPr>
        </a:p>
      </dgm:t>
    </dgm:pt>
    <dgm:pt modelId="{02DD56BC-DA39-459A-AEFF-2BD1D61B4721}" type="parTrans" cxnId="{289033ED-4FDA-41EC-8A1E-DBFBC86680A3}">
      <dgm:prSet/>
      <dgm:spPr/>
      <dgm:t>
        <a:bodyPr/>
        <a:lstStyle/>
        <a:p>
          <a:endParaRPr lang="fr-FR"/>
        </a:p>
      </dgm:t>
    </dgm:pt>
    <dgm:pt modelId="{AFFC62E4-2208-48D6-BB9D-9AE1B280318D}" type="sibTrans" cxnId="{289033ED-4FDA-41EC-8A1E-DBFBC86680A3}">
      <dgm:prSet/>
      <dgm:spPr/>
      <dgm:t>
        <a:bodyPr/>
        <a:lstStyle/>
        <a:p>
          <a:endParaRPr lang="fr-FR"/>
        </a:p>
      </dgm:t>
    </dgm:pt>
    <dgm:pt modelId="{1B7C271F-9855-4C64-83AE-BAB5CE193A77}">
      <dgm:prSet/>
      <dgm:spPr/>
      <dgm:t>
        <a:bodyPr/>
        <a:lstStyle/>
        <a:p>
          <a:r>
            <a:rPr lang="fr-FR" dirty="0" smtClean="0">
              <a:latin typeface="Times New Roman" pitchFamily="18" charset="0"/>
              <a:cs typeface="Times New Roman" pitchFamily="18" charset="0"/>
            </a:rPr>
            <a:t>Octroi de crédit par la banque</a:t>
          </a:r>
          <a:endParaRPr lang="fr-FR" dirty="0">
            <a:latin typeface="Times New Roman" pitchFamily="18" charset="0"/>
            <a:cs typeface="Times New Roman" pitchFamily="18" charset="0"/>
          </a:endParaRPr>
        </a:p>
      </dgm:t>
    </dgm:pt>
    <dgm:pt modelId="{2B1FF9BE-AE68-4E2D-88F2-729E085B464B}" type="parTrans" cxnId="{B585BB2A-A51A-48BC-87BE-C4BE0448B0C4}">
      <dgm:prSet/>
      <dgm:spPr/>
      <dgm:t>
        <a:bodyPr/>
        <a:lstStyle/>
        <a:p>
          <a:endParaRPr lang="fr-FR"/>
        </a:p>
      </dgm:t>
    </dgm:pt>
    <dgm:pt modelId="{B01E35C7-4232-4E00-8A1E-6844F025F11E}" type="sibTrans" cxnId="{B585BB2A-A51A-48BC-87BE-C4BE0448B0C4}">
      <dgm:prSet/>
      <dgm:spPr/>
      <dgm:t>
        <a:bodyPr/>
        <a:lstStyle/>
        <a:p>
          <a:endParaRPr lang="fr-FR"/>
        </a:p>
      </dgm:t>
    </dgm:pt>
    <dgm:pt modelId="{32E72FF9-70A8-4980-A8CA-1A66E8ADB602}" type="pres">
      <dgm:prSet presAssocID="{B52A72C8-D801-4A06-BAAA-4CF56BB8A3AC}" presName="linear" presStyleCnt="0">
        <dgm:presLayoutVars>
          <dgm:dir/>
          <dgm:animLvl val="lvl"/>
          <dgm:resizeHandles val="exact"/>
        </dgm:presLayoutVars>
      </dgm:prSet>
      <dgm:spPr/>
      <dgm:t>
        <a:bodyPr/>
        <a:lstStyle/>
        <a:p>
          <a:endParaRPr lang="fr-FR"/>
        </a:p>
      </dgm:t>
    </dgm:pt>
    <dgm:pt modelId="{2041D648-44F1-4777-8EFF-2A5A73748837}" type="pres">
      <dgm:prSet presAssocID="{6D45D530-27C0-400F-9D95-BAE2015C515C}" presName="parentLin" presStyleCnt="0"/>
      <dgm:spPr/>
    </dgm:pt>
    <dgm:pt modelId="{066631A0-FE80-48F0-B031-F28AFAA1B0A5}" type="pres">
      <dgm:prSet presAssocID="{6D45D530-27C0-400F-9D95-BAE2015C515C}" presName="parentLeftMargin" presStyleLbl="node1" presStyleIdx="0" presStyleCnt="3"/>
      <dgm:spPr/>
      <dgm:t>
        <a:bodyPr/>
        <a:lstStyle/>
        <a:p>
          <a:endParaRPr lang="fr-FR"/>
        </a:p>
      </dgm:t>
    </dgm:pt>
    <dgm:pt modelId="{20D2F353-ECA8-4E91-A9D8-56129E3B845A}" type="pres">
      <dgm:prSet presAssocID="{6D45D530-27C0-400F-9D95-BAE2015C515C}" presName="parentText" presStyleLbl="node1" presStyleIdx="0" presStyleCnt="3">
        <dgm:presLayoutVars>
          <dgm:chMax val="0"/>
          <dgm:bulletEnabled val="1"/>
        </dgm:presLayoutVars>
      </dgm:prSet>
      <dgm:spPr/>
      <dgm:t>
        <a:bodyPr/>
        <a:lstStyle/>
        <a:p>
          <a:endParaRPr lang="fr-FR"/>
        </a:p>
      </dgm:t>
    </dgm:pt>
    <dgm:pt modelId="{12907461-D0A2-40D1-B284-7EA6981BC5FF}" type="pres">
      <dgm:prSet presAssocID="{6D45D530-27C0-400F-9D95-BAE2015C515C}" presName="negativeSpace" presStyleCnt="0"/>
      <dgm:spPr/>
    </dgm:pt>
    <dgm:pt modelId="{DA682097-D706-49A2-8078-A6CA61F8C8EB}" type="pres">
      <dgm:prSet presAssocID="{6D45D530-27C0-400F-9D95-BAE2015C515C}" presName="childText" presStyleLbl="conFgAcc1" presStyleIdx="0" presStyleCnt="3">
        <dgm:presLayoutVars>
          <dgm:bulletEnabled val="1"/>
        </dgm:presLayoutVars>
      </dgm:prSet>
      <dgm:spPr/>
      <dgm:t>
        <a:bodyPr/>
        <a:lstStyle/>
        <a:p>
          <a:endParaRPr lang="fr-FR"/>
        </a:p>
      </dgm:t>
    </dgm:pt>
    <dgm:pt modelId="{BABA132A-4D1F-46EC-A6C3-AB619FF02BE3}" type="pres">
      <dgm:prSet presAssocID="{E10EA2A3-DEC1-4F0B-8259-3B04AB1FCCA7}" presName="spaceBetweenRectangles" presStyleCnt="0"/>
      <dgm:spPr/>
    </dgm:pt>
    <dgm:pt modelId="{3F8BA809-F30E-4F53-A324-D547028403D5}" type="pres">
      <dgm:prSet presAssocID="{FF0920EA-7E13-44EF-9A34-9450343DF599}" presName="parentLin" presStyleCnt="0"/>
      <dgm:spPr/>
    </dgm:pt>
    <dgm:pt modelId="{4F57DA10-F030-4989-8569-E550C87A1A58}" type="pres">
      <dgm:prSet presAssocID="{FF0920EA-7E13-44EF-9A34-9450343DF599}" presName="parentLeftMargin" presStyleLbl="node1" presStyleIdx="0" presStyleCnt="3"/>
      <dgm:spPr/>
      <dgm:t>
        <a:bodyPr/>
        <a:lstStyle/>
        <a:p>
          <a:endParaRPr lang="fr-FR"/>
        </a:p>
      </dgm:t>
    </dgm:pt>
    <dgm:pt modelId="{5F14509B-FA7B-4754-80FA-E2848B324406}" type="pres">
      <dgm:prSet presAssocID="{FF0920EA-7E13-44EF-9A34-9450343DF599}" presName="parentText" presStyleLbl="node1" presStyleIdx="1" presStyleCnt="3">
        <dgm:presLayoutVars>
          <dgm:chMax val="0"/>
          <dgm:bulletEnabled val="1"/>
        </dgm:presLayoutVars>
      </dgm:prSet>
      <dgm:spPr/>
      <dgm:t>
        <a:bodyPr/>
        <a:lstStyle/>
        <a:p>
          <a:endParaRPr lang="fr-FR"/>
        </a:p>
      </dgm:t>
    </dgm:pt>
    <dgm:pt modelId="{1DCFF970-A924-4259-9DCC-0255D37B29F5}" type="pres">
      <dgm:prSet presAssocID="{FF0920EA-7E13-44EF-9A34-9450343DF599}" presName="negativeSpace" presStyleCnt="0"/>
      <dgm:spPr/>
    </dgm:pt>
    <dgm:pt modelId="{E46E7BFF-9FDC-4501-8D4E-A450B6042EF8}" type="pres">
      <dgm:prSet presAssocID="{FF0920EA-7E13-44EF-9A34-9450343DF599}" presName="childText" presStyleLbl="conFgAcc1" presStyleIdx="1" presStyleCnt="3">
        <dgm:presLayoutVars>
          <dgm:bulletEnabled val="1"/>
        </dgm:presLayoutVars>
      </dgm:prSet>
      <dgm:spPr/>
      <dgm:t>
        <a:bodyPr/>
        <a:lstStyle/>
        <a:p>
          <a:endParaRPr lang="fr-FR"/>
        </a:p>
      </dgm:t>
    </dgm:pt>
    <dgm:pt modelId="{7A057D2A-CAC9-487D-AFB3-CE2FDA8C20DA}" type="pres">
      <dgm:prSet presAssocID="{071F4C10-8BF7-4DBF-9DC5-334364C487E4}" presName="spaceBetweenRectangles" presStyleCnt="0"/>
      <dgm:spPr/>
    </dgm:pt>
    <dgm:pt modelId="{C42FADB3-0E35-4696-AF21-D44D1EB0578C}" type="pres">
      <dgm:prSet presAssocID="{9447218E-4EC0-4AF4-ABAD-02FA98DCC45B}" presName="parentLin" presStyleCnt="0"/>
      <dgm:spPr/>
    </dgm:pt>
    <dgm:pt modelId="{B1A4D99E-FD11-457C-8081-36CDB7F10648}" type="pres">
      <dgm:prSet presAssocID="{9447218E-4EC0-4AF4-ABAD-02FA98DCC45B}" presName="parentLeftMargin" presStyleLbl="node1" presStyleIdx="1" presStyleCnt="3"/>
      <dgm:spPr/>
      <dgm:t>
        <a:bodyPr/>
        <a:lstStyle/>
        <a:p>
          <a:endParaRPr lang="fr-FR"/>
        </a:p>
      </dgm:t>
    </dgm:pt>
    <dgm:pt modelId="{7A992372-CF18-4A29-8DA6-0C29A5953018}" type="pres">
      <dgm:prSet presAssocID="{9447218E-4EC0-4AF4-ABAD-02FA98DCC45B}" presName="parentText" presStyleLbl="node1" presStyleIdx="2" presStyleCnt="3">
        <dgm:presLayoutVars>
          <dgm:chMax val="0"/>
          <dgm:bulletEnabled val="1"/>
        </dgm:presLayoutVars>
      </dgm:prSet>
      <dgm:spPr/>
      <dgm:t>
        <a:bodyPr/>
        <a:lstStyle/>
        <a:p>
          <a:endParaRPr lang="fr-FR"/>
        </a:p>
      </dgm:t>
    </dgm:pt>
    <dgm:pt modelId="{7F672C42-E63A-4D73-9DA9-1CE5AF027AF3}" type="pres">
      <dgm:prSet presAssocID="{9447218E-4EC0-4AF4-ABAD-02FA98DCC45B}" presName="negativeSpace" presStyleCnt="0"/>
      <dgm:spPr/>
    </dgm:pt>
    <dgm:pt modelId="{91EA2862-2D8F-48EC-BC81-22A34B09D673}" type="pres">
      <dgm:prSet presAssocID="{9447218E-4EC0-4AF4-ABAD-02FA98DCC45B}" presName="childText" presStyleLbl="conFgAcc1" presStyleIdx="2" presStyleCnt="3">
        <dgm:presLayoutVars>
          <dgm:bulletEnabled val="1"/>
        </dgm:presLayoutVars>
      </dgm:prSet>
      <dgm:spPr/>
      <dgm:t>
        <a:bodyPr/>
        <a:lstStyle/>
        <a:p>
          <a:endParaRPr lang="fr-FR"/>
        </a:p>
      </dgm:t>
    </dgm:pt>
  </dgm:ptLst>
  <dgm:cxnLst>
    <dgm:cxn modelId="{582D3D54-C7B5-4264-8F44-F1EA04364FCA}" srcId="{6D45D530-27C0-400F-9D95-BAE2015C515C}" destId="{83F114E1-0E52-49EC-BDCC-EA766C6B5DB6}" srcOrd="0" destOrd="0" parTransId="{9534804B-4471-4D3B-B486-B86A15EF4DCE}" sibTransId="{FF28DBE9-FC8B-4941-9FD0-B9E999ED63F6}"/>
    <dgm:cxn modelId="{289033ED-4FDA-41EC-8A1E-DBFBC86680A3}" srcId="{FF0920EA-7E13-44EF-9A34-9450343DF599}" destId="{B1BA4589-52BB-458F-90C8-0636ECBBEC63}" srcOrd="0" destOrd="0" parTransId="{02DD56BC-DA39-459A-AEFF-2BD1D61B4721}" sibTransId="{AFFC62E4-2208-48D6-BB9D-9AE1B280318D}"/>
    <dgm:cxn modelId="{2AA90371-7847-43D6-A733-6B75D560AA49}" type="presOf" srcId="{B52A72C8-D801-4A06-BAAA-4CF56BB8A3AC}" destId="{32E72FF9-70A8-4980-A8CA-1A66E8ADB602}" srcOrd="0" destOrd="0" presId="urn:microsoft.com/office/officeart/2005/8/layout/list1"/>
    <dgm:cxn modelId="{9A02AB90-1279-4E21-A005-8C59205B8ECC}" type="presOf" srcId="{B1BA4589-52BB-458F-90C8-0636ECBBEC63}" destId="{E46E7BFF-9FDC-4501-8D4E-A450B6042EF8}" srcOrd="0" destOrd="0" presId="urn:microsoft.com/office/officeart/2005/8/layout/list1"/>
    <dgm:cxn modelId="{95CBC7DD-4695-46B6-AD86-7FACE2A4A572}" type="presOf" srcId="{9447218E-4EC0-4AF4-ABAD-02FA98DCC45B}" destId="{7A992372-CF18-4A29-8DA6-0C29A5953018}" srcOrd="1" destOrd="0" presId="urn:microsoft.com/office/officeart/2005/8/layout/list1"/>
    <dgm:cxn modelId="{204164EF-8C85-4C03-87C4-9D2C183ED764}" type="presOf" srcId="{FF0920EA-7E13-44EF-9A34-9450343DF599}" destId="{4F57DA10-F030-4989-8569-E550C87A1A58}" srcOrd="0" destOrd="0" presId="urn:microsoft.com/office/officeart/2005/8/layout/list1"/>
    <dgm:cxn modelId="{7498A9A5-4375-42D1-AF0B-EC5B377A01B2}" srcId="{B52A72C8-D801-4A06-BAAA-4CF56BB8A3AC}" destId="{9447218E-4EC0-4AF4-ABAD-02FA98DCC45B}" srcOrd="2" destOrd="0" parTransId="{0EDDB6A9-A33E-4EBB-8AE9-1DBDD5570248}" sibTransId="{FB942D26-DBC0-4090-9F23-426215395DB1}"/>
    <dgm:cxn modelId="{E01A4E64-83C7-4E72-9627-95F5D35A86E7}" type="presOf" srcId="{6D45D530-27C0-400F-9D95-BAE2015C515C}" destId="{20D2F353-ECA8-4E91-A9D8-56129E3B845A}" srcOrd="1" destOrd="0" presId="urn:microsoft.com/office/officeart/2005/8/layout/list1"/>
    <dgm:cxn modelId="{70A06F34-0620-4056-978B-D6E2C1A36301}" type="presOf" srcId="{83F114E1-0E52-49EC-BDCC-EA766C6B5DB6}" destId="{DA682097-D706-49A2-8078-A6CA61F8C8EB}" srcOrd="0" destOrd="0" presId="urn:microsoft.com/office/officeart/2005/8/layout/list1"/>
    <dgm:cxn modelId="{23DCA3DC-21A8-4D03-B75C-E95EC265108A}" type="presOf" srcId="{6D45D530-27C0-400F-9D95-BAE2015C515C}" destId="{066631A0-FE80-48F0-B031-F28AFAA1B0A5}" srcOrd="0" destOrd="0" presId="urn:microsoft.com/office/officeart/2005/8/layout/list1"/>
    <dgm:cxn modelId="{D74003ED-086F-4B54-A495-4C8F9F3C00F8}" type="presOf" srcId="{9447218E-4EC0-4AF4-ABAD-02FA98DCC45B}" destId="{B1A4D99E-FD11-457C-8081-36CDB7F10648}" srcOrd="0" destOrd="0" presId="urn:microsoft.com/office/officeart/2005/8/layout/list1"/>
    <dgm:cxn modelId="{AAA4C811-79C9-4224-BB92-1B27543DFAA2}" srcId="{B52A72C8-D801-4A06-BAAA-4CF56BB8A3AC}" destId="{FF0920EA-7E13-44EF-9A34-9450343DF599}" srcOrd="1" destOrd="0" parTransId="{A5BE7B7F-D98F-4316-868D-D363E719D992}" sibTransId="{071F4C10-8BF7-4DBF-9DC5-334364C487E4}"/>
    <dgm:cxn modelId="{B585BB2A-A51A-48BC-87BE-C4BE0448B0C4}" srcId="{9447218E-4EC0-4AF4-ABAD-02FA98DCC45B}" destId="{1B7C271F-9855-4C64-83AE-BAB5CE193A77}" srcOrd="0" destOrd="0" parTransId="{2B1FF9BE-AE68-4E2D-88F2-729E085B464B}" sibTransId="{B01E35C7-4232-4E00-8A1E-6844F025F11E}"/>
    <dgm:cxn modelId="{30F2CAE5-3D93-4FC4-8AB9-94EEF752F3B4}" type="presOf" srcId="{FF0920EA-7E13-44EF-9A34-9450343DF599}" destId="{5F14509B-FA7B-4754-80FA-E2848B324406}" srcOrd="1" destOrd="0" presId="urn:microsoft.com/office/officeart/2005/8/layout/list1"/>
    <dgm:cxn modelId="{BA929695-622C-4F03-ADAB-4288625BB2D6}" type="presOf" srcId="{1B7C271F-9855-4C64-83AE-BAB5CE193A77}" destId="{91EA2862-2D8F-48EC-BC81-22A34B09D673}" srcOrd="0" destOrd="0" presId="urn:microsoft.com/office/officeart/2005/8/layout/list1"/>
    <dgm:cxn modelId="{A1B2431A-C69B-4F78-AAE4-0E7C79AA119B}" srcId="{B52A72C8-D801-4A06-BAAA-4CF56BB8A3AC}" destId="{6D45D530-27C0-400F-9D95-BAE2015C515C}" srcOrd="0" destOrd="0" parTransId="{6B0085CA-566A-4692-BB7A-9551366254E2}" sibTransId="{E10EA2A3-DEC1-4F0B-8259-3B04AB1FCCA7}"/>
    <dgm:cxn modelId="{FE3F187E-4430-41CE-B1E1-0ECCDFFF7EE2}" type="presParOf" srcId="{32E72FF9-70A8-4980-A8CA-1A66E8ADB602}" destId="{2041D648-44F1-4777-8EFF-2A5A73748837}" srcOrd="0" destOrd="0" presId="urn:microsoft.com/office/officeart/2005/8/layout/list1"/>
    <dgm:cxn modelId="{91EF474B-BE40-4B7D-AEF6-58C9AF31F500}" type="presParOf" srcId="{2041D648-44F1-4777-8EFF-2A5A73748837}" destId="{066631A0-FE80-48F0-B031-F28AFAA1B0A5}" srcOrd="0" destOrd="0" presId="urn:microsoft.com/office/officeart/2005/8/layout/list1"/>
    <dgm:cxn modelId="{32258951-EE4A-49CD-A2B7-C4FBFD62A7E3}" type="presParOf" srcId="{2041D648-44F1-4777-8EFF-2A5A73748837}" destId="{20D2F353-ECA8-4E91-A9D8-56129E3B845A}" srcOrd="1" destOrd="0" presId="urn:microsoft.com/office/officeart/2005/8/layout/list1"/>
    <dgm:cxn modelId="{E8FDBEDE-187F-4DBB-8CFE-18FE79B8ADD6}" type="presParOf" srcId="{32E72FF9-70A8-4980-A8CA-1A66E8ADB602}" destId="{12907461-D0A2-40D1-B284-7EA6981BC5FF}" srcOrd="1" destOrd="0" presId="urn:microsoft.com/office/officeart/2005/8/layout/list1"/>
    <dgm:cxn modelId="{90509404-2B38-4D05-B25E-E11124E4A14F}" type="presParOf" srcId="{32E72FF9-70A8-4980-A8CA-1A66E8ADB602}" destId="{DA682097-D706-49A2-8078-A6CA61F8C8EB}" srcOrd="2" destOrd="0" presId="urn:microsoft.com/office/officeart/2005/8/layout/list1"/>
    <dgm:cxn modelId="{3BB997AE-A4B1-4E36-822D-8E3143711DD3}" type="presParOf" srcId="{32E72FF9-70A8-4980-A8CA-1A66E8ADB602}" destId="{BABA132A-4D1F-46EC-A6C3-AB619FF02BE3}" srcOrd="3" destOrd="0" presId="urn:microsoft.com/office/officeart/2005/8/layout/list1"/>
    <dgm:cxn modelId="{5882EF30-1F67-4C7B-9FE4-E79CE6E8C132}" type="presParOf" srcId="{32E72FF9-70A8-4980-A8CA-1A66E8ADB602}" destId="{3F8BA809-F30E-4F53-A324-D547028403D5}" srcOrd="4" destOrd="0" presId="urn:microsoft.com/office/officeart/2005/8/layout/list1"/>
    <dgm:cxn modelId="{8E6F3124-CB83-43F6-8E0E-3DC616475609}" type="presParOf" srcId="{3F8BA809-F30E-4F53-A324-D547028403D5}" destId="{4F57DA10-F030-4989-8569-E550C87A1A58}" srcOrd="0" destOrd="0" presId="urn:microsoft.com/office/officeart/2005/8/layout/list1"/>
    <dgm:cxn modelId="{875E2A86-8977-4034-B271-70D3FD000A42}" type="presParOf" srcId="{3F8BA809-F30E-4F53-A324-D547028403D5}" destId="{5F14509B-FA7B-4754-80FA-E2848B324406}" srcOrd="1" destOrd="0" presId="urn:microsoft.com/office/officeart/2005/8/layout/list1"/>
    <dgm:cxn modelId="{1044E093-3B7B-4EBB-A669-2FEE97323A0F}" type="presParOf" srcId="{32E72FF9-70A8-4980-A8CA-1A66E8ADB602}" destId="{1DCFF970-A924-4259-9DCC-0255D37B29F5}" srcOrd="5" destOrd="0" presId="urn:microsoft.com/office/officeart/2005/8/layout/list1"/>
    <dgm:cxn modelId="{D5C6C7E2-F861-400C-A44F-E9627A1F7F95}" type="presParOf" srcId="{32E72FF9-70A8-4980-A8CA-1A66E8ADB602}" destId="{E46E7BFF-9FDC-4501-8D4E-A450B6042EF8}" srcOrd="6" destOrd="0" presId="urn:microsoft.com/office/officeart/2005/8/layout/list1"/>
    <dgm:cxn modelId="{358281B9-5F07-45E4-9C0E-AA9D1121CDE9}" type="presParOf" srcId="{32E72FF9-70A8-4980-A8CA-1A66E8ADB602}" destId="{7A057D2A-CAC9-487D-AFB3-CE2FDA8C20DA}" srcOrd="7" destOrd="0" presId="urn:microsoft.com/office/officeart/2005/8/layout/list1"/>
    <dgm:cxn modelId="{1B431700-8367-4E73-9283-D4299A8C8046}" type="presParOf" srcId="{32E72FF9-70A8-4980-A8CA-1A66E8ADB602}" destId="{C42FADB3-0E35-4696-AF21-D44D1EB0578C}" srcOrd="8" destOrd="0" presId="urn:microsoft.com/office/officeart/2005/8/layout/list1"/>
    <dgm:cxn modelId="{5ADD4811-1DB8-413E-AE00-B15FAFDB29B8}" type="presParOf" srcId="{C42FADB3-0E35-4696-AF21-D44D1EB0578C}" destId="{B1A4D99E-FD11-457C-8081-36CDB7F10648}" srcOrd="0" destOrd="0" presId="urn:microsoft.com/office/officeart/2005/8/layout/list1"/>
    <dgm:cxn modelId="{827E6CCD-8017-4D42-B127-D504D8323860}" type="presParOf" srcId="{C42FADB3-0E35-4696-AF21-D44D1EB0578C}" destId="{7A992372-CF18-4A29-8DA6-0C29A5953018}" srcOrd="1" destOrd="0" presId="urn:microsoft.com/office/officeart/2005/8/layout/list1"/>
    <dgm:cxn modelId="{EB29997D-FFED-447D-A98A-88BBCED3C4EE}" type="presParOf" srcId="{32E72FF9-70A8-4980-A8CA-1A66E8ADB602}" destId="{7F672C42-E63A-4D73-9DA9-1CE5AF027AF3}" srcOrd="9" destOrd="0" presId="urn:microsoft.com/office/officeart/2005/8/layout/list1"/>
    <dgm:cxn modelId="{A18BB654-739F-4498-9A0B-E51421B693E7}" type="presParOf" srcId="{32E72FF9-70A8-4980-A8CA-1A66E8ADB602}" destId="{91EA2862-2D8F-48EC-BC81-22A34B09D673}" srcOrd="10" destOrd="0" presId="urn:microsoft.com/office/officeart/2005/8/layout/list1"/>
  </dgm:cxnLst>
  <dgm:bg/>
  <dgm:whole/>
</dgm:dataModel>
</file>

<file path=ppt/diagrams/data14.xml><?xml version="1.0" encoding="utf-8"?>
<dgm:dataModel xmlns:dgm="http://schemas.openxmlformats.org/drawingml/2006/diagram" xmlns:a="http://schemas.openxmlformats.org/drawingml/2006/main">
  <dgm:ptLst>
    <dgm:pt modelId="{296CE96F-F7D0-46FC-B811-57BB499CBC50}" type="doc">
      <dgm:prSet loTypeId="urn:microsoft.com/office/officeart/2005/8/layout/process1" loCatId="process" qsTypeId="urn:microsoft.com/office/officeart/2005/8/quickstyle/simple1" qsCatId="simple" csTypeId="urn:microsoft.com/office/officeart/2005/8/colors/accent1_2" csCatId="accent1" phldr="1"/>
      <dgm:spPr/>
    </dgm:pt>
    <dgm:pt modelId="{7821162F-4264-450D-9479-722730751410}">
      <dgm:prSet phldrT="[Texte]" custT="1"/>
      <dgm:spPr/>
      <dgm:t>
        <a:bodyPr/>
        <a:lstStyle/>
        <a:p>
          <a:r>
            <a:rPr lang="fr-FR" sz="2800" b="1" i="1" dirty="0" smtClean="0">
              <a:latin typeface="Times New Roman" pitchFamily="18" charset="0"/>
              <a:cs typeface="Times New Roman" pitchFamily="18" charset="0"/>
            </a:rPr>
            <a:t>Achat de titre de créance sur l’économie</a:t>
          </a:r>
          <a:endParaRPr lang="fr-FR" sz="2800" b="1" i="1" dirty="0">
            <a:latin typeface="Times New Roman" pitchFamily="18" charset="0"/>
            <a:cs typeface="Times New Roman" pitchFamily="18" charset="0"/>
          </a:endParaRPr>
        </a:p>
      </dgm:t>
    </dgm:pt>
    <dgm:pt modelId="{22A8EABE-AA2E-448A-B253-089AC6164437}" type="parTrans" cxnId="{FCB92C2E-1F36-48DD-811C-EF11FA857338}">
      <dgm:prSet/>
      <dgm:spPr/>
      <dgm:t>
        <a:bodyPr/>
        <a:lstStyle/>
        <a:p>
          <a:endParaRPr lang="fr-FR" sz="2800">
            <a:latin typeface="Times New Roman" pitchFamily="18" charset="0"/>
            <a:cs typeface="Times New Roman" pitchFamily="18" charset="0"/>
          </a:endParaRPr>
        </a:p>
      </dgm:t>
    </dgm:pt>
    <dgm:pt modelId="{0430A8C9-EA87-4CBB-ACFD-BB9DCD5FF4AD}" type="sibTrans" cxnId="{FCB92C2E-1F36-48DD-811C-EF11FA857338}">
      <dgm:prSet custT="1"/>
      <dgm:spPr/>
      <dgm:t>
        <a:bodyPr/>
        <a:lstStyle/>
        <a:p>
          <a:endParaRPr lang="fr-FR" sz="2800">
            <a:latin typeface="Times New Roman" pitchFamily="18" charset="0"/>
            <a:cs typeface="Times New Roman" pitchFamily="18" charset="0"/>
          </a:endParaRPr>
        </a:p>
      </dgm:t>
    </dgm:pt>
    <dgm:pt modelId="{E0649C3F-E6FD-4E4D-AD23-0B1537B22BF3}">
      <dgm:prSet phldrT="[Texte]" custT="1"/>
      <dgm:spPr/>
      <dgm:t>
        <a:bodyPr/>
        <a:lstStyle/>
        <a:p>
          <a:r>
            <a:rPr lang="fr-FR" sz="2800" dirty="0" smtClean="0">
              <a:latin typeface="Times New Roman" pitchFamily="18" charset="0"/>
              <a:cs typeface="Times New Roman" pitchFamily="18" charset="0"/>
            </a:rPr>
            <a:t>Monnaie de crédit (Interne)</a:t>
          </a:r>
          <a:endParaRPr lang="fr-FR" sz="2800" dirty="0">
            <a:latin typeface="Times New Roman" pitchFamily="18" charset="0"/>
            <a:cs typeface="Times New Roman" pitchFamily="18" charset="0"/>
          </a:endParaRPr>
        </a:p>
      </dgm:t>
    </dgm:pt>
    <dgm:pt modelId="{258A9A2C-14CD-4C48-B975-72FA9FCBB782}" type="parTrans" cxnId="{CC53C2BB-2070-487D-97C0-EF04B7C0C010}">
      <dgm:prSet/>
      <dgm:spPr/>
      <dgm:t>
        <a:bodyPr/>
        <a:lstStyle/>
        <a:p>
          <a:endParaRPr lang="fr-FR" sz="2800">
            <a:latin typeface="Times New Roman" pitchFamily="18" charset="0"/>
            <a:cs typeface="Times New Roman" pitchFamily="18" charset="0"/>
          </a:endParaRPr>
        </a:p>
      </dgm:t>
    </dgm:pt>
    <dgm:pt modelId="{0707A5B5-C73B-4378-96C1-A00C5C03F173}" type="sibTrans" cxnId="{CC53C2BB-2070-487D-97C0-EF04B7C0C010}">
      <dgm:prSet custT="1"/>
      <dgm:spPr/>
      <dgm:t>
        <a:bodyPr/>
        <a:lstStyle/>
        <a:p>
          <a:endParaRPr lang="fr-FR" sz="2800">
            <a:latin typeface="Times New Roman" pitchFamily="18" charset="0"/>
            <a:cs typeface="Times New Roman" pitchFamily="18" charset="0"/>
          </a:endParaRPr>
        </a:p>
      </dgm:t>
    </dgm:pt>
    <dgm:pt modelId="{D170DCCD-DBF1-4D74-ACC9-B6D1D0CA559B}">
      <dgm:prSet phldrT="[Texte]" custT="1"/>
      <dgm:spPr/>
      <dgm:t>
        <a:bodyPr/>
        <a:lstStyle/>
        <a:p>
          <a:r>
            <a:rPr lang="fr-FR" sz="2800" dirty="0" smtClean="0">
              <a:latin typeface="Times New Roman" pitchFamily="18" charset="0"/>
              <a:cs typeface="Times New Roman" pitchFamily="18" charset="0"/>
            </a:rPr>
            <a:t>Création monétaire temporaire</a:t>
          </a:r>
          <a:endParaRPr lang="fr-FR" sz="2800" dirty="0">
            <a:latin typeface="Times New Roman" pitchFamily="18" charset="0"/>
            <a:cs typeface="Times New Roman" pitchFamily="18" charset="0"/>
          </a:endParaRPr>
        </a:p>
      </dgm:t>
    </dgm:pt>
    <dgm:pt modelId="{BAC6138F-B8AA-40CF-B275-256EEA791F8E}" type="parTrans" cxnId="{3E59B820-106F-45E6-B3DB-2CDA7C81D036}">
      <dgm:prSet/>
      <dgm:spPr/>
      <dgm:t>
        <a:bodyPr/>
        <a:lstStyle/>
        <a:p>
          <a:endParaRPr lang="fr-FR" sz="2800">
            <a:latin typeface="Times New Roman" pitchFamily="18" charset="0"/>
            <a:cs typeface="Times New Roman" pitchFamily="18" charset="0"/>
          </a:endParaRPr>
        </a:p>
      </dgm:t>
    </dgm:pt>
    <dgm:pt modelId="{4B17FBC1-C778-4A8D-A2D2-7FC9A2E4D1B4}" type="sibTrans" cxnId="{3E59B820-106F-45E6-B3DB-2CDA7C81D036}">
      <dgm:prSet/>
      <dgm:spPr/>
      <dgm:t>
        <a:bodyPr/>
        <a:lstStyle/>
        <a:p>
          <a:endParaRPr lang="fr-FR" sz="2800">
            <a:latin typeface="Times New Roman" pitchFamily="18" charset="0"/>
            <a:cs typeface="Times New Roman" pitchFamily="18" charset="0"/>
          </a:endParaRPr>
        </a:p>
      </dgm:t>
    </dgm:pt>
    <dgm:pt modelId="{8CA053BA-2559-41E1-8974-3917154F4595}" type="pres">
      <dgm:prSet presAssocID="{296CE96F-F7D0-46FC-B811-57BB499CBC50}" presName="Name0" presStyleCnt="0">
        <dgm:presLayoutVars>
          <dgm:dir/>
          <dgm:resizeHandles val="exact"/>
        </dgm:presLayoutVars>
      </dgm:prSet>
      <dgm:spPr/>
    </dgm:pt>
    <dgm:pt modelId="{99E06128-5645-4A86-8180-7442A40D68E1}" type="pres">
      <dgm:prSet presAssocID="{7821162F-4264-450D-9479-722730751410}" presName="node" presStyleLbl="node1" presStyleIdx="0" presStyleCnt="3">
        <dgm:presLayoutVars>
          <dgm:bulletEnabled val="1"/>
        </dgm:presLayoutVars>
      </dgm:prSet>
      <dgm:spPr/>
      <dgm:t>
        <a:bodyPr/>
        <a:lstStyle/>
        <a:p>
          <a:endParaRPr lang="fr-FR"/>
        </a:p>
      </dgm:t>
    </dgm:pt>
    <dgm:pt modelId="{60D30ABF-4A22-47AA-B80A-0DDB33787863}" type="pres">
      <dgm:prSet presAssocID="{0430A8C9-EA87-4CBB-ACFD-BB9DCD5FF4AD}" presName="sibTrans" presStyleLbl="sibTrans2D1" presStyleIdx="0" presStyleCnt="2"/>
      <dgm:spPr/>
      <dgm:t>
        <a:bodyPr/>
        <a:lstStyle/>
        <a:p>
          <a:endParaRPr lang="fr-FR"/>
        </a:p>
      </dgm:t>
    </dgm:pt>
    <dgm:pt modelId="{232288AC-14AF-4969-8852-2D3B2D868A0A}" type="pres">
      <dgm:prSet presAssocID="{0430A8C9-EA87-4CBB-ACFD-BB9DCD5FF4AD}" presName="connectorText" presStyleLbl="sibTrans2D1" presStyleIdx="0" presStyleCnt="2"/>
      <dgm:spPr/>
      <dgm:t>
        <a:bodyPr/>
        <a:lstStyle/>
        <a:p>
          <a:endParaRPr lang="fr-FR"/>
        </a:p>
      </dgm:t>
    </dgm:pt>
    <dgm:pt modelId="{7DBAC9D0-9056-4281-ACAD-A024B6AE8A98}" type="pres">
      <dgm:prSet presAssocID="{E0649C3F-E6FD-4E4D-AD23-0B1537B22BF3}" presName="node" presStyleLbl="node1" presStyleIdx="1" presStyleCnt="3">
        <dgm:presLayoutVars>
          <dgm:bulletEnabled val="1"/>
        </dgm:presLayoutVars>
      </dgm:prSet>
      <dgm:spPr/>
      <dgm:t>
        <a:bodyPr/>
        <a:lstStyle/>
        <a:p>
          <a:endParaRPr lang="fr-FR"/>
        </a:p>
      </dgm:t>
    </dgm:pt>
    <dgm:pt modelId="{A723FACA-0A0F-4F2B-852F-4362B52E295B}" type="pres">
      <dgm:prSet presAssocID="{0707A5B5-C73B-4378-96C1-A00C5C03F173}" presName="sibTrans" presStyleLbl="sibTrans2D1" presStyleIdx="1" presStyleCnt="2"/>
      <dgm:spPr/>
      <dgm:t>
        <a:bodyPr/>
        <a:lstStyle/>
        <a:p>
          <a:endParaRPr lang="fr-FR"/>
        </a:p>
      </dgm:t>
    </dgm:pt>
    <dgm:pt modelId="{C51E0B3A-55CF-4CC2-A35B-5EFB3319C442}" type="pres">
      <dgm:prSet presAssocID="{0707A5B5-C73B-4378-96C1-A00C5C03F173}" presName="connectorText" presStyleLbl="sibTrans2D1" presStyleIdx="1" presStyleCnt="2"/>
      <dgm:spPr/>
      <dgm:t>
        <a:bodyPr/>
        <a:lstStyle/>
        <a:p>
          <a:endParaRPr lang="fr-FR"/>
        </a:p>
      </dgm:t>
    </dgm:pt>
    <dgm:pt modelId="{0461C5D3-711C-4C3C-9EB9-711DBA3C9029}" type="pres">
      <dgm:prSet presAssocID="{D170DCCD-DBF1-4D74-ACC9-B6D1D0CA559B}" presName="node" presStyleLbl="node1" presStyleIdx="2" presStyleCnt="3">
        <dgm:presLayoutVars>
          <dgm:bulletEnabled val="1"/>
        </dgm:presLayoutVars>
      </dgm:prSet>
      <dgm:spPr/>
      <dgm:t>
        <a:bodyPr/>
        <a:lstStyle/>
        <a:p>
          <a:endParaRPr lang="fr-FR"/>
        </a:p>
      </dgm:t>
    </dgm:pt>
  </dgm:ptLst>
  <dgm:cxnLst>
    <dgm:cxn modelId="{3E59B820-106F-45E6-B3DB-2CDA7C81D036}" srcId="{296CE96F-F7D0-46FC-B811-57BB499CBC50}" destId="{D170DCCD-DBF1-4D74-ACC9-B6D1D0CA559B}" srcOrd="2" destOrd="0" parTransId="{BAC6138F-B8AA-40CF-B275-256EEA791F8E}" sibTransId="{4B17FBC1-C778-4A8D-A2D2-7FC9A2E4D1B4}"/>
    <dgm:cxn modelId="{B6966B9B-7BFD-4395-B931-B9440C921FCB}" type="presOf" srcId="{0707A5B5-C73B-4378-96C1-A00C5C03F173}" destId="{C51E0B3A-55CF-4CC2-A35B-5EFB3319C442}" srcOrd="1" destOrd="0" presId="urn:microsoft.com/office/officeart/2005/8/layout/process1"/>
    <dgm:cxn modelId="{45B5DB40-FD85-4623-8776-3FCF35EB50F5}" type="presOf" srcId="{0430A8C9-EA87-4CBB-ACFD-BB9DCD5FF4AD}" destId="{232288AC-14AF-4969-8852-2D3B2D868A0A}" srcOrd="1" destOrd="0" presId="urn:microsoft.com/office/officeart/2005/8/layout/process1"/>
    <dgm:cxn modelId="{17887036-D194-4B2B-BC66-D3CB692105D7}" type="presOf" srcId="{0707A5B5-C73B-4378-96C1-A00C5C03F173}" destId="{A723FACA-0A0F-4F2B-852F-4362B52E295B}" srcOrd="0" destOrd="0" presId="urn:microsoft.com/office/officeart/2005/8/layout/process1"/>
    <dgm:cxn modelId="{0E2FF5AD-96FC-4949-9AC8-2B1A669224B6}" type="presOf" srcId="{E0649C3F-E6FD-4E4D-AD23-0B1537B22BF3}" destId="{7DBAC9D0-9056-4281-ACAD-A024B6AE8A98}" srcOrd="0" destOrd="0" presId="urn:microsoft.com/office/officeart/2005/8/layout/process1"/>
    <dgm:cxn modelId="{E36597C7-E321-43AC-9359-6540F398F9DC}" type="presOf" srcId="{7821162F-4264-450D-9479-722730751410}" destId="{99E06128-5645-4A86-8180-7442A40D68E1}" srcOrd="0" destOrd="0" presId="urn:microsoft.com/office/officeart/2005/8/layout/process1"/>
    <dgm:cxn modelId="{CC53C2BB-2070-487D-97C0-EF04B7C0C010}" srcId="{296CE96F-F7D0-46FC-B811-57BB499CBC50}" destId="{E0649C3F-E6FD-4E4D-AD23-0B1537B22BF3}" srcOrd="1" destOrd="0" parTransId="{258A9A2C-14CD-4C48-B975-72FA9FCBB782}" sibTransId="{0707A5B5-C73B-4378-96C1-A00C5C03F173}"/>
    <dgm:cxn modelId="{BC9883A6-10E5-44BB-9C3F-EA09D5E7E4C4}" type="presOf" srcId="{D170DCCD-DBF1-4D74-ACC9-B6D1D0CA559B}" destId="{0461C5D3-711C-4C3C-9EB9-711DBA3C9029}" srcOrd="0" destOrd="0" presId="urn:microsoft.com/office/officeart/2005/8/layout/process1"/>
    <dgm:cxn modelId="{63C41DE5-8FB9-41E7-B3A6-5D6BFF1E948D}" type="presOf" srcId="{0430A8C9-EA87-4CBB-ACFD-BB9DCD5FF4AD}" destId="{60D30ABF-4A22-47AA-B80A-0DDB33787863}" srcOrd="0" destOrd="0" presId="urn:microsoft.com/office/officeart/2005/8/layout/process1"/>
    <dgm:cxn modelId="{FCB92C2E-1F36-48DD-811C-EF11FA857338}" srcId="{296CE96F-F7D0-46FC-B811-57BB499CBC50}" destId="{7821162F-4264-450D-9479-722730751410}" srcOrd="0" destOrd="0" parTransId="{22A8EABE-AA2E-448A-B253-089AC6164437}" sibTransId="{0430A8C9-EA87-4CBB-ACFD-BB9DCD5FF4AD}"/>
    <dgm:cxn modelId="{AD4944D9-5ABC-4248-B54E-C4FA63BA3CCA}" type="presOf" srcId="{296CE96F-F7D0-46FC-B811-57BB499CBC50}" destId="{8CA053BA-2559-41E1-8974-3917154F4595}" srcOrd="0" destOrd="0" presId="urn:microsoft.com/office/officeart/2005/8/layout/process1"/>
    <dgm:cxn modelId="{6BC53CFA-010C-4891-A960-5B256EC3C550}" type="presParOf" srcId="{8CA053BA-2559-41E1-8974-3917154F4595}" destId="{99E06128-5645-4A86-8180-7442A40D68E1}" srcOrd="0" destOrd="0" presId="urn:microsoft.com/office/officeart/2005/8/layout/process1"/>
    <dgm:cxn modelId="{EB310262-3935-4B50-A92B-E172F9292BBA}" type="presParOf" srcId="{8CA053BA-2559-41E1-8974-3917154F4595}" destId="{60D30ABF-4A22-47AA-B80A-0DDB33787863}" srcOrd="1" destOrd="0" presId="urn:microsoft.com/office/officeart/2005/8/layout/process1"/>
    <dgm:cxn modelId="{458169A8-37EC-43CB-8403-777F6593C970}" type="presParOf" srcId="{60D30ABF-4A22-47AA-B80A-0DDB33787863}" destId="{232288AC-14AF-4969-8852-2D3B2D868A0A}" srcOrd="0" destOrd="0" presId="urn:microsoft.com/office/officeart/2005/8/layout/process1"/>
    <dgm:cxn modelId="{F81D23ED-C434-4D83-8A27-2301E42E81CA}" type="presParOf" srcId="{8CA053BA-2559-41E1-8974-3917154F4595}" destId="{7DBAC9D0-9056-4281-ACAD-A024B6AE8A98}" srcOrd="2" destOrd="0" presId="urn:microsoft.com/office/officeart/2005/8/layout/process1"/>
    <dgm:cxn modelId="{097298CF-AC2A-4330-A9DF-7C9FCD3D9712}" type="presParOf" srcId="{8CA053BA-2559-41E1-8974-3917154F4595}" destId="{A723FACA-0A0F-4F2B-852F-4362B52E295B}" srcOrd="3" destOrd="0" presId="urn:microsoft.com/office/officeart/2005/8/layout/process1"/>
    <dgm:cxn modelId="{F672E164-C5EA-4135-BACB-4CE2A667A055}" type="presParOf" srcId="{A723FACA-0A0F-4F2B-852F-4362B52E295B}" destId="{C51E0B3A-55CF-4CC2-A35B-5EFB3319C442}" srcOrd="0" destOrd="0" presId="urn:microsoft.com/office/officeart/2005/8/layout/process1"/>
    <dgm:cxn modelId="{460001A4-7499-4106-9C24-3C0DC0502B03}" type="presParOf" srcId="{8CA053BA-2559-41E1-8974-3917154F4595}" destId="{0461C5D3-711C-4C3C-9EB9-711DBA3C9029}" srcOrd="4" destOrd="0" presId="urn:microsoft.com/office/officeart/2005/8/layout/process1"/>
  </dgm:cxnLst>
  <dgm:bg/>
  <dgm:whole/>
</dgm:dataModel>
</file>

<file path=ppt/diagrams/data15.xml><?xml version="1.0" encoding="utf-8"?>
<dgm:dataModel xmlns:dgm="http://schemas.openxmlformats.org/drawingml/2006/diagram" xmlns:a="http://schemas.openxmlformats.org/drawingml/2006/main">
  <dgm:ptLst>
    <dgm:pt modelId="{DE0D605A-D26C-494D-A95B-3FF2CD615D6F}" type="doc">
      <dgm:prSet loTypeId="urn:microsoft.com/office/officeart/2005/8/layout/process1" loCatId="process" qsTypeId="urn:microsoft.com/office/officeart/2005/8/quickstyle/simple1" qsCatId="simple" csTypeId="urn:microsoft.com/office/officeart/2005/8/colors/accent1_2" csCatId="accent1" phldr="1"/>
      <dgm:spPr/>
    </dgm:pt>
    <dgm:pt modelId="{789C6B9C-A014-4DAA-970E-ADC7A10EED75}">
      <dgm:prSet phldrT="[Texte]" custT="1"/>
      <dgm:spPr/>
      <dgm:t>
        <a:bodyPr/>
        <a:lstStyle/>
        <a:p>
          <a:r>
            <a:rPr lang="fr-FR" sz="2800" b="1" i="1" dirty="0" smtClean="0">
              <a:latin typeface="Times New Roman" pitchFamily="18" charset="0"/>
              <a:cs typeface="Times New Roman" pitchFamily="18" charset="0"/>
            </a:rPr>
            <a:t>Achat de titre de créance sur l’étranger</a:t>
          </a:r>
          <a:endParaRPr lang="fr-FR" sz="2800" b="1" i="1" dirty="0">
            <a:latin typeface="Times New Roman" pitchFamily="18" charset="0"/>
            <a:cs typeface="Times New Roman" pitchFamily="18" charset="0"/>
          </a:endParaRPr>
        </a:p>
      </dgm:t>
    </dgm:pt>
    <dgm:pt modelId="{E541E87E-C62E-436E-A55D-BA4F86FABA63}" type="parTrans" cxnId="{CBC2F1AA-94F5-48C4-8938-3F6F969029DC}">
      <dgm:prSet/>
      <dgm:spPr/>
      <dgm:t>
        <a:bodyPr/>
        <a:lstStyle/>
        <a:p>
          <a:endParaRPr lang="fr-FR" sz="2800">
            <a:latin typeface="Times New Roman" pitchFamily="18" charset="0"/>
            <a:cs typeface="Times New Roman" pitchFamily="18" charset="0"/>
          </a:endParaRPr>
        </a:p>
      </dgm:t>
    </dgm:pt>
    <dgm:pt modelId="{5B28C771-D4A6-4E29-90BE-1F7B53C49E39}" type="sibTrans" cxnId="{CBC2F1AA-94F5-48C4-8938-3F6F969029DC}">
      <dgm:prSet custT="1"/>
      <dgm:spPr/>
      <dgm:t>
        <a:bodyPr/>
        <a:lstStyle/>
        <a:p>
          <a:endParaRPr lang="fr-FR" sz="2800">
            <a:latin typeface="Times New Roman" pitchFamily="18" charset="0"/>
            <a:cs typeface="Times New Roman" pitchFamily="18" charset="0"/>
          </a:endParaRPr>
        </a:p>
      </dgm:t>
    </dgm:pt>
    <dgm:pt modelId="{BD0337D3-EF0D-43B9-9032-231DDBE0BC50}">
      <dgm:prSet phldrT="[Texte]" custT="1"/>
      <dgm:spPr/>
      <dgm:t>
        <a:bodyPr/>
        <a:lstStyle/>
        <a:p>
          <a:r>
            <a:rPr lang="fr-FR" sz="2800" dirty="0" smtClean="0">
              <a:latin typeface="Times New Roman" pitchFamily="18" charset="0"/>
              <a:cs typeface="Times New Roman" pitchFamily="18" charset="0"/>
            </a:rPr>
            <a:t>Monnaie libre (Externe)</a:t>
          </a:r>
          <a:endParaRPr lang="fr-FR" sz="2800" dirty="0">
            <a:latin typeface="Times New Roman" pitchFamily="18" charset="0"/>
            <a:cs typeface="Times New Roman" pitchFamily="18" charset="0"/>
          </a:endParaRPr>
        </a:p>
      </dgm:t>
    </dgm:pt>
    <dgm:pt modelId="{B501F11B-AAED-4779-A888-640E59DD2CE8}" type="parTrans" cxnId="{60682708-88FF-4558-9E0A-42A3F0B5F8C2}">
      <dgm:prSet/>
      <dgm:spPr/>
      <dgm:t>
        <a:bodyPr/>
        <a:lstStyle/>
        <a:p>
          <a:endParaRPr lang="fr-FR" sz="2800">
            <a:latin typeface="Times New Roman" pitchFamily="18" charset="0"/>
            <a:cs typeface="Times New Roman" pitchFamily="18" charset="0"/>
          </a:endParaRPr>
        </a:p>
      </dgm:t>
    </dgm:pt>
    <dgm:pt modelId="{3F20ED19-087C-4836-9AAD-B2615925A2B7}" type="sibTrans" cxnId="{60682708-88FF-4558-9E0A-42A3F0B5F8C2}">
      <dgm:prSet custT="1"/>
      <dgm:spPr/>
      <dgm:t>
        <a:bodyPr/>
        <a:lstStyle/>
        <a:p>
          <a:endParaRPr lang="fr-FR" sz="2800">
            <a:latin typeface="Times New Roman" pitchFamily="18" charset="0"/>
            <a:cs typeface="Times New Roman" pitchFamily="18" charset="0"/>
          </a:endParaRPr>
        </a:p>
      </dgm:t>
    </dgm:pt>
    <dgm:pt modelId="{B0EABAF5-A83E-406B-9C67-C646E34016D5}">
      <dgm:prSet phldrT="[Texte]" custT="1"/>
      <dgm:spPr/>
      <dgm:t>
        <a:bodyPr/>
        <a:lstStyle/>
        <a:p>
          <a:r>
            <a:rPr lang="fr-FR" sz="2800" dirty="0" smtClean="0">
              <a:latin typeface="Times New Roman" pitchFamily="18" charset="0"/>
              <a:cs typeface="Times New Roman" pitchFamily="18" charset="0"/>
            </a:rPr>
            <a:t>Création monétaire définitive</a:t>
          </a:r>
          <a:endParaRPr lang="fr-FR" sz="2800" dirty="0">
            <a:latin typeface="Times New Roman" pitchFamily="18" charset="0"/>
            <a:cs typeface="Times New Roman" pitchFamily="18" charset="0"/>
          </a:endParaRPr>
        </a:p>
      </dgm:t>
    </dgm:pt>
    <dgm:pt modelId="{CDD6EB34-FE32-441D-9DB7-F3D93C8A81A2}" type="parTrans" cxnId="{34CF570D-4744-49E8-9862-741591E1A7E1}">
      <dgm:prSet/>
      <dgm:spPr/>
      <dgm:t>
        <a:bodyPr/>
        <a:lstStyle/>
        <a:p>
          <a:endParaRPr lang="fr-FR" sz="2800">
            <a:latin typeface="Times New Roman" pitchFamily="18" charset="0"/>
            <a:cs typeface="Times New Roman" pitchFamily="18" charset="0"/>
          </a:endParaRPr>
        </a:p>
      </dgm:t>
    </dgm:pt>
    <dgm:pt modelId="{5A2ABE04-EE5A-45F5-AD31-43F939754B69}" type="sibTrans" cxnId="{34CF570D-4744-49E8-9862-741591E1A7E1}">
      <dgm:prSet/>
      <dgm:spPr/>
      <dgm:t>
        <a:bodyPr/>
        <a:lstStyle/>
        <a:p>
          <a:endParaRPr lang="fr-FR" sz="2800">
            <a:latin typeface="Times New Roman" pitchFamily="18" charset="0"/>
            <a:cs typeface="Times New Roman" pitchFamily="18" charset="0"/>
          </a:endParaRPr>
        </a:p>
      </dgm:t>
    </dgm:pt>
    <dgm:pt modelId="{80EA8699-05DA-4523-ADD0-3CA481CE42AD}" type="pres">
      <dgm:prSet presAssocID="{DE0D605A-D26C-494D-A95B-3FF2CD615D6F}" presName="Name0" presStyleCnt="0">
        <dgm:presLayoutVars>
          <dgm:dir/>
          <dgm:resizeHandles val="exact"/>
        </dgm:presLayoutVars>
      </dgm:prSet>
      <dgm:spPr/>
    </dgm:pt>
    <dgm:pt modelId="{9D518A83-7399-434F-97EB-B295EFFAA3D0}" type="pres">
      <dgm:prSet presAssocID="{789C6B9C-A014-4DAA-970E-ADC7A10EED75}" presName="node" presStyleLbl="node1" presStyleIdx="0" presStyleCnt="3">
        <dgm:presLayoutVars>
          <dgm:bulletEnabled val="1"/>
        </dgm:presLayoutVars>
      </dgm:prSet>
      <dgm:spPr/>
      <dgm:t>
        <a:bodyPr/>
        <a:lstStyle/>
        <a:p>
          <a:endParaRPr lang="fr-FR"/>
        </a:p>
      </dgm:t>
    </dgm:pt>
    <dgm:pt modelId="{8FB05E6F-3505-4404-B62F-58DFC515EFC8}" type="pres">
      <dgm:prSet presAssocID="{5B28C771-D4A6-4E29-90BE-1F7B53C49E39}" presName="sibTrans" presStyleLbl="sibTrans2D1" presStyleIdx="0" presStyleCnt="2"/>
      <dgm:spPr/>
      <dgm:t>
        <a:bodyPr/>
        <a:lstStyle/>
        <a:p>
          <a:endParaRPr lang="fr-FR"/>
        </a:p>
      </dgm:t>
    </dgm:pt>
    <dgm:pt modelId="{69DA5081-287F-4ABB-8DA1-3EF2C6C798D4}" type="pres">
      <dgm:prSet presAssocID="{5B28C771-D4A6-4E29-90BE-1F7B53C49E39}" presName="connectorText" presStyleLbl="sibTrans2D1" presStyleIdx="0" presStyleCnt="2"/>
      <dgm:spPr/>
      <dgm:t>
        <a:bodyPr/>
        <a:lstStyle/>
        <a:p>
          <a:endParaRPr lang="fr-FR"/>
        </a:p>
      </dgm:t>
    </dgm:pt>
    <dgm:pt modelId="{7DF769FD-524C-444D-A880-7BFD11CD661C}" type="pres">
      <dgm:prSet presAssocID="{BD0337D3-EF0D-43B9-9032-231DDBE0BC50}" presName="node" presStyleLbl="node1" presStyleIdx="1" presStyleCnt="3">
        <dgm:presLayoutVars>
          <dgm:bulletEnabled val="1"/>
        </dgm:presLayoutVars>
      </dgm:prSet>
      <dgm:spPr/>
      <dgm:t>
        <a:bodyPr/>
        <a:lstStyle/>
        <a:p>
          <a:endParaRPr lang="fr-FR"/>
        </a:p>
      </dgm:t>
    </dgm:pt>
    <dgm:pt modelId="{DE4E74A5-0641-4E60-A832-7C42B4EDD342}" type="pres">
      <dgm:prSet presAssocID="{3F20ED19-087C-4836-9AAD-B2615925A2B7}" presName="sibTrans" presStyleLbl="sibTrans2D1" presStyleIdx="1" presStyleCnt="2"/>
      <dgm:spPr/>
      <dgm:t>
        <a:bodyPr/>
        <a:lstStyle/>
        <a:p>
          <a:endParaRPr lang="fr-FR"/>
        </a:p>
      </dgm:t>
    </dgm:pt>
    <dgm:pt modelId="{AF4C1F8A-0031-45D4-B17F-20E0998C1289}" type="pres">
      <dgm:prSet presAssocID="{3F20ED19-087C-4836-9AAD-B2615925A2B7}" presName="connectorText" presStyleLbl="sibTrans2D1" presStyleIdx="1" presStyleCnt="2"/>
      <dgm:spPr/>
      <dgm:t>
        <a:bodyPr/>
        <a:lstStyle/>
        <a:p>
          <a:endParaRPr lang="fr-FR"/>
        </a:p>
      </dgm:t>
    </dgm:pt>
    <dgm:pt modelId="{BF732BE9-EE34-42E3-B0C4-90C3C44CC672}" type="pres">
      <dgm:prSet presAssocID="{B0EABAF5-A83E-406B-9C67-C646E34016D5}" presName="node" presStyleLbl="node1" presStyleIdx="2" presStyleCnt="3">
        <dgm:presLayoutVars>
          <dgm:bulletEnabled val="1"/>
        </dgm:presLayoutVars>
      </dgm:prSet>
      <dgm:spPr/>
      <dgm:t>
        <a:bodyPr/>
        <a:lstStyle/>
        <a:p>
          <a:endParaRPr lang="fr-FR"/>
        </a:p>
      </dgm:t>
    </dgm:pt>
  </dgm:ptLst>
  <dgm:cxnLst>
    <dgm:cxn modelId="{1AEB3149-9F25-4014-828C-7F3404452CDF}" type="presOf" srcId="{789C6B9C-A014-4DAA-970E-ADC7A10EED75}" destId="{9D518A83-7399-434F-97EB-B295EFFAA3D0}" srcOrd="0" destOrd="0" presId="urn:microsoft.com/office/officeart/2005/8/layout/process1"/>
    <dgm:cxn modelId="{CBC2F1AA-94F5-48C4-8938-3F6F969029DC}" srcId="{DE0D605A-D26C-494D-A95B-3FF2CD615D6F}" destId="{789C6B9C-A014-4DAA-970E-ADC7A10EED75}" srcOrd="0" destOrd="0" parTransId="{E541E87E-C62E-436E-A55D-BA4F86FABA63}" sibTransId="{5B28C771-D4A6-4E29-90BE-1F7B53C49E39}"/>
    <dgm:cxn modelId="{D83B33E9-D337-4879-8FC0-F1CEBE94F6CB}" type="presOf" srcId="{DE0D605A-D26C-494D-A95B-3FF2CD615D6F}" destId="{80EA8699-05DA-4523-ADD0-3CA481CE42AD}" srcOrd="0" destOrd="0" presId="urn:microsoft.com/office/officeart/2005/8/layout/process1"/>
    <dgm:cxn modelId="{C5CD227F-C7A1-42EC-B4B5-3ADB0E361F67}" type="presOf" srcId="{B0EABAF5-A83E-406B-9C67-C646E34016D5}" destId="{BF732BE9-EE34-42E3-B0C4-90C3C44CC672}" srcOrd="0" destOrd="0" presId="urn:microsoft.com/office/officeart/2005/8/layout/process1"/>
    <dgm:cxn modelId="{9EA7D4CF-7BE1-4458-BE50-DC5118A5727A}" type="presOf" srcId="{3F20ED19-087C-4836-9AAD-B2615925A2B7}" destId="{AF4C1F8A-0031-45D4-B17F-20E0998C1289}" srcOrd="1" destOrd="0" presId="urn:microsoft.com/office/officeart/2005/8/layout/process1"/>
    <dgm:cxn modelId="{60682708-88FF-4558-9E0A-42A3F0B5F8C2}" srcId="{DE0D605A-D26C-494D-A95B-3FF2CD615D6F}" destId="{BD0337D3-EF0D-43B9-9032-231DDBE0BC50}" srcOrd="1" destOrd="0" parTransId="{B501F11B-AAED-4779-A888-640E59DD2CE8}" sibTransId="{3F20ED19-087C-4836-9AAD-B2615925A2B7}"/>
    <dgm:cxn modelId="{67719C65-977A-4F8D-906F-56085B5ECE56}" type="presOf" srcId="{5B28C771-D4A6-4E29-90BE-1F7B53C49E39}" destId="{8FB05E6F-3505-4404-B62F-58DFC515EFC8}" srcOrd="0" destOrd="0" presId="urn:microsoft.com/office/officeart/2005/8/layout/process1"/>
    <dgm:cxn modelId="{54C42BB7-3C1D-4426-82E4-AA927B37D829}" type="presOf" srcId="{BD0337D3-EF0D-43B9-9032-231DDBE0BC50}" destId="{7DF769FD-524C-444D-A880-7BFD11CD661C}" srcOrd="0" destOrd="0" presId="urn:microsoft.com/office/officeart/2005/8/layout/process1"/>
    <dgm:cxn modelId="{D68B6A67-4647-4AD7-A413-5B145F99489F}" type="presOf" srcId="{5B28C771-D4A6-4E29-90BE-1F7B53C49E39}" destId="{69DA5081-287F-4ABB-8DA1-3EF2C6C798D4}" srcOrd="1" destOrd="0" presId="urn:microsoft.com/office/officeart/2005/8/layout/process1"/>
    <dgm:cxn modelId="{34B65289-6BB8-4DDD-AE83-F4EE52DE8D7F}" type="presOf" srcId="{3F20ED19-087C-4836-9AAD-B2615925A2B7}" destId="{DE4E74A5-0641-4E60-A832-7C42B4EDD342}" srcOrd="0" destOrd="0" presId="urn:microsoft.com/office/officeart/2005/8/layout/process1"/>
    <dgm:cxn modelId="{34CF570D-4744-49E8-9862-741591E1A7E1}" srcId="{DE0D605A-D26C-494D-A95B-3FF2CD615D6F}" destId="{B0EABAF5-A83E-406B-9C67-C646E34016D5}" srcOrd="2" destOrd="0" parTransId="{CDD6EB34-FE32-441D-9DB7-F3D93C8A81A2}" sibTransId="{5A2ABE04-EE5A-45F5-AD31-43F939754B69}"/>
    <dgm:cxn modelId="{F6D03E56-AAA7-4ADE-B637-9F27F71B1456}" type="presParOf" srcId="{80EA8699-05DA-4523-ADD0-3CA481CE42AD}" destId="{9D518A83-7399-434F-97EB-B295EFFAA3D0}" srcOrd="0" destOrd="0" presId="urn:microsoft.com/office/officeart/2005/8/layout/process1"/>
    <dgm:cxn modelId="{FA5233B5-11E0-43A9-930E-26C8BEFA8CD2}" type="presParOf" srcId="{80EA8699-05DA-4523-ADD0-3CA481CE42AD}" destId="{8FB05E6F-3505-4404-B62F-58DFC515EFC8}" srcOrd="1" destOrd="0" presId="urn:microsoft.com/office/officeart/2005/8/layout/process1"/>
    <dgm:cxn modelId="{2035C749-8628-49D7-8EBD-53FEC87BEAB5}" type="presParOf" srcId="{8FB05E6F-3505-4404-B62F-58DFC515EFC8}" destId="{69DA5081-287F-4ABB-8DA1-3EF2C6C798D4}" srcOrd="0" destOrd="0" presId="urn:microsoft.com/office/officeart/2005/8/layout/process1"/>
    <dgm:cxn modelId="{D69E2F1C-0E60-4646-A4FA-4C292EB74E82}" type="presParOf" srcId="{80EA8699-05DA-4523-ADD0-3CA481CE42AD}" destId="{7DF769FD-524C-444D-A880-7BFD11CD661C}" srcOrd="2" destOrd="0" presId="urn:microsoft.com/office/officeart/2005/8/layout/process1"/>
    <dgm:cxn modelId="{A0B38B89-5943-411B-BEDD-53F29E417003}" type="presParOf" srcId="{80EA8699-05DA-4523-ADD0-3CA481CE42AD}" destId="{DE4E74A5-0641-4E60-A832-7C42B4EDD342}" srcOrd="3" destOrd="0" presId="urn:microsoft.com/office/officeart/2005/8/layout/process1"/>
    <dgm:cxn modelId="{2A295BF7-EC81-45CC-85DD-EABEB09C2ED5}" type="presParOf" srcId="{DE4E74A5-0641-4E60-A832-7C42B4EDD342}" destId="{AF4C1F8A-0031-45D4-B17F-20E0998C1289}" srcOrd="0" destOrd="0" presId="urn:microsoft.com/office/officeart/2005/8/layout/process1"/>
    <dgm:cxn modelId="{A095E4E7-5097-43CB-9B56-3F72FFBA83FC}" type="presParOf" srcId="{80EA8699-05DA-4523-ADD0-3CA481CE42AD}" destId="{BF732BE9-EE34-42E3-B0C4-90C3C44CC672}" srcOrd="4" destOrd="0" presId="urn:microsoft.com/office/officeart/2005/8/layout/process1"/>
  </dgm:cxnLst>
  <dgm:bg/>
  <dgm:whole/>
</dgm:dataModel>
</file>

<file path=ppt/diagrams/data16.xml><?xml version="1.0" encoding="utf-8"?>
<dgm:dataModel xmlns:dgm="http://schemas.openxmlformats.org/drawingml/2006/diagram" xmlns:a="http://schemas.openxmlformats.org/drawingml/2006/main">
  <dgm:ptLst>
    <dgm:pt modelId="{B52A72C8-D801-4A06-BAAA-4CF56BB8A3AC}"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fr-FR"/>
        </a:p>
      </dgm:t>
    </dgm:pt>
    <dgm:pt modelId="{6D45D530-27C0-400F-9D95-BAE2015C515C}">
      <dgm:prSet phldrT="[Texte]"/>
      <dgm:spPr/>
      <dgm:t>
        <a:bodyPr/>
        <a:lstStyle/>
        <a:p>
          <a:r>
            <a:rPr lang="fr-FR" dirty="0" smtClean="0">
              <a:latin typeface="Times New Roman" pitchFamily="18" charset="0"/>
              <a:cs typeface="Times New Roman" pitchFamily="18" charset="0"/>
            </a:rPr>
            <a:t>1</a:t>
          </a:r>
          <a:r>
            <a:rPr lang="fr-FR" baseline="30000" dirty="0" smtClean="0">
              <a:latin typeface="Times New Roman" pitchFamily="18" charset="0"/>
              <a:cs typeface="Times New Roman" pitchFamily="18" charset="0"/>
            </a:rPr>
            <a:t>er</a:t>
          </a:r>
          <a:r>
            <a:rPr lang="fr-FR" dirty="0" smtClean="0">
              <a:latin typeface="Times New Roman" pitchFamily="18" charset="0"/>
              <a:cs typeface="Times New Roman" pitchFamily="18" charset="0"/>
            </a:rPr>
            <a:t> cas:</a:t>
          </a:r>
          <a:endParaRPr lang="fr-FR" dirty="0">
            <a:latin typeface="Times New Roman" pitchFamily="18" charset="0"/>
            <a:cs typeface="Times New Roman" pitchFamily="18" charset="0"/>
          </a:endParaRPr>
        </a:p>
      </dgm:t>
    </dgm:pt>
    <dgm:pt modelId="{6B0085CA-566A-4692-BB7A-9551366254E2}" type="parTrans" cxnId="{A1B2431A-C69B-4F78-AAE4-0E7C79AA119B}">
      <dgm:prSet/>
      <dgm:spPr/>
      <dgm:t>
        <a:bodyPr/>
        <a:lstStyle/>
        <a:p>
          <a:endParaRPr lang="fr-FR"/>
        </a:p>
      </dgm:t>
    </dgm:pt>
    <dgm:pt modelId="{E10EA2A3-DEC1-4F0B-8259-3B04AB1FCCA7}" type="sibTrans" cxnId="{A1B2431A-C69B-4F78-AAE4-0E7C79AA119B}">
      <dgm:prSet/>
      <dgm:spPr/>
      <dgm:t>
        <a:bodyPr/>
        <a:lstStyle/>
        <a:p>
          <a:endParaRPr lang="fr-FR"/>
        </a:p>
      </dgm:t>
    </dgm:pt>
    <dgm:pt modelId="{FF0920EA-7E13-44EF-9A34-9450343DF599}">
      <dgm:prSet phldrT="[Texte]"/>
      <dgm:spPr/>
      <dgm:t>
        <a:bodyPr/>
        <a:lstStyle/>
        <a:p>
          <a:r>
            <a:rPr lang="fr-FR" dirty="0" smtClean="0">
              <a:latin typeface="Times New Roman" pitchFamily="18" charset="0"/>
              <a:cs typeface="Times New Roman" pitchFamily="18" charset="0"/>
            </a:rPr>
            <a:t>2</a:t>
          </a:r>
          <a:r>
            <a:rPr lang="fr-FR" baseline="30000" dirty="0" smtClean="0">
              <a:latin typeface="Times New Roman" pitchFamily="18" charset="0"/>
              <a:cs typeface="Times New Roman" pitchFamily="18" charset="0"/>
            </a:rPr>
            <a:t>ème</a:t>
          </a:r>
          <a:r>
            <a:rPr lang="fr-FR" dirty="0" smtClean="0">
              <a:latin typeface="Times New Roman" pitchFamily="18" charset="0"/>
              <a:cs typeface="Times New Roman" pitchFamily="18" charset="0"/>
            </a:rPr>
            <a:t> cas:</a:t>
          </a:r>
          <a:endParaRPr lang="fr-FR" dirty="0">
            <a:latin typeface="Times New Roman" pitchFamily="18" charset="0"/>
            <a:cs typeface="Times New Roman" pitchFamily="18" charset="0"/>
          </a:endParaRPr>
        </a:p>
      </dgm:t>
    </dgm:pt>
    <dgm:pt modelId="{A5BE7B7F-D98F-4316-868D-D363E719D992}" type="parTrans" cxnId="{AAA4C811-79C9-4224-BB92-1B27543DFAA2}">
      <dgm:prSet/>
      <dgm:spPr/>
      <dgm:t>
        <a:bodyPr/>
        <a:lstStyle/>
        <a:p>
          <a:endParaRPr lang="fr-FR"/>
        </a:p>
      </dgm:t>
    </dgm:pt>
    <dgm:pt modelId="{071F4C10-8BF7-4DBF-9DC5-334364C487E4}" type="sibTrans" cxnId="{AAA4C811-79C9-4224-BB92-1B27543DFAA2}">
      <dgm:prSet/>
      <dgm:spPr/>
      <dgm:t>
        <a:bodyPr/>
        <a:lstStyle/>
        <a:p>
          <a:endParaRPr lang="fr-FR"/>
        </a:p>
      </dgm:t>
    </dgm:pt>
    <dgm:pt modelId="{9447218E-4EC0-4AF4-ABAD-02FA98DCC45B}">
      <dgm:prSet phldrT="[Texte]"/>
      <dgm:spPr/>
      <dgm:t>
        <a:bodyPr/>
        <a:lstStyle/>
        <a:p>
          <a:r>
            <a:rPr lang="fr-FR" dirty="0" smtClean="0">
              <a:latin typeface="Times New Roman" pitchFamily="18" charset="0"/>
              <a:cs typeface="Times New Roman" pitchFamily="18" charset="0"/>
            </a:rPr>
            <a:t>3</a:t>
          </a:r>
          <a:r>
            <a:rPr lang="fr-FR" baseline="30000" dirty="0" smtClean="0">
              <a:latin typeface="Times New Roman" pitchFamily="18" charset="0"/>
              <a:cs typeface="Times New Roman" pitchFamily="18" charset="0"/>
            </a:rPr>
            <a:t>ème</a:t>
          </a:r>
          <a:r>
            <a:rPr lang="fr-FR" dirty="0" smtClean="0">
              <a:latin typeface="Times New Roman" pitchFamily="18" charset="0"/>
              <a:cs typeface="Times New Roman" pitchFamily="18" charset="0"/>
            </a:rPr>
            <a:t> cas:</a:t>
          </a:r>
          <a:endParaRPr lang="fr-FR" dirty="0">
            <a:latin typeface="Times New Roman" pitchFamily="18" charset="0"/>
            <a:cs typeface="Times New Roman" pitchFamily="18" charset="0"/>
          </a:endParaRPr>
        </a:p>
      </dgm:t>
    </dgm:pt>
    <dgm:pt modelId="{0EDDB6A9-A33E-4EBB-8AE9-1DBDD5570248}" type="parTrans" cxnId="{7498A9A5-4375-42D1-AF0B-EC5B377A01B2}">
      <dgm:prSet/>
      <dgm:spPr/>
      <dgm:t>
        <a:bodyPr/>
        <a:lstStyle/>
        <a:p>
          <a:endParaRPr lang="fr-FR"/>
        </a:p>
      </dgm:t>
    </dgm:pt>
    <dgm:pt modelId="{FB942D26-DBC0-4090-9F23-426215395DB1}" type="sibTrans" cxnId="{7498A9A5-4375-42D1-AF0B-EC5B377A01B2}">
      <dgm:prSet/>
      <dgm:spPr/>
      <dgm:t>
        <a:bodyPr/>
        <a:lstStyle/>
        <a:p>
          <a:endParaRPr lang="fr-FR"/>
        </a:p>
      </dgm:t>
    </dgm:pt>
    <dgm:pt modelId="{B1BA4589-52BB-458F-90C8-0636ECBBEC63}">
      <dgm:prSet/>
      <dgm:spPr/>
      <dgm:t>
        <a:bodyPr/>
        <a:lstStyle/>
        <a:p>
          <a:r>
            <a:rPr lang="fr-FR" dirty="0" smtClean="0">
              <a:latin typeface="Times New Roman" pitchFamily="18" charset="0"/>
              <a:cs typeface="Times New Roman" pitchFamily="18" charset="0"/>
            </a:rPr>
            <a:t>Vente de devises par la banque</a:t>
          </a:r>
          <a:endParaRPr lang="fr-FR" dirty="0">
            <a:latin typeface="Times New Roman" pitchFamily="18" charset="0"/>
            <a:cs typeface="Times New Roman" pitchFamily="18" charset="0"/>
          </a:endParaRPr>
        </a:p>
      </dgm:t>
    </dgm:pt>
    <dgm:pt modelId="{02DD56BC-DA39-459A-AEFF-2BD1D61B4721}" type="parTrans" cxnId="{289033ED-4FDA-41EC-8A1E-DBFBC86680A3}">
      <dgm:prSet/>
      <dgm:spPr/>
      <dgm:t>
        <a:bodyPr/>
        <a:lstStyle/>
        <a:p>
          <a:endParaRPr lang="fr-FR"/>
        </a:p>
      </dgm:t>
    </dgm:pt>
    <dgm:pt modelId="{AFFC62E4-2208-48D6-BB9D-9AE1B280318D}" type="sibTrans" cxnId="{289033ED-4FDA-41EC-8A1E-DBFBC86680A3}">
      <dgm:prSet/>
      <dgm:spPr/>
      <dgm:t>
        <a:bodyPr/>
        <a:lstStyle/>
        <a:p>
          <a:endParaRPr lang="fr-FR"/>
        </a:p>
      </dgm:t>
    </dgm:pt>
    <dgm:pt modelId="{1B7C271F-9855-4C64-83AE-BAB5CE193A77}">
      <dgm:prSet/>
      <dgm:spPr/>
      <dgm:t>
        <a:bodyPr/>
        <a:lstStyle/>
        <a:p>
          <a:r>
            <a:rPr lang="fr-FR" dirty="0" smtClean="0">
              <a:latin typeface="Times New Roman" pitchFamily="18" charset="0"/>
              <a:cs typeface="Times New Roman" pitchFamily="18" charset="0"/>
            </a:rPr>
            <a:t>Remboursement de crédit à la banque</a:t>
          </a:r>
          <a:endParaRPr lang="fr-FR" dirty="0">
            <a:latin typeface="Times New Roman" pitchFamily="18" charset="0"/>
            <a:cs typeface="Times New Roman" pitchFamily="18" charset="0"/>
          </a:endParaRPr>
        </a:p>
      </dgm:t>
    </dgm:pt>
    <dgm:pt modelId="{2B1FF9BE-AE68-4E2D-88F2-729E085B464B}" type="parTrans" cxnId="{B585BB2A-A51A-48BC-87BE-C4BE0448B0C4}">
      <dgm:prSet/>
      <dgm:spPr/>
      <dgm:t>
        <a:bodyPr/>
        <a:lstStyle/>
        <a:p>
          <a:endParaRPr lang="fr-FR"/>
        </a:p>
      </dgm:t>
    </dgm:pt>
    <dgm:pt modelId="{B01E35C7-4232-4E00-8A1E-6844F025F11E}" type="sibTrans" cxnId="{B585BB2A-A51A-48BC-87BE-C4BE0448B0C4}">
      <dgm:prSet/>
      <dgm:spPr/>
      <dgm:t>
        <a:bodyPr/>
        <a:lstStyle/>
        <a:p>
          <a:endParaRPr lang="fr-FR"/>
        </a:p>
      </dgm:t>
    </dgm:pt>
    <dgm:pt modelId="{87CC85A2-90F7-48AD-9C2C-292469208308}">
      <dgm:prSet/>
      <dgm:spPr/>
      <dgm:t>
        <a:bodyPr/>
        <a:lstStyle/>
        <a:p>
          <a:endParaRPr lang="fr-FR" dirty="0">
            <a:latin typeface="Times New Roman" pitchFamily="18" charset="0"/>
            <a:cs typeface="Times New Roman" pitchFamily="18" charset="0"/>
          </a:endParaRPr>
        </a:p>
      </dgm:t>
    </dgm:pt>
    <dgm:pt modelId="{62B5A896-DFD5-4732-937C-1FF2ACF1B7FB}" type="parTrans" cxnId="{C9D91E17-38FC-45DB-8DC5-9677918F9BA7}">
      <dgm:prSet/>
      <dgm:spPr/>
      <dgm:t>
        <a:bodyPr/>
        <a:lstStyle/>
        <a:p>
          <a:endParaRPr lang="fr-FR"/>
        </a:p>
      </dgm:t>
    </dgm:pt>
    <dgm:pt modelId="{709392AA-3254-44CD-9E39-3B8CEFB4F3AB}" type="sibTrans" cxnId="{C9D91E17-38FC-45DB-8DC5-9677918F9BA7}">
      <dgm:prSet/>
      <dgm:spPr/>
      <dgm:t>
        <a:bodyPr/>
        <a:lstStyle/>
        <a:p>
          <a:endParaRPr lang="fr-FR"/>
        </a:p>
      </dgm:t>
    </dgm:pt>
    <dgm:pt modelId="{91646DBB-C692-4AE0-831B-1C34E8FD7B87}">
      <dgm:prSet/>
      <dgm:spPr/>
      <dgm:t>
        <a:bodyPr/>
        <a:lstStyle/>
        <a:p>
          <a:endParaRPr lang="fr-FR" dirty="0">
            <a:latin typeface="Times New Roman" pitchFamily="18" charset="0"/>
            <a:cs typeface="Times New Roman" pitchFamily="18" charset="0"/>
          </a:endParaRPr>
        </a:p>
      </dgm:t>
    </dgm:pt>
    <dgm:pt modelId="{0B67FC58-B781-495C-AEF8-E05ACFAE7F8D}" type="parTrans" cxnId="{56023EB6-D751-4FB9-A692-FA1F4C129AE0}">
      <dgm:prSet/>
      <dgm:spPr/>
      <dgm:t>
        <a:bodyPr/>
        <a:lstStyle/>
        <a:p>
          <a:endParaRPr lang="fr-FR"/>
        </a:p>
      </dgm:t>
    </dgm:pt>
    <dgm:pt modelId="{7730CDF6-BDCD-4378-B2F8-C2DEF445CD40}" type="sibTrans" cxnId="{56023EB6-D751-4FB9-A692-FA1F4C129AE0}">
      <dgm:prSet/>
      <dgm:spPr/>
      <dgm:t>
        <a:bodyPr/>
        <a:lstStyle/>
        <a:p>
          <a:endParaRPr lang="fr-FR"/>
        </a:p>
      </dgm:t>
    </dgm:pt>
    <dgm:pt modelId="{83F114E1-0E52-49EC-BDCC-EA766C6B5DB6}">
      <dgm:prSet/>
      <dgm:spPr/>
      <dgm:t>
        <a:bodyPr/>
        <a:lstStyle/>
        <a:p>
          <a:r>
            <a:rPr lang="fr-FR" dirty="0" smtClean="0">
              <a:latin typeface="Times New Roman" pitchFamily="18" charset="0"/>
              <a:cs typeface="Times New Roman" pitchFamily="18" charset="0"/>
            </a:rPr>
            <a:t>Vente d’actif réel par la banque</a:t>
          </a:r>
          <a:endParaRPr lang="fr-FR" dirty="0">
            <a:latin typeface="Times New Roman" pitchFamily="18" charset="0"/>
            <a:cs typeface="Times New Roman" pitchFamily="18" charset="0"/>
          </a:endParaRPr>
        </a:p>
      </dgm:t>
    </dgm:pt>
    <dgm:pt modelId="{FF28DBE9-FC8B-4941-9FD0-B9E999ED63F6}" type="sibTrans" cxnId="{582D3D54-C7B5-4264-8F44-F1EA04364FCA}">
      <dgm:prSet/>
      <dgm:spPr/>
      <dgm:t>
        <a:bodyPr/>
        <a:lstStyle/>
        <a:p>
          <a:endParaRPr lang="fr-FR"/>
        </a:p>
      </dgm:t>
    </dgm:pt>
    <dgm:pt modelId="{9534804B-4471-4D3B-B486-B86A15EF4DCE}" type="parTrans" cxnId="{582D3D54-C7B5-4264-8F44-F1EA04364FCA}">
      <dgm:prSet/>
      <dgm:spPr/>
      <dgm:t>
        <a:bodyPr/>
        <a:lstStyle/>
        <a:p>
          <a:endParaRPr lang="fr-FR"/>
        </a:p>
      </dgm:t>
    </dgm:pt>
    <dgm:pt modelId="{32E72FF9-70A8-4980-A8CA-1A66E8ADB602}" type="pres">
      <dgm:prSet presAssocID="{B52A72C8-D801-4A06-BAAA-4CF56BB8A3AC}" presName="linear" presStyleCnt="0">
        <dgm:presLayoutVars>
          <dgm:dir/>
          <dgm:animLvl val="lvl"/>
          <dgm:resizeHandles val="exact"/>
        </dgm:presLayoutVars>
      </dgm:prSet>
      <dgm:spPr/>
      <dgm:t>
        <a:bodyPr/>
        <a:lstStyle/>
        <a:p>
          <a:endParaRPr lang="fr-FR"/>
        </a:p>
      </dgm:t>
    </dgm:pt>
    <dgm:pt modelId="{2041D648-44F1-4777-8EFF-2A5A73748837}" type="pres">
      <dgm:prSet presAssocID="{6D45D530-27C0-400F-9D95-BAE2015C515C}" presName="parentLin" presStyleCnt="0"/>
      <dgm:spPr/>
    </dgm:pt>
    <dgm:pt modelId="{066631A0-FE80-48F0-B031-F28AFAA1B0A5}" type="pres">
      <dgm:prSet presAssocID="{6D45D530-27C0-400F-9D95-BAE2015C515C}" presName="parentLeftMargin" presStyleLbl="node1" presStyleIdx="0" presStyleCnt="3"/>
      <dgm:spPr/>
      <dgm:t>
        <a:bodyPr/>
        <a:lstStyle/>
        <a:p>
          <a:endParaRPr lang="fr-FR"/>
        </a:p>
      </dgm:t>
    </dgm:pt>
    <dgm:pt modelId="{20D2F353-ECA8-4E91-A9D8-56129E3B845A}" type="pres">
      <dgm:prSet presAssocID="{6D45D530-27C0-400F-9D95-BAE2015C515C}" presName="parentText" presStyleLbl="node1" presStyleIdx="0" presStyleCnt="3" custScaleY="42803" custLinFactNeighborY="-46862">
        <dgm:presLayoutVars>
          <dgm:chMax val="0"/>
          <dgm:bulletEnabled val="1"/>
        </dgm:presLayoutVars>
      </dgm:prSet>
      <dgm:spPr/>
      <dgm:t>
        <a:bodyPr/>
        <a:lstStyle/>
        <a:p>
          <a:endParaRPr lang="fr-FR"/>
        </a:p>
      </dgm:t>
    </dgm:pt>
    <dgm:pt modelId="{12907461-D0A2-40D1-B284-7EA6981BC5FF}" type="pres">
      <dgm:prSet presAssocID="{6D45D530-27C0-400F-9D95-BAE2015C515C}" presName="negativeSpace" presStyleCnt="0"/>
      <dgm:spPr/>
    </dgm:pt>
    <dgm:pt modelId="{DA682097-D706-49A2-8078-A6CA61F8C8EB}" type="pres">
      <dgm:prSet presAssocID="{6D45D530-27C0-400F-9D95-BAE2015C515C}" presName="childText" presStyleLbl="conFgAcc1" presStyleIdx="0" presStyleCnt="3" custScaleY="25907" custLinFactY="-1027" custLinFactNeighborY="-100000">
        <dgm:presLayoutVars>
          <dgm:bulletEnabled val="1"/>
        </dgm:presLayoutVars>
      </dgm:prSet>
      <dgm:spPr/>
      <dgm:t>
        <a:bodyPr/>
        <a:lstStyle/>
        <a:p>
          <a:endParaRPr lang="fr-FR"/>
        </a:p>
      </dgm:t>
    </dgm:pt>
    <dgm:pt modelId="{BABA132A-4D1F-46EC-A6C3-AB619FF02BE3}" type="pres">
      <dgm:prSet presAssocID="{E10EA2A3-DEC1-4F0B-8259-3B04AB1FCCA7}" presName="spaceBetweenRectangles" presStyleCnt="0"/>
      <dgm:spPr/>
    </dgm:pt>
    <dgm:pt modelId="{3F8BA809-F30E-4F53-A324-D547028403D5}" type="pres">
      <dgm:prSet presAssocID="{FF0920EA-7E13-44EF-9A34-9450343DF599}" presName="parentLin" presStyleCnt="0"/>
      <dgm:spPr/>
    </dgm:pt>
    <dgm:pt modelId="{4F57DA10-F030-4989-8569-E550C87A1A58}" type="pres">
      <dgm:prSet presAssocID="{FF0920EA-7E13-44EF-9A34-9450343DF599}" presName="parentLeftMargin" presStyleLbl="node1" presStyleIdx="0" presStyleCnt="3"/>
      <dgm:spPr/>
      <dgm:t>
        <a:bodyPr/>
        <a:lstStyle/>
        <a:p>
          <a:endParaRPr lang="fr-FR"/>
        </a:p>
      </dgm:t>
    </dgm:pt>
    <dgm:pt modelId="{5F14509B-FA7B-4754-80FA-E2848B324406}" type="pres">
      <dgm:prSet presAssocID="{FF0920EA-7E13-44EF-9A34-9450343DF599}" presName="parentText" presStyleLbl="node1" presStyleIdx="1" presStyleCnt="3" custScaleY="33396" custLinFactNeighborY="-25627">
        <dgm:presLayoutVars>
          <dgm:chMax val="0"/>
          <dgm:bulletEnabled val="1"/>
        </dgm:presLayoutVars>
      </dgm:prSet>
      <dgm:spPr/>
      <dgm:t>
        <a:bodyPr/>
        <a:lstStyle/>
        <a:p>
          <a:endParaRPr lang="fr-FR"/>
        </a:p>
      </dgm:t>
    </dgm:pt>
    <dgm:pt modelId="{1DCFF970-A924-4259-9DCC-0255D37B29F5}" type="pres">
      <dgm:prSet presAssocID="{FF0920EA-7E13-44EF-9A34-9450343DF599}" presName="negativeSpace" presStyleCnt="0"/>
      <dgm:spPr/>
    </dgm:pt>
    <dgm:pt modelId="{E46E7BFF-9FDC-4501-8D4E-A450B6042EF8}" type="pres">
      <dgm:prSet presAssocID="{FF0920EA-7E13-44EF-9A34-9450343DF599}" presName="childText" presStyleLbl="conFgAcc1" presStyleIdx="1" presStyleCnt="3" custScaleY="28094" custLinFactNeighborY="74697">
        <dgm:presLayoutVars>
          <dgm:bulletEnabled val="1"/>
        </dgm:presLayoutVars>
      </dgm:prSet>
      <dgm:spPr/>
      <dgm:t>
        <a:bodyPr/>
        <a:lstStyle/>
        <a:p>
          <a:endParaRPr lang="fr-FR"/>
        </a:p>
      </dgm:t>
    </dgm:pt>
    <dgm:pt modelId="{7A057D2A-CAC9-487D-AFB3-CE2FDA8C20DA}" type="pres">
      <dgm:prSet presAssocID="{071F4C10-8BF7-4DBF-9DC5-334364C487E4}" presName="spaceBetweenRectangles" presStyleCnt="0"/>
      <dgm:spPr/>
    </dgm:pt>
    <dgm:pt modelId="{C42FADB3-0E35-4696-AF21-D44D1EB0578C}" type="pres">
      <dgm:prSet presAssocID="{9447218E-4EC0-4AF4-ABAD-02FA98DCC45B}" presName="parentLin" presStyleCnt="0"/>
      <dgm:spPr/>
    </dgm:pt>
    <dgm:pt modelId="{B1A4D99E-FD11-457C-8081-36CDB7F10648}" type="pres">
      <dgm:prSet presAssocID="{9447218E-4EC0-4AF4-ABAD-02FA98DCC45B}" presName="parentLeftMargin" presStyleLbl="node1" presStyleIdx="1" presStyleCnt="3"/>
      <dgm:spPr/>
      <dgm:t>
        <a:bodyPr/>
        <a:lstStyle/>
        <a:p>
          <a:endParaRPr lang="fr-FR"/>
        </a:p>
      </dgm:t>
    </dgm:pt>
    <dgm:pt modelId="{7A992372-CF18-4A29-8DA6-0C29A5953018}" type="pres">
      <dgm:prSet presAssocID="{9447218E-4EC0-4AF4-ABAD-02FA98DCC45B}" presName="parentText" presStyleLbl="node1" presStyleIdx="2" presStyleCnt="3" custScaleY="38091" custLinFactNeighborY="7326">
        <dgm:presLayoutVars>
          <dgm:chMax val="0"/>
          <dgm:bulletEnabled val="1"/>
        </dgm:presLayoutVars>
      </dgm:prSet>
      <dgm:spPr/>
      <dgm:t>
        <a:bodyPr/>
        <a:lstStyle/>
        <a:p>
          <a:endParaRPr lang="fr-FR"/>
        </a:p>
      </dgm:t>
    </dgm:pt>
    <dgm:pt modelId="{7F672C42-E63A-4D73-9DA9-1CE5AF027AF3}" type="pres">
      <dgm:prSet presAssocID="{9447218E-4EC0-4AF4-ABAD-02FA98DCC45B}" presName="negativeSpace" presStyleCnt="0"/>
      <dgm:spPr/>
    </dgm:pt>
    <dgm:pt modelId="{91EA2862-2D8F-48EC-BC81-22A34B09D673}" type="pres">
      <dgm:prSet presAssocID="{9447218E-4EC0-4AF4-ABAD-02FA98DCC45B}" presName="childText" presStyleLbl="conFgAcc1" presStyleIdx="2" presStyleCnt="3" custScaleY="24720" custLinFactNeighborY="75266">
        <dgm:presLayoutVars>
          <dgm:bulletEnabled val="1"/>
        </dgm:presLayoutVars>
      </dgm:prSet>
      <dgm:spPr/>
      <dgm:t>
        <a:bodyPr/>
        <a:lstStyle/>
        <a:p>
          <a:endParaRPr lang="fr-FR"/>
        </a:p>
      </dgm:t>
    </dgm:pt>
  </dgm:ptLst>
  <dgm:cxnLst>
    <dgm:cxn modelId="{56023EB6-D751-4FB9-A692-FA1F4C129AE0}" srcId="{6D45D530-27C0-400F-9D95-BAE2015C515C}" destId="{91646DBB-C692-4AE0-831B-1C34E8FD7B87}" srcOrd="0" destOrd="0" parTransId="{0B67FC58-B781-495C-AEF8-E05ACFAE7F8D}" sibTransId="{7730CDF6-BDCD-4378-B2F8-C2DEF445CD40}"/>
    <dgm:cxn modelId="{582D3D54-C7B5-4264-8F44-F1EA04364FCA}" srcId="{6D45D530-27C0-400F-9D95-BAE2015C515C}" destId="{83F114E1-0E52-49EC-BDCC-EA766C6B5DB6}" srcOrd="1" destOrd="0" parTransId="{9534804B-4471-4D3B-B486-B86A15EF4DCE}" sibTransId="{FF28DBE9-FC8B-4941-9FD0-B9E999ED63F6}"/>
    <dgm:cxn modelId="{289033ED-4FDA-41EC-8A1E-DBFBC86680A3}" srcId="{FF0920EA-7E13-44EF-9A34-9450343DF599}" destId="{B1BA4589-52BB-458F-90C8-0636ECBBEC63}" srcOrd="1" destOrd="0" parTransId="{02DD56BC-DA39-459A-AEFF-2BD1D61B4721}" sibTransId="{AFFC62E4-2208-48D6-BB9D-9AE1B280318D}"/>
    <dgm:cxn modelId="{4DE1E7F3-9248-45AF-BD01-098BCFEEF71A}" type="presOf" srcId="{B52A72C8-D801-4A06-BAAA-4CF56BB8A3AC}" destId="{32E72FF9-70A8-4980-A8CA-1A66E8ADB602}" srcOrd="0" destOrd="0" presId="urn:microsoft.com/office/officeart/2005/8/layout/list1"/>
    <dgm:cxn modelId="{B12F9B19-B57D-4D0D-BA24-CF8D796DA1B8}" type="presOf" srcId="{6D45D530-27C0-400F-9D95-BAE2015C515C}" destId="{20D2F353-ECA8-4E91-A9D8-56129E3B845A}" srcOrd="1" destOrd="0" presId="urn:microsoft.com/office/officeart/2005/8/layout/list1"/>
    <dgm:cxn modelId="{73EB8783-0AD0-4BFF-ADE9-0FB6D863B896}" type="presOf" srcId="{FF0920EA-7E13-44EF-9A34-9450343DF599}" destId="{5F14509B-FA7B-4754-80FA-E2848B324406}" srcOrd="1" destOrd="0" presId="urn:microsoft.com/office/officeart/2005/8/layout/list1"/>
    <dgm:cxn modelId="{F6A6AF45-1D80-48F3-96E4-0CE031C4F7D6}" type="presOf" srcId="{9447218E-4EC0-4AF4-ABAD-02FA98DCC45B}" destId="{B1A4D99E-FD11-457C-8081-36CDB7F10648}" srcOrd="0" destOrd="0" presId="urn:microsoft.com/office/officeart/2005/8/layout/list1"/>
    <dgm:cxn modelId="{7498A9A5-4375-42D1-AF0B-EC5B377A01B2}" srcId="{B52A72C8-D801-4A06-BAAA-4CF56BB8A3AC}" destId="{9447218E-4EC0-4AF4-ABAD-02FA98DCC45B}" srcOrd="2" destOrd="0" parTransId="{0EDDB6A9-A33E-4EBB-8AE9-1DBDD5570248}" sibTransId="{FB942D26-DBC0-4090-9F23-426215395DB1}"/>
    <dgm:cxn modelId="{53F6DCAD-C4C4-49AC-9C2A-85408731598E}" type="presOf" srcId="{1B7C271F-9855-4C64-83AE-BAB5CE193A77}" destId="{91EA2862-2D8F-48EC-BC81-22A34B09D673}" srcOrd="0" destOrd="0" presId="urn:microsoft.com/office/officeart/2005/8/layout/list1"/>
    <dgm:cxn modelId="{CFC12F10-E2C8-4211-8FD8-53562FC6B6C4}" type="presOf" srcId="{83F114E1-0E52-49EC-BDCC-EA766C6B5DB6}" destId="{DA682097-D706-49A2-8078-A6CA61F8C8EB}" srcOrd="0" destOrd="1" presId="urn:microsoft.com/office/officeart/2005/8/layout/list1"/>
    <dgm:cxn modelId="{AAA4C811-79C9-4224-BB92-1B27543DFAA2}" srcId="{B52A72C8-D801-4A06-BAAA-4CF56BB8A3AC}" destId="{FF0920EA-7E13-44EF-9A34-9450343DF599}" srcOrd="1" destOrd="0" parTransId="{A5BE7B7F-D98F-4316-868D-D363E719D992}" sibTransId="{071F4C10-8BF7-4DBF-9DC5-334364C487E4}"/>
    <dgm:cxn modelId="{B7581F79-8E2A-4883-8149-C736D5618139}" type="presOf" srcId="{9447218E-4EC0-4AF4-ABAD-02FA98DCC45B}" destId="{7A992372-CF18-4A29-8DA6-0C29A5953018}" srcOrd="1" destOrd="0" presId="urn:microsoft.com/office/officeart/2005/8/layout/list1"/>
    <dgm:cxn modelId="{C9D91E17-38FC-45DB-8DC5-9677918F9BA7}" srcId="{FF0920EA-7E13-44EF-9A34-9450343DF599}" destId="{87CC85A2-90F7-48AD-9C2C-292469208308}" srcOrd="0" destOrd="0" parTransId="{62B5A896-DFD5-4732-937C-1FF2ACF1B7FB}" sibTransId="{709392AA-3254-44CD-9E39-3B8CEFB4F3AB}"/>
    <dgm:cxn modelId="{B585BB2A-A51A-48BC-87BE-C4BE0448B0C4}" srcId="{9447218E-4EC0-4AF4-ABAD-02FA98DCC45B}" destId="{1B7C271F-9855-4C64-83AE-BAB5CE193A77}" srcOrd="0" destOrd="0" parTransId="{2B1FF9BE-AE68-4E2D-88F2-729E085B464B}" sibTransId="{B01E35C7-4232-4E00-8A1E-6844F025F11E}"/>
    <dgm:cxn modelId="{953CF2FC-DC72-4861-B255-E1740FFC0D45}" type="presOf" srcId="{B1BA4589-52BB-458F-90C8-0636ECBBEC63}" destId="{E46E7BFF-9FDC-4501-8D4E-A450B6042EF8}" srcOrd="0" destOrd="1" presId="urn:microsoft.com/office/officeart/2005/8/layout/list1"/>
    <dgm:cxn modelId="{CB8CE411-67BC-4059-A755-E48DA058FC99}" type="presOf" srcId="{6D45D530-27C0-400F-9D95-BAE2015C515C}" destId="{066631A0-FE80-48F0-B031-F28AFAA1B0A5}" srcOrd="0" destOrd="0" presId="urn:microsoft.com/office/officeart/2005/8/layout/list1"/>
    <dgm:cxn modelId="{1E3F829B-790F-4886-A3AC-C9DA5AFE9AED}" type="presOf" srcId="{FF0920EA-7E13-44EF-9A34-9450343DF599}" destId="{4F57DA10-F030-4989-8569-E550C87A1A58}" srcOrd="0" destOrd="0" presId="urn:microsoft.com/office/officeart/2005/8/layout/list1"/>
    <dgm:cxn modelId="{A1B2431A-C69B-4F78-AAE4-0E7C79AA119B}" srcId="{B52A72C8-D801-4A06-BAAA-4CF56BB8A3AC}" destId="{6D45D530-27C0-400F-9D95-BAE2015C515C}" srcOrd="0" destOrd="0" parTransId="{6B0085CA-566A-4692-BB7A-9551366254E2}" sibTransId="{E10EA2A3-DEC1-4F0B-8259-3B04AB1FCCA7}"/>
    <dgm:cxn modelId="{25B16AF5-D396-4887-80E8-AF6DA4301571}" type="presOf" srcId="{91646DBB-C692-4AE0-831B-1C34E8FD7B87}" destId="{DA682097-D706-49A2-8078-A6CA61F8C8EB}" srcOrd="0" destOrd="0" presId="urn:microsoft.com/office/officeart/2005/8/layout/list1"/>
    <dgm:cxn modelId="{CDCEA22A-25C6-40B1-B368-D496A5EB087F}" type="presOf" srcId="{87CC85A2-90F7-48AD-9C2C-292469208308}" destId="{E46E7BFF-9FDC-4501-8D4E-A450B6042EF8}" srcOrd="0" destOrd="0" presId="urn:microsoft.com/office/officeart/2005/8/layout/list1"/>
    <dgm:cxn modelId="{98B880F3-B9BE-472E-B76C-91DE726CFF28}" type="presParOf" srcId="{32E72FF9-70A8-4980-A8CA-1A66E8ADB602}" destId="{2041D648-44F1-4777-8EFF-2A5A73748837}" srcOrd="0" destOrd="0" presId="urn:microsoft.com/office/officeart/2005/8/layout/list1"/>
    <dgm:cxn modelId="{CEA61324-B8F1-4F1C-9388-FFEBD03334A7}" type="presParOf" srcId="{2041D648-44F1-4777-8EFF-2A5A73748837}" destId="{066631A0-FE80-48F0-B031-F28AFAA1B0A5}" srcOrd="0" destOrd="0" presId="urn:microsoft.com/office/officeart/2005/8/layout/list1"/>
    <dgm:cxn modelId="{A2F44423-3534-4AEA-A16E-DF119614FD0A}" type="presParOf" srcId="{2041D648-44F1-4777-8EFF-2A5A73748837}" destId="{20D2F353-ECA8-4E91-A9D8-56129E3B845A}" srcOrd="1" destOrd="0" presId="urn:microsoft.com/office/officeart/2005/8/layout/list1"/>
    <dgm:cxn modelId="{0FB1B6F2-BF84-4B44-8EB8-81E3269D4473}" type="presParOf" srcId="{32E72FF9-70A8-4980-A8CA-1A66E8ADB602}" destId="{12907461-D0A2-40D1-B284-7EA6981BC5FF}" srcOrd="1" destOrd="0" presId="urn:microsoft.com/office/officeart/2005/8/layout/list1"/>
    <dgm:cxn modelId="{B198F253-554E-4498-B277-74050D343724}" type="presParOf" srcId="{32E72FF9-70A8-4980-A8CA-1A66E8ADB602}" destId="{DA682097-D706-49A2-8078-A6CA61F8C8EB}" srcOrd="2" destOrd="0" presId="urn:microsoft.com/office/officeart/2005/8/layout/list1"/>
    <dgm:cxn modelId="{7316F1AE-6B09-4DCB-A172-61FFFF8A286C}" type="presParOf" srcId="{32E72FF9-70A8-4980-A8CA-1A66E8ADB602}" destId="{BABA132A-4D1F-46EC-A6C3-AB619FF02BE3}" srcOrd="3" destOrd="0" presId="urn:microsoft.com/office/officeart/2005/8/layout/list1"/>
    <dgm:cxn modelId="{C6E92985-83B5-4CF2-B353-E5F1ACED159F}" type="presParOf" srcId="{32E72FF9-70A8-4980-A8CA-1A66E8ADB602}" destId="{3F8BA809-F30E-4F53-A324-D547028403D5}" srcOrd="4" destOrd="0" presId="urn:microsoft.com/office/officeart/2005/8/layout/list1"/>
    <dgm:cxn modelId="{164372CE-8DF0-4973-97B1-3F45075FE9C6}" type="presParOf" srcId="{3F8BA809-F30E-4F53-A324-D547028403D5}" destId="{4F57DA10-F030-4989-8569-E550C87A1A58}" srcOrd="0" destOrd="0" presId="urn:microsoft.com/office/officeart/2005/8/layout/list1"/>
    <dgm:cxn modelId="{B9024F53-D657-490D-8130-468B7A845DBA}" type="presParOf" srcId="{3F8BA809-F30E-4F53-A324-D547028403D5}" destId="{5F14509B-FA7B-4754-80FA-E2848B324406}" srcOrd="1" destOrd="0" presId="urn:microsoft.com/office/officeart/2005/8/layout/list1"/>
    <dgm:cxn modelId="{CC007012-2139-40A9-96AC-0EA613F2D7E9}" type="presParOf" srcId="{32E72FF9-70A8-4980-A8CA-1A66E8ADB602}" destId="{1DCFF970-A924-4259-9DCC-0255D37B29F5}" srcOrd="5" destOrd="0" presId="urn:microsoft.com/office/officeart/2005/8/layout/list1"/>
    <dgm:cxn modelId="{B6D689C2-8CEE-4DA2-A9AC-50F3F33F6E82}" type="presParOf" srcId="{32E72FF9-70A8-4980-A8CA-1A66E8ADB602}" destId="{E46E7BFF-9FDC-4501-8D4E-A450B6042EF8}" srcOrd="6" destOrd="0" presId="urn:microsoft.com/office/officeart/2005/8/layout/list1"/>
    <dgm:cxn modelId="{DA5790C0-AC19-467E-AAFD-7B1F989ABA35}" type="presParOf" srcId="{32E72FF9-70A8-4980-A8CA-1A66E8ADB602}" destId="{7A057D2A-CAC9-487D-AFB3-CE2FDA8C20DA}" srcOrd="7" destOrd="0" presId="urn:microsoft.com/office/officeart/2005/8/layout/list1"/>
    <dgm:cxn modelId="{E3E5DD5B-A8A2-4224-871E-EB99571EE3A9}" type="presParOf" srcId="{32E72FF9-70A8-4980-A8CA-1A66E8ADB602}" destId="{C42FADB3-0E35-4696-AF21-D44D1EB0578C}" srcOrd="8" destOrd="0" presId="urn:microsoft.com/office/officeart/2005/8/layout/list1"/>
    <dgm:cxn modelId="{E10347D0-2647-4A3F-BFCA-DE3B1AC5739C}" type="presParOf" srcId="{C42FADB3-0E35-4696-AF21-D44D1EB0578C}" destId="{B1A4D99E-FD11-457C-8081-36CDB7F10648}" srcOrd="0" destOrd="0" presId="urn:microsoft.com/office/officeart/2005/8/layout/list1"/>
    <dgm:cxn modelId="{38F5C123-B91C-492F-B4DB-4BB12E3C5B50}" type="presParOf" srcId="{C42FADB3-0E35-4696-AF21-D44D1EB0578C}" destId="{7A992372-CF18-4A29-8DA6-0C29A5953018}" srcOrd="1" destOrd="0" presId="urn:microsoft.com/office/officeart/2005/8/layout/list1"/>
    <dgm:cxn modelId="{7E4B781E-A339-4D6B-8C75-1D0C9A888527}" type="presParOf" srcId="{32E72FF9-70A8-4980-A8CA-1A66E8ADB602}" destId="{7F672C42-E63A-4D73-9DA9-1CE5AF027AF3}" srcOrd="9" destOrd="0" presId="urn:microsoft.com/office/officeart/2005/8/layout/list1"/>
    <dgm:cxn modelId="{E8131D4E-CF0F-44D1-B106-193DA00AA033}" type="presParOf" srcId="{32E72FF9-70A8-4980-A8CA-1A66E8ADB602}" destId="{91EA2862-2D8F-48EC-BC81-22A34B09D673}" srcOrd="10" destOrd="0" presId="urn:microsoft.com/office/officeart/2005/8/layout/list1"/>
  </dgm:cxnLst>
  <dgm:bg/>
  <dgm:whole/>
</dgm:dataModel>
</file>

<file path=ppt/diagrams/data17.xml><?xml version="1.0" encoding="utf-8"?>
<dgm:dataModel xmlns:dgm="http://schemas.openxmlformats.org/drawingml/2006/diagram" xmlns:a="http://schemas.openxmlformats.org/drawingml/2006/main">
  <dgm:ptLst>
    <dgm:pt modelId="{B52A72C8-D801-4A06-BAAA-4CF56BB8A3AC}"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fr-FR"/>
        </a:p>
      </dgm:t>
    </dgm:pt>
    <dgm:pt modelId="{FF0920EA-7E13-44EF-9A34-9450343DF599}">
      <dgm:prSet phldrT="[Texte]" custT="1"/>
      <dgm:spPr/>
      <dgm:t>
        <a:bodyPr/>
        <a:lstStyle/>
        <a:p>
          <a:r>
            <a:rPr lang="fr-FR" sz="3600" baseline="0" dirty="0" smtClean="0">
              <a:latin typeface="Times New Roman" pitchFamily="18" charset="0"/>
              <a:cs typeface="Times New Roman" pitchFamily="18" charset="0"/>
            </a:rPr>
            <a:t>1</a:t>
          </a:r>
          <a:r>
            <a:rPr lang="fr-FR" sz="3600" baseline="30000" dirty="0" smtClean="0">
              <a:latin typeface="Times New Roman" pitchFamily="18" charset="0"/>
              <a:cs typeface="Times New Roman" pitchFamily="18" charset="0"/>
            </a:rPr>
            <a:t>er</a:t>
          </a:r>
          <a:r>
            <a:rPr lang="fr-FR" sz="3600" dirty="0" smtClean="0">
              <a:latin typeface="Times New Roman" pitchFamily="18" charset="0"/>
              <a:cs typeface="Times New Roman" pitchFamily="18" charset="0"/>
            </a:rPr>
            <a:t> cas:</a:t>
          </a:r>
          <a:endParaRPr lang="fr-FR" sz="3600" dirty="0">
            <a:latin typeface="Times New Roman" pitchFamily="18" charset="0"/>
            <a:cs typeface="Times New Roman" pitchFamily="18" charset="0"/>
          </a:endParaRPr>
        </a:p>
      </dgm:t>
    </dgm:pt>
    <dgm:pt modelId="{A5BE7B7F-D98F-4316-868D-D363E719D992}" type="parTrans" cxnId="{AAA4C811-79C9-4224-BB92-1B27543DFAA2}">
      <dgm:prSet/>
      <dgm:spPr/>
      <dgm:t>
        <a:bodyPr/>
        <a:lstStyle/>
        <a:p>
          <a:endParaRPr lang="fr-FR"/>
        </a:p>
      </dgm:t>
    </dgm:pt>
    <dgm:pt modelId="{071F4C10-8BF7-4DBF-9DC5-334364C487E4}" type="sibTrans" cxnId="{AAA4C811-79C9-4224-BB92-1B27543DFAA2}">
      <dgm:prSet/>
      <dgm:spPr/>
      <dgm:t>
        <a:bodyPr/>
        <a:lstStyle/>
        <a:p>
          <a:endParaRPr lang="fr-FR"/>
        </a:p>
      </dgm:t>
    </dgm:pt>
    <dgm:pt modelId="{9447218E-4EC0-4AF4-ABAD-02FA98DCC45B}">
      <dgm:prSet phldrT="[Texte]" custT="1"/>
      <dgm:spPr/>
      <dgm:t>
        <a:bodyPr/>
        <a:lstStyle/>
        <a:p>
          <a:r>
            <a:rPr lang="fr-FR" sz="3600" baseline="0" dirty="0" smtClean="0">
              <a:latin typeface="Times New Roman" pitchFamily="18" charset="0"/>
              <a:cs typeface="Times New Roman" pitchFamily="18" charset="0"/>
            </a:rPr>
            <a:t>2</a:t>
          </a:r>
          <a:r>
            <a:rPr lang="fr-FR" sz="3600" baseline="30000" dirty="0" smtClean="0">
              <a:latin typeface="Times New Roman" pitchFamily="18" charset="0"/>
              <a:cs typeface="Times New Roman" pitchFamily="18" charset="0"/>
            </a:rPr>
            <a:t>ème</a:t>
          </a:r>
          <a:r>
            <a:rPr lang="fr-FR" sz="3600" dirty="0" smtClean="0">
              <a:latin typeface="Times New Roman" pitchFamily="18" charset="0"/>
              <a:cs typeface="Times New Roman" pitchFamily="18" charset="0"/>
            </a:rPr>
            <a:t> cas:</a:t>
          </a:r>
          <a:endParaRPr lang="fr-FR" sz="3600" dirty="0">
            <a:latin typeface="Times New Roman" pitchFamily="18" charset="0"/>
            <a:cs typeface="Times New Roman" pitchFamily="18" charset="0"/>
          </a:endParaRPr>
        </a:p>
      </dgm:t>
    </dgm:pt>
    <dgm:pt modelId="{0EDDB6A9-A33E-4EBB-8AE9-1DBDD5570248}" type="parTrans" cxnId="{7498A9A5-4375-42D1-AF0B-EC5B377A01B2}">
      <dgm:prSet/>
      <dgm:spPr/>
      <dgm:t>
        <a:bodyPr/>
        <a:lstStyle/>
        <a:p>
          <a:endParaRPr lang="fr-FR"/>
        </a:p>
      </dgm:t>
    </dgm:pt>
    <dgm:pt modelId="{FB942D26-DBC0-4090-9F23-426215395DB1}" type="sibTrans" cxnId="{7498A9A5-4375-42D1-AF0B-EC5B377A01B2}">
      <dgm:prSet/>
      <dgm:spPr/>
      <dgm:t>
        <a:bodyPr/>
        <a:lstStyle/>
        <a:p>
          <a:endParaRPr lang="fr-FR"/>
        </a:p>
      </dgm:t>
    </dgm:pt>
    <dgm:pt modelId="{B1BA4589-52BB-458F-90C8-0636ECBBEC63}">
      <dgm:prSet custT="1"/>
      <dgm:spPr/>
      <dgm:t>
        <a:bodyPr/>
        <a:lstStyle/>
        <a:p>
          <a:r>
            <a:rPr lang="fr-FR" sz="3200" dirty="0" smtClean="0">
              <a:latin typeface="Times New Roman" pitchFamily="18" charset="0"/>
              <a:cs typeface="Times New Roman" pitchFamily="18" charset="0"/>
            </a:rPr>
            <a:t>Vente de devises par les banques</a:t>
          </a:r>
          <a:endParaRPr lang="fr-FR" sz="3200" dirty="0">
            <a:latin typeface="Times New Roman" pitchFamily="18" charset="0"/>
            <a:cs typeface="Times New Roman" pitchFamily="18" charset="0"/>
          </a:endParaRPr>
        </a:p>
      </dgm:t>
    </dgm:pt>
    <dgm:pt modelId="{02DD56BC-DA39-459A-AEFF-2BD1D61B4721}" type="parTrans" cxnId="{289033ED-4FDA-41EC-8A1E-DBFBC86680A3}">
      <dgm:prSet/>
      <dgm:spPr/>
      <dgm:t>
        <a:bodyPr/>
        <a:lstStyle/>
        <a:p>
          <a:endParaRPr lang="fr-FR"/>
        </a:p>
      </dgm:t>
    </dgm:pt>
    <dgm:pt modelId="{AFFC62E4-2208-48D6-BB9D-9AE1B280318D}" type="sibTrans" cxnId="{289033ED-4FDA-41EC-8A1E-DBFBC86680A3}">
      <dgm:prSet/>
      <dgm:spPr/>
      <dgm:t>
        <a:bodyPr/>
        <a:lstStyle/>
        <a:p>
          <a:endParaRPr lang="fr-FR"/>
        </a:p>
      </dgm:t>
    </dgm:pt>
    <dgm:pt modelId="{1B7C271F-9855-4C64-83AE-BAB5CE193A77}">
      <dgm:prSet custT="1"/>
      <dgm:spPr/>
      <dgm:t>
        <a:bodyPr/>
        <a:lstStyle/>
        <a:p>
          <a:r>
            <a:rPr lang="fr-FR" sz="3200" dirty="0" smtClean="0">
              <a:latin typeface="Times New Roman" pitchFamily="18" charset="0"/>
              <a:cs typeface="Times New Roman" pitchFamily="18" charset="0"/>
            </a:rPr>
            <a:t>Remboursement des crédits</a:t>
          </a:r>
          <a:endParaRPr lang="fr-FR" sz="3200" dirty="0">
            <a:latin typeface="Times New Roman" pitchFamily="18" charset="0"/>
            <a:cs typeface="Times New Roman" pitchFamily="18" charset="0"/>
          </a:endParaRPr>
        </a:p>
      </dgm:t>
    </dgm:pt>
    <dgm:pt modelId="{2B1FF9BE-AE68-4E2D-88F2-729E085B464B}" type="parTrans" cxnId="{B585BB2A-A51A-48BC-87BE-C4BE0448B0C4}">
      <dgm:prSet/>
      <dgm:spPr/>
      <dgm:t>
        <a:bodyPr/>
        <a:lstStyle/>
        <a:p>
          <a:endParaRPr lang="fr-FR"/>
        </a:p>
      </dgm:t>
    </dgm:pt>
    <dgm:pt modelId="{B01E35C7-4232-4E00-8A1E-6844F025F11E}" type="sibTrans" cxnId="{B585BB2A-A51A-48BC-87BE-C4BE0448B0C4}">
      <dgm:prSet/>
      <dgm:spPr/>
      <dgm:t>
        <a:bodyPr/>
        <a:lstStyle/>
        <a:p>
          <a:endParaRPr lang="fr-FR"/>
        </a:p>
      </dgm:t>
    </dgm:pt>
    <dgm:pt modelId="{32E72FF9-70A8-4980-A8CA-1A66E8ADB602}" type="pres">
      <dgm:prSet presAssocID="{B52A72C8-D801-4A06-BAAA-4CF56BB8A3AC}" presName="linear" presStyleCnt="0">
        <dgm:presLayoutVars>
          <dgm:dir/>
          <dgm:animLvl val="lvl"/>
          <dgm:resizeHandles val="exact"/>
        </dgm:presLayoutVars>
      </dgm:prSet>
      <dgm:spPr/>
      <dgm:t>
        <a:bodyPr/>
        <a:lstStyle/>
        <a:p>
          <a:endParaRPr lang="fr-FR"/>
        </a:p>
      </dgm:t>
    </dgm:pt>
    <dgm:pt modelId="{3F8BA809-F30E-4F53-A324-D547028403D5}" type="pres">
      <dgm:prSet presAssocID="{FF0920EA-7E13-44EF-9A34-9450343DF599}" presName="parentLin" presStyleCnt="0"/>
      <dgm:spPr/>
    </dgm:pt>
    <dgm:pt modelId="{4F57DA10-F030-4989-8569-E550C87A1A58}" type="pres">
      <dgm:prSet presAssocID="{FF0920EA-7E13-44EF-9A34-9450343DF599}" presName="parentLeftMargin" presStyleLbl="node1" presStyleIdx="0" presStyleCnt="2"/>
      <dgm:spPr/>
      <dgm:t>
        <a:bodyPr/>
        <a:lstStyle/>
        <a:p>
          <a:endParaRPr lang="fr-FR"/>
        </a:p>
      </dgm:t>
    </dgm:pt>
    <dgm:pt modelId="{5F14509B-FA7B-4754-80FA-E2848B324406}" type="pres">
      <dgm:prSet presAssocID="{FF0920EA-7E13-44EF-9A34-9450343DF599}" presName="parentText" presStyleLbl="node1" presStyleIdx="0" presStyleCnt="2" custScaleY="33647" custLinFactNeighborX="-9735" custLinFactNeighborY="-51776">
        <dgm:presLayoutVars>
          <dgm:chMax val="0"/>
          <dgm:bulletEnabled val="1"/>
        </dgm:presLayoutVars>
      </dgm:prSet>
      <dgm:spPr/>
      <dgm:t>
        <a:bodyPr/>
        <a:lstStyle/>
        <a:p>
          <a:endParaRPr lang="fr-FR"/>
        </a:p>
      </dgm:t>
    </dgm:pt>
    <dgm:pt modelId="{1DCFF970-A924-4259-9DCC-0255D37B29F5}" type="pres">
      <dgm:prSet presAssocID="{FF0920EA-7E13-44EF-9A34-9450343DF599}" presName="negativeSpace" presStyleCnt="0"/>
      <dgm:spPr/>
    </dgm:pt>
    <dgm:pt modelId="{E46E7BFF-9FDC-4501-8D4E-A450B6042EF8}" type="pres">
      <dgm:prSet presAssocID="{FF0920EA-7E13-44EF-9A34-9450343DF599}" presName="childText" presStyleLbl="conFgAcc1" presStyleIdx="0" presStyleCnt="2" custScaleY="55484" custLinFactNeighborY="-92514">
        <dgm:presLayoutVars>
          <dgm:bulletEnabled val="1"/>
        </dgm:presLayoutVars>
      </dgm:prSet>
      <dgm:spPr/>
      <dgm:t>
        <a:bodyPr/>
        <a:lstStyle/>
        <a:p>
          <a:endParaRPr lang="fr-FR"/>
        </a:p>
      </dgm:t>
    </dgm:pt>
    <dgm:pt modelId="{7A057D2A-CAC9-487D-AFB3-CE2FDA8C20DA}" type="pres">
      <dgm:prSet presAssocID="{071F4C10-8BF7-4DBF-9DC5-334364C487E4}" presName="spaceBetweenRectangles" presStyleCnt="0"/>
      <dgm:spPr/>
    </dgm:pt>
    <dgm:pt modelId="{C42FADB3-0E35-4696-AF21-D44D1EB0578C}" type="pres">
      <dgm:prSet presAssocID="{9447218E-4EC0-4AF4-ABAD-02FA98DCC45B}" presName="parentLin" presStyleCnt="0"/>
      <dgm:spPr/>
    </dgm:pt>
    <dgm:pt modelId="{B1A4D99E-FD11-457C-8081-36CDB7F10648}" type="pres">
      <dgm:prSet presAssocID="{9447218E-4EC0-4AF4-ABAD-02FA98DCC45B}" presName="parentLeftMargin" presStyleLbl="node1" presStyleIdx="0" presStyleCnt="2"/>
      <dgm:spPr/>
      <dgm:t>
        <a:bodyPr/>
        <a:lstStyle/>
        <a:p>
          <a:endParaRPr lang="fr-FR"/>
        </a:p>
      </dgm:t>
    </dgm:pt>
    <dgm:pt modelId="{7A992372-CF18-4A29-8DA6-0C29A5953018}" type="pres">
      <dgm:prSet presAssocID="{9447218E-4EC0-4AF4-ABAD-02FA98DCC45B}" presName="parentText" presStyleLbl="node1" presStyleIdx="1" presStyleCnt="2" custScaleY="31949" custLinFactNeighborY="-1184">
        <dgm:presLayoutVars>
          <dgm:chMax val="0"/>
          <dgm:bulletEnabled val="1"/>
        </dgm:presLayoutVars>
      </dgm:prSet>
      <dgm:spPr/>
      <dgm:t>
        <a:bodyPr/>
        <a:lstStyle/>
        <a:p>
          <a:endParaRPr lang="fr-FR"/>
        </a:p>
      </dgm:t>
    </dgm:pt>
    <dgm:pt modelId="{7F672C42-E63A-4D73-9DA9-1CE5AF027AF3}" type="pres">
      <dgm:prSet presAssocID="{9447218E-4EC0-4AF4-ABAD-02FA98DCC45B}" presName="negativeSpace" presStyleCnt="0"/>
      <dgm:spPr/>
    </dgm:pt>
    <dgm:pt modelId="{91EA2862-2D8F-48EC-BC81-22A34B09D673}" type="pres">
      <dgm:prSet presAssocID="{9447218E-4EC0-4AF4-ABAD-02FA98DCC45B}" presName="childText" presStyleLbl="conFgAcc1" presStyleIdx="1" presStyleCnt="2" custScaleY="51530" custLinFactNeighborY="66684">
        <dgm:presLayoutVars>
          <dgm:bulletEnabled val="1"/>
        </dgm:presLayoutVars>
      </dgm:prSet>
      <dgm:spPr/>
      <dgm:t>
        <a:bodyPr/>
        <a:lstStyle/>
        <a:p>
          <a:endParaRPr lang="fr-FR"/>
        </a:p>
      </dgm:t>
    </dgm:pt>
  </dgm:ptLst>
  <dgm:cxnLst>
    <dgm:cxn modelId="{B7F8662B-744D-4DA6-BC6C-A2F951DEAB3B}" type="presOf" srcId="{9447218E-4EC0-4AF4-ABAD-02FA98DCC45B}" destId="{7A992372-CF18-4A29-8DA6-0C29A5953018}" srcOrd="1" destOrd="0" presId="urn:microsoft.com/office/officeart/2005/8/layout/list1"/>
    <dgm:cxn modelId="{289033ED-4FDA-41EC-8A1E-DBFBC86680A3}" srcId="{FF0920EA-7E13-44EF-9A34-9450343DF599}" destId="{B1BA4589-52BB-458F-90C8-0636ECBBEC63}" srcOrd="0" destOrd="0" parTransId="{02DD56BC-DA39-459A-AEFF-2BD1D61B4721}" sibTransId="{AFFC62E4-2208-48D6-BB9D-9AE1B280318D}"/>
    <dgm:cxn modelId="{6E05C1A4-9E35-41E1-8694-18DB72220C91}" type="presOf" srcId="{B52A72C8-D801-4A06-BAAA-4CF56BB8A3AC}" destId="{32E72FF9-70A8-4980-A8CA-1A66E8ADB602}" srcOrd="0" destOrd="0" presId="urn:microsoft.com/office/officeart/2005/8/layout/list1"/>
    <dgm:cxn modelId="{AAA4C811-79C9-4224-BB92-1B27543DFAA2}" srcId="{B52A72C8-D801-4A06-BAAA-4CF56BB8A3AC}" destId="{FF0920EA-7E13-44EF-9A34-9450343DF599}" srcOrd="0" destOrd="0" parTransId="{A5BE7B7F-D98F-4316-868D-D363E719D992}" sibTransId="{071F4C10-8BF7-4DBF-9DC5-334364C487E4}"/>
    <dgm:cxn modelId="{807D4147-7562-4D8E-9F14-4A45D04C130F}" type="presOf" srcId="{9447218E-4EC0-4AF4-ABAD-02FA98DCC45B}" destId="{B1A4D99E-FD11-457C-8081-36CDB7F10648}" srcOrd="0" destOrd="0" presId="urn:microsoft.com/office/officeart/2005/8/layout/list1"/>
    <dgm:cxn modelId="{B585BB2A-A51A-48BC-87BE-C4BE0448B0C4}" srcId="{9447218E-4EC0-4AF4-ABAD-02FA98DCC45B}" destId="{1B7C271F-9855-4C64-83AE-BAB5CE193A77}" srcOrd="0" destOrd="0" parTransId="{2B1FF9BE-AE68-4E2D-88F2-729E085B464B}" sibTransId="{B01E35C7-4232-4E00-8A1E-6844F025F11E}"/>
    <dgm:cxn modelId="{1B667419-5DE6-459A-B2D4-C9B2FC396ED9}" type="presOf" srcId="{FF0920EA-7E13-44EF-9A34-9450343DF599}" destId="{5F14509B-FA7B-4754-80FA-E2848B324406}" srcOrd="1" destOrd="0" presId="urn:microsoft.com/office/officeart/2005/8/layout/list1"/>
    <dgm:cxn modelId="{753AEF25-F47F-4DD5-8376-463A066E09AA}" type="presOf" srcId="{1B7C271F-9855-4C64-83AE-BAB5CE193A77}" destId="{91EA2862-2D8F-48EC-BC81-22A34B09D673}" srcOrd="0" destOrd="0" presId="urn:microsoft.com/office/officeart/2005/8/layout/list1"/>
    <dgm:cxn modelId="{03DEC979-3197-4DAA-ADB0-15CAC02F7A7D}" type="presOf" srcId="{FF0920EA-7E13-44EF-9A34-9450343DF599}" destId="{4F57DA10-F030-4989-8569-E550C87A1A58}" srcOrd="0" destOrd="0" presId="urn:microsoft.com/office/officeart/2005/8/layout/list1"/>
    <dgm:cxn modelId="{7498A9A5-4375-42D1-AF0B-EC5B377A01B2}" srcId="{B52A72C8-D801-4A06-BAAA-4CF56BB8A3AC}" destId="{9447218E-4EC0-4AF4-ABAD-02FA98DCC45B}" srcOrd="1" destOrd="0" parTransId="{0EDDB6A9-A33E-4EBB-8AE9-1DBDD5570248}" sibTransId="{FB942D26-DBC0-4090-9F23-426215395DB1}"/>
    <dgm:cxn modelId="{27BE4345-8FBB-4766-9834-33FC12B9A6BE}" type="presOf" srcId="{B1BA4589-52BB-458F-90C8-0636ECBBEC63}" destId="{E46E7BFF-9FDC-4501-8D4E-A450B6042EF8}" srcOrd="0" destOrd="0" presId="urn:microsoft.com/office/officeart/2005/8/layout/list1"/>
    <dgm:cxn modelId="{70FC0FFD-8959-4DF8-8B0D-572247621D05}" type="presParOf" srcId="{32E72FF9-70A8-4980-A8CA-1A66E8ADB602}" destId="{3F8BA809-F30E-4F53-A324-D547028403D5}" srcOrd="0" destOrd="0" presId="urn:microsoft.com/office/officeart/2005/8/layout/list1"/>
    <dgm:cxn modelId="{977CCFC4-39C9-4060-8354-C1651D51FDED}" type="presParOf" srcId="{3F8BA809-F30E-4F53-A324-D547028403D5}" destId="{4F57DA10-F030-4989-8569-E550C87A1A58}" srcOrd="0" destOrd="0" presId="urn:microsoft.com/office/officeart/2005/8/layout/list1"/>
    <dgm:cxn modelId="{8F7C7CE3-5057-4018-ADB3-10D19E09BBBB}" type="presParOf" srcId="{3F8BA809-F30E-4F53-A324-D547028403D5}" destId="{5F14509B-FA7B-4754-80FA-E2848B324406}" srcOrd="1" destOrd="0" presId="urn:microsoft.com/office/officeart/2005/8/layout/list1"/>
    <dgm:cxn modelId="{7666E411-2DC8-4F66-9242-A7CFAA871E3E}" type="presParOf" srcId="{32E72FF9-70A8-4980-A8CA-1A66E8ADB602}" destId="{1DCFF970-A924-4259-9DCC-0255D37B29F5}" srcOrd="1" destOrd="0" presId="urn:microsoft.com/office/officeart/2005/8/layout/list1"/>
    <dgm:cxn modelId="{FC41533E-9DAA-484D-A187-A9F75FDC9741}" type="presParOf" srcId="{32E72FF9-70A8-4980-A8CA-1A66E8ADB602}" destId="{E46E7BFF-9FDC-4501-8D4E-A450B6042EF8}" srcOrd="2" destOrd="0" presId="urn:microsoft.com/office/officeart/2005/8/layout/list1"/>
    <dgm:cxn modelId="{5B3CBB2E-3D48-4CBC-963F-BF12944436E3}" type="presParOf" srcId="{32E72FF9-70A8-4980-A8CA-1A66E8ADB602}" destId="{7A057D2A-CAC9-487D-AFB3-CE2FDA8C20DA}" srcOrd="3" destOrd="0" presId="urn:microsoft.com/office/officeart/2005/8/layout/list1"/>
    <dgm:cxn modelId="{D36204C0-314E-4A01-930C-C961D6AD4EDE}" type="presParOf" srcId="{32E72FF9-70A8-4980-A8CA-1A66E8ADB602}" destId="{C42FADB3-0E35-4696-AF21-D44D1EB0578C}" srcOrd="4" destOrd="0" presId="urn:microsoft.com/office/officeart/2005/8/layout/list1"/>
    <dgm:cxn modelId="{3DC5075C-AAA7-4CAF-B7DC-D39CD501AB2A}" type="presParOf" srcId="{C42FADB3-0E35-4696-AF21-D44D1EB0578C}" destId="{B1A4D99E-FD11-457C-8081-36CDB7F10648}" srcOrd="0" destOrd="0" presId="urn:microsoft.com/office/officeart/2005/8/layout/list1"/>
    <dgm:cxn modelId="{53E54A95-B17D-4375-B39D-12C8766EEDF6}" type="presParOf" srcId="{C42FADB3-0E35-4696-AF21-D44D1EB0578C}" destId="{7A992372-CF18-4A29-8DA6-0C29A5953018}" srcOrd="1" destOrd="0" presId="urn:microsoft.com/office/officeart/2005/8/layout/list1"/>
    <dgm:cxn modelId="{0990E97B-3989-428D-B6F6-B6307E492B94}" type="presParOf" srcId="{32E72FF9-70A8-4980-A8CA-1A66E8ADB602}" destId="{7F672C42-E63A-4D73-9DA9-1CE5AF027AF3}" srcOrd="5" destOrd="0" presId="urn:microsoft.com/office/officeart/2005/8/layout/list1"/>
    <dgm:cxn modelId="{6A69DD3C-66BA-4E31-B9B9-3689B382CF44}" type="presParOf" srcId="{32E72FF9-70A8-4980-A8CA-1A66E8ADB602}" destId="{91EA2862-2D8F-48EC-BC81-22A34B09D673}" srcOrd="6" destOrd="0" presId="urn:microsoft.com/office/officeart/2005/8/layout/list1"/>
  </dgm:cxnLst>
  <dgm:bg/>
  <dgm:whole/>
</dgm:dataModel>
</file>

<file path=ppt/diagrams/data18.xml><?xml version="1.0" encoding="utf-8"?>
<dgm:dataModel xmlns:dgm="http://schemas.openxmlformats.org/drawingml/2006/diagram" xmlns:a="http://schemas.openxmlformats.org/drawingml/2006/main">
  <dgm:ptLst>
    <dgm:pt modelId="{B52A72C8-D801-4A06-BAAA-4CF56BB8A3AC}"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fr-FR"/>
        </a:p>
      </dgm:t>
    </dgm:pt>
    <dgm:pt modelId="{FF0920EA-7E13-44EF-9A34-9450343DF599}">
      <dgm:prSet phldrT="[Texte]" custT="1"/>
      <dgm:spPr/>
      <dgm:t>
        <a:bodyPr/>
        <a:lstStyle/>
        <a:p>
          <a:r>
            <a:rPr lang="fr-FR" sz="3600" baseline="0" dirty="0" smtClean="0">
              <a:latin typeface="Times New Roman" pitchFamily="18" charset="0"/>
              <a:cs typeface="Times New Roman" pitchFamily="18" charset="0"/>
            </a:rPr>
            <a:t>1</a:t>
          </a:r>
          <a:r>
            <a:rPr lang="fr-FR" sz="3600" baseline="30000" dirty="0" smtClean="0">
              <a:latin typeface="Times New Roman" pitchFamily="18" charset="0"/>
              <a:cs typeface="Times New Roman" pitchFamily="18" charset="0"/>
            </a:rPr>
            <a:t>er</a:t>
          </a:r>
          <a:r>
            <a:rPr lang="fr-FR" sz="3600" dirty="0" smtClean="0">
              <a:latin typeface="Times New Roman" pitchFamily="18" charset="0"/>
              <a:cs typeface="Times New Roman" pitchFamily="18" charset="0"/>
            </a:rPr>
            <a:t> cas:</a:t>
          </a:r>
          <a:endParaRPr lang="fr-FR" sz="3600" dirty="0">
            <a:latin typeface="Times New Roman" pitchFamily="18" charset="0"/>
            <a:cs typeface="Times New Roman" pitchFamily="18" charset="0"/>
          </a:endParaRPr>
        </a:p>
      </dgm:t>
    </dgm:pt>
    <dgm:pt modelId="{A5BE7B7F-D98F-4316-868D-D363E719D992}" type="parTrans" cxnId="{AAA4C811-79C9-4224-BB92-1B27543DFAA2}">
      <dgm:prSet/>
      <dgm:spPr/>
      <dgm:t>
        <a:bodyPr/>
        <a:lstStyle/>
        <a:p>
          <a:endParaRPr lang="fr-FR"/>
        </a:p>
      </dgm:t>
    </dgm:pt>
    <dgm:pt modelId="{071F4C10-8BF7-4DBF-9DC5-334364C487E4}" type="sibTrans" cxnId="{AAA4C811-79C9-4224-BB92-1B27543DFAA2}">
      <dgm:prSet/>
      <dgm:spPr/>
      <dgm:t>
        <a:bodyPr/>
        <a:lstStyle/>
        <a:p>
          <a:endParaRPr lang="fr-FR"/>
        </a:p>
      </dgm:t>
    </dgm:pt>
    <dgm:pt modelId="{9447218E-4EC0-4AF4-ABAD-02FA98DCC45B}">
      <dgm:prSet phldrT="[Texte]" custT="1"/>
      <dgm:spPr/>
      <dgm:t>
        <a:bodyPr/>
        <a:lstStyle/>
        <a:p>
          <a:r>
            <a:rPr lang="fr-FR" sz="3600" baseline="0" dirty="0" smtClean="0">
              <a:latin typeface="Times New Roman" pitchFamily="18" charset="0"/>
              <a:cs typeface="Times New Roman" pitchFamily="18" charset="0"/>
            </a:rPr>
            <a:t>2</a:t>
          </a:r>
          <a:r>
            <a:rPr lang="fr-FR" sz="3600" baseline="30000" dirty="0" smtClean="0">
              <a:latin typeface="Times New Roman" pitchFamily="18" charset="0"/>
              <a:cs typeface="Times New Roman" pitchFamily="18" charset="0"/>
            </a:rPr>
            <a:t>ème</a:t>
          </a:r>
          <a:r>
            <a:rPr lang="fr-FR" sz="3600" dirty="0" smtClean="0">
              <a:latin typeface="Times New Roman" pitchFamily="18" charset="0"/>
              <a:cs typeface="Times New Roman" pitchFamily="18" charset="0"/>
            </a:rPr>
            <a:t> cas:</a:t>
          </a:r>
          <a:endParaRPr lang="fr-FR" sz="3600" dirty="0">
            <a:latin typeface="Times New Roman" pitchFamily="18" charset="0"/>
            <a:cs typeface="Times New Roman" pitchFamily="18" charset="0"/>
          </a:endParaRPr>
        </a:p>
      </dgm:t>
    </dgm:pt>
    <dgm:pt modelId="{0EDDB6A9-A33E-4EBB-8AE9-1DBDD5570248}" type="parTrans" cxnId="{7498A9A5-4375-42D1-AF0B-EC5B377A01B2}">
      <dgm:prSet/>
      <dgm:spPr/>
      <dgm:t>
        <a:bodyPr/>
        <a:lstStyle/>
        <a:p>
          <a:endParaRPr lang="fr-FR"/>
        </a:p>
      </dgm:t>
    </dgm:pt>
    <dgm:pt modelId="{FB942D26-DBC0-4090-9F23-426215395DB1}" type="sibTrans" cxnId="{7498A9A5-4375-42D1-AF0B-EC5B377A01B2}">
      <dgm:prSet/>
      <dgm:spPr/>
      <dgm:t>
        <a:bodyPr/>
        <a:lstStyle/>
        <a:p>
          <a:endParaRPr lang="fr-FR"/>
        </a:p>
      </dgm:t>
    </dgm:pt>
    <dgm:pt modelId="{B1BA4589-52BB-458F-90C8-0636ECBBEC63}">
      <dgm:prSet custT="1"/>
      <dgm:spPr/>
      <dgm:t>
        <a:bodyPr/>
        <a:lstStyle/>
        <a:p>
          <a:r>
            <a:rPr lang="fr-FR" sz="3200" dirty="0" smtClean="0">
              <a:latin typeface="Times New Roman" pitchFamily="18" charset="0"/>
              <a:cs typeface="Times New Roman" pitchFamily="18" charset="0"/>
            </a:rPr>
            <a:t>Vente de devises par les banques</a:t>
          </a:r>
          <a:endParaRPr lang="fr-FR" sz="3200" dirty="0">
            <a:latin typeface="Times New Roman" pitchFamily="18" charset="0"/>
            <a:cs typeface="Times New Roman" pitchFamily="18" charset="0"/>
          </a:endParaRPr>
        </a:p>
      </dgm:t>
    </dgm:pt>
    <dgm:pt modelId="{02DD56BC-DA39-459A-AEFF-2BD1D61B4721}" type="parTrans" cxnId="{289033ED-4FDA-41EC-8A1E-DBFBC86680A3}">
      <dgm:prSet/>
      <dgm:spPr/>
      <dgm:t>
        <a:bodyPr/>
        <a:lstStyle/>
        <a:p>
          <a:endParaRPr lang="fr-FR"/>
        </a:p>
      </dgm:t>
    </dgm:pt>
    <dgm:pt modelId="{AFFC62E4-2208-48D6-BB9D-9AE1B280318D}" type="sibTrans" cxnId="{289033ED-4FDA-41EC-8A1E-DBFBC86680A3}">
      <dgm:prSet/>
      <dgm:spPr/>
      <dgm:t>
        <a:bodyPr/>
        <a:lstStyle/>
        <a:p>
          <a:endParaRPr lang="fr-FR"/>
        </a:p>
      </dgm:t>
    </dgm:pt>
    <dgm:pt modelId="{1B7C271F-9855-4C64-83AE-BAB5CE193A77}">
      <dgm:prSet custT="1"/>
      <dgm:spPr/>
      <dgm:t>
        <a:bodyPr/>
        <a:lstStyle/>
        <a:p>
          <a:r>
            <a:rPr lang="fr-FR" sz="3200" dirty="0" smtClean="0">
              <a:latin typeface="Times New Roman" pitchFamily="18" charset="0"/>
              <a:cs typeface="Times New Roman" pitchFamily="18" charset="0"/>
            </a:rPr>
            <a:t>Remboursement des crédits</a:t>
          </a:r>
          <a:endParaRPr lang="fr-FR" sz="3200" dirty="0">
            <a:latin typeface="Times New Roman" pitchFamily="18" charset="0"/>
            <a:cs typeface="Times New Roman" pitchFamily="18" charset="0"/>
          </a:endParaRPr>
        </a:p>
      </dgm:t>
    </dgm:pt>
    <dgm:pt modelId="{2B1FF9BE-AE68-4E2D-88F2-729E085B464B}" type="parTrans" cxnId="{B585BB2A-A51A-48BC-87BE-C4BE0448B0C4}">
      <dgm:prSet/>
      <dgm:spPr/>
      <dgm:t>
        <a:bodyPr/>
        <a:lstStyle/>
        <a:p>
          <a:endParaRPr lang="fr-FR"/>
        </a:p>
      </dgm:t>
    </dgm:pt>
    <dgm:pt modelId="{B01E35C7-4232-4E00-8A1E-6844F025F11E}" type="sibTrans" cxnId="{B585BB2A-A51A-48BC-87BE-C4BE0448B0C4}">
      <dgm:prSet/>
      <dgm:spPr/>
      <dgm:t>
        <a:bodyPr/>
        <a:lstStyle/>
        <a:p>
          <a:endParaRPr lang="fr-FR"/>
        </a:p>
      </dgm:t>
    </dgm:pt>
    <dgm:pt modelId="{32E72FF9-70A8-4980-A8CA-1A66E8ADB602}" type="pres">
      <dgm:prSet presAssocID="{B52A72C8-D801-4A06-BAAA-4CF56BB8A3AC}" presName="linear" presStyleCnt="0">
        <dgm:presLayoutVars>
          <dgm:dir/>
          <dgm:animLvl val="lvl"/>
          <dgm:resizeHandles val="exact"/>
        </dgm:presLayoutVars>
      </dgm:prSet>
      <dgm:spPr/>
      <dgm:t>
        <a:bodyPr/>
        <a:lstStyle/>
        <a:p>
          <a:endParaRPr lang="fr-FR"/>
        </a:p>
      </dgm:t>
    </dgm:pt>
    <dgm:pt modelId="{3F8BA809-F30E-4F53-A324-D547028403D5}" type="pres">
      <dgm:prSet presAssocID="{FF0920EA-7E13-44EF-9A34-9450343DF599}" presName="parentLin" presStyleCnt="0"/>
      <dgm:spPr/>
    </dgm:pt>
    <dgm:pt modelId="{4F57DA10-F030-4989-8569-E550C87A1A58}" type="pres">
      <dgm:prSet presAssocID="{FF0920EA-7E13-44EF-9A34-9450343DF599}" presName="parentLeftMargin" presStyleLbl="node1" presStyleIdx="0" presStyleCnt="2"/>
      <dgm:spPr/>
      <dgm:t>
        <a:bodyPr/>
        <a:lstStyle/>
        <a:p>
          <a:endParaRPr lang="fr-FR"/>
        </a:p>
      </dgm:t>
    </dgm:pt>
    <dgm:pt modelId="{5F14509B-FA7B-4754-80FA-E2848B324406}" type="pres">
      <dgm:prSet presAssocID="{FF0920EA-7E13-44EF-9A34-9450343DF599}" presName="parentText" presStyleLbl="node1" presStyleIdx="0" presStyleCnt="2" custScaleY="33647" custLinFactNeighborX="-9735" custLinFactNeighborY="-51776">
        <dgm:presLayoutVars>
          <dgm:chMax val="0"/>
          <dgm:bulletEnabled val="1"/>
        </dgm:presLayoutVars>
      </dgm:prSet>
      <dgm:spPr/>
      <dgm:t>
        <a:bodyPr/>
        <a:lstStyle/>
        <a:p>
          <a:endParaRPr lang="fr-FR"/>
        </a:p>
      </dgm:t>
    </dgm:pt>
    <dgm:pt modelId="{1DCFF970-A924-4259-9DCC-0255D37B29F5}" type="pres">
      <dgm:prSet presAssocID="{FF0920EA-7E13-44EF-9A34-9450343DF599}" presName="negativeSpace" presStyleCnt="0"/>
      <dgm:spPr/>
    </dgm:pt>
    <dgm:pt modelId="{E46E7BFF-9FDC-4501-8D4E-A450B6042EF8}" type="pres">
      <dgm:prSet presAssocID="{FF0920EA-7E13-44EF-9A34-9450343DF599}" presName="childText" presStyleLbl="conFgAcc1" presStyleIdx="0" presStyleCnt="2" custScaleY="55484" custLinFactNeighborY="-92514">
        <dgm:presLayoutVars>
          <dgm:bulletEnabled val="1"/>
        </dgm:presLayoutVars>
      </dgm:prSet>
      <dgm:spPr/>
      <dgm:t>
        <a:bodyPr/>
        <a:lstStyle/>
        <a:p>
          <a:endParaRPr lang="fr-FR"/>
        </a:p>
      </dgm:t>
    </dgm:pt>
    <dgm:pt modelId="{7A057D2A-CAC9-487D-AFB3-CE2FDA8C20DA}" type="pres">
      <dgm:prSet presAssocID="{071F4C10-8BF7-4DBF-9DC5-334364C487E4}" presName="spaceBetweenRectangles" presStyleCnt="0"/>
      <dgm:spPr/>
    </dgm:pt>
    <dgm:pt modelId="{C42FADB3-0E35-4696-AF21-D44D1EB0578C}" type="pres">
      <dgm:prSet presAssocID="{9447218E-4EC0-4AF4-ABAD-02FA98DCC45B}" presName="parentLin" presStyleCnt="0"/>
      <dgm:spPr/>
    </dgm:pt>
    <dgm:pt modelId="{B1A4D99E-FD11-457C-8081-36CDB7F10648}" type="pres">
      <dgm:prSet presAssocID="{9447218E-4EC0-4AF4-ABAD-02FA98DCC45B}" presName="parentLeftMargin" presStyleLbl="node1" presStyleIdx="0" presStyleCnt="2"/>
      <dgm:spPr/>
      <dgm:t>
        <a:bodyPr/>
        <a:lstStyle/>
        <a:p>
          <a:endParaRPr lang="fr-FR"/>
        </a:p>
      </dgm:t>
    </dgm:pt>
    <dgm:pt modelId="{7A992372-CF18-4A29-8DA6-0C29A5953018}" type="pres">
      <dgm:prSet presAssocID="{9447218E-4EC0-4AF4-ABAD-02FA98DCC45B}" presName="parentText" presStyleLbl="node1" presStyleIdx="1" presStyleCnt="2" custScaleY="31949" custLinFactNeighborY="-1184">
        <dgm:presLayoutVars>
          <dgm:chMax val="0"/>
          <dgm:bulletEnabled val="1"/>
        </dgm:presLayoutVars>
      </dgm:prSet>
      <dgm:spPr/>
      <dgm:t>
        <a:bodyPr/>
        <a:lstStyle/>
        <a:p>
          <a:endParaRPr lang="fr-FR"/>
        </a:p>
      </dgm:t>
    </dgm:pt>
    <dgm:pt modelId="{7F672C42-E63A-4D73-9DA9-1CE5AF027AF3}" type="pres">
      <dgm:prSet presAssocID="{9447218E-4EC0-4AF4-ABAD-02FA98DCC45B}" presName="negativeSpace" presStyleCnt="0"/>
      <dgm:spPr/>
    </dgm:pt>
    <dgm:pt modelId="{91EA2862-2D8F-48EC-BC81-22A34B09D673}" type="pres">
      <dgm:prSet presAssocID="{9447218E-4EC0-4AF4-ABAD-02FA98DCC45B}" presName="childText" presStyleLbl="conFgAcc1" presStyleIdx="1" presStyleCnt="2" custScaleY="51530" custLinFactNeighborY="66684">
        <dgm:presLayoutVars>
          <dgm:bulletEnabled val="1"/>
        </dgm:presLayoutVars>
      </dgm:prSet>
      <dgm:spPr/>
      <dgm:t>
        <a:bodyPr/>
        <a:lstStyle/>
        <a:p>
          <a:endParaRPr lang="fr-FR"/>
        </a:p>
      </dgm:t>
    </dgm:pt>
  </dgm:ptLst>
  <dgm:cxnLst>
    <dgm:cxn modelId="{3A11475E-C495-4F6C-89C8-842952FFDCDB}" type="presOf" srcId="{FF0920EA-7E13-44EF-9A34-9450343DF599}" destId="{4F57DA10-F030-4989-8569-E550C87A1A58}" srcOrd="0" destOrd="0" presId="urn:microsoft.com/office/officeart/2005/8/layout/list1"/>
    <dgm:cxn modelId="{4D0A75C5-EC37-47EA-8895-740941C236DE}" type="presOf" srcId="{9447218E-4EC0-4AF4-ABAD-02FA98DCC45B}" destId="{7A992372-CF18-4A29-8DA6-0C29A5953018}" srcOrd="1" destOrd="0" presId="urn:microsoft.com/office/officeart/2005/8/layout/list1"/>
    <dgm:cxn modelId="{512AB5A4-CF53-4E2E-9465-338D9D3E7A47}" type="presOf" srcId="{FF0920EA-7E13-44EF-9A34-9450343DF599}" destId="{5F14509B-FA7B-4754-80FA-E2848B324406}" srcOrd="1" destOrd="0" presId="urn:microsoft.com/office/officeart/2005/8/layout/list1"/>
    <dgm:cxn modelId="{289033ED-4FDA-41EC-8A1E-DBFBC86680A3}" srcId="{FF0920EA-7E13-44EF-9A34-9450343DF599}" destId="{B1BA4589-52BB-458F-90C8-0636ECBBEC63}" srcOrd="0" destOrd="0" parTransId="{02DD56BC-DA39-459A-AEFF-2BD1D61B4721}" sibTransId="{AFFC62E4-2208-48D6-BB9D-9AE1B280318D}"/>
    <dgm:cxn modelId="{1B50A76B-6D21-417B-89B3-1716B37D949C}" type="presOf" srcId="{1B7C271F-9855-4C64-83AE-BAB5CE193A77}" destId="{91EA2862-2D8F-48EC-BC81-22A34B09D673}" srcOrd="0" destOrd="0" presId="urn:microsoft.com/office/officeart/2005/8/layout/list1"/>
    <dgm:cxn modelId="{99A5789A-979C-4942-9325-213032D237FC}" type="presOf" srcId="{B52A72C8-D801-4A06-BAAA-4CF56BB8A3AC}" destId="{32E72FF9-70A8-4980-A8CA-1A66E8ADB602}" srcOrd="0" destOrd="0" presId="urn:microsoft.com/office/officeart/2005/8/layout/list1"/>
    <dgm:cxn modelId="{AAA4C811-79C9-4224-BB92-1B27543DFAA2}" srcId="{B52A72C8-D801-4A06-BAAA-4CF56BB8A3AC}" destId="{FF0920EA-7E13-44EF-9A34-9450343DF599}" srcOrd="0" destOrd="0" parTransId="{A5BE7B7F-D98F-4316-868D-D363E719D992}" sibTransId="{071F4C10-8BF7-4DBF-9DC5-334364C487E4}"/>
    <dgm:cxn modelId="{A2959977-AA56-4CE8-A9DC-33571CBDCD4C}" type="presOf" srcId="{B1BA4589-52BB-458F-90C8-0636ECBBEC63}" destId="{E46E7BFF-9FDC-4501-8D4E-A450B6042EF8}" srcOrd="0" destOrd="0" presId="urn:microsoft.com/office/officeart/2005/8/layout/list1"/>
    <dgm:cxn modelId="{372F58A7-79F2-47D2-B1B4-03DA4EEEF251}" type="presOf" srcId="{9447218E-4EC0-4AF4-ABAD-02FA98DCC45B}" destId="{B1A4D99E-FD11-457C-8081-36CDB7F10648}" srcOrd="0" destOrd="0" presId="urn:microsoft.com/office/officeart/2005/8/layout/list1"/>
    <dgm:cxn modelId="{B585BB2A-A51A-48BC-87BE-C4BE0448B0C4}" srcId="{9447218E-4EC0-4AF4-ABAD-02FA98DCC45B}" destId="{1B7C271F-9855-4C64-83AE-BAB5CE193A77}" srcOrd="0" destOrd="0" parTransId="{2B1FF9BE-AE68-4E2D-88F2-729E085B464B}" sibTransId="{B01E35C7-4232-4E00-8A1E-6844F025F11E}"/>
    <dgm:cxn modelId="{7498A9A5-4375-42D1-AF0B-EC5B377A01B2}" srcId="{B52A72C8-D801-4A06-BAAA-4CF56BB8A3AC}" destId="{9447218E-4EC0-4AF4-ABAD-02FA98DCC45B}" srcOrd="1" destOrd="0" parTransId="{0EDDB6A9-A33E-4EBB-8AE9-1DBDD5570248}" sibTransId="{FB942D26-DBC0-4090-9F23-426215395DB1}"/>
    <dgm:cxn modelId="{539CA261-0D48-4700-8F98-02C5472A22DD}" type="presParOf" srcId="{32E72FF9-70A8-4980-A8CA-1A66E8ADB602}" destId="{3F8BA809-F30E-4F53-A324-D547028403D5}" srcOrd="0" destOrd="0" presId="urn:microsoft.com/office/officeart/2005/8/layout/list1"/>
    <dgm:cxn modelId="{1CFAA4B2-2137-4FC6-8E30-9D0B8EA8010B}" type="presParOf" srcId="{3F8BA809-F30E-4F53-A324-D547028403D5}" destId="{4F57DA10-F030-4989-8569-E550C87A1A58}" srcOrd="0" destOrd="0" presId="urn:microsoft.com/office/officeart/2005/8/layout/list1"/>
    <dgm:cxn modelId="{337DB446-5412-46EE-B522-2F30725E9252}" type="presParOf" srcId="{3F8BA809-F30E-4F53-A324-D547028403D5}" destId="{5F14509B-FA7B-4754-80FA-E2848B324406}" srcOrd="1" destOrd="0" presId="urn:microsoft.com/office/officeart/2005/8/layout/list1"/>
    <dgm:cxn modelId="{06647FB9-CF15-4C2F-B05D-62082D8BFA2B}" type="presParOf" srcId="{32E72FF9-70A8-4980-A8CA-1A66E8ADB602}" destId="{1DCFF970-A924-4259-9DCC-0255D37B29F5}" srcOrd="1" destOrd="0" presId="urn:microsoft.com/office/officeart/2005/8/layout/list1"/>
    <dgm:cxn modelId="{FDD6577C-0D3B-443A-9D54-7AFB3E2252C8}" type="presParOf" srcId="{32E72FF9-70A8-4980-A8CA-1A66E8ADB602}" destId="{E46E7BFF-9FDC-4501-8D4E-A450B6042EF8}" srcOrd="2" destOrd="0" presId="urn:microsoft.com/office/officeart/2005/8/layout/list1"/>
    <dgm:cxn modelId="{E1DE43D9-8556-4C6A-800F-076F5BE5C535}" type="presParOf" srcId="{32E72FF9-70A8-4980-A8CA-1A66E8ADB602}" destId="{7A057D2A-CAC9-487D-AFB3-CE2FDA8C20DA}" srcOrd="3" destOrd="0" presId="urn:microsoft.com/office/officeart/2005/8/layout/list1"/>
    <dgm:cxn modelId="{D16A1A21-927D-4370-B6CC-594947DB6B3B}" type="presParOf" srcId="{32E72FF9-70A8-4980-A8CA-1A66E8ADB602}" destId="{C42FADB3-0E35-4696-AF21-D44D1EB0578C}" srcOrd="4" destOrd="0" presId="urn:microsoft.com/office/officeart/2005/8/layout/list1"/>
    <dgm:cxn modelId="{BB05E675-C330-4493-8292-E88D40B4225F}" type="presParOf" srcId="{C42FADB3-0E35-4696-AF21-D44D1EB0578C}" destId="{B1A4D99E-FD11-457C-8081-36CDB7F10648}" srcOrd="0" destOrd="0" presId="urn:microsoft.com/office/officeart/2005/8/layout/list1"/>
    <dgm:cxn modelId="{1B3E45B1-7A79-4831-BA1A-5F2939FD5C20}" type="presParOf" srcId="{C42FADB3-0E35-4696-AF21-D44D1EB0578C}" destId="{7A992372-CF18-4A29-8DA6-0C29A5953018}" srcOrd="1" destOrd="0" presId="urn:microsoft.com/office/officeart/2005/8/layout/list1"/>
    <dgm:cxn modelId="{EDE33012-2BA0-4570-9FB5-7CACCC6234EE}" type="presParOf" srcId="{32E72FF9-70A8-4980-A8CA-1A66E8ADB602}" destId="{7F672C42-E63A-4D73-9DA9-1CE5AF027AF3}" srcOrd="5" destOrd="0" presId="urn:microsoft.com/office/officeart/2005/8/layout/list1"/>
    <dgm:cxn modelId="{9A986C1C-1AA1-4563-B546-276341027708}" type="presParOf" srcId="{32E72FF9-70A8-4980-A8CA-1A66E8ADB602}" destId="{91EA2862-2D8F-48EC-BC81-22A34B09D673}" srcOrd="6" destOrd="0" presId="urn:microsoft.com/office/officeart/2005/8/layout/list1"/>
  </dgm:cxnLst>
  <dgm:bg/>
  <dgm:whole/>
</dgm:dataModel>
</file>

<file path=ppt/diagrams/data19.xml><?xml version="1.0" encoding="utf-8"?>
<dgm:dataModel xmlns:dgm="http://schemas.openxmlformats.org/drawingml/2006/diagram" xmlns:a="http://schemas.openxmlformats.org/drawingml/2006/main">
  <dgm:ptLst>
    <dgm:pt modelId="{930737A7-12AC-401C-BF19-6A8A9778B58B}" type="doc">
      <dgm:prSet loTypeId="urn:microsoft.com/office/officeart/2008/layout/HalfCircleOrganizationChart" loCatId="hierarchy" qsTypeId="urn:microsoft.com/office/officeart/2005/8/quickstyle/simple1" qsCatId="simple" csTypeId="urn:microsoft.com/office/officeart/2005/8/colors/accent1_2" csCatId="accent1" phldr="1"/>
      <dgm:spPr/>
      <dgm:t>
        <a:bodyPr/>
        <a:lstStyle/>
        <a:p>
          <a:endParaRPr lang="fr-FR"/>
        </a:p>
      </dgm:t>
    </dgm:pt>
    <dgm:pt modelId="{B68F2A61-C496-42F8-998C-14C395144568}">
      <dgm:prSet phldrT="[Texte]" custT="1"/>
      <dgm:spPr/>
      <dgm:t>
        <a:bodyPr/>
        <a:lstStyle/>
        <a:p>
          <a:r>
            <a:rPr lang="fr-FR" sz="2400" b="0" i="1" dirty="0" smtClean="0">
              <a:latin typeface="Times New Roman" pitchFamily="18" charset="0"/>
              <a:cs typeface="Times New Roman" pitchFamily="18" charset="0"/>
            </a:rPr>
            <a:t>Création monétaire dans le modèle mixte</a:t>
          </a:r>
          <a:endParaRPr lang="fr-FR" sz="2400" b="0" i="1" dirty="0">
            <a:latin typeface="Times New Roman" pitchFamily="18" charset="0"/>
            <a:cs typeface="Times New Roman" pitchFamily="18" charset="0"/>
          </a:endParaRPr>
        </a:p>
      </dgm:t>
    </dgm:pt>
    <dgm:pt modelId="{84DBCDED-370D-48C5-8EB2-F7702297D0D6}" type="parTrans" cxnId="{55622496-611E-4756-BE5F-CAA33D82E110}">
      <dgm:prSet/>
      <dgm:spPr/>
      <dgm:t>
        <a:bodyPr/>
        <a:lstStyle/>
        <a:p>
          <a:endParaRPr lang="fr-FR" sz="2400" b="0">
            <a:latin typeface="Times New Roman" pitchFamily="18" charset="0"/>
            <a:cs typeface="Times New Roman" pitchFamily="18" charset="0"/>
          </a:endParaRPr>
        </a:p>
      </dgm:t>
    </dgm:pt>
    <dgm:pt modelId="{B99DA52D-79A6-43A9-90DD-9B929C3909F9}" type="sibTrans" cxnId="{55622496-611E-4756-BE5F-CAA33D82E110}">
      <dgm:prSet/>
      <dgm:spPr/>
      <dgm:t>
        <a:bodyPr/>
        <a:lstStyle/>
        <a:p>
          <a:endParaRPr lang="fr-FR" sz="2400" b="0">
            <a:latin typeface="Times New Roman" pitchFamily="18" charset="0"/>
            <a:cs typeface="Times New Roman" pitchFamily="18" charset="0"/>
          </a:endParaRPr>
        </a:p>
      </dgm:t>
    </dgm:pt>
    <dgm:pt modelId="{AD3CA2DD-4D99-4BE2-B025-85FF313B348F}" type="asst">
      <dgm:prSet phldrT="[Texte]" custT="1"/>
      <dgm:spPr/>
      <dgm:t>
        <a:bodyPr/>
        <a:lstStyle/>
        <a:p>
          <a:r>
            <a:rPr lang="fr-FR" sz="2400" b="0" i="1" dirty="0" smtClean="0">
              <a:latin typeface="Times New Roman" pitchFamily="18" charset="0"/>
              <a:cs typeface="Times New Roman" pitchFamily="18" charset="0"/>
            </a:rPr>
            <a:t>Création monétaire par la banque centrale</a:t>
          </a:r>
          <a:endParaRPr lang="fr-FR" sz="2400" b="0" i="1" dirty="0">
            <a:latin typeface="Times New Roman" pitchFamily="18" charset="0"/>
            <a:cs typeface="Times New Roman" pitchFamily="18" charset="0"/>
          </a:endParaRPr>
        </a:p>
      </dgm:t>
    </dgm:pt>
    <dgm:pt modelId="{49C27F5E-31DC-42D4-87B5-B8F431C79442}" type="parTrans" cxnId="{3F609630-7150-48FB-AC54-B2AA9D3F6757}">
      <dgm:prSet/>
      <dgm:spPr/>
      <dgm:t>
        <a:bodyPr/>
        <a:lstStyle/>
        <a:p>
          <a:endParaRPr lang="fr-FR" sz="2400" b="0">
            <a:latin typeface="Times New Roman" pitchFamily="18" charset="0"/>
            <a:cs typeface="Times New Roman" pitchFamily="18" charset="0"/>
          </a:endParaRPr>
        </a:p>
      </dgm:t>
    </dgm:pt>
    <dgm:pt modelId="{7D6A499F-BE5F-4E62-8CE6-3D6561A62D7E}" type="sibTrans" cxnId="{3F609630-7150-48FB-AC54-B2AA9D3F6757}">
      <dgm:prSet/>
      <dgm:spPr/>
      <dgm:t>
        <a:bodyPr/>
        <a:lstStyle/>
        <a:p>
          <a:endParaRPr lang="fr-FR" sz="2400" b="0">
            <a:latin typeface="Times New Roman" pitchFamily="18" charset="0"/>
            <a:cs typeface="Times New Roman" pitchFamily="18" charset="0"/>
          </a:endParaRPr>
        </a:p>
      </dgm:t>
    </dgm:pt>
    <dgm:pt modelId="{4BE26573-47D1-47EC-8BCA-B3E7685EF3F5}">
      <dgm:prSet phldrT="[Texte]" custT="1"/>
      <dgm:spPr/>
      <dgm:t>
        <a:bodyPr/>
        <a:lstStyle/>
        <a:p>
          <a:r>
            <a:rPr lang="fr-FR" sz="2400" b="0" i="1" dirty="0" smtClean="0">
              <a:latin typeface="Times New Roman" pitchFamily="18" charset="0"/>
              <a:cs typeface="Times New Roman" pitchFamily="18" charset="0"/>
            </a:rPr>
            <a:t>Création monétaire par les banques commerciales</a:t>
          </a:r>
          <a:endParaRPr lang="fr-FR" sz="2400" b="0" i="1" dirty="0">
            <a:latin typeface="Times New Roman" pitchFamily="18" charset="0"/>
            <a:cs typeface="Times New Roman" pitchFamily="18" charset="0"/>
          </a:endParaRPr>
        </a:p>
      </dgm:t>
    </dgm:pt>
    <dgm:pt modelId="{C46CD298-9469-43BC-8E8A-52EB5166095A}" type="parTrans" cxnId="{0FC1E239-ACA6-4378-BB8F-01D38C505E88}">
      <dgm:prSet/>
      <dgm:spPr/>
      <dgm:t>
        <a:bodyPr/>
        <a:lstStyle/>
        <a:p>
          <a:endParaRPr lang="fr-FR" sz="2400" b="0">
            <a:latin typeface="Times New Roman" pitchFamily="18" charset="0"/>
            <a:cs typeface="Times New Roman" pitchFamily="18" charset="0"/>
          </a:endParaRPr>
        </a:p>
      </dgm:t>
    </dgm:pt>
    <dgm:pt modelId="{47BB0D55-D831-49C9-9CEF-120C23784DAB}" type="sibTrans" cxnId="{0FC1E239-ACA6-4378-BB8F-01D38C505E88}">
      <dgm:prSet/>
      <dgm:spPr/>
      <dgm:t>
        <a:bodyPr/>
        <a:lstStyle/>
        <a:p>
          <a:endParaRPr lang="fr-FR" sz="2400" b="0">
            <a:latin typeface="Times New Roman" pitchFamily="18" charset="0"/>
            <a:cs typeface="Times New Roman" pitchFamily="18" charset="0"/>
          </a:endParaRPr>
        </a:p>
      </dgm:t>
    </dgm:pt>
    <dgm:pt modelId="{97761CD8-238C-46C2-947D-39B6AAF83CB6}">
      <dgm:prSet phldrT="[Texte]" custT="1"/>
      <dgm:spPr/>
      <dgm:t>
        <a:bodyPr/>
        <a:lstStyle/>
        <a:p>
          <a:r>
            <a:rPr lang="fr-FR" sz="2400" b="0" i="1" dirty="0" smtClean="0">
              <a:latin typeface="Times New Roman" pitchFamily="18" charset="0"/>
              <a:cs typeface="Times New Roman" pitchFamily="18" charset="0"/>
            </a:rPr>
            <a:t>Création monétaire globale: banque centrale &amp; banques commerciales</a:t>
          </a:r>
          <a:endParaRPr lang="fr-FR" sz="2400" b="0" i="1" dirty="0">
            <a:latin typeface="Times New Roman" pitchFamily="18" charset="0"/>
            <a:cs typeface="Times New Roman" pitchFamily="18" charset="0"/>
          </a:endParaRPr>
        </a:p>
      </dgm:t>
    </dgm:pt>
    <dgm:pt modelId="{4EF985DD-9C7F-4F40-8E3A-CD98EB5A50E2}" type="parTrans" cxnId="{33BC8F20-6171-4314-9F63-3BD2C7182ACC}">
      <dgm:prSet/>
      <dgm:spPr/>
      <dgm:t>
        <a:bodyPr/>
        <a:lstStyle/>
        <a:p>
          <a:endParaRPr lang="fr-FR" sz="2400" b="0">
            <a:latin typeface="Times New Roman" pitchFamily="18" charset="0"/>
            <a:cs typeface="Times New Roman" pitchFamily="18" charset="0"/>
          </a:endParaRPr>
        </a:p>
      </dgm:t>
    </dgm:pt>
    <dgm:pt modelId="{607BBE26-9833-4015-AC90-10FC09297FDA}" type="sibTrans" cxnId="{33BC8F20-6171-4314-9F63-3BD2C7182ACC}">
      <dgm:prSet/>
      <dgm:spPr/>
      <dgm:t>
        <a:bodyPr/>
        <a:lstStyle/>
        <a:p>
          <a:endParaRPr lang="fr-FR" sz="2400" b="0">
            <a:latin typeface="Times New Roman" pitchFamily="18" charset="0"/>
            <a:cs typeface="Times New Roman" pitchFamily="18" charset="0"/>
          </a:endParaRPr>
        </a:p>
      </dgm:t>
    </dgm:pt>
    <dgm:pt modelId="{876729BE-60A1-488A-BA39-8DF65672F34F}" type="pres">
      <dgm:prSet presAssocID="{930737A7-12AC-401C-BF19-6A8A9778B58B}" presName="Name0" presStyleCnt="0">
        <dgm:presLayoutVars>
          <dgm:orgChart val="1"/>
          <dgm:chPref val="1"/>
          <dgm:dir/>
          <dgm:animOne val="branch"/>
          <dgm:animLvl val="lvl"/>
          <dgm:resizeHandles/>
        </dgm:presLayoutVars>
      </dgm:prSet>
      <dgm:spPr/>
      <dgm:t>
        <a:bodyPr/>
        <a:lstStyle/>
        <a:p>
          <a:endParaRPr lang="fr-FR"/>
        </a:p>
      </dgm:t>
    </dgm:pt>
    <dgm:pt modelId="{2F7C8B8B-962A-40D3-B5AD-2B4C196B794B}" type="pres">
      <dgm:prSet presAssocID="{B68F2A61-C496-42F8-998C-14C395144568}" presName="hierRoot1" presStyleCnt="0">
        <dgm:presLayoutVars>
          <dgm:hierBranch val="init"/>
        </dgm:presLayoutVars>
      </dgm:prSet>
      <dgm:spPr/>
    </dgm:pt>
    <dgm:pt modelId="{8C45F999-1A1E-4F16-BA6E-9E3FDB3EE62E}" type="pres">
      <dgm:prSet presAssocID="{B68F2A61-C496-42F8-998C-14C395144568}" presName="rootComposite1" presStyleCnt="0"/>
      <dgm:spPr/>
    </dgm:pt>
    <dgm:pt modelId="{F63BB0C3-7007-4B98-A1DE-1B0B59C8468F}" type="pres">
      <dgm:prSet presAssocID="{B68F2A61-C496-42F8-998C-14C395144568}" presName="rootText1" presStyleLbl="alignAcc1" presStyleIdx="0" presStyleCnt="0">
        <dgm:presLayoutVars>
          <dgm:chPref val="3"/>
        </dgm:presLayoutVars>
      </dgm:prSet>
      <dgm:spPr/>
      <dgm:t>
        <a:bodyPr/>
        <a:lstStyle/>
        <a:p>
          <a:endParaRPr lang="fr-FR"/>
        </a:p>
      </dgm:t>
    </dgm:pt>
    <dgm:pt modelId="{8DFA1518-FE34-478C-8958-C5F5A289F28A}" type="pres">
      <dgm:prSet presAssocID="{B68F2A61-C496-42F8-998C-14C395144568}" presName="topArc1" presStyleLbl="parChTrans1D1" presStyleIdx="0" presStyleCnt="8"/>
      <dgm:spPr/>
    </dgm:pt>
    <dgm:pt modelId="{2136529A-6557-4D87-8246-AA1DA9AE5874}" type="pres">
      <dgm:prSet presAssocID="{B68F2A61-C496-42F8-998C-14C395144568}" presName="bottomArc1" presStyleLbl="parChTrans1D1" presStyleIdx="1" presStyleCnt="8"/>
      <dgm:spPr/>
    </dgm:pt>
    <dgm:pt modelId="{F911810E-0EDC-4309-95CA-1AC6B289FBCF}" type="pres">
      <dgm:prSet presAssocID="{B68F2A61-C496-42F8-998C-14C395144568}" presName="topConnNode1" presStyleLbl="node1" presStyleIdx="0" presStyleCnt="0"/>
      <dgm:spPr/>
      <dgm:t>
        <a:bodyPr/>
        <a:lstStyle/>
        <a:p>
          <a:endParaRPr lang="fr-FR"/>
        </a:p>
      </dgm:t>
    </dgm:pt>
    <dgm:pt modelId="{A12D7408-2F7F-4D63-BBC2-DACF1C9A16F6}" type="pres">
      <dgm:prSet presAssocID="{B68F2A61-C496-42F8-998C-14C395144568}" presName="hierChild2" presStyleCnt="0"/>
      <dgm:spPr/>
    </dgm:pt>
    <dgm:pt modelId="{C6D4CE1A-FC7A-4FE7-9398-050EF7CA55D7}" type="pres">
      <dgm:prSet presAssocID="{C46CD298-9469-43BC-8E8A-52EB5166095A}" presName="Name28" presStyleLbl="parChTrans1D2" presStyleIdx="0" presStyleCnt="3"/>
      <dgm:spPr/>
      <dgm:t>
        <a:bodyPr/>
        <a:lstStyle/>
        <a:p>
          <a:endParaRPr lang="fr-FR"/>
        </a:p>
      </dgm:t>
    </dgm:pt>
    <dgm:pt modelId="{9EDC8DD0-6B8E-4076-8FB2-7A3156DF6B4C}" type="pres">
      <dgm:prSet presAssocID="{4BE26573-47D1-47EC-8BCA-B3E7685EF3F5}" presName="hierRoot2" presStyleCnt="0">
        <dgm:presLayoutVars>
          <dgm:hierBranch val="init"/>
        </dgm:presLayoutVars>
      </dgm:prSet>
      <dgm:spPr/>
    </dgm:pt>
    <dgm:pt modelId="{EF358D69-717C-4FFC-A17B-2274D63E7623}" type="pres">
      <dgm:prSet presAssocID="{4BE26573-47D1-47EC-8BCA-B3E7685EF3F5}" presName="rootComposite2" presStyleCnt="0"/>
      <dgm:spPr/>
    </dgm:pt>
    <dgm:pt modelId="{769F6CC1-E436-41AA-A471-C896E66B25AF}" type="pres">
      <dgm:prSet presAssocID="{4BE26573-47D1-47EC-8BCA-B3E7685EF3F5}" presName="rootText2" presStyleLbl="alignAcc1" presStyleIdx="0" presStyleCnt="0" custScaleX="121000">
        <dgm:presLayoutVars>
          <dgm:chPref val="3"/>
        </dgm:presLayoutVars>
      </dgm:prSet>
      <dgm:spPr/>
      <dgm:t>
        <a:bodyPr/>
        <a:lstStyle/>
        <a:p>
          <a:endParaRPr lang="fr-FR"/>
        </a:p>
      </dgm:t>
    </dgm:pt>
    <dgm:pt modelId="{F6A25342-05D4-4B30-9F0F-60854010EB85}" type="pres">
      <dgm:prSet presAssocID="{4BE26573-47D1-47EC-8BCA-B3E7685EF3F5}" presName="topArc2" presStyleLbl="parChTrans1D1" presStyleIdx="2" presStyleCnt="8"/>
      <dgm:spPr/>
    </dgm:pt>
    <dgm:pt modelId="{8821E250-96D0-4773-A950-B283ED3C74D5}" type="pres">
      <dgm:prSet presAssocID="{4BE26573-47D1-47EC-8BCA-B3E7685EF3F5}" presName="bottomArc2" presStyleLbl="parChTrans1D1" presStyleIdx="3" presStyleCnt="8"/>
      <dgm:spPr/>
    </dgm:pt>
    <dgm:pt modelId="{AF69F6CD-70FD-4220-AE32-A6E13C415541}" type="pres">
      <dgm:prSet presAssocID="{4BE26573-47D1-47EC-8BCA-B3E7685EF3F5}" presName="topConnNode2" presStyleLbl="node2" presStyleIdx="0" presStyleCnt="0"/>
      <dgm:spPr/>
      <dgm:t>
        <a:bodyPr/>
        <a:lstStyle/>
        <a:p>
          <a:endParaRPr lang="fr-FR"/>
        </a:p>
      </dgm:t>
    </dgm:pt>
    <dgm:pt modelId="{3278564E-7437-4256-A34D-01D8D2BC11F8}" type="pres">
      <dgm:prSet presAssocID="{4BE26573-47D1-47EC-8BCA-B3E7685EF3F5}" presName="hierChild4" presStyleCnt="0"/>
      <dgm:spPr/>
    </dgm:pt>
    <dgm:pt modelId="{25ACDB36-FE93-4B60-98EA-92209AA282FF}" type="pres">
      <dgm:prSet presAssocID="{4BE26573-47D1-47EC-8BCA-B3E7685EF3F5}" presName="hierChild5" presStyleCnt="0"/>
      <dgm:spPr/>
    </dgm:pt>
    <dgm:pt modelId="{60555761-E3FF-41EC-B3CA-7461E8DF7EE8}" type="pres">
      <dgm:prSet presAssocID="{4EF985DD-9C7F-4F40-8E3A-CD98EB5A50E2}" presName="Name28" presStyleLbl="parChTrans1D2" presStyleIdx="1" presStyleCnt="3"/>
      <dgm:spPr/>
      <dgm:t>
        <a:bodyPr/>
        <a:lstStyle/>
        <a:p>
          <a:endParaRPr lang="fr-FR"/>
        </a:p>
      </dgm:t>
    </dgm:pt>
    <dgm:pt modelId="{51645D6D-682E-4AA0-9499-81908F6475B2}" type="pres">
      <dgm:prSet presAssocID="{97761CD8-238C-46C2-947D-39B6AAF83CB6}" presName="hierRoot2" presStyleCnt="0">
        <dgm:presLayoutVars>
          <dgm:hierBranch val="init"/>
        </dgm:presLayoutVars>
      </dgm:prSet>
      <dgm:spPr/>
    </dgm:pt>
    <dgm:pt modelId="{D0F6356E-C404-4F06-9829-573DDAE9417B}" type="pres">
      <dgm:prSet presAssocID="{97761CD8-238C-46C2-947D-39B6AAF83CB6}" presName="rootComposite2" presStyleCnt="0"/>
      <dgm:spPr/>
    </dgm:pt>
    <dgm:pt modelId="{AD3C428C-73CE-4512-9248-82EA30AD53BB}" type="pres">
      <dgm:prSet presAssocID="{97761CD8-238C-46C2-947D-39B6AAF83CB6}" presName="rootText2" presStyleLbl="alignAcc1" presStyleIdx="0" presStyleCnt="0" custScaleX="137364">
        <dgm:presLayoutVars>
          <dgm:chPref val="3"/>
        </dgm:presLayoutVars>
      </dgm:prSet>
      <dgm:spPr/>
      <dgm:t>
        <a:bodyPr/>
        <a:lstStyle/>
        <a:p>
          <a:endParaRPr lang="fr-FR"/>
        </a:p>
      </dgm:t>
    </dgm:pt>
    <dgm:pt modelId="{08061976-7DCE-4001-9D69-FF358716DC4B}" type="pres">
      <dgm:prSet presAssocID="{97761CD8-238C-46C2-947D-39B6AAF83CB6}" presName="topArc2" presStyleLbl="parChTrans1D1" presStyleIdx="4" presStyleCnt="8"/>
      <dgm:spPr/>
    </dgm:pt>
    <dgm:pt modelId="{4A84A71E-7C18-48A5-A4C7-3BB5D05A94AD}" type="pres">
      <dgm:prSet presAssocID="{97761CD8-238C-46C2-947D-39B6AAF83CB6}" presName="bottomArc2" presStyleLbl="parChTrans1D1" presStyleIdx="5" presStyleCnt="8"/>
      <dgm:spPr/>
    </dgm:pt>
    <dgm:pt modelId="{8547D8FF-B180-4703-8B3A-64BA93E8E018}" type="pres">
      <dgm:prSet presAssocID="{97761CD8-238C-46C2-947D-39B6AAF83CB6}" presName="topConnNode2" presStyleLbl="node2" presStyleIdx="0" presStyleCnt="0"/>
      <dgm:spPr/>
      <dgm:t>
        <a:bodyPr/>
        <a:lstStyle/>
        <a:p>
          <a:endParaRPr lang="fr-FR"/>
        </a:p>
      </dgm:t>
    </dgm:pt>
    <dgm:pt modelId="{59D423DB-A0E8-4DF4-A3E4-471C1D514FE0}" type="pres">
      <dgm:prSet presAssocID="{97761CD8-238C-46C2-947D-39B6AAF83CB6}" presName="hierChild4" presStyleCnt="0"/>
      <dgm:spPr/>
    </dgm:pt>
    <dgm:pt modelId="{0DD4FC5D-6D87-451E-9DD3-D01BB1C22EFA}" type="pres">
      <dgm:prSet presAssocID="{97761CD8-238C-46C2-947D-39B6AAF83CB6}" presName="hierChild5" presStyleCnt="0"/>
      <dgm:spPr/>
    </dgm:pt>
    <dgm:pt modelId="{025EE6F5-C2F8-4103-8F0C-717B18018822}" type="pres">
      <dgm:prSet presAssocID="{B68F2A61-C496-42F8-998C-14C395144568}" presName="hierChild3" presStyleCnt="0"/>
      <dgm:spPr/>
    </dgm:pt>
    <dgm:pt modelId="{FE59DE3B-3EC1-46BE-BF2A-274AAE13E34B}" type="pres">
      <dgm:prSet presAssocID="{49C27F5E-31DC-42D4-87B5-B8F431C79442}" presName="Name101" presStyleLbl="parChTrans1D2" presStyleIdx="2" presStyleCnt="3"/>
      <dgm:spPr/>
      <dgm:t>
        <a:bodyPr/>
        <a:lstStyle/>
        <a:p>
          <a:endParaRPr lang="fr-FR"/>
        </a:p>
      </dgm:t>
    </dgm:pt>
    <dgm:pt modelId="{07EE1BB6-378A-4BC2-98C4-80A0F7E01E7D}" type="pres">
      <dgm:prSet presAssocID="{AD3CA2DD-4D99-4BE2-B025-85FF313B348F}" presName="hierRoot3" presStyleCnt="0">
        <dgm:presLayoutVars>
          <dgm:hierBranch val="init"/>
        </dgm:presLayoutVars>
      </dgm:prSet>
      <dgm:spPr/>
    </dgm:pt>
    <dgm:pt modelId="{22FCC6BB-1585-412C-80AD-DFDF6FE95DB1}" type="pres">
      <dgm:prSet presAssocID="{AD3CA2DD-4D99-4BE2-B025-85FF313B348F}" presName="rootComposite3" presStyleCnt="0"/>
      <dgm:spPr/>
    </dgm:pt>
    <dgm:pt modelId="{8FBD6859-E32B-4436-AAC5-55B7D633CEB9}" type="pres">
      <dgm:prSet presAssocID="{AD3CA2DD-4D99-4BE2-B025-85FF313B348F}" presName="rootText3" presStyleLbl="alignAcc1" presStyleIdx="0" presStyleCnt="0">
        <dgm:presLayoutVars>
          <dgm:chPref val="3"/>
        </dgm:presLayoutVars>
      </dgm:prSet>
      <dgm:spPr/>
      <dgm:t>
        <a:bodyPr/>
        <a:lstStyle/>
        <a:p>
          <a:endParaRPr lang="fr-FR"/>
        </a:p>
      </dgm:t>
    </dgm:pt>
    <dgm:pt modelId="{DE652A16-C4C3-4D42-9E7D-AB58A0020CDF}" type="pres">
      <dgm:prSet presAssocID="{AD3CA2DD-4D99-4BE2-B025-85FF313B348F}" presName="topArc3" presStyleLbl="parChTrans1D1" presStyleIdx="6" presStyleCnt="8"/>
      <dgm:spPr/>
    </dgm:pt>
    <dgm:pt modelId="{EBE0B9F7-434B-4CAC-AA29-92B18866445D}" type="pres">
      <dgm:prSet presAssocID="{AD3CA2DD-4D99-4BE2-B025-85FF313B348F}" presName="bottomArc3" presStyleLbl="parChTrans1D1" presStyleIdx="7" presStyleCnt="8"/>
      <dgm:spPr/>
    </dgm:pt>
    <dgm:pt modelId="{DD15BD8D-3A6F-4CB7-9460-ABE2A91F22E9}" type="pres">
      <dgm:prSet presAssocID="{AD3CA2DD-4D99-4BE2-B025-85FF313B348F}" presName="topConnNode3" presStyleLbl="asst1" presStyleIdx="0" presStyleCnt="0"/>
      <dgm:spPr/>
      <dgm:t>
        <a:bodyPr/>
        <a:lstStyle/>
        <a:p>
          <a:endParaRPr lang="fr-FR"/>
        </a:p>
      </dgm:t>
    </dgm:pt>
    <dgm:pt modelId="{33BE4681-107A-4DD4-8DAA-9C3A0B240BDA}" type="pres">
      <dgm:prSet presAssocID="{AD3CA2DD-4D99-4BE2-B025-85FF313B348F}" presName="hierChild6" presStyleCnt="0"/>
      <dgm:spPr/>
    </dgm:pt>
    <dgm:pt modelId="{9ADD4CD5-2A42-4FE1-8267-B0B205C7A772}" type="pres">
      <dgm:prSet presAssocID="{AD3CA2DD-4D99-4BE2-B025-85FF313B348F}" presName="hierChild7" presStyleCnt="0"/>
      <dgm:spPr/>
    </dgm:pt>
  </dgm:ptLst>
  <dgm:cxnLst>
    <dgm:cxn modelId="{0EF293C2-0655-40F0-B13F-C76BDCAE9743}" type="presOf" srcId="{97761CD8-238C-46C2-947D-39B6AAF83CB6}" destId="{AD3C428C-73CE-4512-9248-82EA30AD53BB}" srcOrd="0" destOrd="0" presId="urn:microsoft.com/office/officeart/2008/layout/HalfCircleOrganizationChart"/>
    <dgm:cxn modelId="{60DF67CC-F27A-44D8-8FF5-EBE41B274D62}" type="presOf" srcId="{4BE26573-47D1-47EC-8BCA-B3E7685EF3F5}" destId="{769F6CC1-E436-41AA-A471-C896E66B25AF}" srcOrd="0" destOrd="0" presId="urn:microsoft.com/office/officeart/2008/layout/HalfCircleOrganizationChart"/>
    <dgm:cxn modelId="{CB06127B-20F1-4947-BA4E-CA591C09744E}" type="presOf" srcId="{4BE26573-47D1-47EC-8BCA-B3E7685EF3F5}" destId="{AF69F6CD-70FD-4220-AE32-A6E13C415541}" srcOrd="1" destOrd="0" presId="urn:microsoft.com/office/officeart/2008/layout/HalfCircleOrganizationChart"/>
    <dgm:cxn modelId="{2DEBE6D2-A5B2-46E4-8F21-24EE032E09F7}" type="presOf" srcId="{B68F2A61-C496-42F8-998C-14C395144568}" destId="{F63BB0C3-7007-4B98-A1DE-1B0B59C8468F}" srcOrd="0" destOrd="0" presId="urn:microsoft.com/office/officeart/2008/layout/HalfCircleOrganizationChart"/>
    <dgm:cxn modelId="{E3A7FC80-3117-4DF1-9680-14B3E6F1B19B}" type="presOf" srcId="{C46CD298-9469-43BC-8E8A-52EB5166095A}" destId="{C6D4CE1A-FC7A-4FE7-9398-050EF7CA55D7}" srcOrd="0" destOrd="0" presId="urn:microsoft.com/office/officeart/2008/layout/HalfCircleOrganizationChart"/>
    <dgm:cxn modelId="{6C8596E5-5469-467D-9DF5-970968CD5458}" type="presOf" srcId="{49C27F5E-31DC-42D4-87B5-B8F431C79442}" destId="{FE59DE3B-3EC1-46BE-BF2A-274AAE13E34B}" srcOrd="0" destOrd="0" presId="urn:microsoft.com/office/officeart/2008/layout/HalfCircleOrganizationChart"/>
    <dgm:cxn modelId="{55622496-611E-4756-BE5F-CAA33D82E110}" srcId="{930737A7-12AC-401C-BF19-6A8A9778B58B}" destId="{B68F2A61-C496-42F8-998C-14C395144568}" srcOrd="0" destOrd="0" parTransId="{84DBCDED-370D-48C5-8EB2-F7702297D0D6}" sibTransId="{B99DA52D-79A6-43A9-90DD-9B929C3909F9}"/>
    <dgm:cxn modelId="{7E6F9392-DDAA-4425-AF43-079C0E6552A7}" type="presOf" srcId="{AD3CA2DD-4D99-4BE2-B025-85FF313B348F}" destId="{DD15BD8D-3A6F-4CB7-9460-ABE2A91F22E9}" srcOrd="1" destOrd="0" presId="urn:microsoft.com/office/officeart/2008/layout/HalfCircleOrganizationChart"/>
    <dgm:cxn modelId="{CD4911FF-412D-45BF-B4C3-80E0D5F5C431}" type="presOf" srcId="{97761CD8-238C-46C2-947D-39B6AAF83CB6}" destId="{8547D8FF-B180-4703-8B3A-64BA93E8E018}" srcOrd="1" destOrd="0" presId="urn:microsoft.com/office/officeart/2008/layout/HalfCircleOrganizationChart"/>
    <dgm:cxn modelId="{0B721DCB-6D36-45BA-A4BD-A3D7511625A4}" type="presOf" srcId="{B68F2A61-C496-42F8-998C-14C395144568}" destId="{F911810E-0EDC-4309-95CA-1AC6B289FBCF}" srcOrd="1" destOrd="0" presId="urn:microsoft.com/office/officeart/2008/layout/HalfCircleOrganizationChart"/>
    <dgm:cxn modelId="{75C9CF8E-FFB0-433C-88E6-7DEEA27759E5}" type="presOf" srcId="{AD3CA2DD-4D99-4BE2-B025-85FF313B348F}" destId="{8FBD6859-E32B-4436-AAC5-55B7D633CEB9}" srcOrd="0" destOrd="0" presId="urn:microsoft.com/office/officeart/2008/layout/HalfCircleOrganizationChart"/>
    <dgm:cxn modelId="{33BC8F20-6171-4314-9F63-3BD2C7182ACC}" srcId="{B68F2A61-C496-42F8-998C-14C395144568}" destId="{97761CD8-238C-46C2-947D-39B6AAF83CB6}" srcOrd="2" destOrd="0" parTransId="{4EF985DD-9C7F-4F40-8E3A-CD98EB5A50E2}" sibTransId="{607BBE26-9833-4015-AC90-10FC09297FDA}"/>
    <dgm:cxn modelId="{3F609630-7150-48FB-AC54-B2AA9D3F6757}" srcId="{B68F2A61-C496-42F8-998C-14C395144568}" destId="{AD3CA2DD-4D99-4BE2-B025-85FF313B348F}" srcOrd="0" destOrd="0" parTransId="{49C27F5E-31DC-42D4-87B5-B8F431C79442}" sibTransId="{7D6A499F-BE5F-4E62-8CE6-3D6561A62D7E}"/>
    <dgm:cxn modelId="{D48C4984-B6BB-4D95-A3E1-52068848A6F2}" type="presOf" srcId="{4EF985DD-9C7F-4F40-8E3A-CD98EB5A50E2}" destId="{60555761-E3FF-41EC-B3CA-7461E8DF7EE8}" srcOrd="0" destOrd="0" presId="urn:microsoft.com/office/officeart/2008/layout/HalfCircleOrganizationChart"/>
    <dgm:cxn modelId="{0FC1E239-ACA6-4378-BB8F-01D38C505E88}" srcId="{B68F2A61-C496-42F8-998C-14C395144568}" destId="{4BE26573-47D1-47EC-8BCA-B3E7685EF3F5}" srcOrd="1" destOrd="0" parTransId="{C46CD298-9469-43BC-8E8A-52EB5166095A}" sibTransId="{47BB0D55-D831-49C9-9CEF-120C23784DAB}"/>
    <dgm:cxn modelId="{B51E27B1-DECA-431C-BC8F-873DBECCB123}" type="presOf" srcId="{930737A7-12AC-401C-BF19-6A8A9778B58B}" destId="{876729BE-60A1-488A-BA39-8DF65672F34F}" srcOrd="0" destOrd="0" presId="urn:microsoft.com/office/officeart/2008/layout/HalfCircleOrganizationChart"/>
    <dgm:cxn modelId="{F9429F0A-2C32-4479-8F2F-E2A9CA905B03}" type="presParOf" srcId="{876729BE-60A1-488A-BA39-8DF65672F34F}" destId="{2F7C8B8B-962A-40D3-B5AD-2B4C196B794B}" srcOrd="0" destOrd="0" presId="urn:microsoft.com/office/officeart/2008/layout/HalfCircleOrganizationChart"/>
    <dgm:cxn modelId="{2A664346-DE6F-47D1-BD5F-C0D83B96B341}" type="presParOf" srcId="{2F7C8B8B-962A-40D3-B5AD-2B4C196B794B}" destId="{8C45F999-1A1E-4F16-BA6E-9E3FDB3EE62E}" srcOrd="0" destOrd="0" presId="urn:microsoft.com/office/officeart/2008/layout/HalfCircleOrganizationChart"/>
    <dgm:cxn modelId="{32C7DDDB-F911-4DEB-BDD8-5D075C0127FF}" type="presParOf" srcId="{8C45F999-1A1E-4F16-BA6E-9E3FDB3EE62E}" destId="{F63BB0C3-7007-4B98-A1DE-1B0B59C8468F}" srcOrd="0" destOrd="0" presId="urn:microsoft.com/office/officeart/2008/layout/HalfCircleOrganizationChart"/>
    <dgm:cxn modelId="{0666D37B-0BB4-43C5-B054-1DA1D939F1A8}" type="presParOf" srcId="{8C45F999-1A1E-4F16-BA6E-9E3FDB3EE62E}" destId="{8DFA1518-FE34-478C-8958-C5F5A289F28A}" srcOrd="1" destOrd="0" presId="urn:microsoft.com/office/officeart/2008/layout/HalfCircleOrganizationChart"/>
    <dgm:cxn modelId="{6E306E12-DDE1-4CF9-9810-0BE1FCA7DCDC}" type="presParOf" srcId="{8C45F999-1A1E-4F16-BA6E-9E3FDB3EE62E}" destId="{2136529A-6557-4D87-8246-AA1DA9AE5874}" srcOrd="2" destOrd="0" presId="urn:microsoft.com/office/officeart/2008/layout/HalfCircleOrganizationChart"/>
    <dgm:cxn modelId="{7A61DCBF-5BB2-4D6D-A272-46AD7EEDFC73}" type="presParOf" srcId="{8C45F999-1A1E-4F16-BA6E-9E3FDB3EE62E}" destId="{F911810E-0EDC-4309-95CA-1AC6B289FBCF}" srcOrd="3" destOrd="0" presId="urn:microsoft.com/office/officeart/2008/layout/HalfCircleOrganizationChart"/>
    <dgm:cxn modelId="{E0E56AF4-5978-4CC0-9828-59CF8EB2F257}" type="presParOf" srcId="{2F7C8B8B-962A-40D3-B5AD-2B4C196B794B}" destId="{A12D7408-2F7F-4D63-BBC2-DACF1C9A16F6}" srcOrd="1" destOrd="0" presId="urn:microsoft.com/office/officeart/2008/layout/HalfCircleOrganizationChart"/>
    <dgm:cxn modelId="{352ED143-C45D-44A4-AD85-E1FA8E88E84A}" type="presParOf" srcId="{A12D7408-2F7F-4D63-BBC2-DACF1C9A16F6}" destId="{C6D4CE1A-FC7A-4FE7-9398-050EF7CA55D7}" srcOrd="0" destOrd="0" presId="urn:microsoft.com/office/officeart/2008/layout/HalfCircleOrganizationChart"/>
    <dgm:cxn modelId="{F62EAA3E-E942-46A4-9F85-36C81FFE07CC}" type="presParOf" srcId="{A12D7408-2F7F-4D63-BBC2-DACF1C9A16F6}" destId="{9EDC8DD0-6B8E-4076-8FB2-7A3156DF6B4C}" srcOrd="1" destOrd="0" presId="urn:microsoft.com/office/officeart/2008/layout/HalfCircleOrganizationChart"/>
    <dgm:cxn modelId="{9B89BD6D-CE9B-47B4-A742-8D6059F5E76A}" type="presParOf" srcId="{9EDC8DD0-6B8E-4076-8FB2-7A3156DF6B4C}" destId="{EF358D69-717C-4FFC-A17B-2274D63E7623}" srcOrd="0" destOrd="0" presId="urn:microsoft.com/office/officeart/2008/layout/HalfCircleOrganizationChart"/>
    <dgm:cxn modelId="{C9D12649-28FC-4A5D-9235-15617476C7D9}" type="presParOf" srcId="{EF358D69-717C-4FFC-A17B-2274D63E7623}" destId="{769F6CC1-E436-41AA-A471-C896E66B25AF}" srcOrd="0" destOrd="0" presId="urn:microsoft.com/office/officeart/2008/layout/HalfCircleOrganizationChart"/>
    <dgm:cxn modelId="{4426BAC8-EA7B-475F-AA53-25EA94EA8F70}" type="presParOf" srcId="{EF358D69-717C-4FFC-A17B-2274D63E7623}" destId="{F6A25342-05D4-4B30-9F0F-60854010EB85}" srcOrd="1" destOrd="0" presId="urn:microsoft.com/office/officeart/2008/layout/HalfCircleOrganizationChart"/>
    <dgm:cxn modelId="{29494CE5-B0CF-4C2C-929F-EDF662D1932B}" type="presParOf" srcId="{EF358D69-717C-4FFC-A17B-2274D63E7623}" destId="{8821E250-96D0-4773-A950-B283ED3C74D5}" srcOrd="2" destOrd="0" presId="urn:microsoft.com/office/officeart/2008/layout/HalfCircleOrganizationChart"/>
    <dgm:cxn modelId="{1F962DD7-AE66-47C9-8CD9-D5C94E9AAEC7}" type="presParOf" srcId="{EF358D69-717C-4FFC-A17B-2274D63E7623}" destId="{AF69F6CD-70FD-4220-AE32-A6E13C415541}" srcOrd="3" destOrd="0" presId="urn:microsoft.com/office/officeart/2008/layout/HalfCircleOrganizationChart"/>
    <dgm:cxn modelId="{D2760D5D-1D92-4A25-B15A-B7A89DC9655C}" type="presParOf" srcId="{9EDC8DD0-6B8E-4076-8FB2-7A3156DF6B4C}" destId="{3278564E-7437-4256-A34D-01D8D2BC11F8}" srcOrd="1" destOrd="0" presId="urn:microsoft.com/office/officeart/2008/layout/HalfCircleOrganizationChart"/>
    <dgm:cxn modelId="{10841456-12E0-491D-8876-B5FAAD7433FB}" type="presParOf" srcId="{9EDC8DD0-6B8E-4076-8FB2-7A3156DF6B4C}" destId="{25ACDB36-FE93-4B60-98EA-92209AA282FF}" srcOrd="2" destOrd="0" presId="urn:microsoft.com/office/officeart/2008/layout/HalfCircleOrganizationChart"/>
    <dgm:cxn modelId="{43F47114-1D8A-46D2-98EF-72791C8D2C65}" type="presParOf" srcId="{A12D7408-2F7F-4D63-BBC2-DACF1C9A16F6}" destId="{60555761-E3FF-41EC-B3CA-7461E8DF7EE8}" srcOrd="2" destOrd="0" presId="urn:microsoft.com/office/officeart/2008/layout/HalfCircleOrganizationChart"/>
    <dgm:cxn modelId="{9F8DD704-0DC4-410F-A637-66B7D7814FB1}" type="presParOf" srcId="{A12D7408-2F7F-4D63-BBC2-DACF1C9A16F6}" destId="{51645D6D-682E-4AA0-9499-81908F6475B2}" srcOrd="3" destOrd="0" presId="urn:microsoft.com/office/officeart/2008/layout/HalfCircleOrganizationChart"/>
    <dgm:cxn modelId="{C6779B32-E9F8-4F84-A396-B678886AFF98}" type="presParOf" srcId="{51645D6D-682E-4AA0-9499-81908F6475B2}" destId="{D0F6356E-C404-4F06-9829-573DDAE9417B}" srcOrd="0" destOrd="0" presId="urn:microsoft.com/office/officeart/2008/layout/HalfCircleOrganizationChart"/>
    <dgm:cxn modelId="{18910666-F3F8-4BDF-A5E8-CFA6652C2C61}" type="presParOf" srcId="{D0F6356E-C404-4F06-9829-573DDAE9417B}" destId="{AD3C428C-73CE-4512-9248-82EA30AD53BB}" srcOrd="0" destOrd="0" presId="urn:microsoft.com/office/officeart/2008/layout/HalfCircleOrganizationChart"/>
    <dgm:cxn modelId="{1DE080E5-2B03-49B8-A586-F2B42D75F009}" type="presParOf" srcId="{D0F6356E-C404-4F06-9829-573DDAE9417B}" destId="{08061976-7DCE-4001-9D69-FF358716DC4B}" srcOrd="1" destOrd="0" presId="urn:microsoft.com/office/officeart/2008/layout/HalfCircleOrganizationChart"/>
    <dgm:cxn modelId="{563D69C4-A1AC-42FE-9D09-047B9389E05D}" type="presParOf" srcId="{D0F6356E-C404-4F06-9829-573DDAE9417B}" destId="{4A84A71E-7C18-48A5-A4C7-3BB5D05A94AD}" srcOrd="2" destOrd="0" presId="urn:microsoft.com/office/officeart/2008/layout/HalfCircleOrganizationChart"/>
    <dgm:cxn modelId="{C4202151-A987-4619-8832-EDEBCED1791D}" type="presParOf" srcId="{D0F6356E-C404-4F06-9829-573DDAE9417B}" destId="{8547D8FF-B180-4703-8B3A-64BA93E8E018}" srcOrd="3" destOrd="0" presId="urn:microsoft.com/office/officeart/2008/layout/HalfCircleOrganizationChart"/>
    <dgm:cxn modelId="{BB595146-E496-4322-AC17-EBC588B414ED}" type="presParOf" srcId="{51645D6D-682E-4AA0-9499-81908F6475B2}" destId="{59D423DB-A0E8-4DF4-A3E4-471C1D514FE0}" srcOrd="1" destOrd="0" presId="urn:microsoft.com/office/officeart/2008/layout/HalfCircleOrganizationChart"/>
    <dgm:cxn modelId="{63F5EA8D-9901-48FB-9EE2-7DCFB9147303}" type="presParOf" srcId="{51645D6D-682E-4AA0-9499-81908F6475B2}" destId="{0DD4FC5D-6D87-451E-9DD3-D01BB1C22EFA}" srcOrd="2" destOrd="0" presId="urn:microsoft.com/office/officeart/2008/layout/HalfCircleOrganizationChart"/>
    <dgm:cxn modelId="{A7543D9C-2226-45BF-9193-695D8AA4BEA8}" type="presParOf" srcId="{2F7C8B8B-962A-40D3-B5AD-2B4C196B794B}" destId="{025EE6F5-C2F8-4103-8F0C-717B18018822}" srcOrd="2" destOrd="0" presId="urn:microsoft.com/office/officeart/2008/layout/HalfCircleOrganizationChart"/>
    <dgm:cxn modelId="{AC85257D-3C08-4B72-A8A1-B08097534F27}" type="presParOf" srcId="{025EE6F5-C2F8-4103-8F0C-717B18018822}" destId="{FE59DE3B-3EC1-46BE-BF2A-274AAE13E34B}" srcOrd="0" destOrd="0" presId="urn:microsoft.com/office/officeart/2008/layout/HalfCircleOrganizationChart"/>
    <dgm:cxn modelId="{D331819B-0910-4801-A53E-76C3E663B8A9}" type="presParOf" srcId="{025EE6F5-C2F8-4103-8F0C-717B18018822}" destId="{07EE1BB6-378A-4BC2-98C4-80A0F7E01E7D}" srcOrd="1" destOrd="0" presId="urn:microsoft.com/office/officeart/2008/layout/HalfCircleOrganizationChart"/>
    <dgm:cxn modelId="{9B4425AF-8B9B-4AE6-9B5E-A3A2604D59A3}" type="presParOf" srcId="{07EE1BB6-378A-4BC2-98C4-80A0F7E01E7D}" destId="{22FCC6BB-1585-412C-80AD-DFDF6FE95DB1}" srcOrd="0" destOrd="0" presId="urn:microsoft.com/office/officeart/2008/layout/HalfCircleOrganizationChart"/>
    <dgm:cxn modelId="{4FEE4469-6E7E-4746-96E2-3D7B27A9CAE1}" type="presParOf" srcId="{22FCC6BB-1585-412C-80AD-DFDF6FE95DB1}" destId="{8FBD6859-E32B-4436-AAC5-55B7D633CEB9}" srcOrd="0" destOrd="0" presId="urn:microsoft.com/office/officeart/2008/layout/HalfCircleOrganizationChart"/>
    <dgm:cxn modelId="{FCA78D4B-F4DD-4087-820A-A9611736952D}" type="presParOf" srcId="{22FCC6BB-1585-412C-80AD-DFDF6FE95DB1}" destId="{DE652A16-C4C3-4D42-9E7D-AB58A0020CDF}" srcOrd="1" destOrd="0" presId="urn:microsoft.com/office/officeart/2008/layout/HalfCircleOrganizationChart"/>
    <dgm:cxn modelId="{331D571A-D22C-4199-A3BC-A6DE86A085C0}" type="presParOf" srcId="{22FCC6BB-1585-412C-80AD-DFDF6FE95DB1}" destId="{EBE0B9F7-434B-4CAC-AA29-92B18866445D}" srcOrd="2" destOrd="0" presId="urn:microsoft.com/office/officeart/2008/layout/HalfCircleOrganizationChart"/>
    <dgm:cxn modelId="{F65B5B20-FABC-4961-BBF1-E5BE4E53D2D1}" type="presParOf" srcId="{22FCC6BB-1585-412C-80AD-DFDF6FE95DB1}" destId="{DD15BD8D-3A6F-4CB7-9460-ABE2A91F22E9}" srcOrd="3" destOrd="0" presId="urn:microsoft.com/office/officeart/2008/layout/HalfCircleOrganizationChart"/>
    <dgm:cxn modelId="{D3B53B09-2FB3-4A19-9BA3-AA019D76C4C9}" type="presParOf" srcId="{07EE1BB6-378A-4BC2-98C4-80A0F7E01E7D}" destId="{33BE4681-107A-4DD4-8DAA-9C3A0B240BDA}" srcOrd="1" destOrd="0" presId="urn:microsoft.com/office/officeart/2008/layout/HalfCircleOrganizationChart"/>
    <dgm:cxn modelId="{D37DD02B-981E-40E2-A4F4-9F4C2F780F17}" type="presParOf" srcId="{07EE1BB6-378A-4BC2-98C4-80A0F7E01E7D}" destId="{9ADD4CD5-2A42-4FE1-8267-B0B205C7A772}" srcOrd="2" destOrd="0" presId="urn:microsoft.com/office/officeart/2008/layout/HalfCircleOrganizationChart"/>
  </dgm:cxnLst>
  <dgm:bg/>
  <dgm:whole/>
</dgm:dataModel>
</file>

<file path=ppt/diagrams/data2.xml><?xml version="1.0" encoding="utf-8"?>
<dgm:dataModel xmlns:dgm="http://schemas.openxmlformats.org/drawingml/2006/diagram" xmlns:a="http://schemas.openxmlformats.org/drawingml/2006/main">
  <dgm:ptLst>
    <dgm:pt modelId="{FBB4B88A-F951-494F-B830-BEF95255E7C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fr-FR"/>
        </a:p>
      </dgm:t>
    </dgm:pt>
    <dgm:pt modelId="{A7FF34B0-8668-4956-952C-675F1094049A}">
      <dgm:prSet phldrT="[Texte]"/>
      <dgm:spPr/>
      <dgm:t>
        <a:bodyPr/>
        <a:lstStyle/>
        <a:p>
          <a:r>
            <a:rPr lang="fr-FR" dirty="0" smtClean="0">
              <a:latin typeface="Times New Roman" pitchFamily="18" charset="0"/>
              <a:cs typeface="Times New Roman" pitchFamily="18" charset="0"/>
            </a:rPr>
            <a:t>Critère du détenteur:</a:t>
          </a:r>
          <a:endParaRPr lang="fr-FR" dirty="0">
            <a:latin typeface="Times New Roman" pitchFamily="18" charset="0"/>
            <a:cs typeface="Times New Roman" pitchFamily="18" charset="0"/>
          </a:endParaRPr>
        </a:p>
      </dgm:t>
    </dgm:pt>
    <dgm:pt modelId="{DB221F98-462B-45EF-80DD-FE69CC5E275E}" type="parTrans" cxnId="{58E7642F-8ADE-451E-9286-7AF38E9BA7C4}">
      <dgm:prSet/>
      <dgm:spPr/>
      <dgm:t>
        <a:bodyPr/>
        <a:lstStyle/>
        <a:p>
          <a:endParaRPr lang="fr-FR"/>
        </a:p>
      </dgm:t>
    </dgm:pt>
    <dgm:pt modelId="{1373D204-4690-4731-99E9-80BFD2916812}" type="sibTrans" cxnId="{58E7642F-8ADE-451E-9286-7AF38E9BA7C4}">
      <dgm:prSet/>
      <dgm:spPr/>
      <dgm:t>
        <a:bodyPr/>
        <a:lstStyle/>
        <a:p>
          <a:endParaRPr lang="fr-FR"/>
        </a:p>
      </dgm:t>
    </dgm:pt>
    <dgm:pt modelId="{CC3B51F3-2E40-4A2F-819A-A30977A8DAA9}">
      <dgm:prSet phldrT="[Texte]"/>
      <dgm:spPr/>
      <dgm:t>
        <a:bodyPr/>
        <a:lstStyle/>
        <a:p>
          <a:r>
            <a:rPr lang="fr-FR" dirty="0" smtClean="0">
              <a:latin typeface="Times New Roman" pitchFamily="18" charset="0"/>
              <a:cs typeface="Times New Roman" pitchFamily="18" charset="0"/>
            </a:rPr>
            <a:t>Classification par nature de l’émetteur</a:t>
          </a:r>
          <a:endParaRPr lang="fr-FR" dirty="0">
            <a:latin typeface="Times New Roman" pitchFamily="18" charset="0"/>
            <a:cs typeface="Times New Roman" pitchFamily="18" charset="0"/>
          </a:endParaRPr>
        </a:p>
      </dgm:t>
    </dgm:pt>
    <dgm:pt modelId="{A9EE27D6-0D07-49C7-B9C2-E0665CB185EF}" type="parTrans" cxnId="{2724DA90-8162-4B66-9DE8-2721FB9C63E6}">
      <dgm:prSet/>
      <dgm:spPr/>
      <dgm:t>
        <a:bodyPr/>
        <a:lstStyle/>
        <a:p>
          <a:endParaRPr lang="fr-FR"/>
        </a:p>
      </dgm:t>
    </dgm:pt>
    <dgm:pt modelId="{45695C21-404F-4370-96CA-CE597DDDF67A}" type="sibTrans" cxnId="{2724DA90-8162-4B66-9DE8-2721FB9C63E6}">
      <dgm:prSet/>
      <dgm:spPr/>
      <dgm:t>
        <a:bodyPr/>
        <a:lstStyle/>
        <a:p>
          <a:endParaRPr lang="fr-FR"/>
        </a:p>
      </dgm:t>
    </dgm:pt>
    <dgm:pt modelId="{FD9B911A-EC56-4616-B557-3E1E830E5F2F}">
      <dgm:prSet phldrT="[Texte]"/>
      <dgm:spPr/>
      <dgm:t>
        <a:bodyPr/>
        <a:lstStyle/>
        <a:p>
          <a:r>
            <a:rPr lang="fr-FR" dirty="0" smtClean="0">
              <a:latin typeface="Times New Roman" pitchFamily="18" charset="0"/>
              <a:cs typeface="Times New Roman" pitchFamily="18" charset="0"/>
            </a:rPr>
            <a:t>Critère de liquidité:</a:t>
          </a:r>
          <a:endParaRPr lang="fr-FR" dirty="0">
            <a:latin typeface="Times New Roman" pitchFamily="18" charset="0"/>
            <a:cs typeface="Times New Roman" pitchFamily="18" charset="0"/>
          </a:endParaRPr>
        </a:p>
      </dgm:t>
    </dgm:pt>
    <dgm:pt modelId="{408EAA76-893F-4B82-9C02-B32CC159C4C7}" type="parTrans" cxnId="{11AD96E2-4CCE-4AA7-B052-D7D3EB1EF366}">
      <dgm:prSet/>
      <dgm:spPr/>
      <dgm:t>
        <a:bodyPr/>
        <a:lstStyle/>
        <a:p>
          <a:endParaRPr lang="fr-FR"/>
        </a:p>
      </dgm:t>
    </dgm:pt>
    <dgm:pt modelId="{4C1E2877-D856-4492-9235-62BD2D6980EF}" type="sibTrans" cxnId="{11AD96E2-4CCE-4AA7-B052-D7D3EB1EF366}">
      <dgm:prSet/>
      <dgm:spPr/>
      <dgm:t>
        <a:bodyPr/>
        <a:lstStyle/>
        <a:p>
          <a:endParaRPr lang="fr-FR"/>
        </a:p>
      </dgm:t>
    </dgm:pt>
    <dgm:pt modelId="{542CAF64-7E86-4475-AB8B-117F6AF7496B}">
      <dgm:prSet phldrT="[Texte]"/>
      <dgm:spPr/>
      <dgm:t>
        <a:bodyPr/>
        <a:lstStyle/>
        <a:p>
          <a:r>
            <a:rPr lang="fr-FR" dirty="0" smtClean="0">
              <a:latin typeface="Times New Roman" pitchFamily="18" charset="0"/>
              <a:cs typeface="Times New Roman" pitchFamily="18" charset="0"/>
            </a:rPr>
            <a:t>Classification par ordre de liquidité</a:t>
          </a:r>
          <a:endParaRPr lang="fr-FR" dirty="0">
            <a:latin typeface="Times New Roman" pitchFamily="18" charset="0"/>
            <a:cs typeface="Times New Roman" pitchFamily="18" charset="0"/>
          </a:endParaRPr>
        </a:p>
      </dgm:t>
    </dgm:pt>
    <dgm:pt modelId="{35F77E12-EB87-426D-90C9-A9F79A2D2737}" type="parTrans" cxnId="{36EE6561-818E-46EF-B867-03C92C6145A6}">
      <dgm:prSet/>
      <dgm:spPr/>
      <dgm:t>
        <a:bodyPr/>
        <a:lstStyle/>
        <a:p>
          <a:endParaRPr lang="fr-FR"/>
        </a:p>
      </dgm:t>
    </dgm:pt>
    <dgm:pt modelId="{3F286A64-00AD-40F1-B70B-59A4B0939BB3}" type="sibTrans" cxnId="{36EE6561-818E-46EF-B867-03C92C6145A6}">
      <dgm:prSet/>
      <dgm:spPr/>
      <dgm:t>
        <a:bodyPr/>
        <a:lstStyle/>
        <a:p>
          <a:endParaRPr lang="fr-FR"/>
        </a:p>
      </dgm:t>
    </dgm:pt>
    <dgm:pt modelId="{C5652EC0-36A4-4F1E-8E53-2A01AC13DCDA}" type="pres">
      <dgm:prSet presAssocID="{FBB4B88A-F951-494F-B830-BEF95255E7C4}" presName="linear" presStyleCnt="0">
        <dgm:presLayoutVars>
          <dgm:animLvl val="lvl"/>
          <dgm:resizeHandles val="exact"/>
        </dgm:presLayoutVars>
      </dgm:prSet>
      <dgm:spPr/>
      <dgm:t>
        <a:bodyPr/>
        <a:lstStyle/>
        <a:p>
          <a:endParaRPr lang="fr-FR"/>
        </a:p>
      </dgm:t>
    </dgm:pt>
    <dgm:pt modelId="{E04DC89E-C8A3-4313-977B-9D04911EAF44}" type="pres">
      <dgm:prSet presAssocID="{A7FF34B0-8668-4956-952C-675F1094049A}" presName="parentText" presStyleLbl="node1" presStyleIdx="0" presStyleCnt="2">
        <dgm:presLayoutVars>
          <dgm:chMax val="0"/>
          <dgm:bulletEnabled val="1"/>
        </dgm:presLayoutVars>
      </dgm:prSet>
      <dgm:spPr/>
      <dgm:t>
        <a:bodyPr/>
        <a:lstStyle/>
        <a:p>
          <a:endParaRPr lang="fr-FR"/>
        </a:p>
      </dgm:t>
    </dgm:pt>
    <dgm:pt modelId="{2AFDB3FF-7538-47F3-8991-E784D62EAAC6}" type="pres">
      <dgm:prSet presAssocID="{A7FF34B0-8668-4956-952C-675F1094049A}" presName="childText" presStyleLbl="revTx" presStyleIdx="0" presStyleCnt="2">
        <dgm:presLayoutVars>
          <dgm:bulletEnabled val="1"/>
        </dgm:presLayoutVars>
      </dgm:prSet>
      <dgm:spPr/>
      <dgm:t>
        <a:bodyPr/>
        <a:lstStyle/>
        <a:p>
          <a:endParaRPr lang="fr-FR"/>
        </a:p>
      </dgm:t>
    </dgm:pt>
    <dgm:pt modelId="{B6F792B4-AA4E-4037-AD1D-C61A94E759C6}" type="pres">
      <dgm:prSet presAssocID="{FD9B911A-EC56-4616-B557-3E1E830E5F2F}" presName="parentText" presStyleLbl="node1" presStyleIdx="1" presStyleCnt="2">
        <dgm:presLayoutVars>
          <dgm:chMax val="0"/>
          <dgm:bulletEnabled val="1"/>
        </dgm:presLayoutVars>
      </dgm:prSet>
      <dgm:spPr/>
      <dgm:t>
        <a:bodyPr/>
        <a:lstStyle/>
        <a:p>
          <a:endParaRPr lang="fr-FR"/>
        </a:p>
      </dgm:t>
    </dgm:pt>
    <dgm:pt modelId="{32FA2957-BB49-4316-8A07-C1B01B1E0E26}" type="pres">
      <dgm:prSet presAssocID="{FD9B911A-EC56-4616-B557-3E1E830E5F2F}" presName="childText" presStyleLbl="revTx" presStyleIdx="1" presStyleCnt="2" custScaleY="101448">
        <dgm:presLayoutVars>
          <dgm:bulletEnabled val="1"/>
        </dgm:presLayoutVars>
      </dgm:prSet>
      <dgm:spPr/>
      <dgm:t>
        <a:bodyPr/>
        <a:lstStyle/>
        <a:p>
          <a:endParaRPr lang="fr-FR"/>
        </a:p>
      </dgm:t>
    </dgm:pt>
  </dgm:ptLst>
  <dgm:cxnLst>
    <dgm:cxn modelId="{11AD96E2-4CCE-4AA7-B052-D7D3EB1EF366}" srcId="{FBB4B88A-F951-494F-B830-BEF95255E7C4}" destId="{FD9B911A-EC56-4616-B557-3E1E830E5F2F}" srcOrd="1" destOrd="0" parTransId="{408EAA76-893F-4B82-9C02-B32CC159C4C7}" sibTransId="{4C1E2877-D856-4492-9235-62BD2D6980EF}"/>
    <dgm:cxn modelId="{CA8F8540-EC6F-4EB2-8F8B-F6B2BB7C4EF6}" type="presOf" srcId="{FBB4B88A-F951-494F-B830-BEF95255E7C4}" destId="{C5652EC0-36A4-4F1E-8E53-2A01AC13DCDA}" srcOrd="0" destOrd="0" presId="urn:microsoft.com/office/officeart/2005/8/layout/vList2"/>
    <dgm:cxn modelId="{892BC4FF-2018-466F-9963-32ED7227E1D4}" type="presOf" srcId="{A7FF34B0-8668-4956-952C-675F1094049A}" destId="{E04DC89E-C8A3-4313-977B-9D04911EAF44}" srcOrd="0" destOrd="0" presId="urn:microsoft.com/office/officeart/2005/8/layout/vList2"/>
    <dgm:cxn modelId="{2724DA90-8162-4B66-9DE8-2721FB9C63E6}" srcId="{A7FF34B0-8668-4956-952C-675F1094049A}" destId="{CC3B51F3-2E40-4A2F-819A-A30977A8DAA9}" srcOrd="0" destOrd="0" parTransId="{A9EE27D6-0D07-49C7-B9C2-E0665CB185EF}" sibTransId="{45695C21-404F-4370-96CA-CE597DDDF67A}"/>
    <dgm:cxn modelId="{1AB02662-5022-4F5F-9EBE-1997A41CEB7C}" type="presOf" srcId="{FD9B911A-EC56-4616-B557-3E1E830E5F2F}" destId="{B6F792B4-AA4E-4037-AD1D-C61A94E759C6}" srcOrd="0" destOrd="0" presId="urn:microsoft.com/office/officeart/2005/8/layout/vList2"/>
    <dgm:cxn modelId="{58E7642F-8ADE-451E-9286-7AF38E9BA7C4}" srcId="{FBB4B88A-F951-494F-B830-BEF95255E7C4}" destId="{A7FF34B0-8668-4956-952C-675F1094049A}" srcOrd="0" destOrd="0" parTransId="{DB221F98-462B-45EF-80DD-FE69CC5E275E}" sibTransId="{1373D204-4690-4731-99E9-80BFD2916812}"/>
    <dgm:cxn modelId="{DFCF3C1C-77FE-4B70-AF5E-4B1E1DC01204}" type="presOf" srcId="{CC3B51F3-2E40-4A2F-819A-A30977A8DAA9}" destId="{2AFDB3FF-7538-47F3-8991-E784D62EAAC6}" srcOrd="0" destOrd="0" presId="urn:microsoft.com/office/officeart/2005/8/layout/vList2"/>
    <dgm:cxn modelId="{5E17E006-9467-447B-99E0-A68DC0AE6AF8}" type="presOf" srcId="{542CAF64-7E86-4475-AB8B-117F6AF7496B}" destId="{32FA2957-BB49-4316-8A07-C1B01B1E0E26}" srcOrd="0" destOrd="0" presId="urn:microsoft.com/office/officeart/2005/8/layout/vList2"/>
    <dgm:cxn modelId="{36EE6561-818E-46EF-B867-03C92C6145A6}" srcId="{FD9B911A-EC56-4616-B557-3E1E830E5F2F}" destId="{542CAF64-7E86-4475-AB8B-117F6AF7496B}" srcOrd="0" destOrd="0" parTransId="{35F77E12-EB87-426D-90C9-A9F79A2D2737}" sibTransId="{3F286A64-00AD-40F1-B70B-59A4B0939BB3}"/>
    <dgm:cxn modelId="{46EB92BC-3B90-4A84-84A4-ADF61375E89A}" type="presParOf" srcId="{C5652EC0-36A4-4F1E-8E53-2A01AC13DCDA}" destId="{E04DC89E-C8A3-4313-977B-9D04911EAF44}" srcOrd="0" destOrd="0" presId="urn:microsoft.com/office/officeart/2005/8/layout/vList2"/>
    <dgm:cxn modelId="{156B2BB9-AA71-4595-8574-C4BA81594D9B}" type="presParOf" srcId="{C5652EC0-36A4-4F1E-8E53-2A01AC13DCDA}" destId="{2AFDB3FF-7538-47F3-8991-E784D62EAAC6}" srcOrd="1" destOrd="0" presId="urn:microsoft.com/office/officeart/2005/8/layout/vList2"/>
    <dgm:cxn modelId="{F4551155-F5ED-4A99-B0B3-D70AA7FA5F5E}" type="presParOf" srcId="{C5652EC0-36A4-4F1E-8E53-2A01AC13DCDA}" destId="{B6F792B4-AA4E-4037-AD1D-C61A94E759C6}" srcOrd="2" destOrd="0" presId="urn:microsoft.com/office/officeart/2005/8/layout/vList2"/>
    <dgm:cxn modelId="{B8886E21-9176-4C95-819F-D73B9084AD1F}" type="presParOf" srcId="{C5652EC0-36A4-4F1E-8E53-2A01AC13DCDA}" destId="{32FA2957-BB49-4316-8A07-C1B01B1E0E26}" srcOrd="3" destOrd="0" presId="urn:microsoft.com/office/officeart/2005/8/layout/vList2"/>
  </dgm:cxnLst>
  <dgm:bg/>
  <dgm:whole/>
</dgm:dataModel>
</file>

<file path=ppt/diagrams/data20.xml><?xml version="1.0" encoding="utf-8"?>
<dgm:dataModel xmlns:dgm="http://schemas.openxmlformats.org/drawingml/2006/diagram" xmlns:a="http://schemas.openxmlformats.org/drawingml/2006/main">
  <dgm:ptLst>
    <dgm:pt modelId="{B52A72C8-D801-4A06-BAAA-4CF56BB8A3AC}"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fr-FR"/>
        </a:p>
      </dgm:t>
    </dgm:pt>
    <dgm:pt modelId="{FF0920EA-7E13-44EF-9A34-9450343DF599}">
      <dgm:prSet phldrT="[Texte]" custT="1"/>
      <dgm:spPr/>
      <dgm:t>
        <a:bodyPr/>
        <a:lstStyle/>
        <a:p>
          <a:r>
            <a:rPr lang="fr-FR" sz="3600" baseline="0" dirty="0" smtClean="0">
              <a:latin typeface="Times New Roman" pitchFamily="18" charset="0"/>
              <a:cs typeface="Times New Roman" pitchFamily="18" charset="0"/>
            </a:rPr>
            <a:t>1</a:t>
          </a:r>
          <a:r>
            <a:rPr lang="fr-FR" sz="3600" baseline="30000" dirty="0" smtClean="0">
              <a:latin typeface="Times New Roman" pitchFamily="18" charset="0"/>
              <a:cs typeface="Times New Roman" pitchFamily="18" charset="0"/>
            </a:rPr>
            <a:t>er</a:t>
          </a:r>
          <a:r>
            <a:rPr lang="fr-FR" sz="3600" dirty="0" smtClean="0">
              <a:latin typeface="Times New Roman" pitchFamily="18" charset="0"/>
              <a:cs typeface="Times New Roman" pitchFamily="18" charset="0"/>
            </a:rPr>
            <a:t> cas:</a:t>
          </a:r>
          <a:endParaRPr lang="fr-FR" sz="3600" dirty="0">
            <a:latin typeface="Times New Roman" pitchFamily="18" charset="0"/>
            <a:cs typeface="Times New Roman" pitchFamily="18" charset="0"/>
          </a:endParaRPr>
        </a:p>
      </dgm:t>
    </dgm:pt>
    <dgm:pt modelId="{A5BE7B7F-D98F-4316-868D-D363E719D992}" type="parTrans" cxnId="{AAA4C811-79C9-4224-BB92-1B27543DFAA2}">
      <dgm:prSet/>
      <dgm:spPr/>
      <dgm:t>
        <a:bodyPr/>
        <a:lstStyle/>
        <a:p>
          <a:endParaRPr lang="fr-FR"/>
        </a:p>
      </dgm:t>
    </dgm:pt>
    <dgm:pt modelId="{071F4C10-8BF7-4DBF-9DC5-334364C487E4}" type="sibTrans" cxnId="{AAA4C811-79C9-4224-BB92-1B27543DFAA2}">
      <dgm:prSet/>
      <dgm:spPr/>
      <dgm:t>
        <a:bodyPr/>
        <a:lstStyle/>
        <a:p>
          <a:endParaRPr lang="fr-FR"/>
        </a:p>
      </dgm:t>
    </dgm:pt>
    <dgm:pt modelId="{9447218E-4EC0-4AF4-ABAD-02FA98DCC45B}">
      <dgm:prSet phldrT="[Texte]" custT="1"/>
      <dgm:spPr/>
      <dgm:t>
        <a:bodyPr/>
        <a:lstStyle/>
        <a:p>
          <a:r>
            <a:rPr lang="fr-FR" sz="3600" baseline="0" dirty="0" smtClean="0">
              <a:latin typeface="Times New Roman" pitchFamily="18" charset="0"/>
              <a:cs typeface="Times New Roman" pitchFamily="18" charset="0"/>
            </a:rPr>
            <a:t>2</a:t>
          </a:r>
          <a:r>
            <a:rPr lang="fr-FR" sz="3600" baseline="30000" dirty="0" smtClean="0">
              <a:latin typeface="Times New Roman" pitchFamily="18" charset="0"/>
              <a:cs typeface="Times New Roman" pitchFamily="18" charset="0"/>
            </a:rPr>
            <a:t>ème</a:t>
          </a:r>
          <a:r>
            <a:rPr lang="fr-FR" sz="3600" dirty="0" smtClean="0">
              <a:latin typeface="Times New Roman" pitchFamily="18" charset="0"/>
              <a:cs typeface="Times New Roman" pitchFamily="18" charset="0"/>
            </a:rPr>
            <a:t> cas:</a:t>
          </a:r>
          <a:endParaRPr lang="fr-FR" sz="3600" dirty="0">
            <a:latin typeface="Times New Roman" pitchFamily="18" charset="0"/>
            <a:cs typeface="Times New Roman" pitchFamily="18" charset="0"/>
          </a:endParaRPr>
        </a:p>
      </dgm:t>
    </dgm:pt>
    <dgm:pt modelId="{0EDDB6A9-A33E-4EBB-8AE9-1DBDD5570248}" type="parTrans" cxnId="{7498A9A5-4375-42D1-AF0B-EC5B377A01B2}">
      <dgm:prSet/>
      <dgm:spPr/>
      <dgm:t>
        <a:bodyPr/>
        <a:lstStyle/>
        <a:p>
          <a:endParaRPr lang="fr-FR"/>
        </a:p>
      </dgm:t>
    </dgm:pt>
    <dgm:pt modelId="{FB942D26-DBC0-4090-9F23-426215395DB1}" type="sibTrans" cxnId="{7498A9A5-4375-42D1-AF0B-EC5B377A01B2}">
      <dgm:prSet/>
      <dgm:spPr/>
      <dgm:t>
        <a:bodyPr/>
        <a:lstStyle/>
        <a:p>
          <a:endParaRPr lang="fr-FR"/>
        </a:p>
      </dgm:t>
    </dgm:pt>
    <dgm:pt modelId="{B1BA4589-52BB-458F-90C8-0636ECBBEC63}">
      <dgm:prSet custT="1"/>
      <dgm:spPr/>
      <dgm:t>
        <a:bodyPr/>
        <a:lstStyle/>
        <a:p>
          <a:r>
            <a:rPr lang="fr-FR" sz="3200" dirty="0" smtClean="0">
              <a:latin typeface="Times New Roman" pitchFamily="18" charset="0"/>
              <a:cs typeface="Times New Roman" pitchFamily="18" charset="0"/>
            </a:rPr>
            <a:t>Vente de devises par les banques</a:t>
          </a:r>
          <a:endParaRPr lang="fr-FR" sz="3200" dirty="0">
            <a:latin typeface="Times New Roman" pitchFamily="18" charset="0"/>
            <a:cs typeface="Times New Roman" pitchFamily="18" charset="0"/>
          </a:endParaRPr>
        </a:p>
      </dgm:t>
    </dgm:pt>
    <dgm:pt modelId="{02DD56BC-DA39-459A-AEFF-2BD1D61B4721}" type="parTrans" cxnId="{289033ED-4FDA-41EC-8A1E-DBFBC86680A3}">
      <dgm:prSet/>
      <dgm:spPr/>
      <dgm:t>
        <a:bodyPr/>
        <a:lstStyle/>
        <a:p>
          <a:endParaRPr lang="fr-FR"/>
        </a:p>
      </dgm:t>
    </dgm:pt>
    <dgm:pt modelId="{AFFC62E4-2208-48D6-BB9D-9AE1B280318D}" type="sibTrans" cxnId="{289033ED-4FDA-41EC-8A1E-DBFBC86680A3}">
      <dgm:prSet/>
      <dgm:spPr/>
      <dgm:t>
        <a:bodyPr/>
        <a:lstStyle/>
        <a:p>
          <a:endParaRPr lang="fr-FR"/>
        </a:p>
      </dgm:t>
    </dgm:pt>
    <dgm:pt modelId="{1B7C271F-9855-4C64-83AE-BAB5CE193A77}">
      <dgm:prSet custT="1"/>
      <dgm:spPr/>
      <dgm:t>
        <a:bodyPr/>
        <a:lstStyle/>
        <a:p>
          <a:r>
            <a:rPr lang="fr-FR" sz="3200" dirty="0" smtClean="0">
              <a:latin typeface="Times New Roman" pitchFamily="18" charset="0"/>
              <a:cs typeface="Times New Roman" pitchFamily="18" charset="0"/>
            </a:rPr>
            <a:t>Remboursement des crédits</a:t>
          </a:r>
          <a:endParaRPr lang="fr-FR" sz="3200" dirty="0">
            <a:latin typeface="Times New Roman" pitchFamily="18" charset="0"/>
            <a:cs typeface="Times New Roman" pitchFamily="18" charset="0"/>
          </a:endParaRPr>
        </a:p>
      </dgm:t>
    </dgm:pt>
    <dgm:pt modelId="{2B1FF9BE-AE68-4E2D-88F2-729E085B464B}" type="parTrans" cxnId="{B585BB2A-A51A-48BC-87BE-C4BE0448B0C4}">
      <dgm:prSet/>
      <dgm:spPr/>
      <dgm:t>
        <a:bodyPr/>
        <a:lstStyle/>
        <a:p>
          <a:endParaRPr lang="fr-FR"/>
        </a:p>
      </dgm:t>
    </dgm:pt>
    <dgm:pt modelId="{B01E35C7-4232-4E00-8A1E-6844F025F11E}" type="sibTrans" cxnId="{B585BB2A-A51A-48BC-87BE-C4BE0448B0C4}">
      <dgm:prSet/>
      <dgm:spPr/>
      <dgm:t>
        <a:bodyPr/>
        <a:lstStyle/>
        <a:p>
          <a:endParaRPr lang="fr-FR"/>
        </a:p>
      </dgm:t>
    </dgm:pt>
    <dgm:pt modelId="{32E72FF9-70A8-4980-A8CA-1A66E8ADB602}" type="pres">
      <dgm:prSet presAssocID="{B52A72C8-D801-4A06-BAAA-4CF56BB8A3AC}" presName="linear" presStyleCnt="0">
        <dgm:presLayoutVars>
          <dgm:dir/>
          <dgm:animLvl val="lvl"/>
          <dgm:resizeHandles val="exact"/>
        </dgm:presLayoutVars>
      </dgm:prSet>
      <dgm:spPr/>
      <dgm:t>
        <a:bodyPr/>
        <a:lstStyle/>
        <a:p>
          <a:endParaRPr lang="fr-FR"/>
        </a:p>
      </dgm:t>
    </dgm:pt>
    <dgm:pt modelId="{3F8BA809-F30E-4F53-A324-D547028403D5}" type="pres">
      <dgm:prSet presAssocID="{FF0920EA-7E13-44EF-9A34-9450343DF599}" presName="parentLin" presStyleCnt="0"/>
      <dgm:spPr/>
    </dgm:pt>
    <dgm:pt modelId="{4F57DA10-F030-4989-8569-E550C87A1A58}" type="pres">
      <dgm:prSet presAssocID="{FF0920EA-7E13-44EF-9A34-9450343DF599}" presName="parentLeftMargin" presStyleLbl="node1" presStyleIdx="0" presStyleCnt="2"/>
      <dgm:spPr/>
      <dgm:t>
        <a:bodyPr/>
        <a:lstStyle/>
        <a:p>
          <a:endParaRPr lang="fr-FR"/>
        </a:p>
      </dgm:t>
    </dgm:pt>
    <dgm:pt modelId="{5F14509B-FA7B-4754-80FA-E2848B324406}" type="pres">
      <dgm:prSet presAssocID="{FF0920EA-7E13-44EF-9A34-9450343DF599}" presName="parentText" presStyleLbl="node1" presStyleIdx="0" presStyleCnt="2" custScaleY="33647" custLinFactNeighborX="-9735" custLinFactNeighborY="-51776">
        <dgm:presLayoutVars>
          <dgm:chMax val="0"/>
          <dgm:bulletEnabled val="1"/>
        </dgm:presLayoutVars>
      </dgm:prSet>
      <dgm:spPr/>
      <dgm:t>
        <a:bodyPr/>
        <a:lstStyle/>
        <a:p>
          <a:endParaRPr lang="fr-FR"/>
        </a:p>
      </dgm:t>
    </dgm:pt>
    <dgm:pt modelId="{1DCFF970-A924-4259-9DCC-0255D37B29F5}" type="pres">
      <dgm:prSet presAssocID="{FF0920EA-7E13-44EF-9A34-9450343DF599}" presName="negativeSpace" presStyleCnt="0"/>
      <dgm:spPr/>
    </dgm:pt>
    <dgm:pt modelId="{E46E7BFF-9FDC-4501-8D4E-A450B6042EF8}" type="pres">
      <dgm:prSet presAssocID="{FF0920EA-7E13-44EF-9A34-9450343DF599}" presName="childText" presStyleLbl="conFgAcc1" presStyleIdx="0" presStyleCnt="2" custScaleY="55484" custLinFactNeighborY="-92514">
        <dgm:presLayoutVars>
          <dgm:bulletEnabled val="1"/>
        </dgm:presLayoutVars>
      </dgm:prSet>
      <dgm:spPr/>
      <dgm:t>
        <a:bodyPr/>
        <a:lstStyle/>
        <a:p>
          <a:endParaRPr lang="fr-FR"/>
        </a:p>
      </dgm:t>
    </dgm:pt>
    <dgm:pt modelId="{7A057D2A-CAC9-487D-AFB3-CE2FDA8C20DA}" type="pres">
      <dgm:prSet presAssocID="{071F4C10-8BF7-4DBF-9DC5-334364C487E4}" presName="spaceBetweenRectangles" presStyleCnt="0"/>
      <dgm:spPr/>
    </dgm:pt>
    <dgm:pt modelId="{C42FADB3-0E35-4696-AF21-D44D1EB0578C}" type="pres">
      <dgm:prSet presAssocID="{9447218E-4EC0-4AF4-ABAD-02FA98DCC45B}" presName="parentLin" presStyleCnt="0"/>
      <dgm:spPr/>
    </dgm:pt>
    <dgm:pt modelId="{B1A4D99E-FD11-457C-8081-36CDB7F10648}" type="pres">
      <dgm:prSet presAssocID="{9447218E-4EC0-4AF4-ABAD-02FA98DCC45B}" presName="parentLeftMargin" presStyleLbl="node1" presStyleIdx="0" presStyleCnt="2"/>
      <dgm:spPr/>
      <dgm:t>
        <a:bodyPr/>
        <a:lstStyle/>
        <a:p>
          <a:endParaRPr lang="fr-FR"/>
        </a:p>
      </dgm:t>
    </dgm:pt>
    <dgm:pt modelId="{7A992372-CF18-4A29-8DA6-0C29A5953018}" type="pres">
      <dgm:prSet presAssocID="{9447218E-4EC0-4AF4-ABAD-02FA98DCC45B}" presName="parentText" presStyleLbl="node1" presStyleIdx="1" presStyleCnt="2" custScaleY="31949" custLinFactNeighborY="-1184">
        <dgm:presLayoutVars>
          <dgm:chMax val="0"/>
          <dgm:bulletEnabled val="1"/>
        </dgm:presLayoutVars>
      </dgm:prSet>
      <dgm:spPr/>
      <dgm:t>
        <a:bodyPr/>
        <a:lstStyle/>
        <a:p>
          <a:endParaRPr lang="fr-FR"/>
        </a:p>
      </dgm:t>
    </dgm:pt>
    <dgm:pt modelId="{7F672C42-E63A-4D73-9DA9-1CE5AF027AF3}" type="pres">
      <dgm:prSet presAssocID="{9447218E-4EC0-4AF4-ABAD-02FA98DCC45B}" presName="negativeSpace" presStyleCnt="0"/>
      <dgm:spPr/>
    </dgm:pt>
    <dgm:pt modelId="{91EA2862-2D8F-48EC-BC81-22A34B09D673}" type="pres">
      <dgm:prSet presAssocID="{9447218E-4EC0-4AF4-ABAD-02FA98DCC45B}" presName="childText" presStyleLbl="conFgAcc1" presStyleIdx="1" presStyleCnt="2" custScaleY="51530" custLinFactNeighborY="66684">
        <dgm:presLayoutVars>
          <dgm:bulletEnabled val="1"/>
        </dgm:presLayoutVars>
      </dgm:prSet>
      <dgm:spPr/>
      <dgm:t>
        <a:bodyPr/>
        <a:lstStyle/>
        <a:p>
          <a:endParaRPr lang="fr-FR"/>
        </a:p>
      </dgm:t>
    </dgm:pt>
  </dgm:ptLst>
  <dgm:cxnLst>
    <dgm:cxn modelId="{CE535B9D-18BA-4C0A-A335-598D28CF4868}" type="presOf" srcId="{B52A72C8-D801-4A06-BAAA-4CF56BB8A3AC}" destId="{32E72FF9-70A8-4980-A8CA-1A66E8ADB602}" srcOrd="0" destOrd="0" presId="urn:microsoft.com/office/officeart/2005/8/layout/list1"/>
    <dgm:cxn modelId="{AEB45398-83E8-4AA2-BA3B-57D0DDA8E743}" type="presOf" srcId="{9447218E-4EC0-4AF4-ABAD-02FA98DCC45B}" destId="{7A992372-CF18-4A29-8DA6-0C29A5953018}" srcOrd="1" destOrd="0" presId="urn:microsoft.com/office/officeart/2005/8/layout/list1"/>
    <dgm:cxn modelId="{B954E19C-BDB6-4985-ABC8-48DC16E1F2DB}" type="presOf" srcId="{FF0920EA-7E13-44EF-9A34-9450343DF599}" destId="{4F57DA10-F030-4989-8569-E550C87A1A58}" srcOrd="0" destOrd="0" presId="urn:microsoft.com/office/officeart/2005/8/layout/list1"/>
    <dgm:cxn modelId="{27974AF7-B00B-4791-AD07-8F48A6262912}" type="presOf" srcId="{FF0920EA-7E13-44EF-9A34-9450343DF599}" destId="{5F14509B-FA7B-4754-80FA-E2848B324406}" srcOrd="1" destOrd="0" presId="urn:microsoft.com/office/officeart/2005/8/layout/list1"/>
    <dgm:cxn modelId="{289033ED-4FDA-41EC-8A1E-DBFBC86680A3}" srcId="{FF0920EA-7E13-44EF-9A34-9450343DF599}" destId="{B1BA4589-52BB-458F-90C8-0636ECBBEC63}" srcOrd="0" destOrd="0" parTransId="{02DD56BC-DA39-459A-AEFF-2BD1D61B4721}" sibTransId="{AFFC62E4-2208-48D6-BB9D-9AE1B280318D}"/>
    <dgm:cxn modelId="{AAA4C811-79C9-4224-BB92-1B27543DFAA2}" srcId="{B52A72C8-D801-4A06-BAAA-4CF56BB8A3AC}" destId="{FF0920EA-7E13-44EF-9A34-9450343DF599}" srcOrd="0" destOrd="0" parTransId="{A5BE7B7F-D98F-4316-868D-D363E719D992}" sibTransId="{071F4C10-8BF7-4DBF-9DC5-334364C487E4}"/>
    <dgm:cxn modelId="{B585BB2A-A51A-48BC-87BE-C4BE0448B0C4}" srcId="{9447218E-4EC0-4AF4-ABAD-02FA98DCC45B}" destId="{1B7C271F-9855-4C64-83AE-BAB5CE193A77}" srcOrd="0" destOrd="0" parTransId="{2B1FF9BE-AE68-4E2D-88F2-729E085B464B}" sibTransId="{B01E35C7-4232-4E00-8A1E-6844F025F11E}"/>
    <dgm:cxn modelId="{BBE1CC99-6F07-4FA9-B5C0-1830CF5DFCBB}" type="presOf" srcId="{1B7C271F-9855-4C64-83AE-BAB5CE193A77}" destId="{91EA2862-2D8F-48EC-BC81-22A34B09D673}" srcOrd="0" destOrd="0" presId="urn:microsoft.com/office/officeart/2005/8/layout/list1"/>
    <dgm:cxn modelId="{7498A9A5-4375-42D1-AF0B-EC5B377A01B2}" srcId="{B52A72C8-D801-4A06-BAAA-4CF56BB8A3AC}" destId="{9447218E-4EC0-4AF4-ABAD-02FA98DCC45B}" srcOrd="1" destOrd="0" parTransId="{0EDDB6A9-A33E-4EBB-8AE9-1DBDD5570248}" sibTransId="{FB942D26-DBC0-4090-9F23-426215395DB1}"/>
    <dgm:cxn modelId="{CC0C9842-38D8-4276-973B-8B5EE2C04E9B}" type="presOf" srcId="{9447218E-4EC0-4AF4-ABAD-02FA98DCC45B}" destId="{B1A4D99E-FD11-457C-8081-36CDB7F10648}" srcOrd="0" destOrd="0" presId="urn:microsoft.com/office/officeart/2005/8/layout/list1"/>
    <dgm:cxn modelId="{7F9361B1-6E07-4C05-885A-14DE7BC5F202}" type="presOf" srcId="{B1BA4589-52BB-458F-90C8-0636ECBBEC63}" destId="{E46E7BFF-9FDC-4501-8D4E-A450B6042EF8}" srcOrd="0" destOrd="0" presId="urn:microsoft.com/office/officeart/2005/8/layout/list1"/>
    <dgm:cxn modelId="{EF9740C9-3143-4E9B-BF12-AAF56760290B}" type="presParOf" srcId="{32E72FF9-70A8-4980-A8CA-1A66E8ADB602}" destId="{3F8BA809-F30E-4F53-A324-D547028403D5}" srcOrd="0" destOrd="0" presId="urn:microsoft.com/office/officeart/2005/8/layout/list1"/>
    <dgm:cxn modelId="{B8DA5863-B819-43C4-A043-7DF795C265A0}" type="presParOf" srcId="{3F8BA809-F30E-4F53-A324-D547028403D5}" destId="{4F57DA10-F030-4989-8569-E550C87A1A58}" srcOrd="0" destOrd="0" presId="urn:microsoft.com/office/officeart/2005/8/layout/list1"/>
    <dgm:cxn modelId="{CAFA42D2-749D-4CCE-8128-ABDDF96C8276}" type="presParOf" srcId="{3F8BA809-F30E-4F53-A324-D547028403D5}" destId="{5F14509B-FA7B-4754-80FA-E2848B324406}" srcOrd="1" destOrd="0" presId="urn:microsoft.com/office/officeart/2005/8/layout/list1"/>
    <dgm:cxn modelId="{4321F238-3A8D-4AB2-8054-4B6113762D59}" type="presParOf" srcId="{32E72FF9-70A8-4980-A8CA-1A66E8ADB602}" destId="{1DCFF970-A924-4259-9DCC-0255D37B29F5}" srcOrd="1" destOrd="0" presId="urn:microsoft.com/office/officeart/2005/8/layout/list1"/>
    <dgm:cxn modelId="{9D6A9EC4-2743-4AA1-838A-78B487987E72}" type="presParOf" srcId="{32E72FF9-70A8-4980-A8CA-1A66E8ADB602}" destId="{E46E7BFF-9FDC-4501-8D4E-A450B6042EF8}" srcOrd="2" destOrd="0" presId="urn:microsoft.com/office/officeart/2005/8/layout/list1"/>
    <dgm:cxn modelId="{62E1A637-4DF7-4831-A6C4-21EB36F6A711}" type="presParOf" srcId="{32E72FF9-70A8-4980-A8CA-1A66E8ADB602}" destId="{7A057D2A-CAC9-487D-AFB3-CE2FDA8C20DA}" srcOrd="3" destOrd="0" presId="urn:microsoft.com/office/officeart/2005/8/layout/list1"/>
    <dgm:cxn modelId="{FFB98267-47D4-4D9F-AD94-7397D21A9FC7}" type="presParOf" srcId="{32E72FF9-70A8-4980-A8CA-1A66E8ADB602}" destId="{C42FADB3-0E35-4696-AF21-D44D1EB0578C}" srcOrd="4" destOrd="0" presId="urn:microsoft.com/office/officeart/2005/8/layout/list1"/>
    <dgm:cxn modelId="{0BE3EB63-A1F7-4865-99F0-9DF2A6CAAFFD}" type="presParOf" srcId="{C42FADB3-0E35-4696-AF21-D44D1EB0578C}" destId="{B1A4D99E-FD11-457C-8081-36CDB7F10648}" srcOrd="0" destOrd="0" presId="urn:microsoft.com/office/officeart/2005/8/layout/list1"/>
    <dgm:cxn modelId="{B42E706D-8349-43B8-B1D6-D47575444F33}" type="presParOf" srcId="{C42FADB3-0E35-4696-AF21-D44D1EB0578C}" destId="{7A992372-CF18-4A29-8DA6-0C29A5953018}" srcOrd="1" destOrd="0" presId="urn:microsoft.com/office/officeart/2005/8/layout/list1"/>
    <dgm:cxn modelId="{D0A46DD7-26FE-4905-BA08-637A67B1BA9D}" type="presParOf" srcId="{32E72FF9-70A8-4980-A8CA-1A66E8ADB602}" destId="{7F672C42-E63A-4D73-9DA9-1CE5AF027AF3}" srcOrd="5" destOrd="0" presId="urn:microsoft.com/office/officeart/2005/8/layout/list1"/>
    <dgm:cxn modelId="{92B6416B-87B4-42FF-8DBA-459746E25956}" type="presParOf" srcId="{32E72FF9-70A8-4980-A8CA-1A66E8ADB602}" destId="{91EA2862-2D8F-48EC-BC81-22A34B09D673}" srcOrd="6" destOrd="0" presId="urn:microsoft.com/office/officeart/2005/8/layout/list1"/>
  </dgm:cxnLst>
  <dgm:bg/>
  <dgm:whole/>
</dgm:dataModel>
</file>

<file path=ppt/diagrams/data21.xml><?xml version="1.0" encoding="utf-8"?>
<dgm:dataModel xmlns:dgm="http://schemas.openxmlformats.org/drawingml/2006/diagram" xmlns:a="http://schemas.openxmlformats.org/drawingml/2006/main">
  <dgm:ptLst>
    <dgm:pt modelId="{B52A72C8-D801-4A06-BAAA-4CF56BB8A3AC}"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fr-FR"/>
        </a:p>
      </dgm:t>
    </dgm:pt>
    <dgm:pt modelId="{FF0920EA-7E13-44EF-9A34-9450343DF599}">
      <dgm:prSet phldrT="[Texte]" custT="1"/>
      <dgm:spPr/>
      <dgm:t>
        <a:bodyPr/>
        <a:lstStyle/>
        <a:p>
          <a:r>
            <a:rPr lang="fr-FR" sz="3600" baseline="0" dirty="0" smtClean="0">
              <a:latin typeface="Times New Roman" pitchFamily="18" charset="0"/>
              <a:cs typeface="Times New Roman" pitchFamily="18" charset="0"/>
            </a:rPr>
            <a:t>1</a:t>
          </a:r>
          <a:r>
            <a:rPr lang="fr-FR" sz="3600" baseline="30000" dirty="0" smtClean="0">
              <a:latin typeface="Times New Roman" pitchFamily="18" charset="0"/>
              <a:cs typeface="Times New Roman" pitchFamily="18" charset="0"/>
            </a:rPr>
            <a:t>er</a:t>
          </a:r>
          <a:r>
            <a:rPr lang="fr-FR" sz="3600" dirty="0" smtClean="0">
              <a:latin typeface="Times New Roman" pitchFamily="18" charset="0"/>
              <a:cs typeface="Times New Roman" pitchFamily="18" charset="0"/>
            </a:rPr>
            <a:t> cas:</a:t>
          </a:r>
          <a:endParaRPr lang="fr-FR" sz="3600" dirty="0">
            <a:latin typeface="Times New Roman" pitchFamily="18" charset="0"/>
            <a:cs typeface="Times New Roman" pitchFamily="18" charset="0"/>
          </a:endParaRPr>
        </a:p>
      </dgm:t>
    </dgm:pt>
    <dgm:pt modelId="{A5BE7B7F-D98F-4316-868D-D363E719D992}" type="parTrans" cxnId="{AAA4C811-79C9-4224-BB92-1B27543DFAA2}">
      <dgm:prSet/>
      <dgm:spPr/>
      <dgm:t>
        <a:bodyPr/>
        <a:lstStyle/>
        <a:p>
          <a:endParaRPr lang="fr-FR"/>
        </a:p>
      </dgm:t>
    </dgm:pt>
    <dgm:pt modelId="{071F4C10-8BF7-4DBF-9DC5-334364C487E4}" type="sibTrans" cxnId="{AAA4C811-79C9-4224-BB92-1B27543DFAA2}">
      <dgm:prSet/>
      <dgm:spPr/>
      <dgm:t>
        <a:bodyPr/>
        <a:lstStyle/>
        <a:p>
          <a:endParaRPr lang="fr-FR"/>
        </a:p>
      </dgm:t>
    </dgm:pt>
    <dgm:pt modelId="{9447218E-4EC0-4AF4-ABAD-02FA98DCC45B}">
      <dgm:prSet phldrT="[Texte]" custT="1"/>
      <dgm:spPr/>
      <dgm:t>
        <a:bodyPr/>
        <a:lstStyle/>
        <a:p>
          <a:r>
            <a:rPr lang="fr-FR" sz="3600" baseline="0" dirty="0" smtClean="0">
              <a:latin typeface="Times New Roman" pitchFamily="18" charset="0"/>
              <a:cs typeface="Times New Roman" pitchFamily="18" charset="0"/>
            </a:rPr>
            <a:t>2</a:t>
          </a:r>
          <a:r>
            <a:rPr lang="fr-FR" sz="3600" baseline="30000" dirty="0" smtClean="0">
              <a:latin typeface="Times New Roman" pitchFamily="18" charset="0"/>
              <a:cs typeface="Times New Roman" pitchFamily="18" charset="0"/>
            </a:rPr>
            <a:t>ème</a:t>
          </a:r>
          <a:r>
            <a:rPr lang="fr-FR" sz="3600" dirty="0" smtClean="0">
              <a:latin typeface="Times New Roman" pitchFamily="18" charset="0"/>
              <a:cs typeface="Times New Roman" pitchFamily="18" charset="0"/>
            </a:rPr>
            <a:t> cas:</a:t>
          </a:r>
          <a:endParaRPr lang="fr-FR" sz="3600" dirty="0">
            <a:latin typeface="Times New Roman" pitchFamily="18" charset="0"/>
            <a:cs typeface="Times New Roman" pitchFamily="18" charset="0"/>
          </a:endParaRPr>
        </a:p>
      </dgm:t>
    </dgm:pt>
    <dgm:pt modelId="{0EDDB6A9-A33E-4EBB-8AE9-1DBDD5570248}" type="parTrans" cxnId="{7498A9A5-4375-42D1-AF0B-EC5B377A01B2}">
      <dgm:prSet/>
      <dgm:spPr/>
      <dgm:t>
        <a:bodyPr/>
        <a:lstStyle/>
        <a:p>
          <a:endParaRPr lang="fr-FR"/>
        </a:p>
      </dgm:t>
    </dgm:pt>
    <dgm:pt modelId="{FB942D26-DBC0-4090-9F23-426215395DB1}" type="sibTrans" cxnId="{7498A9A5-4375-42D1-AF0B-EC5B377A01B2}">
      <dgm:prSet/>
      <dgm:spPr/>
      <dgm:t>
        <a:bodyPr/>
        <a:lstStyle/>
        <a:p>
          <a:endParaRPr lang="fr-FR"/>
        </a:p>
      </dgm:t>
    </dgm:pt>
    <dgm:pt modelId="{B1BA4589-52BB-458F-90C8-0636ECBBEC63}">
      <dgm:prSet custT="1"/>
      <dgm:spPr/>
      <dgm:t>
        <a:bodyPr/>
        <a:lstStyle/>
        <a:p>
          <a:r>
            <a:rPr lang="fr-FR" sz="3200" dirty="0" smtClean="0">
              <a:latin typeface="Times New Roman" pitchFamily="18" charset="0"/>
              <a:cs typeface="Times New Roman" pitchFamily="18" charset="0"/>
            </a:rPr>
            <a:t>Vente de devises par les banques</a:t>
          </a:r>
          <a:endParaRPr lang="fr-FR" sz="3200" dirty="0">
            <a:latin typeface="Times New Roman" pitchFamily="18" charset="0"/>
            <a:cs typeface="Times New Roman" pitchFamily="18" charset="0"/>
          </a:endParaRPr>
        </a:p>
      </dgm:t>
    </dgm:pt>
    <dgm:pt modelId="{02DD56BC-DA39-459A-AEFF-2BD1D61B4721}" type="parTrans" cxnId="{289033ED-4FDA-41EC-8A1E-DBFBC86680A3}">
      <dgm:prSet/>
      <dgm:spPr/>
      <dgm:t>
        <a:bodyPr/>
        <a:lstStyle/>
        <a:p>
          <a:endParaRPr lang="fr-FR"/>
        </a:p>
      </dgm:t>
    </dgm:pt>
    <dgm:pt modelId="{AFFC62E4-2208-48D6-BB9D-9AE1B280318D}" type="sibTrans" cxnId="{289033ED-4FDA-41EC-8A1E-DBFBC86680A3}">
      <dgm:prSet/>
      <dgm:spPr/>
      <dgm:t>
        <a:bodyPr/>
        <a:lstStyle/>
        <a:p>
          <a:endParaRPr lang="fr-FR"/>
        </a:p>
      </dgm:t>
    </dgm:pt>
    <dgm:pt modelId="{1B7C271F-9855-4C64-83AE-BAB5CE193A77}">
      <dgm:prSet custT="1"/>
      <dgm:spPr/>
      <dgm:t>
        <a:bodyPr/>
        <a:lstStyle/>
        <a:p>
          <a:r>
            <a:rPr lang="fr-FR" sz="3200" dirty="0" smtClean="0">
              <a:latin typeface="Times New Roman" pitchFamily="18" charset="0"/>
              <a:cs typeface="Times New Roman" pitchFamily="18" charset="0"/>
            </a:rPr>
            <a:t>Remboursement des crédits</a:t>
          </a:r>
          <a:endParaRPr lang="fr-FR" sz="3200" dirty="0">
            <a:latin typeface="Times New Roman" pitchFamily="18" charset="0"/>
            <a:cs typeface="Times New Roman" pitchFamily="18" charset="0"/>
          </a:endParaRPr>
        </a:p>
      </dgm:t>
    </dgm:pt>
    <dgm:pt modelId="{2B1FF9BE-AE68-4E2D-88F2-729E085B464B}" type="parTrans" cxnId="{B585BB2A-A51A-48BC-87BE-C4BE0448B0C4}">
      <dgm:prSet/>
      <dgm:spPr/>
      <dgm:t>
        <a:bodyPr/>
        <a:lstStyle/>
        <a:p>
          <a:endParaRPr lang="fr-FR"/>
        </a:p>
      </dgm:t>
    </dgm:pt>
    <dgm:pt modelId="{B01E35C7-4232-4E00-8A1E-6844F025F11E}" type="sibTrans" cxnId="{B585BB2A-A51A-48BC-87BE-C4BE0448B0C4}">
      <dgm:prSet/>
      <dgm:spPr/>
      <dgm:t>
        <a:bodyPr/>
        <a:lstStyle/>
        <a:p>
          <a:endParaRPr lang="fr-FR"/>
        </a:p>
      </dgm:t>
    </dgm:pt>
    <dgm:pt modelId="{32E72FF9-70A8-4980-A8CA-1A66E8ADB602}" type="pres">
      <dgm:prSet presAssocID="{B52A72C8-D801-4A06-BAAA-4CF56BB8A3AC}" presName="linear" presStyleCnt="0">
        <dgm:presLayoutVars>
          <dgm:dir/>
          <dgm:animLvl val="lvl"/>
          <dgm:resizeHandles val="exact"/>
        </dgm:presLayoutVars>
      </dgm:prSet>
      <dgm:spPr/>
      <dgm:t>
        <a:bodyPr/>
        <a:lstStyle/>
        <a:p>
          <a:endParaRPr lang="fr-FR"/>
        </a:p>
      </dgm:t>
    </dgm:pt>
    <dgm:pt modelId="{3F8BA809-F30E-4F53-A324-D547028403D5}" type="pres">
      <dgm:prSet presAssocID="{FF0920EA-7E13-44EF-9A34-9450343DF599}" presName="parentLin" presStyleCnt="0"/>
      <dgm:spPr/>
    </dgm:pt>
    <dgm:pt modelId="{4F57DA10-F030-4989-8569-E550C87A1A58}" type="pres">
      <dgm:prSet presAssocID="{FF0920EA-7E13-44EF-9A34-9450343DF599}" presName="parentLeftMargin" presStyleLbl="node1" presStyleIdx="0" presStyleCnt="2"/>
      <dgm:spPr/>
      <dgm:t>
        <a:bodyPr/>
        <a:lstStyle/>
        <a:p>
          <a:endParaRPr lang="fr-FR"/>
        </a:p>
      </dgm:t>
    </dgm:pt>
    <dgm:pt modelId="{5F14509B-FA7B-4754-80FA-E2848B324406}" type="pres">
      <dgm:prSet presAssocID="{FF0920EA-7E13-44EF-9A34-9450343DF599}" presName="parentText" presStyleLbl="node1" presStyleIdx="0" presStyleCnt="2" custScaleY="33647" custLinFactNeighborX="-9735" custLinFactNeighborY="-51776">
        <dgm:presLayoutVars>
          <dgm:chMax val="0"/>
          <dgm:bulletEnabled val="1"/>
        </dgm:presLayoutVars>
      </dgm:prSet>
      <dgm:spPr/>
      <dgm:t>
        <a:bodyPr/>
        <a:lstStyle/>
        <a:p>
          <a:endParaRPr lang="fr-FR"/>
        </a:p>
      </dgm:t>
    </dgm:pt>
    <dgm:pt modelId="{1DCFF970-A924-4259-9DCC-0255D37B29F5}" type="pres">
      <dgm:prSet presAssocID="{FF0920EA-7E13-44EF-9A34-9450343DF599}" presName="negativeSpace" presStyleCnt="0"/>
      <dgm:spPr/>
    </dgm:pt>
    <dgm:pt modelId="{E46E7BFF-9FDC-4501-8D4E-A450B6042EF8}" type="pres">
      <dgm:prSet presAssocID="{FF0920EA-7E13-44EF-9A34-9450343DF599}" presName="childText" presStyleLbl="conFgAcc1" presStyleIdx="0" presStyleCnt="2" custScaleY="55484" custLinFactNeighborY="-92514">
        <dgm:presLayoutVars>
          <dgm:bulletEnabled val="1"/>
        </dgm:presLayoutVars>
      </dgm:prSet>
      <dgm:spPr/>
      <dgm:t>
        <a:bodyPr/>
        <a:lstStyle/>
        <a:p>
          <a:endParaRPr lang="fr-FR"/>
        </a:p>
      </dgm:t>
    </dgm:pt>
    <dgm:pt modelId="{7A057D2A-CAC9-487D-AFB3-CE2FDA8C20DA}" type="pres">
      <dgm:prSet presAssocID="{071F4C10-8BF7-4DBF-9DC5-334364C487E4}" presName="spaceBetweenRectangles" presStyleCnt="0"/>
      <dgm:spPr/>
    </dgm:pt>
    <dgm:pt modelId="{C42FADB3-0E35-4696-AF21-D44D1EB0578C}" type="pres">
      <dgm:prSet presAssocID="{9447218E-4EC0-4AF4-ABAD-02FA98DCC45B}" presName="parentLin" presStyleCnt="0"/>
      <dgm:spPr/>
    </dgm:pt>
    <dgm:pt modelId="{B1A4D99E-FD11-457C-8081-36CDB7F10648}" type="pres">
      <dgm:prSet presAssocID="{9447218E-4EC0-4AF4-ABAD-02FA98DCC45B}" presName="parentLeftMargin" presStyleLbl="node1" presStyleIdx="0" presStyleCnt="2"/>
      <dgm:spPr/>
      <dgm:t>
        <a:bodyPr/>
        <a:lstStyle/>
        <a:p>
          <a:endParaRPr lang="fr-FR"/>
        </a:p>
      </dgm:t>
    </dgm:pt>
    <dgm:pt modelId="{7A992372-CF18-4A29-8DA6-0C29A5953018}" type="pres">
      <dgm:prSet presAssocID="{9447218E-4EC0-4AF4-ABAD-02FA98DCC45B}" presName="parentText" presStyleLbl="node1" presStyleIdx="1" presStyleCnt="2" custScaleY="31949" custLinFactNeighborY="-1184">
        <dgm:presLayoutVars>
          <dgm:chMax val="0"/>
          <dgm:bulletEnabled val="1"/>
        </dgm:presLayoutVars>
      </dgm:prSet>
      <dgm:spPr/>
      <dgm:t>
        <a:bodyPr/>
        <a:lstStyle/>
        <a:p>
          <a:endParaRPr lang="fr-FR"/>
        </a:p>
      </dgm:t>
    </dgm:pt>
    <dgm:pt modelId="{7F672C42-E63A-4D73-9DA9-1CE5AF027AF3}" type="pres">
      <dgm:prSet presAssocID="{9447218E-4EC0-4AF4-ABAD-02FA98DCC45B}" presName="negativeSpace" presStyleCnt="0"/>
      <dgm:spPr/>
    </dgm:pt>
    <dgm:pt modelId="{91EA2862-2D8F-48EC-BC81-22A34B09D673}" type="pres">
      <dgm:prSet presAssocID="{9447218E-4EC0-4AF4-ABAD-02FA98DCC45B}" presName="childText" presStyleLbl="conFgAcc1" presStyleIdx="1" presStyleCnt="2" custScaleY="51530" custLinFactNeighborY="66684">
        <dgm:presLayoutVars>
          <dgm:bulletEnabled val="1"/>
        </dgm:presLayoutVars>
      </dgm:prSet>
      <dgm:spPr/>
      <dgm:t>
        <a:bodyPr/>
        <a:lstStyle/>
        <a:p>
          <a:endParaRPr lang="fr-FR"/>
        </a:p>
      </dgm:t>
    </dgm:pt>
  </dgm:ptLst>
  <dgm:cxnLst>
    <dgm:cxn modelId="{C7EBE458-1119-48F9-A050-8641428E17EB}" type="presOf" srcId="{FF0920EA-7E13-44EF-9A34-9450343DF599}" destId="{5F14509B-FA7B-4754-80FA-E2848B324406}" srcOrd="1" destOrd="0" presId="urn:microsoft.com/office/officeart/2005/8/layout/list1"/>
    <dgm:cxn modelId="{79F20821-655E-4442-B0BE-D109C2539C3B}" type="presOf" srcId="{9447218E-4EC0-4AF4-ABAD-02FA98DCC45B}" destId="{B1A4D99E-FD11-457C-8081-36CDB7F10648}" srcOrd="0" destOrd="0" presId="urn:microsoft.com/office/officeart/2005/8/layout/list1"/>
    <dgm:cxn modelId="{289033ED-4FDA-41EC-8A1E-DBFBC86680A3}" srcId="{FF0920EA-7E13-44EF-9A34-9450343DF599}" destId="{B1BA4589-52BB-458F-90C8-0636ECBBEC63}" srcOrd="0" destOrd="0" parTransId="{02DD56BC-DA39-459A-AEFF-2BD1D61B4721}" sibTransId="{AFFC62E4-2208-48D6-BB9D-9AE1B280318D}"/>
    <dgm:cxn modelId="{4D9F0858-7F6E-456B-B769-B594D8E77EE6}" type="presOf" srcId="{FF0920EA-7E13-44EF-9A34-9450343DF599}" destId="{4F57DA10-F030-4989-8569-E550C87A1A58}" srcOrd="0" destOrd="0" presId="urn:microsoft.com/office/officeart/2005/8/layout/list1"/>
    <dgm:cxn modelId="{AAA4C811-79C9-4224-BB92-1B27543DFAA2}" srcId="{B52A72C8-D801-4A06-BAAA-4CF56BB8A3AC}" destId="{FF0920EA-7E13-44EF-9A34-9450343DF599}" srcOrd="0" destOrd="0" parTransId="{A5BE7B7F-D98F-4316-868D-D363E719D992}" sibTransId="{071F4C10-8BF7-4DBF-9DC5-334364C487E4}"/>
    <dgm:cxn modelId="{B436A6F5-C691-48E3-AC06-B4184DE6732E}" type="presOf" srcId="{B52A72C8-D801-4A06-BAAA-4CF56BB8A3AC}" destId="{32E72FF9-70A8-4980-A8CA-1A66E8ADB602}" srcOrd="0" destOrd="0" presId="urn:microsoft.com/office/officeart/2005/8/layout/list1"/>
    <dgm:cxn modelId="{B585BB2A-A51A-48BC-87BE-C4BE0448B0C4}" srcId="{9447218E-4EC0-4AF4-ABAD-02FA98DCC45B}" destId="{1B7C271F-9855-4C64-83AE-BAB5CE193A77}" srcOrd="0" destOrd="0" parTransId="{2B1FF9BE-AE68-4E2D-88F2-729E085B464B}" sibTransId="{B01E35C7-4232-4E00-8A1E-6844F025F11E}"/>
    <dgm:cxn modelId="{BF3564B2-51CF-46F0-9CB1-0D7DC04D2E50}" type="presOf" srcId="{1B7C271F-9855-4C64-83AE-BAB5CE193A77}" destId="{91EA2862-2D8F-48EC-BC81-22A34B09D673}" srcOrd="0" destOrd="0" presId="urn:microsoft.com/office/officeart/2005/8/layout/list1"/>
    <dgm:cxn modelId="{9B51EBC3-F953-4769-8DBC-12977D0D402A}" type="presOf" srcId="{B1BA4589-52BB-458F-90C8-0636ECBBEC63}" destId="{E46E7BFF-9FDC-4501-8D4E-A450B6042EF8}" srcOrd="0" destOrd="0" presId="urn:microsoft.com/office/officeart/2005/8/layout/list1"/>
    <dgm:cxn modelId="{A6D4C2B0-2C29-4857-B6D2-21CFED0CE23C}" type="presOf" srcId="{9447218E-4EC0-4AF4-ABAD-02FA98DCC45B}" destId="{7A992372-CF18-4A29-8DA6-0C29A5953018}" srcOrd="1" destOrd="0" presId="urn:microsoft.com/office/officeart/2005/8/layout/list1"/>
    <dgm:cxn modelId="{7498A9A5-4375-42D1-AF0B-EC5B377A01B2}" srcId="{B52A72C8-D801-4A06-BAAA-4CF56BB8A3AC}" destId="{9447218E-4EC0-4AF4-ABAD-02FA98DCC45B}" srcOrd="1" destOrd="0" parTransId="{0EDDB6A9-A33E-4EBB-8AE9-1DBDD5570248}" sibTransId="{FB942D26-DBC0-4090-9F23-426215395DB1}"/>
    <dgm:cxn modelId="{23BDD1C2-9840-4888-9836-30652BDB9024}" type="presParOf" srcId="{32E72FF9-70A8-4980-A8CA-1A66E8ADB602}" destId="{3F8BA809-F30E-4F53-A324-D547028403D5}" srcOrd="0" destOrd="0" presId="urn:microsoft.com/office/officeart/2005/8/layout/list1"/>
    <dgm:cxn modelId="{919681C7-DDEF-4356-8EA0-7679674CDCC7}" type="presParOf" srcId="{3F8BA809-F30E-4F53-A324-D547028403D5}" destId="{4F57DA10-F030-4989-8569-E550C87A1A58}" srcOrd="0" destOrd="0" presId="urn:microsoft.com/office/officeart/2005/8/layout/list1"/>
    <dgm:cxn modelId="{A97B6393-2066-4103-AFEF-A45715B3C6CE}" type="presParOf" srcId="{3F8BA809-F30E-4F53-A324-D547028403D5}" destId="{5F14509B-FA7B-4754-80FA-E2848B324406}" srcOrd="1" destOrd="0" presId="urn:microsoft.com/office/officeart/2005/8/layout/list1"/>
    <dgm:cxn modelId="{F4531E07-8F9E-4CF6-8E22-8F76C3389FFC}" type="presParOf" srcId="{32E72FF9-70A8-4980-A8CA-1A66E8ADB602}" destId="{1DCFF970-A924-4259-9DCC-0255D37B29F5}" srcOrd="1" destOrd="0" presId="urn:microsoft.com/office/officeart/2005/8/layout/list1"/>
    <dgm:cxn modelId="{88014030-D705-455A-8365-F57AB1359CBB}" type="presParOf" srcId="{32E72FF9-70A8-4980-A8CA-1A66E8ADB602}" destId="{E46E7BFF-9FDC-4501-8D4E-A450B6042EF8}" srcOrd="2" destOrd="0" presId="urn:microsoft.com/office/officeart/2005/8/layout/list1"/>
    <dgm:cxn modelId="{E8671817-44AB-408A-9445-7C7C7F182D51}" type="presParOf" srcId="{32E72FF9-70A8-4980-A8CA-1A66E8ADB602}" destId="{7A057D2A-CAC9-487D-AFB3-CE2FDA8C20DA}" srcOrd="3" destOrd="0" presId="urn:microsoft.com/office/officeart/2005/8/layout/list1"/>
    <dgm:cxn modelId="{46A93150-A9F8-4782-BAB3-CF3F85162DA8}" type="presParOf" srcId="{32E72FF9-70A8-4980-A8CA-1A66E8ADB602}" destId="{C42FADB3-0E35-4696-AF21-D44D1EB0578C}" srcOrd="4" destOrd="0" presId="urn:microsoft.com/office/officeart/2005/8/layout/list1"/>
    <dgm:cxn modelId="{3CB79ED4-18D4-490B-B1DB-789ABC979D01}" type="presParOf" srcId="{C42FADB3-0E35-4696-AF21-D44D1EB0578C}" destId="{B1A4D99E-FD11-457C-8081-36CDB7F10648}" srcOrd="0" destOrd="0" presId="urn:microsoft.com/office/officeart/2005/8/layout/list1"/>
    <dgm:cxn modelId="{F9D64727-0A9C-4E87-8F02-DFDA911A1371}" type="presParOf" srcId="{C42FADB3-0E35-4696-AF21-D44D1EB0578C}" destId="{7A992372-CF18-4A29-8DA6-0C29A5953018}" srcOrd="1" destOrd="0" presId="urn:microsoft.com/office/officeart/2005/8/layout/list1"/>
    <dgm:cxn modelId="{F748ABD4-F94B-4849-A0D3-99978EAF40D2}" type="presParOf" srcId="{32E72FF9-70A8-4980-A8CA-1A66E8ADB602}" destId="{7F672C42-E63A-4D73-9DA9-1CE5AF027AF3}" srcOrd="5" destOrd="0" presId="urn:microsoft.com/office/officeart/2005/8/layout/list1"/>
    <dgm:cxn modelId="{6491A9D6-CBFB-450D-A856-35098C1DEE86}" type="presParOf" srcId="{32E72FF9-70A8-4980-A8CA-1A66E8ADB602}" destId="{91EA2862-2D8F-48EC-BC81-22A34B09D673}" srcOrd="6" destOrd="0" presId="urn:microsoft.com/office/officeart/2005/8/layout/list1"/>
  </dgm:cxnLst>
  <dgm:bg/>
  <dgm:whole/>
</dgm:dataModel>
</file>

<file path=ppt/diagrams/data3.xml><?xml version="1.0" encoding="utf-8"?>
<dgm:dataModel xmlns:dgm="http://schemas.openxmlformats.org/drawingml/2006/diagram" xmlns:a="http://schemas.openxmlformats.org/drawingml/2006/main">
  <dgm:ptLst>
    <dgm:pt modelId="{33EC6950-E763-4CE6-8265-F9D40742CF34}"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fr-FR"/>
        </a:p>
      </dgm:t>
    </dgm:pt>
    <dgm:pt modelId="{F1E160F5-EA7E-4D5F-839B-1BC58AD3B121}">
      <dgm:prSet phldrT="[Texte]"/>
      <dgm:spPr/>
      <dgm:t>
        <a:bodyPr/>
        <a:lstStyle/>
        <a:p>
          <a:r>
            <a:rPr lang="fr-FR" dirty="0" smtClean="0">
              <a:latin typeface="Times New Roman" pitchFamily="18" charset="0"/>
              <a:cs typeface="Times New Roman" pitchFamily="18" charset="0"/>
            </a:rPr>
            <a:t>Actif</a:t>
          </a:r>
          <a:endParaRPr lang="fr-FR" dirty="0">
            <a:latin typeface="Times New Roman" pitchFamily="18" charset="0"/>
            <a:cs typeface="Times New Roman" pitchFamily="18" charset="0"/>
          </a:endParaRPr>
        </a:p>
      </dgm:t>
    </dgm:pt>
    <dgm:pt modelId="{796311EE-71FE-43F9-A834-AD55405D0A11}" type="parTrans" cxnId="{F0783E6F-2C3A-4D49-8AA8-6CF591801E52}">
      <dgm:prSet/>
      <dgm:spPr/>
      <dgm:t>
        <a:bodyPr/>
        <a:lstStyle/>
        <a:p>
          <a:endParaRPr lang="fr-FR"/>
        </a:p>
      </dgm:t>
    </dgm:pt>
    <dgm:pt modelId="{450D6F60-1E67-4C74-8773-70DCA29F2BE7}" type="sibTrans" cxnId="{F0783E6F-2C3A-4D49-8AA8-6CF591801E52}">
      <dgm:prSet/>
      <dgm:spPr/>
      <dgm:t>
        <a:bodyPr/>
        <a:lstStyle/>
        <a:p>
          <a:endParaRPr lang="fr-FR"/>
        </a:p>
      </dgm:t>
    </dgm:pt>
    <dgm:pt modelId="{F3A91E09-06DA-4B46-B45B-AC91A11C277C}">
      <dgm:prSet phldrT="[Texte]"/>
      <dgm:spPr/>
      <dgm:t>
        <a:bodyPr/>
        <a:lstStyle/>
        <a:p>
          <a:r>
            <a:rPr lang="fr-FR" dirty="0" smtClean="0">
              <a:latin typeface="Times New Roman" pitchFamily="18" charset="0"/>
              <a:cs typeface="Times New Roman" pitchFamily="18" charset="0"/>
            </a:rPr>
            <a:t>Actifs réels</a:t>
          </a:r>
          <a:endParaRPr lang="fr-FR" dirty="0">
            <a:latin typeface="Times New Roman" pitchFamily="18" charset="0"/>
            <a:cs typeface="Times New Roman" pitchFamily="18" charset="0"/>
          </a:endParaRPr>
        </a:p>
      </dgm:t>
    </dgm:pt>
    <dgm:pt modelId="{69EEE4E3-7C22-4DD7-9610-9DE52CA04B33}" type="parTrans" cxnId="{E5DB9816-E049-4684-B317-2DC9A4ACA75B}">
      <dgm:prSet/>
      <dgm:spPr/>
      <dgm:t>
        <a:bodyPr/>
        <a:lstStyle/>
        <a:p>
          <a:endParaRPr lang="fr-FR" dirty="0"/>
        </a:p>
      </dgm:t>
    </dgm:pt>
    <dgm:pt modelId="{127C87A5-0FFD-4B42-B29B-919CCB7A102E}" type="sibTrans" cxnId="{E5DB9816-E049-4684-B317-2DC9A4ACA75B}">
      <dgm:prSet/>
      <dgm:spPr/>
      <dgm:t>
        <a:bodyPr/>
        <a:lstStyle/>
        <a:p>
          <a:endParaRPr lang="fr-FR"/>
        </a:p>
      </dgm:t>
    </dgm:pt>
    <dgm:pt modelId="{F8CCCB93-D796-4976-9D65-3E2679524057}">
      <dgm:prSet phldrT="[Texte]"/>
      <dgm:spPr/>
      <dgm:t>
        <a:bodyPr/>
        <a:lstStyle/>
        <a:p>
          <a:r>
            <a:rPr lang="fr-FR" dirty="0" smtClean="0">
              <a:latin typeface="Times New Roman" pitchFamily="18" charset="0"/>
              <a:cs typeface="Times New Roman" pitchFamily="18" charset="0"/>
            </a:rPr>
            <a:t>Actifs financiers</a:t>
          </a:r>
          <a:endParaRPr lang="fr-FR" dirty="0">
            <a:latin typeface="Times New Roman" pitchFamily="18" charset="0"/>
            <a:cs typeface="Times New Roman" pitchFamily="18" charset="0"/>
          </a:endParaRPr>
        </a:p>
      </dgm:t>
    </dgm:pt>
    <dgm:pt modelId="{F885A906-3B62-4E9D-8655-9DE1E4F52889}" type="parTrans" cxnId="{A535CF09-8E2B-4CD4-A961-3B3EF8301198}">
      <dgm:prSet/>
      <dgm:spPr/>
      <dgm:t>
        <a:bodyPr/>
        <a:lstStyle/>
        <a:p>
          <a:endParaRPr lang="fr-FR" dirty="0"/>
        </a:p>
      </dgm:t>
    </dgm:pt>
    <dgm:pt modelId="{18EED11A-3A06-44D7-8598-1DD770A1AB62}" type="sibTrans" cxnId="{A535CF09-8E2B-4CD4-A961-3B3EF8301198}">
      <dgm:prSet/>
      <dgm:spPr/>
      <dgm:t>
        <a:bodyPr/>
        <a:lstStyle/>
        <a:p>
          <a:endParaRPr lang="fr-FR"/>
        </a:p>
      </dgm:t>
    </dgm:pt>
    <dgm:pt modelId="{88B858F0-377A-48BD-9C7C-047DDF574E08}">
      <dgm:prSet phldrT="[Texte]"/>
      <dgm:spPr/>
      <dgm:t>
        <a:bodyPr/>
        <a:lstStyle/>
        <a:p>
          <a:r>
            <a:rPr lang="fr-FR" dirty="0" smtClean="0">
              <a:latin typeface="Times New Roman" pitchFamily="18" charset="0"/>
              <a:cs typeface="Times New Roman" pitchFamily="18" charset="0"/>
            </a:rPr>
            <a:t>Passif</a:t>
          </a:r>
          <a:endParaRPr lang="fr-FR" dirty="0">
            <a:latin typeface="Times New Roman" pitchFamily="18" charset="0"/>
            <a:cs typeface="Times New Roman" pitchFamily="18" charset="0"/>
          </a:endParaRPr>
        </a:p>
      </dgm:t>
    </dgm:pt>
    <dgm:pt modelId="{015E22A1-6072-46EF-9932-7F9F37AA414A}" type="parTrans" cxnId="{5117C2A6-9313-4D85-BE8E-2F2E3A49412B}">
      <dgm:prSet/>
      <dgm:spPr/>
      <dgm:t>
        <a:bodyPr/>
        <a:lstStyle/>
        <a:p>
          <a:endParaRPr lang="fr-FR"/>
        </a:p>
      </dgm:t>
    </dgm:pt>
    <dgm:pt modelId="{C177E4AF-B457-468D-83B2-4ADF92424489}" type="sibTrans" cxnId="{5117C2A6-9313-4D85-BE8E-2F2E3A49412B}">
      <dgm:prSet/>
      <dgm:spPr/>
      <dgm:t>
        <a:bodyPr/>
        <a:lstStyle/>
        <a:p>
          <a:endParaRPr lang="fr-FR"/>
        </a:p>
      </dgm:t>
    </dgm:pt>
    <dgm:pt modelId="{0D62C31B-A6B0-47F7-A35F-57B471C5AD4C}">
      <dgm:prSet phldrT="[Texte]"/>
      <dgm:spPr/>
      <dgm:t>
        <a:bodyPr/>
        <a:lstStyle/>
        <a:p>
          <a:r>
            <a:rPr lang="fr-FR" dirty="0" smtClean="0">
              <a:latin typeface="Times New Roman" pitchFamily="18" charset="0"/>
              <a:cs typeface="Times New Roman" pitchFamily="18" charset="0"/>
            </a:rPr>
            <a:t>Revenu Permanant</a:t>
          </a:r>
          <a:endParaRPr lang="fr-FR" dirty="0">
            <a:latin typeface="Times New Roman" pitchFamily="18" charset="0"/>
            <a:cs typeface="Times New Roman" pitchFamily="18" charset="0"/>
          </a:endParaRPr>
        </a:p>
      </dgm:t>
    </dgm:pt>
    <dgm:pt modelId="{7C92B318-6484-4762-A5C0-42CF62289ADD}" type="parTrans" cxnId="{1186FB69-A49F-40F5-B41D-712106AFF781}">
      <dgm:prSet/>
      <dgm:spPr/>
      <dgm:t>
        <a:bodyPr/>
        <a:lstStyle/>
        <a:p>
          <a:endParaRPr lang="fr-FR" dirty="0"/>
        </a:p>
      </dgm:t>
    </dgm:pt>
    <dgm:pt modelId="{5F13E791-3B45-4E3F-A39D-428C20CAF60F}" type="sibTrans" cxnId="{1186FB69-A49F-40F5-B41D-712106AFF781}">
      <dgm:prSet/>
      <dgm:spPr/>
      <dgm:t>
        <a:bodyPr/>
        <a:lstStyle/>
        <a:p>
          <a:endParaRPr lang="fr-FR"/>
        </a:p>
      </dgm:t>
    </dgm:pt>
    <dgm:pt modelId="{2CA23A7A-C83E-43C3-B053-5750DA046AA1}">
      <dgm:prSet/>
      <dgm:spPr/>
      <dgm:t>
        <a:bodyPr/>
        <a:lstStyle/>
        <a:p>
          <a:pPr algn="just"/>
          <a:r>
            <a:rPr lang="fr-FR" dirty="0" smtClean="0">
              <a:latin typeface="Times New Roman" pitchFamily="18" charset="0"/>
              <a:cs typeface="Times New Roman" pitchFamily="18" charset="0"/>
            </a:rPr>
            <a:t>Actifs monétaires:</a:t>
          </a:r>
        </a:p>
        <a:p>
          <a:pPr algn="just"/>
          <a:r>
            <a:rPr lang="fr-FR" dirty="0" smtClean="0">
              <a:latin typeface="Times New Roman" pitchFamily="18" charset="0"/>
              <a:cs typeface="Times New Roman" pitchFamily="18" charset="0"/>
            </a:rPr>
            <a:t>- Créances sur la banque centrale;</a:t>
          </a:r>
        </a:p>
        <a:p>
          <a:pPr algn="just"/>
          <a:r>
            <a:rPr lang="fr-FR" dirty="0" smtClean="0">
              <a:latin typeface="Times New Roman" pitchFamily="18" charset="0"/>
              <a:cs typeface="Times New Roman" pitchFamily="18" charset="0"/>
            </a:rPr>
            <a:t>- Créances sur les banques commerciales.</a:t>
          </a:r>
          <a:endParaRPr lang="fr-FR" dirty="0">
            <a:latin typeface="Times New Roman" pitchFamily="18" charset="0"/>
            <a:cs typeface="Times New Roman" pitchFamily="18" charset="0"/>
          </a:endParaRPr>
        </a:p>
      </dgm:t>
    </dgm:pt>
    <dgm:pt modelId="{78E91063-689D-48AD-B720-086B7AEF9725}" type="parTrans" cxnId="{C102A553-5995-40D2-818B-95BB5CC3B9A2}">
      <dgm:prSet/>
      <dgm:spPr/>
      <dgm:t>
        <a:bodyPr/>
        <a:lstStyle/>
        <a:p>
          <a:endParaRPr lang="fr-FR" dirty="0"/>
        </a:p>
      </dgm:t>
    </dgm:pt>
    <dgm:pt modelId="{ADCE5A34-2C60-411E-A193-B28DEAEA868E}" type="sibTrans" cxnId="{C102A553-5995-40D2-818B-95BB5CC3B9A2}">
      <dgm:prSet/>
      <dgm:spPr/>
      <dgm:t>
        <a:bodyPr/>
        <a:lstStyle/>
        <a:p>
          <a:endParaRPr lang="fr-FR"/>
        </a:p>
      </dgm:t>
    </dgm:pt>
    <dgm:pt modelId="{448AB9CF-43DF-4276-A596-E3274C301F05}" type="pres">
      <dgm:prSet presAssocID="{33EC6950-E763-4CE6-8265-F9D40742CF34}" presName="diagram" presStyleCnt="0">
        <dgm:presLayoutVars>
          <dgm:chPref val="1"/>
          <dgm:dir/>
          <dgm:animOne val="branch"/>
          <dgm:animLvl val="lvl"/>
          <dgm:resizeHandles/>
        </dgm:presLayoutVars>
      </dgm:prSet>
      <dgm:spPr/>
      <dgm:t>
        <a:bodyPr/>
        <a:lstStyle/>
        <a:p>
          <a:endParaRPr lang="fr-FR"/>
        </a:p>
      </dgm:t>
    </dgm:pt>
    <dgm:pt modelId="{F44529FA-58CE-44B7-8331-945ED667980C}" type="pres">
      <dgm:prSet presAssocID="{F1E160F5-EA7E-4D5F-839B-1BC58AD3B121}" presName="root" presStyleCnt="0"/>
      <dgm:spPr/>
    </dgm:pt>
    <dgm:pt modelId="{28BCF560-C5DB-454B-8490-0FC7D757A144}" type="pres">
      <dgm:prSet presAssocID="{F1E160F5-EA7E-4D5F-839B-1BC58AD3B121}" presName="rootComposite" presStyleCnt="0"/>
      <dgm:spPr/>
    </dgm:pt>
    <dgm:pt modelId="{E57D120D-260E-422B-8789-D410A17EEBB2}" type="pres">
      <dgm:prSet presAssocID="{F1E160F5-EA7E-4D5F-839B-1BC58AD3B121}" presName="rootText" presStyleLbl="node1" presStyleIdx="0" presStyleCnt="2"/>
      <dgm:spPr/>
      <dgm:t>
        <a:bodyPr/>
        <a:lstStyle/>
        <a:p>
          <a:endParaRPr lang="fr-FR"/>
        </a:p>
      </dgm:t>
    </dgm:pt>
    <dgm:pt modelId="{8B82B4BA-B30B-49A2-9A7F-90325D00AC8B}" type="pres">
      <dgm:prSet presAssocID="{F1E160F5-EA7E-4D5F-839B-1BC58AD3B121}" presName="rootConnector" presStyleLbl="node1" presStyleIdx="0" presStyleCnt="2"/>
      <dgm:spPr/>
      <dgm:t>
        <a:bodyPr/>
        <a:lstStyle/>
        <a:p>
          <a:endParaRPr lang="fr-FR"/>
        </a:p>
      </dgm:t>
    </dgm:pt>
    <dgm:pt modelId="{5AF738C2-D818-4C25-A69F-1407118A2A4F}" type="pres">
      <dgm:prSet presAssocID="{F1E160F5-EA7E-4D5F-839B-1BC58AD3B121}" presName="childShape" presStyleCnt="0"/>
      <dgm:spPr/>
    </dgm:pt>
    <dgm:pt modelId="{3D890C1F-D9AA-47BD-BC84-B13CD157A707}" type="pres">
      <dgm:prSet presAssocID="{69EEE4E3-7C22-4DD7-9610-9DE52CA04B33}" presName="Name13" presStyleLbl="parChTrans1D2" presStyleIdx="0" presStyleCnt="4"/>
      <dgm:spPr/>
      <dgm:t>
        <a:bodyPr/>
        <a:lstStyle/>
        <a:p>
          <a:endParaRPr lang="fr-FR"/>
        </a:p>
      </dgm:t>
    </dgm:pt>
    <dgm:pt modelId="{07F790AD-3C87-4EA7-B2D2-7EA389B67B7A}" type="pres">
      <dgm:prSet presAssocID="{F3A91E09-06DA-4B46-B45B-AC91A11C277C}" presName="childText" presStyleLbl="bgAcc1" presStyleIdx="0" presStyleCnt="4" custScaleX="200334">
        <dgm:presLayoutVars>
          <dgm:bulletEnabled val="1"/>
        </dgm:presLayoutVars>
      </dgm:prSet>
      <dgm:spPr/>
      <dgm:t>
        <a:bodyPr/>
        <a:lstStyle/>
        <a:p>
          <a:endParaRPr lang="fr-FR"/>
        </a:p>
      </dgm:t>
    </dgm:pt>
    <dgm:pt modelId="{366CA0A8-81A0-4774-A0A0-7AD6E65A06D9}" type="pres">
      <dgm:prSet presAssocID="{F885A906-3B62-4E9D-8655-9DE1E4F52889}" presName="Name13" presStyleLbl="parChTrans1D2" presStyleIdx="1" presStyleCnt="4"/>
      <dgm:spPr/>
      <dgm:t>
        <a:bodyPr/>
        <a:lstStyle/>
        <a:p>
          <a:endParaRPr lang="fr-FR"/>
        </a:p>
      </dgm:t>
    </dgm:pt>
    <dgm:pt modelId="{66A55696-722E-4959-A65D-9854EA1912CE}" type="pres">
      <dgm:prSet presAssocID="{F8CCCB93-D796-4976-9D65-3E2679524057}" presName="childText" presStyleLbl="bgAcc1" presStyleIdx="1" presStyleCnt="4" custScaleX="195594">
        <dgm:presLayoutVars>
          <dgm:bulletEnabled val="1"/>
        </dgm:presLayoutVars>
      </dgm:prSet>
      <dgm:spPr/>
      <dgm:t>
        <a:bodyPr/>
        <a:lstStyle/>
        <a:p>
          <a:endParaRPr lang="fr-FR"/>
        </a:p>
      </dgm:t>
    </dgm:pt>
    <dgm:pt modelId="{F87E2010-4087-400A-9051-9C055A57B2C3}" type="pres">
      <dgm:prSet presAssocID="{78E91063-689D-48AD-B720-086B7AEF9725}" presName="Name13" presStyleLbl="parChTrans1D2" presStyleIdx="2" presStyleCnt="4"/>
      <dgm:spPr/>
      <dgm:t>
        <a:bodyPr/>
        <a:lstStyle/>
        <a:p>
          <a:endParaRPr lang="fr-FR"/>
        </a:p>
      </dgm:t>
    </dgm:pt>
    <dgm:pt modelId="{0EDD3BE9-F79C-44E7-9333-0F2C2DCF7B11}" type="pres">
      <dgm:prSet presAssocID="{2CA23A7A-C83E-43C3-B053-5750DA046AA1}" presName="childText" presStyleLbl="bgAcc1" presStyleIdx="2" presStyleCnt="4" custScaleX="208357" custScaleY="265764">
        <dgm:presLayoutVars>
          <dgm:bulletEnabled val="1"/>
        </dgm:presLayoutVars>
      </dgm:prSet>
      <dgm:spPr/>
      <dgm:t>
        <a:bodyPr/>
        <a:lstStyle/>
        <a:p>
          <a:endParaRPr lang="fr-FR"/>
        </a:p>
      </dgm:t>
    </dgm:pt>
    <dgm:pt modelId="{05940B30-75C0-4C84-8B88-AACC862A7E96}" type="pres">
      <dgm:prSet presAssocID="{88B858F0-377A-48BD-9C7C-047DDF574E08}" presName="root" presStyleCnt="0"/>
      <dgm:spPr/>
    </dgm:pt>
    <dgm:pt modelId="{61C91C94-A5D5-49CE-83FD-4FC0419AD92B}" type="pres">
      <dgm:prSet presAssocID="{88B858F0-377A-48BD-9C7C-047DDF574E08}" presName="rootComposite" presStyleCnt="0"/>
      <dgm:spPr/>
    </dgm:pt>
    <dgm:pt modelId="{7E009184-6BD3-4906-B71F-EE08AC225329}" type="pres">
      <dgm:prSet presAssocID="{88B858F0-377A-48BD-9C7C-047DDF574E08}" presName="rootText" presStyleLbl="node1" presStyleIdx="1" presStyleCnt="2"/>
      <dgm:spPr/>
      <dgm:t>
        <a:bodyPr/>
        <a:lstStyle/>
        <a:p>
          <a:endParaRPr lang="fr-FR"/>
        </a:p>
      </dgm:t>
    </dgm:pt>
    <dgm:pt modelId="{696937B7-C037-4FF7-ACD5-FDEE5BB8F726}" type="pres">
      <dgm:prSet presAssocID="{88B858F0-377A-48BD-9C7C-047DDF574E08}" presName="rootConnector" presStyleLbl="node1" presStyleIdx="1" presStyleCnt="2"/>
      <dgm:spPr/>
      <dgm:t>
        <a:bodyPr/>
        <a:lstStyle/>
        <a:p>
          <a:endParaRPr lang="fr-FR"/>
        </a:p>
      </dgm:t>
    </dgm:pt>
    <dgm:pt modelId="{CDD069C1-33AA-42A1-A0D4-9F610770AE6B}" type="pres">
      <dgm:prSet presAssocID="{88B858F0-377A-48BD-9C7C-047DDF574E08}" presName="childShape" presStyleCnt="0"/>
      <dgm:spPr/>
    </dgm:pt>
    <dgm:pt modelId="{D559CC1D-23B7-4B47-816D-5AD96281B9EA}" type="pres">
      <dgm:prSet presAssocID="{7C92B318-6484-4762-A5C0-42CF62289ADD}" presName="Name13" presStyleLbl="parChTrans1D2" presStyleIdx="3" presStyleCnt="4"/>
      <dgm:spPr/>
      <dgm:t>
        <a:bodyPr/>
        <a:lstStyle/>
        <a:p>
          <a:endParaRPr lang="fr-FR"/>
        </a:p>
      </dgm:t>
    </dgm:pt>
    <dgm:pt modelId="{D7186827-4697-40B7-91B3-3A8D7AB9F340}" type="pres">
      <dgm:prSet presAssocID="{0D62C31B-A6B0-47F7-A35F-57B471C5AD4C}" presName="childText" presStyleLbl="bgAcc1" presStyleIdx="3" presStyleCnt="4" custScaleX="220401" custScaleY="516268">
        <dgm:presLayoutVars>
          <dgm:bulletEnabled val="1"/>
        </dgm:presLayoutVars>
      </dgm:prSet>
      <dgm:spPr/>
      <dgm:t>
        <a:bodyPr/>
        <a:lstStyle/>
        <a:p>
          <a:endParaRPr lang="fr-FR"/>
        </a:p>
      </dgm:t>
    </dgm:pt>
  </dgm:ptLst>
  <dgm:cxnLst>
    <dgm:cxn modelId="{5117C2A6-9313-4D85-BE8E-2F2E3A49412B}" srcId="{33EC6950-E763-4CE6-8265-F9D40742CF34}" destId="{88B858F0-377A-48BD-9C7C-047DDF574E08}" srcOrd="1" destOrd="0" parTransId="{015E22A1-6072-46EF-9932-7F9F37AA414A}" sibTransId="{C177E4AF-B457-468D-83B2-4ADF92424489}"/>
    <dgm:cxn modelId="{E5DB9816-E049-4684-B317-2DC9A4ACA75B}" srcId="{F1E160F5-EA7E-4D5F-839B-1BC58AD3B121}" destId="{F3A91E09-06DA-4B46-B45B-AC91A11C277C}" srcOrd="0" destOrd="0" parTransId="{69EEE4E3-7C22-4DD7-9610-9DE52CA04B33}" sibTransId="{127C87A5-0FFD-4B42-B29B-919CCB7A102E}"/>
    <dgm:cxn modelId="{22BE721B-2035-453F-8526-62EC07254D7E}" type="presOf" srcId="{0D62C31B-A6B0-47F7-A35F-57B471C5AD4C}" destId="{D7186827-4697-40B7-91B3-3A8D7AB9F340}" srcOrd="0" destOrd="0" presId="urn:microsoft.com/office/officeart/2005/8/layout/hierarchy3"/>
    <dgm:cxn modelId="{F0783E6F-2C3A-4D49-8AA8-6CF591801E52}" srcId="{33EC6950-E763-4CE6-8265-F9D40742CF34}" destId="{F1E160F5-EA7E-4D5F-839B-1BC58AD3B121}" srcOrd="0" destOrd="0" parTransId="{796311EE-71FE-43F9-A834-AD55405D0A11}" sibTransId="{450D6F60-1E67-4C74-8773-70DCA29F2BE7}"/>
    <dgm:cxn modelId="{638E1E4E-4095-4B42-B2D2-F2646EE1035D}" type="presOf" srcId="{33EC6950-E763-4CE6-8265-F9D40742CF34}" destId="{448AB9CF-43DF-4276-A596-E3274C301F05}" srcOrd="0" destOrd="0" presId="urn:microsoft.com/office/officeart/2005/8/layout/hierarchy3"/>
    <dgm:cxn modelId="{241944BE-4787-483A-BD3C-82059622CB62}" type="presOf" srcId="{69EEE4E3-7C22-4DD7-9610-9DE52CA04B33}" destId="{3D890C1F-D9AA-47BD-BC84-B13CD157A707}" srcOrd="0" destOrd="0" presId="urn:microsoft.com/office/officeart/2005/8/layout/hierarchy3"/>
    <dgm:cxn modelId="{1186FB69-A49F-40F5-B41D-712106AFF781}" srcId="{88B858F0-377A-48BD-9C7C-047DDF574E08}" destId="{0D62C31B-A6B0-47F7-A35F-57B471C5AD4C}" srcOrd="0" destOrd="0" parTransId="{7C92B318-6484-4762-A5C0-42CF62289ADD}" sibTransId="{5F13E791-3B45-4E3F-A39D-428C20CAF60F}"/>
    <dgm:cxn modelId="{6626A568-EDAC-4AD6-805D-F7671C937A2D}" type="presOf" srcId="{88B858F0-377A-48BD-9C7C-047DDF574E08}" destId="{696937B7-C037-4FF7-ACD5-FDEE5BB8F726}" srcOrd="1" destOrd="0" presId="urn:microsoft.com/office/officeart/2005/8/layout/hierarchy3"/>
    <dgm:cxn modelId="{B381CE6A-3D8D-462F-BB7D-416A8912EDA4}" type="presOf" srcId="{F8CCCB93-D796-4976-9D65-3E2679524057}" destId="{66A55696-722E-4959-A65D-9854EA1912CE}" srcOrd="0" destOrd="0" presId="urn:microsoft.com/office/officeart/2005/8/layout/hierarchy3"/>
    <dgm:cxn modelId="{84A11EEF-607A-4185-A9C8-37A6F199CCB9}" type="presOf" srcId="{78E91063-689D-48AD-B720-086B7AEF9725}" destId="{F87E2010-4087-400A-9051-9C055A57B2C3}" srcOrd="0" destOrd="0" presId="urn:microsoft.com/office/officeart/2005/8/layout/hierarchy3"/>
    <dgm:cxn modelId="{A535CF09-8E2B-4CD4-A961-3B3EF8301198}" srcId="{F1E160F5-EA7E-4D5F-839B-1BC58AD3B121}" destId="{F8CCCB93-D796-4976-9D65-3E2679524057}" srcOrd="1" destOrd="0" parTransId="{F885A906-3B62-4E9D-8655-9DE1E4F52889}" sibTransId="{18EED11A-3A06-44D7-8598-1DD770A1AB62}"/>
    <dgm:cxn modelId="{7E7E5ACB-2582-42F0-ADB9-A51403E434AB}" type="presOf" srcId="{F885A906-3B62-4E9D-8655-9DE1E4F52889}" destId="{366CA0A8-81A0-4774-A0A0-7AD6E65A06D9}" srcOrd="0" destOrd="0" presId="urn:microsoft.com/office/officeart/2005/8/layout/hierarchy3"/>
    <dgm:cxn modelId="{C102A553-5995-40D2-818B-95BB5CC3B9A2}" srcId="{F1E160F5-EA7E-4D5F-839B-1BC58AD3B121}" destId="{2CA23A7A-C83E-43C3-B053-5750DA046AA1}" srcOrd="2" destOrd="0" parTransId="{78E91063-689D-48AD-B720-086B7AEF9725}" sibTransId="{ADCE5A34-2C60-411E-A193-B28DEAEA868E}"/>
    <dgm:cxn modelId="{552EA30E-804D-4825-90CC-73829A79397C}" type="presOf" srcId="{F1E160F5-EA7E-4D5F-839B-1BC58AD3B121}" destId="{8B82B4BA-B30B-49A2-9A7F-90325D00AC8B}" srcOrd="1" destOrd="0" presId="urn:microsoft.com/office/officeart/2005/8/layout/hierarchy3"/>
    <dgm:cxn modelId="{B527A49D-1BE8-4FB3-A38B-91629B41A271}" type="presOf" srcId="{2CA23A7A-C83E-43C3-B053-5750DA046AA1}" destId="{0EDD3BE9-F79C-44E7-9333-0F2C2DCF7B11}" srcOrd="0" destOrd="0" presId="urn:microsoft.com/office/officeart/2005/8/layout/hierarchy3"/>
    <dgm:cxn modelId="{E329AEBE-DEAF-48C3-BFB0-FA17071E7A94}" type="presOf" srcId="{F1E160F5-EA7E-4D5F-839B-1BC58AD3B121}" destId="{E57D120D-260E-422B-8789-D410A17EEBB2}" srcOrd="0" destOrd="0" presId="urn:microsoft.com/office/officeart/2005/8/layout/hierarchy3"/>
    <dgm:cxn modelId="{6A6E81E8-3AE1-4E72-B4F4-4BFA08061993}" type="presOf" srcId="{F3A91E09-06DA-4B46-B45B-AC91A11C277C}" destId="{07F790AD-3C87-4EA7-B2D2-7EA389B67B7A}" srcOrd="0" destOrd="0" presId="urn:microsoft.com/office/officeart/2005/8/layout/hierarchy3"/>
    <dgm:cxn modelId="{CE0A002C-73E2-47C5-AC76-C57D45F20FFF}" type="presOf" srcId="{7C92B318-6484-4762-A5C0-42CF62289ADD}" destId="{D559CC1D-23B7-4B47-816D-5AD96281B9EA}" srcOrd="0" destOrd="0" presId="urn:microsoft.com/office/officeart/2005/8/layout/hierarchy3"/>
    <dgm:cxn modelId="{B3702CFB-57E8-4B61-9EA7-5802E71DFFF5}" type="presOf" srcId="{88B858F0-377A-48BD-9C7C-047DDF574E08}" destId="{7E009184-6BD3-4906-B71F-EE08AC225329}" srcOrd="0" destOrd="0" presId="urn:microsoft.com/office/officeart/2005/8/layout/hierarchy3"/>
    <dgm:cxn modelId="{1AF1F50C-AB51-4733-B39C-46309DCDB111}" type="presParOf" srcId="{448AB9CF-43DF-4276-A596-E3274C301F05}" destId="{F44529FA-58CE-44B7-8331-945ED667980C}" srcOrd="0" destOrd="0" presId="urn:microsoft.com/office/officeart/2005/8/layout/hierarchy3"/>
    <dgm:cxn modelId="{2B509D17-54BC-44C2-84D0-A9D0D7E39199}" type="presParOf" srcId="{F44529FA-58CE-44B7-8331-945ED667980C}" destId="{28BCF560-C5DB-454B-8490-0FC7D757A144}" srcOrd="0" destOrd="0" presId="urn:microsoft.com/office/officeart/2005/8/layout/hierarchy3"/>
    <dgm:cxn modelId="{A5D7C23C-429A-46F2-A13E-65CBC8740B25}" type="presParOf" srcId="{28BCF560-C5DB-454B-8490-0FC7D757A144}" destId="{E57D120D-260E-422B-8789-D410A17EEBB2}" srcOrd="0" destOrd="0" presId="urn:microsoft.com/office/officeart/2005/8/layout/hierarchy3"/>
    <dgm:cxn modelId="{29DE4A36-689F-4A24-B388-22ECC5B9D270}" type="presParOf" srcId="{28BCF560-C5DB-454B-8490-0FC7D757A144}" destId="{8B82B4BA-B30B-49A2-9A7F-90325D00AC8B}" srcOrd="1" destOrd="0" presId="urn:microsoft.com/office/officeart/2005/8/layout/hierarchy3"/>
    <dgm:cxn modelId="{C13EE964-4146-4A16-87F8-FD84518F9E39}" type="presParOf" srcId="{F44529FA-58CE-44B7-8331-945ED667980C}" destId="{5AF738C2-D818-4C25-A69F-1407118A2A4F}" srcOrd="1" destOrd="0" presId="urn:microsoft.com/office/officeart/2005/8/layout/hierarchy3"/>
    <dgm:cxn modelId="{9A6121F8-3C19-47A7-8739-A525771B34FA}" type="presParOf" srcId="{5AF738C2-D818-4C25-A69F-1407118A2A4F}" destId="{3D890C1F-D9AA-47BD-BC84-B13CD157A707}" srcOrd="0" destOrd="0" presId="urn:microsoft.com/office/officeart/2005/8/layout/hierarchy3"/>
    <dgm:cxn modelId="{7714067B-AACB-47C0-912D-D9177039D089}" type="presParOf" srcId="{5AF738C2-D818-4C25-A69F-1407118A2A4F}" destId="{07F790AD-3C87-4EA7-B2D2-7EA389B67B7A}" srcOrd="1" destOrd="0" presId="urn:microsoft.com/office/officeart/2005/8/layout/hierarchy3"/>
    <dgm:cxn modelId="{85972EC6-A10C-4BB6-8A99-A0A815606C73}" type="presParOf" srcId="{5AF738C2-D818-4C25-A69F-1407118A2A4F}" destId="{366CA0A8-81A0-4774-A0A0-7AD6E65A06D9}" srcOrd="2" destOrd="0" presId="urn:microsoft.com/office/officeart/2005/8/layout/hierarchy3"/>
    <dgm:cxn modelId="{5CFA2C2D-99DF-4576-A142-F4E1ACC0CABC}" type="presParOf" srcId="{5AF738C2-D818-4C25-A69F-1407118A2A4F}" destId="{66A55696-722E-4959-A65D-9854EA1912CE}" srcOrd="3" destOrd="0" presId="urn:microsoft.com/office/officeart/2005/8/layout/hierarchy3"/>
    <dgm:cxn modelId="{F068EC60-737A-40B0-ABCC-D5B09A5DBEA5}" type="presParOf" srcId="{5AF738C2-D818-4C25-A69F-1407118A2A4F}" destId="{F87E2010-4087-400A-9051-9C055A57B2C3}" srcOrd="4" destOrd="0" presId="urn:microsoft.com/office/officeart/2005/8/layout/hierarchy3"/>
    <dgm:cxn modelId="{FFDD6966-E9EE-4B53-A061-4706B48A9BCA}" type="presParOf" srcId="{5AF738C2-D818-4C25-A69F-1407118A2A4F}" destId="{0EDD3BE9-F79C-44E7-9333-0F2C2DCF7B11}" srcOrd="5" destOrd="0" presId="urn:microsoft.com/office/officeart/2005/8/layout/hierarchy3"/>
    <dgm:cxn modelId="{7714A7C4-0344-496E-902D-20DFB0EC77C8}" type="presParOf" srcId="{448AB9CF-43DF-4276-A596-E3274C301F05}" destId="{05940B30-75C0-4C84-8B88-AACC862A7E96}" srcOrd="1" destOrd="0" presId="urn:microsoft.com/office/officeart/2005/8/layout/hierarchy3"/>
    <dgm:cxn modelId="{F60FE3F6-1CEE-44E4-A2E3-12511487B6FC}" type="presParOf" srcId="{05940B30-75C0-4C84-8B88-AACC862A7E96}" destId="{61C91C94-A5D5-49CE-83FD-4FC0419AD92B}" srcOrd="0" destOrd="0" presId="urn:microsoft.com/office/officeart/2005/8/layout/hierarchy3"/>
    <dgm:cxn modelId="{46111901-720D-46A5-BC36-84582B16AD6B}" type="presParOf" srcId="{61C91C94-A5D5-49CE-83FD-4FC0419AD92B}" destId="{7E009184-6BD3-4906-B71F-EE08AC225329}" srcOrd="0" destOrd="0" presId="urn:microsoft.com/office/officeart/2005/8/layout/hierarchy3"/>
    <dgm:cxn modelId="{EA825394-7B80-430A-BDD8-D629245EEDC9}" type="presParOf" srcId="{61C91C94-A5D5-49CE-83FD-4FC0419AD92B}" destId="{696937B7-C037-4FF7-ACD5-FDEE5BB8F726}" srcOrd="1" destOrd="0" presId="urn:microsoft.com/office/officeart/2005/8/layout/hierarchy3"/>
    <dgm:cxn modelId="{FD5760FB-925B-4B7C-A2AB-1C67D02245F0}" type="presParOf" srcId="{05940B30-75C0-4C84-8B88-AACC862A7E96}" destId="{CDD069C1-33AA-42A1-A0D4-9F610770AE6B}" srcOrd="1" destOrd="0" presId="urn:microsoft.com/office/officeart/2005/8/layout/hierarchy3"/>
    <dgm:cxn modelId="{9C29B034-4E6E-465B-AE2B-D823B7A1465E}" type="presParOf" srcId="{CDD069C1-33AA-42A1-A0D4-9F610770AE6B}" destId="{D559CC1D-23B7-4B47-816D-5AD96281B9EA}" srcOrd="0" destOrd="0" presId="urn:microsoft.com/office/officeart/2005/8/layout/hierarchy3"/>
    <dgm:cxn modelId="{66778938-1C15-4771-87AE-A4D15D5694E7}" type="presParOf" srcId="{CDD069C1-33AA-42A1-A0D4-9F610770AE6B}" destId="{D7186827-4697-40B7-91B3-3A8D7AB9F340}" srcOrd="1" destOrd="0" presId="urn:microsoft.com/office/officeart/2005/8/layout/hierarchy3"/>
  </dgm:cxnLst>
  <dgm:bg/>
  <dgm:whole/>
</dgm:dataModel>
</file>

<file path=ppt/diagrams/data4.xml><?xml version="1.0" encoding="utf-8"?>
<dgm:dataModel xmlns:dgm="http://schemas.openxmlformats.org/drawingml/2006/diagram" xmlns:a="http://schemas.openxmlformats.org/drawingml/2006/main">
  <dgm:ptLst>
    <dgm:pt modelId="{33EC6950-E763-4CE6-8265-F9D40742CF34}"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fr-FR"/>
        </a:p>
      </dgm:t>
    </dgm:pt>
    <dgm:pt modelId="{F1E160F5-EA7E-4D5F-839B-1BC58AD3B121}">
      <dgm:prSet phldrT="[Texte]"/>
      <dgm:spPr/>
      <dgm:t>
        <a:bodyPr/>
        <a:lstStyle/>
        <a:p>
          <a:r>
            <a:rPr lang="fr-FR" dirty="0" smtClean="0">
              <a:latin typeface="Times New Roman" pitchFamily="18" charset="0"/>
              <a:cs typeface="Times New Roman" pitchFamily="18" charset="0"/>
            </a:rPr>
            <a:t>Actif</a:t>
          </a:r>
          <a:endParaRPr lang="fr-FR" dirty="0">
            <a:latin typeface="Times New Roman" pitchFamily="18" charset="0"/>
            <a:cs typeface="Times New Roman" pitchFamily="18" charset="0"/>
          </a:endParaRPr>
        </a:p>
      </dgm:t>
    </dgm:pt>
    <dgm:pt modelId="{796311EE-71FE-43F9-A834-AD55405D0A11}" type="parTrans" cxnId="{F0783E6F-2C3A-4D49-8AA8-6CF591801E52}">
      <dgm:prSet/>
      <dgm:spPr/>
      <dgm:t>
        <a:bodyPr/>
        <a:lstStyle/>
        <a:p>
          <a:endParaRPr lang="fr-FR"/>
        </a:p>
      </dgm:t>
    </dgm:pt>
    <dgm:pt modelId="{450D6F60-1E67-4C74-8773-70DCA29F2BE7}" type="sibTrans" cxnId="{F0783E6F-2C3A-4D49-8AA8-6CF591801E52}">
      <dgm:prSet/>
      <dgm:spPr/>
      <dgm:t>
        <a:bodyPr/>
        <a:lstStyle/>
        <a:p>
          <a:endParaRPr lang="fr-FR"/>
        </a:p>
      </dgm:t>
    </dgm:pt>
    <dgm:pt modelId="{F3A91E09-06DA-4B46-B45B-AC91A11C277C}">
      <dgm:prSet phldrT="[Texte]"/>
      <dgm:spPr/>
      <dgm:t>
        <a:bodyPr/>
        <a:lstStyle/>
        <a:p>
          <a:r>
            <a:rPr lang="fr-FR" dirty="0" smtClean="0">
              <a:latin typeface="Times New Roman" pitchFamily="18" charset="0"/>
              <a:cs typeface="Times New Roman" pitchFamily="18" charset="0"/>
            </a:rPr>
            <a:t>Actifs réels</a:t>
          </a:r>
          <a:endParaRPr lang="fr-FR" dirty="0">
            <a:latin typeface="Times New Roman" pitchFamily="18" charset="0"/>
            <a:cs typeface="Times New Roman" pitchFamily="18" charset="0"/>
          </a:endParaRPr>
        </a:p>
      </dgm:t>
    </dgm:pt>
    <dgm:pt modelId="{69EEE4E3-7C22-4DD7-9610-9DE52CA04B33}" type="parTrans" cxnId="{E5DB9816-E049-4684-B317-2DC9A4ACA75B}">
      <dgm:prSet/>
      <dgm:spPr/>
      <dgm:t>
        <a:bodyPr/>
        <a:lstStyle/>
        <a:p>
          <a:endParaRPr lang="fr-FR" dirty="0"/>
        </a:p>
      </dgm:t>
    </dgm:pt>
    <dgm:pt modelId="{127C87A5-0FFD-4B42-B29B-919CCB7A102E}" type="sibTrans" cxnId="{E5DB9816-E049-4684-B317-2DC9A4ACA75B}">
      <dgm:prSet/>
      <dgm:spPr/>
      <dgm:t>
        <a:bodyPr/>
        <a:lstStyle/>
        <a:p>
          <a:endParaRPr lang="fr-FR"/>
        </a:p>
      </dgm:t>
    </dgm:pt>
    <dgm:pt modelId="{F8CCCB93-D796-4976-9D65-3E2679524057}">
      <dgm:prSet phldrT="[Texte]"/>
      <dgm:spPr/>
      <dgm:t>
        <a:bodyPr/>
        <a:lstStyle/>
        <a:p>
          <a:r>
            <a:rPr lang="fr-FR" dirty="0" smtClean="0">
              <a:latin typeface="Times New Roman" pitchFamily="18" charset="0"/>
              <a:cs typeface="Times New Roman" pitchFamily="18" charset="0"/>
            </a:rPr>
            <a:t>Actifs financiers</a:t>
          </a:r>
          <a:endParaRPr lang="fr-FR" dirty="0">
            <a:latin typeface="Times New Roman" pitchFamily="18" charset="0"/>
            <a:cs typeface="Times New Roman" pitchFamily="18" charset="0"/>
          </a:endParaRPr>
        </a:p>
      </dgm:t>
    </dgm:pt>
    <dgm:pt modelId="{F885A906-3B62-4E9D-8655-9DE1E4F52889}" type="parTrans" cxnId="{A535CF09-8E2B-4CD4-A961-3B3EF8301198}">
      <dgm:prSet/>
      <dgm:spPr/>
      <dgm:t>
        <a:bodyPr/>
        <a:lstStyle/>
        <a:p>
          <a:endParaRPr lang="fr-FR" dirty="0"/>
        </a:p>
      </dgm:t>
    </dgm:pt>
    <dgm:pt modelId="{18EED11A-3A06-44D7-8598-1DD770A1AB62}" type="sibTrans" cxnId="{A535CF09-8E2B-4CD4-A961-3B3EF8301198}">
      <dgm:prSet/>
      <dgm:spPr/>
      <dgm:t>
        <a:bodyPr/>
        <a:lstStyle/>
        <a:p>
          <a:endParaRPr lang="fr-FR"/>
        </a:p>
      </dgm:t>
    </dgm:pt>
    <dgm:pt modelId="{88B858F0-377A-48BD-9C7C-047DDF574E08}">
      <dgm:prSet phldrT="[Texte]"/>
      <dgm:spPr/>
      <dgm:t>
        <a:bodyPr/>
        <a:lstStyle/>
        <a:p>
          <a:r>
            <a:rPr lang="fr-FR" dirty="0" smtClean="0">
              <a:latin typeface="Times New Roman" pitchFamily="18" charset="0"/>
              <a:cs typeface="Times New Roman" pitchFamily="18" charset="0"/>
            </a:rPr>
            <a:t>Passif</a:t>
          </a:r>
          <a:endParaRPr lang="fr-FR" dirty="0">
            <a:latin typeface="Times New Roman" pitchFamily="18" charset="0"/>
            <a:cs typeface="Times New Roman" pitchFamily="18" charset="0"/>
          </a:endParaRPr>
        </a:p>
      </dgm:t>
    </dgm:pt>
    <dgm:pt modelId="{015E22A1-6072-46EF-9932-7F9F37AA414A}" type="parTrans" cxnId="{5117C2A6-9313-4D85-BE8E-2F2E3A49412B}">
      <dgm:prSet/>
      <dgm:spPr/>
      <dgm:t>
        <a:bodyPr/>
        <a:lstStyle/>
        <a:p>
          <a:endParaRPr lang="fr-FR"/>
        </a:p>
      </dgm:t>
    </dgm:pt>
    <dgm:pt modelId="{C177E4AF-B457-468D-83B2-4ADF92424489}" type="sibTrans" cxnId="{5117C2A6-9313-4D85-BE8E-2F2E3A49412B}">
      <dgm:prSet/>
      <dgm:spPr/>
      <dgm:t>
        <a:bodyPr/>
        <a:lstStyle/>
        <a:p>
          <a:endParaRPr lang="fr-FR"/>
        </a:p>
      </dgm:t>
    </dgm:pt>
    <dgm:pt modelId="{0D62C31B-A6B0-47F7-A35F-57B471C5AD4C}">
      <dgm:prSet phldrT="[Texte]"/>
      <dgm:spPr/>
      <dgm:t>
        <a:bodyPr/>
        <a:lstStyle/>
        <a:p>
          <a:r>
            <a:rPr lang="fr-FR" dirty="0" smtClean="0">
              <a:latin typeface="Times New Roman" pitchFamily="18" charset="0"/>
              <a:cs typeface="Times New Roman" pitchFamily="18" charset="0"/>
            </a:rPr>
            <a:t>Capitaux propres</a:t>
          </a:r>
          <a:endParaRPr lang="fr-FR" dirty="0">
            <a:latin typeface="Times New Roman" pitchFamily="18" charset="0"/>
            <a:cs typeface="Times New Roman" pitchFamily="18" charset="0"/>
          </a:endParaRPr>
        </a:p>
      </dgm:t>
    </dgm:pt>
    <dgm:pt modelId="{7C92B318-6484-4762-A5C0-42CF62289ADD}" type="parTrans" cxnId="{1186FB69-A49F-40F5-B41D-712106AFF781}">
      <dgm:prSet/>
      <dgm:spPr/>
      <dgm:t>
        <a:bodyPr/>
        <a:lstStyle/>
        <a:p>
          <a:endParaRPr lang="fr-FR" dirty="0"/>
        </a:p>
      </dgm:t>
    </dgm:pt>
    <dgm:pt modelId="{5F13E791-3B45-4E3F-A39D-428C20CAF60F}" type="sibTrans" cxnId="{1186FB69-A49F-40F5-B41D-712106AFF781}">
      <dgm:prSet/>
      <dgm:spPr/>
      <dgm:t>
        <a:bodyPr/>
        <a:lstStyle/>
        <a:p>
          <a:endParaRPr lang="fr-FR"/>
        </a:p>
      </dgm:t>
    </dgm:pt>
    <dgm:pt modelId="{2CA23A7A-C83E-43C3-B053-5750DA046AA1}">
      <dgm:prSet/>
      <dgm:spPr/>
      <dgm:t>
        <a:bodyPr/>
        <a:lstStyle/>
        <a:p>
          <a:pPr algn="just"/>
          <a:r>
            <a:rPr lang="fr-FR" dirty="0" smtClean="0">
              <a:latin typeface="Times New Roman" pitchFamily="18" charset="0"/>
              <a:cs typeface="Times New Roman" pitchFamily="18" charset="0"/>
            </a:rPr>
            <a:t>Trésorerie:</a:t>
          </a:r>
        </a:p>
        <a:p>
          <a:pPr algn="just"/>
          <a:r>
            <a:rPr lang="fr-FR" dirty="0" smtClean="0">
              <a:latin typeface="Times New Roman" pitchFamily="18" charset="0"/>
              <a:cs typeface="Times New Roman" pitchFamily="18" charset="0"/>
            </a:rPr>
            <a:t>- Créances sur la banque centrale;</a:t>
          </a:r>
        </a:p>
        <a:p>
          <a:pPr algn="just"/>
          <a:r>
            <a:rPr lang="fr-FR" dirty="0" smtClean="0">
              <a:latin typeface="Times New Roman" pitchFamily="18" charset="0"/>
              <a:cs typeface="Times New Roman" pitchFamily="18" charset="0"/>
            </a:rPr>
            <a:t>- Créances sur les banques commerciales.</a:t>
          </a:r>
          <a:endParaRPr lang="fr-FR" dirty="0">
            <a:latin typeface="Times New Roman" pitchFamily="18" charset="0"/>
            <a:cs typeface="Times New Roman" pitchFamily="18" charset="0"/>
          </a:endParaRPr>
        </a:p>
      </dgm:t>
    </dgm:pt>
    <dgm:pt modelId="{78E91063-689D-48AD-B720-086B7AEF9725}" type="parTrans" cxnId="{C102A553-5995-40D2-818B-95BB5CC3B9A2}">
      <dgm:prSet/>
      <dgm:spPr/>
      <dgm:t>
        <a:bodyPr/>
        <a:lstStyle/>
        <a:p>
          <a:endParaRPr lang="fr-FR" dirty="0"/>
        </a:p>
      </dgm:t>
    </dgm:pt>
    <dgm:pt modelId="{ADCE5A34-2C60-411E-A193-B28DEAEA868E}" type="sibTrans" cxnId="{C102A553-5995-40D2-818B-95BB5CC3B9A2}">
      <dgm:prSet/>
      <dgm:spPr/>
      <dgm:t>
        <a:bodyPr/>
        <a:lstStyle/>
        <a:p>
          <a:endParaRPr lang="fr-FR"/>
        </a:p>
      </dgm:t>
    </dgm:pt>
    <dgm:pt modelId="{F73E89AA-E2F4-4336-8062-F946A1D45F8F}">
      <dgm:prSet/>
      <dgm:spPr/>
      <dgm:t>
        <a:bodyPr/>
        <a:lstStyle/>
        <a:p>
          <a:r>
            <a:rPr lang="fr-FR" dirty="0" smtClean="0">
              <a:latin typeface="Times New Roman" pitchFamily="18" charset="0"/>
              <a:cs typeface="Times New Roman" pitchFamily="18" charset="0"/>
            </a:rPr>
            <a:t>Endettement</a:t>
          </a:r>
          <a:endParaRPr lang="fr-FR" dirty="0">
            <a:latin typeface="Times New Roman" pitchFamily="18" charset="0"/>
            <a:cs typeface="Times New Roman" pitchFamily="18" charset="0"/>
          </a:endParaRPr>
        </a:p>
      </dgm:t>
    </dgm:pt>
    <dgm:pt modelId="{F068CF90-B47C-42F3-8562-4B3FA0D88478}" type="parTrans" cxnId="{04DAA2E9-1698-45A7-9BBF-96B8DA677D73}">
      <dgm:prSet/>
      <dgm:spPr/>
      <dgm:t>
        <a:bodyPr/>
        <a:lstStyle/>
        <a:p>
          <a:endParaRPr lang="fr-FR" dirty="0"/>
        </a:p>
      </dgm:t>
    </dgm:pt>
    <dgm:pt modelId="{4C750090-B789-4AFD-AF72-5352FD9EC530}" type="sibTrans" cxnId="{04DAA2E9-1698-45A7-9BBF-96B8DA677D73}">
      <dgm:prSet/>
      <dgm:spPr/>
      <dgm:t>
        <a:bodyPr/>
        <a:lstStyle/>
        <a:p>
          <a:endParaRPr lang="fr-FR"/>
        </a:p>
      </dgm:t>
    </dgm:pt>
    <dgm:pt modelId="{448AB9CF-43DF-4276-A596-E3274C301F05}" type="pres">
      <dgm:prSet presAssocID="{33EC6950-E763-4CE6-8265-F9D40742CF34}" presName="diagram" presStyleCnt="0">
        <dgm:presLayoutVars>
          <dgm:chPref val="1"/>
          <dgm:dir/>
          <dgm:animOne val="branch"/>
          <dgm:animLvl val="lvl"/>
          <dgm:resizeHandles/>
        </dgm:presLayoutVars>
      </dgm:prSet>
      <dgm:spPr/>
      <dgm:t>
        <a:bodyPr/>
        <a:lstStyle/>
        <a:p>
          <a:endParaRPr lang="fr-FR"/>
        </a:p>
      </dgm:t>
    </dgm:pt>
    <dgm:pt modelId="{F44529FA-58CE-44B7-8331-945ED667980C}" type="pres">
      <dgm:prSet presAssocID="{F1E160F5-EA7E-4D5F-839B-1BC58AD3B121}" presName="root" presStyleCnt="0"/>
      <dgm:spPr/>
    </dgm:pt>
    <dgm:pt modelId="{28BCF560-C5DB-454B-8490-0FC7D757A144}" type="pres">
      <dgm:prSet presAssocID="{F1E160F5-EA7E-4D5F-839B-1BC58AD3B121}" presName="rootComposite" presStyleCnt="0"/>
      <dgm:spPr/>
    </dgm:pt>
    <dgm:pt modelId="{E57D120D-260E-422B-8789-D410A17EEBB2}" type="pres">
      <dgm:prSet presAssocID="{F1E160F5-EA7E-4D5F-839B-1BC58AD3B121}" presName="rootText" presStyleLbl="node1" presStyleIdx="0" presStyleCnt="2"/>
      <dgm:spPr/>
      <dgm:t>
        <a:bodyPr/>
        <a:lstStyle/>
        <a:p>
          <a:endParaRPr lang="fr-FR"/>
        </a:p>
      </dgm:t>
    </dgm:pt>
    <dgm:pt modelId="{8B82B4BA-B30B-49A2-9A7F-90325D00AC8B}" type="pres">
      <dgm:prSet presAssocID="{F1E160F5-EA7E-4D5F-839B-1BC58AD3B121}" presName="rootConnector" presStyleLbl="node1" presStyleIdx="0" presStyleCnt="2"/>
      <dgm:spPr/>
      <dgm:t>
        <a:bodyPr/>
        <a:lstStyle/>
        <a:p>
          <a:endParaRPr lang="fr-FR"/>
        </a:p>
      </dgm:t>
    </dgm:pt>
    <dgm:pt modelId="{5AF738C2-D818-4C25-A69F-1407118A2A4F}" type="pres">
      <dgm:prSet presAssocID="{F1E160F5-EA7E-4D5F-839B-1BC58AD3B121}" presName="childShape" presStyleCnt="0"/>
      <dgm:spPr/>
    </dgm:pt>
    <dgm:pt modelId="{3D890C1F-D9AA-47BD-BC84-B13CD157A707}" type="pres">
      <dgm:prSet presAssocID="{69EEE4E3-7C22-4DD7-9610-9DE52CA04B33}" presName="Name13" presStyleLbl="parChTrans1D2" presStyleIdx="0" presStyleCnt="5"/>
      <dgm:spPr/>
      <dgm:t>
        <a:bodyPr/>
        <a:lstStyle/>
        <a:p>
          <a:endParaRPr lang="fr-FR"/>
        </a:p>
      </dgm:t>
    </dgm:pt>
    <dgm:pt modelId="{07F790AD-3C87-4EA7-B2D2-7EA389B67B7A}" type="pres">
      <dgm:prSet presAssocID="{F3A91E09-06DA-4B46-B45B-AC91A11C277C}" presName="childText" presStyleLbl="bgAcc1" presStyleIdx="0" presStyleCnt="5" custScaleX="200334">
        <dgm:presLayoutVars>
          <dgm:bulletEnabled val="1"/>
        </dgm:presLayoutVars>
      </dgm:prSet>
      <dgm:spPr/>
      <dgm:t>
        <a:bodyPr/>
        <a:lstStyle/>
        <a:p>
          <a:endParaRPr lang="fr-FR"/>
        </a:p>
      </dgm:t>
    </dgm:pt>
    <dgm:pt modelId="{366CA0A8-81A0-4774-A0A0-7AD6E65A06D9}" type="pres">
      <dgm:prSet presAssocID="{F885A906-3B62-4E9D-8655-9DE1E4F52889}" presName="Name13" presStyleLbl="parChTrans1D2" presStyleIdx="1" presStyleCnt="5"/>
      <dgm:spPr/>
      <dgm:t>
        <a:bodyPr/>
        <a:lstStyle/>
        <a:p>
          <a:endParaRPr lang="fr-FR"/>
        </a:p>
      </dgm:t>
    </dgm:pt>
    <dgm:pt modelId="{66A55696-722E-4959-A65D-9854EA1912CE}" type="pres">
      <dgm:prSet presAssocID="{F8CCCB93-D796-4976-9D65-3E2679524057}" presName="childText" presStyleLbl="bgAcc1" presStyleIdx="1" presStyleCnt="5" custScaleX="195594">
        <dgm:presLayoutVars>
          <dgm:bulletEnabled val="1"/>
        </dgm:presLayoutVars>
      </dgm:prSet>
      <dgm:spPr/>
      <dgm:t>
        <a:bodyPr/>
        <a:lstStyle/>
        <a:p>
          <a:endParaRPr lang="fr-FR"/>
        </a:p>
      </dgm:t>
    </dgm:pt>
    <dgm:pt modelId="{F87E2010-4087-400A-9051-9C055A57B2C3}" type="pres">
      <dgm:prSet presAssocID="{78E91063-689D-48AD-B720-086B7AEF9725}" presName="Name13" presStyleLbl="parChTrans1D2" presStyleIdx="2" presStyleCnt="5"/>
      <dgm:spPr/>
      <dgm:t>
        <a:bodyPr/>
        <a:lstStyle/>
        <a:p>
          <a:endParaRPr lang="fr-FR"/>
        </a:p>
      </dgm:t>
    </dgm:pt>
    <dgm:pt modelId="{0EDD3BE9-F79C-44E7-9333-0F2C2DCF7B11}" type="pres">
      <dgm:prSet presAssocID="{2CA23A7A-C83E-43C3-B053-5750DA046AA1}" presName="childText" presStyleLbl="bgAcc1" presStyleIdx="2" presStyleCnt="5" custScaleX="208357" custScaleY="265764">
        <dgm:presLayoutVars>
          <dgm:bulletEnabled val="1"/>
        </dgm:presLayoutVars>
      </dgm:prSet>
      <dgm:spPr/>
      <dgm:t>
        <a:bodyPr/>
        <a:lstStyle/>
        <a:p>
          <a:endParaRPr lang="fr-FR"/>
        </a:p>
      </dgm:t>
    </dgm:pt>
    <dgm:pt modelId="{05940B30-75C0-4C84-8B88-AACC862A7E96}" type="pres">
      <dgm:prSet presAssocID="{88B858F0-377A-48BD-9C7C-047DDF574E08}" presName="root" presStyleCnt="0"/>
      <dgm:spPr/>
    </dgm:pt>
    <dgm:pt modelId="{61C91C94-A5D5-49CE-83FD-4FC0419AD92B}" type="pres">
      <dgm:prSet presAssocID="{88B858F0-377A-48BD-9C7C-047DDF574E08}" presName="rootComposite" presStyleCnt="0"/>
      <dgm:spPr/>
    </dgm:pt>
    <dgm:pt modelId="{7E009184-6BD3-4906-B71F-EE08AC225329}" type="pres">
      <dgm:prSet presAssocID="{88B858F0-377A-48BD-9C7C-047DDF574E08}" presName="rootText" presStyleLbl="node1" presStyleIdx="1" presStyleCnt="2"/>
      <dgm:spPr/>
      <dgm:t>
        <a:bodyPr/>
        <a:lstStyle/>
        <a:p>
          <a:endParaRPr lang="fr-FR"/>
        </a:p>
      </dgm:t>
    </dgm:pt>
    <dgm:pt modelId="{696937B7-C037-4FF7-ACD5-FDEE5BB8F726}" type="pres">
      <dgm:prSet presAssocID="{88B858F0-377A-48BD-9C7C-047DDF574E08}" presName="rootConnector" presStyleLbl="node1" presStyleIdx="1" presStyleCnt="2"/>
      <dgm:spPr/>
      <dgm:t>
        <a:bodyPr/>
        <a:lstStyle/>
        <a:p>
          <a:endParaRPr lang="fr-FR"/>
        </a:p>
      </dgm:t>
    </dgm:pt>
    <dgm:pt modelId="{CDD069C1-33AA-42A1-A0D4-9F610770AE6B}" type="pres">
      <dgm:prSet presAssocID="{88B858F0-377A-48BD-9C7C-047DDF574E08}" presName="childShape" presStyleCnt="0"/>
      <dgm:spPr/>
    </dgm:pt>
    <dgm:pt modelId="{D559CC1D-23B7-4B47-816D-5AD96281B9EA}" type="pres">
      <dgm:prSet presAssocID="{7C92B318-6484-4762-A5C0-42CF62289ADD}" presName="Name13" presStyleLbl="parChTrans1D2" presStyleIdx="3" presStyleCnt="5"/>
      <dgm:spPr/>
      <dgm:t>
        <a:bodyPr/>
        <a:lstStyle/>
        <a:p>
          <a:endParaRPr lang="fr-FR"/>
        </a:p>
      </dgm:t>
    </dgm:pt>
    <dgm:pt modelId="{D7186827-4697-40B7-91B3-3A8D7AB9F340}" type="pres">
      <dgm:prSet presAssocID="{0D62C31B-A6B0-47F7-A35F-57B471C5AD4C}" presName="childText" presStyleLbl="bgAcc1" presStyleIdx="3" presStyleCnt="5" custScaleX="220401" custScaleY="118544">
        <dgm:presLayoutVars>
          <dgm:bulletEnabled val="1"/>
        </dgm:presLayoutVars>
      </dgm:prSet>
      <dgm:spPr/>
      <dgm:t>
        <a:bodyPr/>
        <a:lstStyle/>
        <a:p>
          <a:endParaRPr lang="fr-FR"/>
        </a:p>
      </dgm:t>
    </dgm:pt>
    <dgm:pt modelId="{4EA50E68-D6A7-45C2-ADBE-887EF103B11C}" type="pres">
      <dgm:prSet presAssocID="{F068CF90-B47C-42F3-8562-4B3FA0D88478}" presName="Name13" presStyleLbl="parChTrans1D2" presStyleIdx="4" presStyleCnt="5"/>
      <dgm:spPr/>
      <dgm:t>
        <a:bodyPr/>
        <a:lstStyle/>
        <a:p>
          <a:endParaRPr lang="fr-FR"/>
        </a:p>
      </dgm:t>
    </dgm:pt>
    <dgm:pt modelId="{DD339B93-32CB-4AFC-AB24-49218D4D2065}" type="pres">
      <dgm:prSet presAssocID="{F73E89AA-E2F4-4336-8062-F946A1D45F8F}" presName="childText" presStyleLbl="bgAcc1" presStyleIdx="4" presStyleCnt="5" custScaleX="226250" custScaleY="367760">
        <dgm:presLayoutVars>
          <dgm:bulletEnabled val="1"/>
        </dgm:presLayoutVars>
      </dgm:prSet>
      <dgm:spPr/>
      <dgm:t>
        <a:bodyPr/>
        <a:lstStyle/>
        <a:p>
          <a:endParaRPr lang="fr-FR"/>
        </a:p>
      </dgm:t>
    </dgm:pt>
  </dgm:ptLst>
  <dgm:cxnLst>
    <dgm:cxn modelId="{814B00C3-5243-49AE-A922-39CCFC372CD6}" type="presOf" srcId="{78E91063-689D-48AD-B720-086B7AEF9725}" destId="{F87E2010-4087-400A-9051-9C055A57B2C3}" srcOrd="0" destOrd="0" presId="urn:microsoft.com/office/officeart/2005/8/layout/hierarchy3"/>
    <dgm:cxn modelId="{1B9E7E39-CEE9-46E0-A17A-775E83015B0A}" type="presOf" srcId="{69EEE4E3-7C22-4DD7-9610-9DE52CA04B33}" destId="{3D890C1F-D9AA-47BD-BC84-B13CD157A707}" srcOrd="0" destOrd="0" presId="urn:microsoft.com/office/officeart/2005/8/layout/hierarchy3"/>
    <dgm:cxn modelId="{5117C2A6-9313-4D85-BE8E-2F2E3A49412B}" srcId="{33EC6950-E763-4CE6-8265-F9D40742CF34}" destId="{88B858F0-377A-48BD-9C7C-047DDF574E08}" srcOrd="1" destOrd="0" parTransId="{015E22A1-6072-46EF-9932-7F9F37AA414A}" sibTransId="{C177E4AF-B457-468D-83B2-4ADF92424489}"/>
    <dgm:cxn modelId="{E5DB9816-E049-4684-B317-2DC9A4ACA75B}" srcId="{F1E160F5-EA7E-4D5F-839B-1BC58AD3B121}" destId="{F3A91E09-06DA-4B46-B45B-AC91A11C277C}" srcOrd="0" destOrd="0" parTransId="{69EEE4E3-7C22-4DD7-9610-9DE52CA04B33}" sibTransId="{127C87A5-0FFD-4B42-B29B-919CCB7A102E}"/>
    <dgm:cxn modelId="{DD72AAB5-6A89-4C8F-BDB6-C67F758A07B8}" type="presOf" srcId="{88B858F0-377A-48BD-9C7C-047DDF574E08}" destId="{696937B7-C037-4FF7-ACD5-FDEE5BB8F726}" srcOrd="1" destOrd="0" presId="urn:microsoft.com/office/officeart/2005/8/layout/hierarchy3"/>
    <dgm:cxn modelId="{F0783E6F-2C3A-4D49-8AA8-6CF591801E52}" srcId="{33EC6950-E763-4CE6-8265-F9D40742CF34}" destId="{F1E160F5-EA7E-4D5F-839B-1BC58AD3B121}" srcOrd="0" destOrd="0" parTransId="{796311EE-71FE-43F9-A834-AD55405D0A11}" sibTransId="{450D6F60-1E67-4C74-8773-70DCA29F2BE7}"/>
    <dgm:cxn modelId="{1186FB69-A49F-40F5-B41D-712106AFF781}" srcId="{88B858F0-377A-48BD-9C7C-047DDF574E08}" destId="{0D62C31B-A6B0-47F7-A35F-57B471C5AD4C}" srcOrd="0" destOrd="0" parTransId="{7C92B318-6484-4762-A5C0-42CF62289ADD}" sibTransId="{5F13E791-3B45-4E3F-A39D-428C20CAF60F}"/>
    <dgm:cxn modelId="{A535CF09-8E2B-4CD4-A961-3B3EF8301198}" srcId="{F1E160F5-EA7E-4D5F-839B-1BC58AD3B121}" destId="{F8CCCB93-D796-4976-9D65-3E2679524057}" srcOrd="1" destOrd="0" parTransId="{F885A906-3B62-4E9D-8655-9DE1E4F52889}" sibTransId="{18EED11A-3A06-44D7-8598-1DD770A1AB62}"/>
    <dgm:cxn modelId="{E46F92FA-706E-4F33-939C-A85D14B67B19}" type="presOf" srcId="{F8CCCB93-D796-4976-9D65-3E2679524057}" destId="{66A55696-722E-4959-A65D-9854EA1912CE}" srcOrd="0" destOrd="0" presId="urn:microsoft.com/office/officeart/2005/8/layout/hierarchy3"/>
    <dgm:cxn modelId="{77F9E26A-725D-439A-A21E-388318F036DF}" type="presOf" srcId="{F068CF90-B47C-42F3-8562-4B3FA0D88478}" destId="{4EA50E68-D6A7-45C2-ADBE-887EF103B11C}" srcOrd="0" destOrd="0" presId="urn:microsoft.com/office/officeart/2005/8/layout/hierarchy3"/>
    <dgm:cxn modelId="{4213DEFF-4FFF-4C4E-9469-9A9FE23EEEC9}" type="presOf" srcId="{7C92B318-6484-4762-A5C0-42CF62289ADD}" destId="{D559CC1D-23B7-4B47-816D-5AD96281B9EA}" srcOrd="0" destOrd="0" presId="urn:microsoft.com/office/officeart/2005/8/layout/hierarchy3"/>
    <dgm:cxn modelId="{C102A553-5995-40D2-818B-95BB5CC3B9A2}" srcId="{F1E160F5-EA7E-4D5F-839B-1BC58AD3B121}" destId="{2CA23A7A-C83E-43C3-B053-5750DA046AA1}" srcOrd="2" destOrd="0" parTransId="{78E91063-689D-48AD-B720-086B7AEF9725}" sibTransId="{ADCE5A34-2C60-411E-A193-B28DEAEA868E}"/>
    <dgm:cxn modelId="{04DAA2E9-1698-45A7-9BBF-96B8DA677D73}" srcId="{88B858F0-377A-48BD-9C7C-047DDF574E08}" destId="{F73E89AA-E2F4-4336-8062-F946A1D45F8F}" srcOrd="1" destOrd="0" parTransId="{F068CF90-B47C-42F3-8562-4B3FA0D88478}" sibTransId="{4C750090-B789-4AFD-AF72-5352FD9EC530}"/>
    <dgm:cxn modelId="{DD859260-BA98-4A17-B686-A6D3C6610341}" type="presOf" srcId="{33EC6950-E763-4CE6-8265-F9D40742CF34}" destId="{448AB9CF-43DF-4276-A596-E3274C301F05}" srcOrd="0" destOrd="0" presId="urn:microsoft.com/office/officeart/2005/8/layout/hierarchy3"/>
    <dgm:cxn modelId="{369780CF-89E5-4FBC-8D6D-0E6746F8702D}" type="presOf" srcId="{F1E160F5-EA7E-4D5F-839B-1BC58AD3B121}" destId="{8B82B4BA-B30B-49A2-9A7F-90325D00AC8B}" srcOrd="1" destOrd="0" presId="urn:microsoft.com/office/officeart/2005/8/layout/hierarchy3"/>
    <dgm:cxn modelId="{FA118FEC-F95D-40FF-B77C-59F83F668CF6}" type="presOf" srcId="{F3A91E09-06DA-4B46-B45B-AC91A11C277C}" destId="{07F790AD-3C87-4EA7-B2D2-7EA389B67B7A}" srcOrd="0" destOrd="0" presId="urn:microsoft.com/office/officeart/2005/8/layout/hierarchy3"/>
    <dgm:cxn modelId="{091818C3-7C57-4386-A7A3-E2CC3EC62B93}" type="presOf" srcId="{2CA23A7A-C83E-43C3-B053-5750DA046AA1}" destId="{0EDD3BE9-F79C-44E7-9333-0F2C2DCF7B11}" srcOrd="0" destOrd="0" presId="urn:microsoft.com/office/officeart/2005/8/layout/hierarchy3"/>
    <dgm:cxn modelId="{0E31C28B-A5DA-4E13-8A7E-F586077A2F37}" type="presOf" srcId="{0D62C31B-A6B0-47F7-A35F-57B471C5AD4C}" destId="{D7186827-4697-40B7-91B3-3A8D7AB9F340}" srcOrd="0" destOrd="0" presId="urn:microsoft.com/office/officeart/2005/8/layout/hierarchy3"/>
    <dgm:cxn modelId="{41B776AD-715A-48E9-B856-4D7331F89C81}" type="presOf" srcId="{F1E160F5-EA7E-4D5F-839B-1BC58AD3B121}" destId="{E57D120D-260E-422B-8789-D410A17EEBB2}" srcOrd="0" destOrd="0" presId="urn:microsoft.com/office/officeart/2005/8/layout/hierarchy3"/>
    <dgm:cxn modelId="{5DBCFACC-678A-4F04-BD4F-C91FF69E5ED3}" type="presOf" srcId="{F73E89AA-E2F4-4336-8062-F946A1D45F8F}" destId="{DD339B93-32CB-4AFC-AB24-49218D4D2065}" srcOrd="0" destOrd="0" presId="urn:microsoft.com/office/officeart/2005/8/layout/hierarchy3"/>
    <dgm:cxn modelId="{08C59C5B-F042-4322-AD20-0A44DE8D5269}" type="presOf" srcId="{88B858F0-377A-48BD-9C7C-047DDF574E08}" destId="{7E009184-6BD3-4906-B71F-EE08AC225329}" srcOrd="0" destOrd="0" presId="urn:microsoft.com/office/officeart/2005/8/layout/hierarchy3"/>
    <dgm:cxn modelId="{4EEFB4C1-8F7E-4EE4-917D-2D748967349F}" type="presOf" srcId="{F885A906-3B62-4E9D-8655-9DE1E4F52889}" destId="{366CA0A8-81A0-4774-A0A0-7AD6E65A06D9}" srcOrd="0" destOrd="0" presId="urn:microsoft.com/office/officeart/2005/8/layout/hierarchy3"/>
    <dgm:cxn modelId="{A083D8E4-620C-48FB-A62F-21ABEB7D2408}" type="presParOf" srcId="{448AB9CF-43DF-4276-A596-E3274C301F05}" destId="{F44529FA-58CE-44B7-8331-945ED667980C}" srcOrd="0" destOrd="0" presId="urn:microsoft.com/office/officeart/2005/8/layout/hierarchy3"/>
    <dgm:cxn modelId="{C60DABBE-2058-4878-A43A-4DAFDE0D025E}" type="presParOf" srcId="{F44529FA-58CE-44B7-8331-945ED667980C}" destId="{28BCF560-C5DB-454B-8490-0FC7D757A144}" srcOrd="0" destOrd="0" presId="urn:microsoft.com/office/officeart/2005/8/layout/hierarchy3"/>
    <dgm:cxn modelId="{416ED2C9-4BFD-4A2E-95D0-C1289F82AE4F}" type="presParOf" srcId="{28BCF560-C5DB-454B-8490-0FC7D757A144}" destId="{E57D120D-260E-422B-8789-D410A17EEBB2}" srcOrd="0" destOrd="0" presId="urn:microsoft.com/office/officeart/2005/8/layout/hierarchy3"/>
    <dgm:cxn modelId="{40C62A48-0F41-47EB-A90B-84AB9D9592D2}" type="presParOf" srcId="{28BCF560-C5DB-454B-8490-0FC7D757A144}" destId="{8B82B4BA-B30B-49A2-9A7F-90325D00AC8B}" srcOrd="1" destOrd="0" presId="urn:microsoft.com/office/officeart/2005/8/layout/hierarchy3"/>
    <dgm:cxn modelId="{27E8272B-3AF5-4375-A96E-D2D24380F3FC}" type="presParOf" srcId="{F44529FA-58CE-44B7-8331-945ED667980C}" destId="{5AF738C2-D818-4C25-A69F-1407118A2A4F}" srcOrd="1" destOrd="0" presId="urn:microsoft.com/office/officeart/2005/8/layout/hierarchy3"/>
    <dgm:cxn modelId="{B74AB885-E33E-4DC5-A364-FE0ECD963880}" type="presParOf" srcId="{5AF738C2-D818-4C25-A69F-1407118A2A4F}" destId="{3D890C1F-D9AA-47BD-BC84-B13CD157A707}" srcOrd="0" destOrd="0" presId="urn:microsoft.com/office/officeart/2005/8/layout/hierarchy3"/>
    <dgm:cxn modelId="{E3AE4DBF-1329-4FD7-9554-2309224CC7E7}" type="presParOf" srcId="{5AF738C2-D818-4C25-A69F-1407118A2A4F}" destId="{07F790AD-3C87-4EA7-B2D2-7EA389B67B7A}" srcOrd="1" destOrd="0" presId="urn:microsoft.com/office/officeart/2005/8/layout/hierarchy3"/>
    <dgm:cxn modelId="{5D1529B1-627A-4D26-80FE-C2EB76645944}" type="presParOf" srcId="{5AF738C2-D818-4C25-A69F-1407118A2A4F}" destId="{366CA0A8-81A0-4774-A0A0-7AD6E65A06D9}" srcOrd="2" destOrd="0" presId="urn:microsoft.com/office/officeart/2005/8/layout/hierarchy3"/>
    <dgm:cxn modelId="{04872B56-43BE-44A5-AA7F-38F13E0C393F}" type="presParOf" srcId="{5AF738C2-D818-4C25-A69F-1407118A2A4F}" destId="{66A55696-722E-4959-A65D-9854EA1912CE}" srcOrd="3" destOrd="0" presId="urn:microsoft.com/office/officeart/2005/8/layout/hierarchy3"/>
    <dgm:cxn modelId="{24F8060D-EFB2-4460-B9C5-3E8854B7364E}" type="presParOf" srcId="{5AF738C2-D818-4C25-A69F-1407118A2A4F}" destId="{F87E2010-4087-400A-9051-9C055A57B2C3}" srcOrd="4" destOrd="0" presId="urn:microsoft.com/office/officeart/2005/8/layout/hierarchy3"/>
    <dgm:cxn modelId="{24892E60-93CD-47F2-8838-5DB1A63E52D8}" type="presParOf" srcId="{5AF738C2-D818-4C25-A69F-1407118A2A4F}" destId="{0EDD3BE9-F79C-44E7-9333-0F2C2DCF7B11}" srcOrd="5" destOrd="0" presId="urn:microsoft.com/office/officeart/2005/8/layout/hierarchy3"/>
    <dgm:cxn modelId="{4EF6ED87-F132-4CBA-8B8F-05383BF51A8C}" type="presParOf" srcId="{448AB9CF-43DF-4276-A596-E3274C301F05}" destId="{05940B30-75C0-4C84-8B88-AACC862A7E96}" srcOrd="1" destOrd="0" presId="urn:microsoft.com/office/officeart/2005/8/layout/hierarchy3"/>
    <dgm:cxn modelId="{B6561E8C-0653-43DD-878E-C342E9D30127}" type="presParOf" srcId="{05940B30-75C0-4C84-8B88-AACC862A7E96}" destId="{61C91C94-A5D5-49CE-83FD-4FC0419AD92B}" srcOrd="0" destOrd="0" presId="urn:microsoft.com/office/officeart/2005/8/layout/hierarchy3"/>
    <dgm:cxn modelId="{64495153-5CD0-4083-A669-82EDF8C6E930}" type="presParOf" srcId="{61C91C94-A5D5-49CE-83FD-4FC0419AD92B}" destId="{7E009184-6BD3-4906-B71F-EE08AC225329}" srcOrd="0" destOrd="0" presId="urn:microsoft.com/office/officeart/2005/8/layout/hierarchy3"/>
    <dgm:cxn modelId="{5739198F-18B3-4188-ACAB-C0A246342BD9}" type="presParOf" srcId="{61C91C94-A5D5-49CE-83FD-4FC0419AD92B}" destId="{696937B7-C037-4FF7-ACD5-FDEE5BB8F726}" srcOrd="1" destOrd="0" presId="urn:microsoft.com/office/officeart/2005/8/layout/hierarchy3"/>
    <dgm:cxn modelId="{79610D31-5FE0-4DCA-A4D4-14A7F83A9D6A}" type="presParOf" srcId="{05940B30-75C0-4C84-8B88-AACC862A7E96}" destId="{CDD069C1-33AA-42A1-A0D4-9F610770AE6B}" srcOrd="1" destOrd="0" presId="urn:microsoft.com/office/officeart/2005/8/layout/hierarchy3"/>
    <dgm:cxn modelId="{3C6DD82F-1053-4E17-9465-DF708E768D55}" type="presParOf" srcId="{CDD069C1-33AA-42A1-A0D4-9F610770AE6B}" destId="{D559CC1D-23B7-4B47-816D-5AD96281B9EA}" srcOrd="0" destOrd="0" presId="urn:microsoft.com/office/officeart/2005/8/layout/hierarchy3"/>
    <dgm:cxn modelId="{E011FEFF-E660-47EF-8F90-479AC6EE2EDE}" type="presParOf" srcId="{CDD069C1-33AA-42A1-A0D4-9F610770AE6B}" destId="{D7186827-4697-40B7-91B3-3A8D7AB9F340}" srcOrd="1" destOrd="0" presId="urn:microsoft.com/office/officeart/2005/8/layout/hierarchy3"/>
    <dgm:cxn modelId="{4538222E-C91A-4436-9629-BB99534E951B}" type="presParOf" srcId="{CDD069C1-33AA-42A1-A0D4-9F610770AE6B}" destId="{4EA50E68-D6A7-45C2-ADBE-887EF103B11C}" srcOrd="2" destOrd="0" presId="urn:microsoft.com/office/officeart/2005/8/layout/hierarchy3"/>
    <dgm:cxn modelId="{A81C9F98-A42D-48E6-9D21-4EB2327A50C3}" type="presParOf" srcId="{CDD069C1-33AA-42A1-A0D4-9F610770AE6B}" destId="{DD339B93-32CB-4AFC-AB24-49218D4D2065}" srcOrd="3" destOrd="0" presId="urn:microsoft.com/office/officeart/2005/8/layout/hierarchy3"/>
  </dgm:cxnLst>
  <dgm:bg/>
  <dgm:whole/>
</dgm:dataModel>
</file>

<file path=ppt/diagrams/data5.xml><?xml version="1.0" encoding="utf-8"?>
<dgm:dataModel xmlns:dgm="http://schemas.openxmlformats.org/drawingml/2006/diagram" xmlns:a="http://schemas.openxmlformats.org/drawingml/2006/main">
  <dgm:ptLst>
    <dgm:pt modelId="{33EC6950-E763-4CE6-8265-F9D40742CF34}"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fr-FR"/>
        </a:p>
      </dgm:t>
    </dgm:pt>
    <dgm:pt modelId="{F1E160F5-EA7E-4D5F-839B-1BC58AD3B121}">
      <dgm:prSet phldrT="[Texte]"/>
      <dgm:spPr/>
      <dgm:t>
        <a:bodyPr/>
        <a:lstStyle/>
        <a:p>
          <a:r>
            <a:rPr lang="fr-FR" dirty="0" smtClean="0">
              <a:latin typeface="Times New Roman" pitchFamily="18" charset="0"/>
              <a:cs typeface="Times New Roman" pitchFamily="18" charset="0"/>
            </a:rPr>
            <a:t>Actif</a:t>
          </a:r>
          <a:endParaRPr lang="fr-FR" dirty="0">
            <a:latin typeface="Times New Roman" pitchFamily="18" charset="0"/>
            <a:cs typeface="Times New Roman" pitchFamily="18" charset="0"/>
          </a:endParaRPr>
        </a:p>
      </dgm:t>
    </dgm:pt>
    <dgm:pt modelId="{796311EE-71FE-43F9-A834-AD55405D0A11}" type="parTrans" cxnId="{F0783E6F-2C3A-4D49-8AA8-6CF591801E52}">
      <dgm:prSet/>
      <dgm:spPr/>
      <dgm:t>
        <a:bodyPr/>
        <a:lstStyle/>
        <a:p>
          <a:endParaRPr lang="fr-FR"/>
        </a:p>
      </dgm:t>
    </dgm:pt>
    <dgm:pt modelId="{450D6F60-1E67-4C74-8773-70DCA29F2BE7}" type="sibTrans" cxnId="{F0783E6F-2C3A-4D49-8AA8-6CF591801E52}">
      <dgm:prSet/>
      <dgm:spPr/>
      <dgm:t>
        <a:bodyPr/>
        <a:lstStyle/>
        <a:p>
          <a:endParaRPr lang="fr-FR"/>
        </a:p>
      </dgm:t>
    </dgm:pt>
    <dgm:pt modelId="{88B858F0-377A-48BD-9C7C-047DDF574E08}">
      <dgm:prSet phldrT="[Texte]"/>
      <dgm:spPr/>
      <dgm:t>
        <a:bodyPr/>
        <a:lstStyle/>
        <a:p>
          <a:r>
            <a:rPr lang="fr-FR" dirty="0" smtClean="0">
              <a:latin typeface="Times New Roman" pitchFamily="18" charset="0"/>
              <a:cs typeface="Times New Roman" pitchFamily="18" charset="0"/>
            </a:rPr>
            <a:t>Passif</a:t>
          </a:r>
          <a:endParaRPr lang="fr-FR" dirty="0">
            <a:latin typeface="Times New Roman" pitchFamily="18" charset="0"/>
            <a:cs typeface="Times New Roman" pitchFamily="18" charset="0"/>
          </a:endParaRPr>
        </a:p>
      </dgm:t>
    </dgm:pt>
    <dgm:pt modelId="{015E22A1-6072-46EF-9932-7F9F37AA414A}" type="parTrans" cxnId="{5117C2A6-9313-4D85-BE8E-2F2E3A49412B}">
      <dgm:prSet/>
      <dgm:spPr/>
      <dgm:t>
        <a:bodyPr/>
        <a:lstStyle/>
        <a:p>
          <a:endParaRPr lang="fr-FR"/>
        </a:p>
      </dgm:t>
    </dgm:pt>
    <dgm:pt modelId="{C177E4AF-B457-468D-83B2-4ADF92424489}" type="sibTrans" cxnId="{5117C2A6-9313-4D85-BE8E-2F2E3A49412B}">
      <dgm:prSet/>
      <dgm:spPr/>
      <dgm:t>
        <a:bodyPr/>
        <a:lstStyle/>
        <a:p>
          <a:endParaRPr lang="fr-FR"/>
        </a:p>
      </dgm:t>
    </dgm:pt>
    <dgm:pt modelId="{2CA23A7A-C83E-43C3-B053-5750DA046AA1}">
      <dgm:prSet/>
      <dgm:spPr/>
      <dgm:t>
        <a:bodyPr/>
        <a:lstStyle/>
        <a:p>
          <a:pPr algn="just"/>
          <a:r>
            <a:rPr lang="fr-FR" dirty="0" smtClean="0">
              <a:latin typeface="Times New Roman" pitchFamily="18" charset="0"/>
              <a:cs typeface="Times New Roman" pitchFamily="18" charset="0"/>
            </a:rPr>
            <a:t>Actifs monétaires (Nets):</a:t>
          </a:r>
        </a:p>
        <a:p>
          <a:pPr algn="just"/>
          <a:r>
            <a:rPr lang="fr-FR" dirty="0" smtClean="0">
              <a:latin typeface="Times New Roman" pitchFamily="18" charset="0"/>
              <a:cs typeface="Times New Roman" pitchFamily="18" charset="0"/>
            </a:rPr>
            <a:t>- Créances sur la banque centrale;</a:t>
          </a:r>
        </a:p>
        <a:p>
          <a:pPr algn="just"/>
          <a:r>
            <a:rPr lang="fr-FR" dirty="0" smtClean="0">
              <a:latin typeface="Times New Roman" pitchFamily="18" charset="0"/>
              <a:cs typeface="Times New Roman" pitchFamily="18" charset="0"/>
            </a:rPr>
            <a:t>- Créances sur les banques commerciales.</a:t>
          </a:r>
          <a:endParaRPr lang="fr-FR" dirty="0">
            <a:latin typeface="Times New Roman" pitchFamily="18" charset="0"/>
            <a:cs typeface="Times New Roman" pitchFamily="18" charset="0"/>
          </a:endParaRPr>
        </a:p>
      </dgm:t>
    </dgm:pt>
    <dgm:pt modelId="{78E91063-689D-48AD-B720-086B7AEF9725}" type="parTrans" cxnId="{C102A553-5995-40D2-818B-95BB5CC3B9A2}">
      <dgm:prSet/>
      <dgm:spPr/>
      <dgm:t>
        <a:bodyPr/>
        <a:lstStyle/>
        <a:p>
          <a:endParaRPr lang="fr-FR" dirty="0"/>
        </a:p>
      </dgm:t>
    </dgm:pt>
    <dgm:pt modelId="{ADCE5A34-2C60-411E-A193-B28DEAEA868E}" type="sibTrans" cxnId="{C102A553-5995-40D2-818B-95BB5CC3B9A2}">
      <dgm:prSet/>
      <dgm:spPr/>
      <dgm:t>
        <a:bodyPr/>
        <a:lstStyle/>
        <a:p>
          <a:endParaRPr lang="fr-FR"/>
        </a:p>
      </dgm:t>
    </dgm:pt>
    <dgm:pt modelId="{F73E89AA-E2F4-4336-8062-F946A1D45F8F}">
      <dgm:prSet/>
      <dgm:spPr/>
      <dgm:t>
        <a:bodyPr/>
        <a:lstStyle/>
        <a:p>
          <a:r>
            <a:rPr lang="fr-FR" dirty="0" smtClean="0">
              <a:latin typeface="Times New Roman" pitchFamily="18" charset="0"/>
              <a:cs typeface="Times New Roman" pitchFamily="18" charset="0"/>
            </a:rPr>
            <a:t>Dépôts Bancaires</a:t>
          </a:r>
          <a:endParaRPr lang="fr-FR" dirty="0">
            <a:latin typeface="Times New Roman" pitchFamily="18" charset="0"/>
            <a:cs typeface="Times New Roman" pitchFamily="18" charset="0"/>
          </a:endParaRPr>
        </a:p>
      </dgm:t>
    </dgm:pt>
    <dgm:pt modelId="{F068CF90-B47C-42F3-8562-4B3FA0D88478}" type="parTrans" cxnId="{04DAA2E9-1698-45A7-9BBF-96B8DA677D73}">
      <dgm:prSet/>
      <dgm:spPr/>
      <dgm:t>
        <a:bodyPr/>
        <a:lstStyle/>
        <a:p>
          <a:endParaRPr lang="fr-FR" dirty="0"/>
        </a:p>
      </dgm:t>
    </dgm:pt>
    <dgm:pt modelId="{4C750090-B789-4AFD-AF72-5352FD9EC530}" type="sibTrans" cxnId="{04DAA2E9-1698-45A7-9BBF-96B8DA677D73}">
      <dgm:prSet/>
      <dgm:spPr/>
      <dgm:t>
        <a:bodyPr/>
        <a:lstStyle/>
        <a:p>
          <a:endParaRPr lang="fr-FR"/>
        </a:p>
      </dgm:t>
    </dgm:pt>
    <dgm:pt modelId="{F8CCCB93-D796-4976-9D65-3E2679524057}">
      <dgm:prSet phldrT="[Texte]"/>
      <dgm:spPr/>
      <dgm:t>
        <a:bodyPr/>
        <a:lstStyle/>
        <a:p>
          <a:r>
            <a:rPr lang="fr-FR" dirty="0" smtClean="0">
              <a:latin typeface="Times New Roman" pitchFamily="18" charset="0"/>
              <a:cs typeface="Times New Roman" pitchFamily="18" charset="0"/>
            </a:rPr>
            <a:t>Créances sur l’économie</a:t>
          </a:r>
          <a:endParaRPr lang="fr-FR" dirty="0">
            <a:latin typeface="Times New Roman" pitchFamily="18" charset="0"/>
            <a:cs typeface="Times New Roman" pitchFamily="18" charset="0"/>
          </a:endParaRPr>
        </a:p>
      </dgm:t>
    </dgm:pt>
    <dgm:pt modelId="{18EED11A-3A06-44D7-8598-1DD770A1AB62}" type="sibTrans" cxnId="{A535CF09-8E2B-4CD4-A961-3B3EF8301198}">
      <dgm:prSet/>
      <dgm:spPr/>
      <dgm:t>
        <a:bodyPr/>
        <a:lstStyle/>
        <a:p>
          <a:endParaRPr lang="fr-FR"/>
        </a:p>
      </dgm:t>
    </dgm:pt>
    <dgm:pt modelId="{F885A906-3B62-4E9D-8655-9DE1E4F52889}" type="parTrans" cxnId="{A535CF09-8E2B-4CD4-A961-3B3EF8301198}">
      <dgm:prSet/>
      <dgm:spPr/>
      <dgm:t>
        <a:bodyPr/>
        <a:lstStyle/>
        <a:p>
          <a:endParaRPr lang="fr-FR" dirty="0"/>
        </a:p>
      </dgm:t>
    </dgm:pt>
    <dgm:pt modelId="{448AB9CF-43DF-4276-A596-E3274C301F05}" type="pres">
      <dgm:prSet presAssocID="{33EC6950-E763-4CE6-8265-F9D40742CF34}" presName="diagram" presStyleCnt="0">
        <dgm:presLayoutVars>
          <dgm:chPref val="1"/>
          <dgm:dir/>
          <dgm:animOne val="branch"/>
          <dgm:animLvl val="lvl"/>
          <dgm:resizeHandles/>
        </dgm:presLayoutVars>
      </dgm:prSet>
      <dgm:spPr/>
      <dgm:t>
        <a:bodyPr/>
        <a:lstStyle/>
        <a:p>
          <a:endParaRPr lang="fr-FR"/>
        </a:p>
      </dgm:t>
    </dgm:pt>
    <dgm:pt modelId="{F44529FA-58CE-44B7-8331-945ED667980C}" type="pres">
      <dgm:prSet presAssocID="{F1E160F5-EA7E-4D5F-839B-1BC58AD3B121}" presName="root" presStyleCnt="0"/>
      <dgm:spPr/>
    </dgm:pt>
    <dgm:pt modelId="{28BCF560-C5DB-454B-8490-0FC7D757A144}" type="pres">
      <dgm:prSet presAssocID="{F1E160F5-EA7E-4D5F-839B-1BC58AD3B121}" presName="rootComposite" presStyleCnt="0"/>
      <dgm:spPr/>
    </dgm:pt>
    <dgm:pt modelId="{E57D120D-260E-422B-8789-D410A17EEBB2}" type="pres">
      <dgm:prSet presAssocID="{F1E160F5-EA7E-4D5F-839B-1BC58AD3B121}" presName="rootText" presStyleLbl="node1" presStyleIdx="0" presStyleCnt="2"/>
      <dgm:spPr/>
      <dgm:t>
        <a:bodyPr/>
        <a:lstStyle/>
        <a:p>
          <a:endParaRPr lang="fr-FR"/>
        </a:p>
      </dgm:t>
    </dgm:pt>
    <dgm:pt modelId="{8B82B4BA-B30B-49A2-9A7F-90325D00AC8B}" type="pres">
      <dgm:prSet presAssocID="{F1E160F5-EA7E-4D5F-839B-1BC58AD3B121}" presName="rootConnector" presStyleLbl="node1" presStyleIdx="0" presStyleCnt="2"/>
      <dgm:spPr/>
      <dgm:t>
        <a:bodyPr/>
        <a:lstStyle/>
        <a:p>
          <a:endParaRPr lang="fr-FR"/>
        </a:p>
      </dgm:t>
    </dgm:pt>
    <dgm:pt modelId="{5AF738C2-D818-4C25-A69F-1407118A2A4F}" type="pres">
      <dgm:prSet presAssocID="{F1E160F5-EA7E-4D5F-839B-1BC58AD3B121}" presName="childShape" presStyleCnt="0"/>
      <dgm:spPr/>
    </dgm:pt>
    <dgm:pt modelId="{366CA0A8-81A0-4774-A0A0-7AD6E65A06D9}" type="pres">
      <dgm:prSet presAssocID="{F885A906-3B62-4E9D-8655-9DE1E4F52889}" presName="Name13" presStyleLbl="parChTrans1D2" presStyleIdx="0" presStyleCnt="3"/>
      <dgm:spPr/>
      <dgm:t>
        <a:bodyPr/>
        <a:lstStyle/>
        <a:p>
          <a:endParaRPr lang="fr-FR"/>
        </a:p>
      </dgm:t>
    </dgm:pt>
    <dgm:pt modelId="{66A55696-722E-4959-A65D-9854EA1912CE}" type="pres">
      <dgm:prSet presAssocID="{F8CCCB93-D796-4976-9D65-3E2679524057}" presName="childText" presStyleLbl="bgAcc1" presStyleIdx="0" presStyleCnt="3" custScaleX="228353">
        <dgm:presLayoutVars>
          <dgm:bulletEnabled val="1"/>
        </dgm:presLayoutVars>
      </dgm:prSet>
      <dgm:spPr/>
      <dgm:t>
        <a:bodyPr/>
        <a:lstStyle/>
        <a:p>
          <a:endParaRPr lang="fr-FR"/>
        </a:p>
      </dgm:t>
    </dgm:pt>
    <dgm:pt modelId="{F87E2010-4087-400A-9051-9C055A57B2C3}" type="pres">
      <dgm:prSet presAssocID="{78E91063-689D-48AD-B720-086B7AEF9725}" presName="Name13" presStyleLbl="parChTrans1D2" presStyleIdx="1" presStyleCnt="3"/>
      <dgm:spPr/>
      <dgm:t>
        <a:bodyPr/>
        <a:lstStyle/>
        <a:p>
          <a:endParaRPr lang="fr-FR"/>
        </a:p>
      </dgm:t>
    </dgm:pt>
    <dgm:pt modelId="{0EDD3BE9-F79C-44E7-9333-0F2C2DCF7B11}" type="pres">
      <dgm:prSet presAssocID="{2CA23A7A-C83E-43C3-B053-5750DA046AA1}" presName="childText" presStyleLbl="bgAcc1" presStyleIdx="1" presStyleCnt="3" custScaleX="232500" custScaleY="265764">
        <dgm:presLayoutVars>
          <dgm:bulletEnabled val="1"/>
        </dgm:presLayoutVars>
      </dgm:prSet>
      <dgm:spPr/>
      <dgm:t>
        <a:bodyPr/>
        <a:lstStyle/>
        <a:p>
          <a:endParaRPr lang="fr-FR"/>
        </a:p>
      </dgm:t>
    </dgm:pt>
    <dgm:pt modelId="{05940B30-75C0-4C84-8B88-AACC862A7E96}" type="pres">
      <dgm:prSet presAssocID="{88B858F0-377A-48BD-9C7C-047DDF574E08}" presName="root" presStyleCnt="0"/>
      <dgm:spPr/>
    </dgm:pt>
    <dgm:pt modelId="{61C91C94-A5D5-49CE-83FD-4FC0419AD92B}" type="pres">
      <dgm:prSet presAssocID="{88B858F0-377A-48BD-9C7C-047DDF574E08}" presName="rootComposite" presStyleCnt="0"/>
      <dgm:spPr/>
    </dgm:pt>
    <dgm:pt modelId="{7E009184-6BD3-4906-B71F-EE08AC225329}" type="pres">
      <dgm:prSet presAssocID="{88B858F0-377A-48BD-9C7C-047DDF574E08}" presName="rootText" presStyleLbl="node1" presStyleIdx="1" presStyleCnt="2"/>
      <dgm:spPr/>
      <dgm:t>
        <a:bodyPr/>
        <a:lstStyle/>
        <a:p>
          <a:endParaRPr lang="fr-FR"/>
        </a:p>
      </dgm:t>
    </dgm:pt>
    <dgm:pt modelId="{696937B7-C037-4FF7-ACD5-FDEE5BB8F726}" type="pres">
      <dgm:prSet presAssocID="{88B858F0-377A-48BD-9C7C-047DDF574E08}" presName="rootConnector" presStyleLbl="node1" presStyleIdx="1" presStyleCnt="2"/>
      <dgm:spPr/>
      <dgm:t>
        <a:bodyPr/>
        <a:lstStyle/>
        <a:p>
          <a:endParaRPr lang="fr-FR"/>
        </a:p>
      </dgm:t>
    </dgm:pt>
    <dgm:pt modelId="{CDD069C1-33AA-42A1-A0D4-9F610770AE6B}" type="pres">
      <dgm:prSet presAssocID="{88B858F0-377A-48BD-9C7C-047DDF574E08}" presName="childShape" presStyleCnt="0"/>
      <dgm:spPr/>
    </dgm:pt>
    <dgm:pt modelId="{4EA50E68-D6A7-45C2-ADBE-887EF103B11C}" type="pres">
      <dgm:prSet presAssocID="{F068CF90-B47C-42F3-8562-4B3FA0D88478}" presName="Name13" presStyleLbl="parChTrans1D2" presStyleIdx="2" presStyleCnt="3"/>
      <dgm:spPr/>
      <dgm:t>
        <a:bodyPr/>
        <a:lstStyle/>
        <a:p>
          <a:endParaRPr lang="fr-FR"/>
        </a:p>
      </dgm:t>
    </dgm:pt>
    <dgm:pt modelId="{DD339B93-32CB-4AFC-AB24-49218D4D2065}" type="pres">
      <dgm:prSet presAssocID="{F73E89AA-E2F4-4336-8062-F946A1D45F8F}" presName="childText" presStyleLbl="bgAcc1" presStyleIdx="2" presStyleCnt="3" custScaleX="226250" custScaleY="389483">
        <dgm:presLayoutVars>
          <dgm:bulletEnabled val="1"/>
        </dgm:presLayoutVars>
      </dgm:prSet>
      <dgm:spPr/>
      <dgm:t>
        <a:bodyPr/>
        <a:lstStyle/>
        <a:p>
          <a:endParaRPr lang="fr-FR"/>
        </a:p>
      </dgm:t>
    </dgm:pt>
  </dgm:ptLst>
  <dgm:cxnLst>
    <dgm:cxn modelId="{4F5083D1-9FCC-4E4C-ACBA-26EE743CD740}" type="presOf" srcId="{78E91063-689D-48AD-B720-086B7AEF9725}" destId="{F87E2010-4087-400A-9051-9C055A57B2C3}" srcOrd="0" destOrd="0" presId="urn:microsoft.com/office/officeart/2005/8/layout/hierarchy3"/>
    <dgm:cxn modelId="{537F6E7F-1FFC-4574-B22A-C15079ECA41E}" type="presOf" srcId="{F1E160F5-EA7E-4D5F-839B-1BC58AD3B121}" destId="{E57D120D-260E-422B-8789-D410A17EEBB2}" srcOrd="0" destOrd="0" presId="urn:microsoft.com/office/officeart/2005/8/layout/hierarchy3"/>
    <dgm:cxn modelId="{5117C2A6-9313-4D85-BE8E-2F2E3A49412B}" srcId="{33EC6950-E763-4CE6-8265-F9D40742CF34}" destId="{88B858F0-377A-48BD-9C7C-047DDF574E08}" srcOrd="1" destOrd="0" parTransId="{015E22A1-6072-46EF-9932-7F9F37AA414A}" sibTransId="{C177E4AF-B457-468D-83B2-4ADF92424489}"/>
    <dgm:cxn modelId="{F0783E6F-2C3A-4D49-8AA8-6CF591801E52}" srcId="{33EC6950-E763-4CE6-8265-F9D40742CF34}" destId="{F1E160F5-EA7E-4D5F-839B-1BC58AD3B121}" srcOrd="0" destOrd="0" parTransId="{796311EE-71FE-43F9-A834-AD55405D0A11}" sibTransId="{450D6F60-1E67-4C74-8773-70DCA29F2BE7}"/>
    <dgm:cxn modelId="{87461AE0-B083-4CC0-9A89-150D693F640C}" type="presOf" srcId="{F885A906-3B62-4E9D-8655-9DE1E4F52889}" destId="{366CA0A8-81A0-4774-A0A0-7AD6E65A06D9}" srcOrd="0" destOrd="0" presId="urn:microsoft.com/office/officeart/2005/8/layout/hierarchy3"/>
    <dgm:cxn modelId="{6B3B459D-CFE6-48E8-8DDD-DE3959F8E3E7}" type="presOf" srcId="{88B858F0-377A-48BD-9C7C-047DDF574E08}" destId="{7E009184-6BD3-4906-B71F-EE08AC225329}" srcOrd="0" destOrd="0" presId="urn:microsoft.com/office/officeart/2005/8/layout/hierarchy3"/>
    <dgm:cxn modelId="{3EEBC02F-3CF0-4FF6-9389-37869D865CE2}" type="presOf" srcId="{F73E89AA-E2F4-4336-8062-F946A1D45F8F}" destId="{DD339B93-32CB-4AFC-AB24-49218D4D2065}" srcOrd="0" destOrd="0" presId="urn:microsoft.com/office/officeart/2005/8/layout/hierarchy3"/>
    <dgm:cxn modelId="{2946E6BA-9858-4625-8679-D954F40341E4}" type="presOf" srcId="{F068CF90-B47C-42F3-8562-4B3FA0D88478}" destId="{4EA50E68-D6A7-45C2-ADBE-887EF103B11C}" srcOrd="0" destOrd="0" presId="urn:microsoft.com/office/officeart/2005/8/layout/hierarchy3"/>
    <dgm:cxn modelId="{A535CF09-8E2B-4CD4-A961-3B3EF8301198}" srcId="{F1E160F5-EA7E-4D5F-839B-1BC58AD3B121}" destId="{F8CCCB93-D796-4976-9D65-3E2679524057}" srcOrd="0" destOrd="0" parTransId="{F885A906-3B62-4E9D-8655-9DE1E4F52889}" sibTransId="{18EED11A-3A06-44D7-8598-1DD770A1AB62}"/>
    <dgm:cxn modelId="{91C23E66-DC7F-4EEC-A2CC-2C52F8F95000}" type="presOf" srcId="{33EC6950-E763-4CE6-8265-F9D40742CF34}" destId="{448AB9CF-43DF-4276-A596-E3274C301F05}" srcOrd="0" destOrd="0" presId="urn:microsoft.com/office/officeart/2005/8/layout/hierarchy3"/>
    <dgm:cxn modelId="{5787133F-9289-41C9-9D05-25CF8138CFF8}" type="presOf" srcId="{88B858F0-377A-48BD-9C7C-047DDF574E08}" destId="{696937B7-C037-4FF7-ACD5-FDEE5BB8F726}" srcOrd="1" destOrd="0" presId="urn:microsoft.com/office/officeart/2005/8/layout/hierarchy3"/>
    <dgm:cxn modelId="{04DAA2E9-1698-45A7-9BBF-96B8DA677D73}" srcId="{88B858F0-377A-48BD-9C7C-047DDF574E08}" destId="{F73E89AA-E2F4-4336-8062-F946A1D45F8F}" srcOrd="0" destOrd="0" parTransId="{F068CF90-B47C-42F3-8562-4B3FA0D88478}" sibTransId="{4C750090-B789-4AFD-AF72-5352FD9EC530}"/>
    <dgm:cxn modelId="{C102A553-5995-40D2-818B-95BB5CC3B9A2}" srcId="{F1E160F5-EA7E-4D5F-839B-1BC58AD3B121}" destId="{2CA23A7A-C83E-43C3-B053-5750DA046AA1}" srcOrd="1" destOrd="0" parTransId="{78E91063-689D-48AD-B720-086B7AEF9725}" sibTransId="{ADCE5A34-2C60-411E-A193-B28DEAEA868E}"/>
    <dgm:cxn modelId="{E44EBA2C-8CBA-49A1-8BE4-BA3D8BA5C8E0}" type="presOf" srcId="{F8CCCB93-D796-4976-9D65-3E2679524057}" destId="{66A55696-722E-4959-A65D-9854EA1912CE}" srcOrd="0" destOrd="0" presId="urn:microsoft.com/office/officeart/2005/8/layout/hierarchy3"/>
    <dgm:cxn modelId="{3D58B861-9DF4-439D-AD9B-3CE7B23D63FE}" type="presOf" srcId="{2CA23A7A-C83E-43C3-B053-5750DA046AA1}" destId="{0EDD3BE9-F79C-44E7-9333-0F2C2DCF7B11}" srcOrd="0" destOrd="0" presId="urn:microsoft.com/office/officeart/2005/8/layout/hierarchy3"/>
    <dgm:cxn modelId="{4CAE49F0-424E-4A54-B6B8-A6163A07B7BC}" type="presOf" srcId="{F1E160F5-EA7E-4D5F-839B-1BC58AD3B121}" destId="{8B82B4BA-B30B-49A2-9A7F-90325D00AC8B}" srcOrd="1" destOrd="0" presId="urn:microsoft.com/office/officeart/2005/8/layout/hierarchy3"/>
    <dgm:cxn modelId="{522A2A8A-3313-46C8-87F6-11C3903042AB}" type="presParOf" srcId="{448AB9CF-43DF-4276-A596-E3274C301F05}" destId="{F44529FA-58CE-44B7-8331-945ED667980C}" srcOrd="0" destOrd="0" presId="urn:microsoft.com/office/officeart/2005/8/layout/hierarchy3"/>
    <dgm:cxn modelId="{0A233AA1-519E-4FAB-A56C-97F9C9CA6F7F}" type="presParOf" srcId="{F44529FA-58CE-44B7-8331-945ED667980C}" destId="{28BCF560-C5DB-454B-8490-0FC7D757A144}" srcOrd="0" destOrd="0" presId="urn:microsoft.com/office/officeart/2005/8/layout/hierarchy3"/>
    <dgm:cxn modelId="{35D927B3-4125-4FD5-A3AE-16A28D921215}" type="presParOf" srcId="{28BCF560-C5DB-454B-8490-0FC7D757A144}" destId="{E57D120D-260E-422B-8789-D410A17EEBB2}" srcOrd="0" destOrd="0" presId="urn:microsoft.com/office/officeart/2005/8/layout/hierarchy3"/>
    <dgm:cxn modelId="{6526940A-AA77-46A6-99DD-0935E7785090}" type="presParOf" srcId="{28BCF560-C5DB-454B-8490-0FC7D757A144}" destId="{8B82B4BA-B30B-49A2-9A7F-90325D00AC8B}" srcOrd="1" destOrd="0" presId="urn:microsoft.com/office/officeart/2005/8/layout/hierarchy3"/>
    <dgm:cxn modelId="{8693B6E0-610D-4FAF-96CE-0317A5547808}" type="presParOf" srcId="{F44529FA-58CE-44B7-8331-945ED667980C}" destId="{5AF738C2-D818-4C25-A69F-1407118A2A4F}" srcOrd="1" destOrd="0" presId="urn:microsoft.com/office/officeart/2005/8/layout/hierarchy3"/>
    <dgm:cxn modelId="{0BB97E69-158A-437F-80A0-3421606541F0}" type="presParOf" srcId="{5AF738C2-D818-4C25-A69F-1407118A2A4F}" destId="{366CA0A8-81A0-4774-A0A0-7AD6E65A06D9}" srcOrd="0" destOrd="0" presId="urn:microsoft.com/office/officeart/2005/8/layout/hierarchy3"/>
    <dgm:cxn modelId="{A45913BC-7D61-4B57-A15E-8B98C55AEA86}" type="presParOf" srcId="{5AF738C2-D818-4C25-A69F-1407118A2A4F}" destId="{66A55696-722E-4959-A65D-9854EA1912CE}" srcOrd="1" destOrd="0" presId="urn:microsoft.com/office/officeart/2005/8/layout/hierarchy3"/>
    <dgm:cxn modelId="{EF261016-FAC1-40D2-AAA5-6C6BE804B51B}" type="presParOf" srcId="{5AF738C2-D818-4C25-A69F-1407118A2A4F}" destId="{F87E2010-4087-400A-9051-9C055A57B2C3}" srcOrd="2" destOrd="0" presId="urn:microsoft.com/office/officeart/2005/8/layout/hierarchy3"/>
    <dgm:cxn modelId="{F99FB777-36C3-4828-BCA4-D948E9212C34}" type="presParOf" srcId="{5AF738C2-D818-4C25-A69F-1407118A2A4F}" destId="{0EDD3BE9-F79C-44E7-9333-0F2C2DCF7B11}" srcOrd="3" destOrd="0" presId="urn:microsoft.com/office/officeart/2005/8/layout/hierarchy3"/>
    <dgm:cxn modelId="{E30DF41F-A438-45AC-855B-75859B27D303}" type="presParOf" srcId="{448AB9CF-43DF-4276-A596-E3274C301F05}" destId="{05940B30-75C0-4C84-8B88-AACC862A7E96}" srcOrd="1" destOrd="0" presId="urn:microsoft.com/office/officeart/2005/8/layout/hierarchy3"/>
    <dgm:cxn modelId="{45F998E0-9939-4B5E-9AC9-BD82CE76F68F}" type="presParOf" srcId="{05940B30-75C0-4C84-8B88-AACC862A7E96}" destId="{61C91C94-A5D5-49CE-83FD-4FC0419AD92B}" srcOrd="0" destOrd="0" presId="urn:microsoft.com/office/officeart/2005/8/layout/hierarchy3"/>
    <dgm:cxn modelId="{C4235616-FD43-4CB4-8B3E-4AC185E1814D}" type="presParOf" srcId="{61C91C94-A5D5-49CE-83FD-4FC0419AD92B}" destId="{7E009184-6BD3-4906-B71F-EE08AC225329}" srcOrd="0" destOrd="0" presId="urn:microsoft.com/office/officeart/2005/8/layout/hierarchy3"/>
    <dgm:cxn modelId="{47378FA4-C7B2-461D-8D8F-357D8F278E55}" type="presParOf" srcId="{61C91C94-A5D5-49CE-83FD-4FC0419AD92B}" destId="{696937B7-C037-4FF7-ACD5-FDEE5BB8F726}" srcOrd="1" destOrd="0" presId="urn:microsoft.com/office/officeart/2005/8/layout/hierarchy3"/>
    <dgm:cxn modelId="{B5F8BF3F-7F58-43EF-8104-DE3CD2F42BEE}" type="presParOf" srcId="{05940B30-75C0-4C84-8B88-AACC862A7E96}" destId="{CDD069C1-33AA-42A1-A0D4-9F610770AE6B}" srcOrd="1" destOrd="0" presId="urn:microsoft.com/office/officeart/2005/8/layout/hierarchy3"/>
    <dgm:cxn modelId="{AB8A2931-B842-4D89-8874-F0B9BECB2D9A}" type="presParOf" srcId="{CDD069C1-33AA-42A1-A0D4-9F610770AE6B}" destId="{4EA50E68-D6A7-45C2-ADBE-887EF103B11C}" srcOrd="0" destOrd="0" presId="urn:microsoft.com/office/officeart/2005/8/layout/hierarchy3"/>
    <dgm:cxn modelId="{B2B41174-FB41-4ED3-828C-2B64E4F10EDB}" type="presParOf" srcId="{CDD069C1-33AA-42A1-A0D4-9F610770AE6B}" destId="{DD339B93-32CB-4AFC-AB24-49218D4D2065}" srcOrd="1" destOrd="0" presId="urn:microsoft.com/office/officeart/2005/8/layout/hierarchy3"/>
  </dgm:cxnLst>
  <dgm:bg/>
  <dgm:whole/>
</dgm:dataModel>
</file>

<file path=ppt/diagrams/data6.xml><?xml version="1.0" encoding="utf-8"?>
<dgm:dataModel xmlns:dgm="http://schemas.openxmlformats.org/drawingml/2006/diagram" xmlns:a="http://schemas.openxmlformats.org/drawingml/2006/main">
  <dgm:ptLst>
    <dgm:pt modelId="{33EC6950-E763-4CE6-8265-F9D40742CF34}"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fr-FR"/>
        </a:p>
      </dgm:t>
    </dgm:pt>
    <dgm:pt modelId="{F1E160F5-EA7E-4D5F-839B-1BC58AD3B121}">
      <dgm:prSet phldrT="[Texte]"/>
      <dgm:spPr/>
      <dgm:t>
        <a:bodyPr/>
        <a:lstStyle/>
        <a:p>
          <a:r>
            <a:rPr lang="fr-FR" dirty="0" smtClean="0">
              <a:latin typeface="Times New Roman" pitchFamily="18" charset="0"/>
              <a:cs typeface="Times New Roman" pitchFamily="18" charset="0"/>
            </a:rPr>
            <a:t>Actif</a:t>
          </a:r>
          <a:endParaRPr lang="fr-FR" dirty="0">
            <a:latin typeface="Times New Roman" pitchFamily="18" charset="0"/>
            <a:cs typeface="Times New Roman" pitchFamily="18" charset="0"/>
          </a:endParaRPr>
        </a:p>
      </dgm:t>
    </dgm:pt>
    <dgm:pt modelId="{796311EE-71FE-43F9-A834-AD55405D0A11}" type="parTrans" cxnId="{F0783E6F-2C3A-4D49-8AA8-6CF591801E52}">
      <dgm:prSet/>
      <dgm:spPr/>
      <dgm:t>
        <a:bodyPr/>
        <a:lstStyle/>
        <a:p>
          <a:endParaRPr lang="fr-FR"/>
        </a:p>
      </dgm:t>
    </dgm:pt>
    <dgm:pt modelId="{450D6F60-1E67-4C74-8773-70DCA29F2BE7}" type="sibTrans" cxnId="{F0783E6F-2C3A-4D49-8AA8-6CF591801E52}">
      <dgm:prSet/>
      <dgm:spPr/>
      <dgm:t>
        <a:bodyPr/>
        <a:lstStyle/>
        <a:p>
          <a:endParaRPr lang="fr-FR"/>
        </a:p>
      </dgm:t>
    </dgm:pt>
    <dgm:pt modelId="{88B858F0-377A-48BD-9C7C-047DDF574E08}">
      <dgm:prSet phldrT="[Texte]"/>
      <dgm:spPr/>
      <dgm:t>
        <a:bodyPr/>
        <a:lstStyle/>
        <a:p>
          <a:r>
            <a:rPr lang="fr-FR" dirty="0" smtClean="0">
              <a:latin typeface="Times New Roman" pitchFamily="18" charset="0"/>
              <a:cs typeface="Times New Roman" pitchFamily="18" charset="0"/>
            </a:rPr>
            <a:t>Passif</a:t>
          </a:r>
          <a:endParaRPr lang="fr-FR" dirty="0">
            <a:latin typeface="Times New Roman" pitchFamily="18" charset="0"/>
            <a:cs typeface="Times New Roman" pitchFamily="18" charset="0"/>
          </a:endParaRPr>
        </a:p>
      </dgm:t>
    </dgm:pt>
    <dgm:pt modelId="{015E22A1-6072-46EF-9932-7F9F37AA414A}" type="parTrans" cxnId="{5117C2A6-9313-4D85-BE8E-2F2E3A49412B}">
      <dgm:prSet/>
      <dgm:spPr/>
      <dgm:t>
        <a:bodyPr/>
        <a:lstStyle/>
        <a:p>
          <a:endParaRPr lang="fr-FR"/>
        </a:p>
      </dgm:t>
    </dgm:pt>
    <dgm:pt modelId="{C177E4AF-B457-468D-83B2-4ADF92424489}" type="sibTrans" cxnId="{5117C2A6-9313-4D85-BE8E-2F2E3A49412B}">
      <dgm:prSet/>
      <dgm:spPr/>
      <dgm:t>
        <a:bodyPr/>
        <a:lstStyle/>
        <a:p>
          <a:endParaRPr lang="fr-FR"/>
        </a:p>
      </dgm:t>
    </dgm:pt>
    <dgm:pt modelId="{0D62C31B-A6B0-47F7-A35F-57B471C5AD4C}">
      <dgm:prSet phldrT="[Texte]"/>
      <dgm:spPr/>
      <dgm:t>
        <a:bodyPr/>
        <a:lstStyle/>
        <a:p>
          <a:r>
            <a:rPr lang="fr-FR" dirty="0" smtClean="0">
              <a:latin typeface="Times New Roman" pitchFamily="18" charset="0"/>
              <a:cs typeface="Times New Roman" pitchFamily="18" charset="0"/>
            </a:rPr>
            <a:t>Monnaie fiduciaire des AENF</a:t>
          </a:r>
          <a:endParaRPr lang="fr-FR" dirty="0">
            <a:latin typeface="Times New Roman" pitchFamily="18" charset="0"/>
            <a:cs typeface="Times New Roman" pitchFamily="18" charset="0"/>
          </a:endParaRPr>
        </a:p>
      </dgm:t>
    </dgm:pt>
    <dgm:pt modelId="{7C92B318-6484-4762-A5C0-42CF62289ADD}" type="parTrans" cxnId="{1186FB69-A49F-40F5-B41D-712106AFF781}">
      <dgm:prSet/>
      <dgm:spPr/>
      <dgm:t>
        <a:bodyPr/>
        <a:lstStyle/>
        <a:p>
          <a:endParaRPr lang="fr-FR" dirty="0"/>
        </a:p>
      </dgm:t>
    </dgm:pt>
    <dgm:pt modelId="{5F13E791-3B45-4E3F-A39D-428C20CAF60F}" type="sibTrans" cxnId="{1186FB69-A49F-40F5-B41D-712106AFF781}">
      <dgm:prSet/>
      <dgm:spPr/>
      <dgm:t>
        <a:bodyPr/>
        <a:lstStyle/>
        <a:p>
          <a:endParaRPr lang="fr-FR"/>
        </a:p>
      </dgm:t>
    </dgm:pt>
    <dgm:pt modelId="{2CA23A7A-C83E-43C3-B053-5750DA046AA1}">
      <dgm:prSet/>
      <dgm:spPr/>
      <dgm:t>
        <a:bodyPr/>
        <a:lstStyle/>
        <a:p>
          <a:pPr algn="ctr"/>
          <a:r>
            <a:rPr lang="fr-FR" dirty="0" smtClean="0">
              <a:latin typeface="Times New Roman" pitchFamily="18" charset="0"/>
              <a:cs typeface="Times New Roman" pitchFamily="18" charset="0"/>
            </a:rPr>
            <a:t> Créances (Nettes) sur l’intérieur</a:t>
          </a:r>
          <a:endParaRPr lang="fr-FR" dirty="0">
            <a:latin typeface="Times New Roman" pitchFamily="18" charset="0"/>
            <a:cs typeface="Times New Roman" pitchFamily="18" charset="0"/>
          </a:endParaRPr>
        </a:p>
      </dgm:t>
    </dgm:pt>
    <dgm:pt modelId="{78E91063-689D-48AD-B720-086B7AEF9725}" type="parTrans" cxnId="{C102A553-5995-40D2-818B-95BB5CC3B9A2}">
      <dgm:prSet/>
      <dgm:spPr/>
      <dgm:t>
        <a:bodyPr/>
        <a:lstStyle/>
        <a:p>
          <a:endParaRPr lang="fr-FR" dirty="0"/>
        </a:p>
      </dgm:t>
    </dgm:pt>
    <dgm:pt modelId="{ADCE5A34-2C60-411E-A193-B28DEAEA868E}" type="sibTrans" cxnId="{C102A553-5995-40D2-818B-95BB5CC3B9A2}">
      <dgm:prSet/>
      <dgm:spPr/>
      <dgm:t>
        <a:bodyPr/>
        <a:lstStyle/>
        <a:p>
          <a:endParaRPr lang="fr-FR"/>
        </a:p>
      </dgm:t>
    </dgm:pt>
    <dgm:pt modelId="{F73E89AA-E2F4-4336-8062-F946A1D45F8F}">
      <dgm:prSet/>
      <dgm:spPr/>
      <dgm:t>
        <a:bodyPr/>
        <a:lstStyle/>
        <a:p>
          <a:r>
            <a:rPr lang="fr-FR" dirty="0" smtClean="0">
              <a:latin typeface="Times New Roman" pitchFamily="18" charset="0"/>
              <a:cs typeface="Times New Roman" pitchFamily="18" charset="0"/>
            </a:rPr>
            <a:t>Monnaie scripturale des AEF</a:t>
          </a:r>
          <a:endParaRPr lang="fr-FR" dirty="0">
            <a:latin typeface="Times New Roman" pitchFamily="18" charset="0"/>
            <a:cs typeface="Times New Roman" pitchFamily="18" charset="0"/>
          </a:endParaRPr>
        </a:p>
      </dgm:t>
    </dgm:pt>
    <dgm:pt modelId="{F068CF90-B47C-42F3-8562-4B3FA0D88478}" type="parTrans" cxnId="{04DAA2E9-1698-45A7-9BBF-96B8DA677D73}">
      <dgm:prSet/>
      <dgm:spPr/>
      <dgm:t>
        <a:bodyPr/>
        <a:lstStyle/>
        <a:p>
          <a:endParaRPr lang="fr-FR" dirty="0"/>
        </a:p>
      </dgm:t>
    </dgm:pt>
    <dgm:pt modelId="{4C750090-B789-4AFD-AF72-5352FD9EC530}" type="sibTrans" cxnId="{04DAA2E9-1698-45A7-9BBF-96B8DA677D73}">
      <dgm:prSet/>
      <dgm:spPr/>
      <dgm:t>
        <a:bodyPr/>
        <a:lstStyle/>
        <a:p>
          <a:endParaRPr lang="fr-FR"/>
        </a:p>
      </dgm:t>
    </dgm:pt>
    <dgm:pt modelId="{F8CCCB93-D796-4976-9D65-3E2679524057}">
      <dgm:prSet phldrT="[Texte]"/>
      <dgm:spPr/>
      <dgm:t>
        <a:bodyPr/>
        <a:lstStyle/>
        <a:p>
          <a:r>
            <a:rPr lang="fr-FR" dirty="0" smtClean="0">
              <a:latin typeface="Times New Roman" pitchFamily="18" charset="0"/>
              <a:cs typeface="Times New Roman" pitchFamily="18" charset="0"/>
            </a:rPr>
            <a:t>Créances sur l’extérieur</a:t>
          </a:r>
          <a:endParaRPr lang="fr-FR" dirty="0">
            <a:latin typeface="Times New Roman" pitchFamily="18" charset="0"/>
            <a:cs typeface="Times New Roman" pitchFamily="18" charset="0"/>
          </a:endParaRPr>
        </a:p>
      </dgm:t>
    </dgm:pt>
    <dgm:pt modelId="{18EED11A-3A06-44D7-8598-1DD770A1AB62}" type="sibTrans" cxnId="{A535CF09-8E2B-4CD4-A961-3B3EF8301198}">
      <dgm:prSet/>
      <dgm:spPr/>
      <dgm:t>
        <a:bodyPr/>
        <a:lstStyle/>
        <a:p>
          <a:endParaRPr lang="fr-FR"/>
        </a:p>
      </dgm:t>
    </dgm:pt>
    <dgm:pt modelId="{F885A906-3B62-4E9D-8655-9DE1E4F52889}" type="parTrans" cxnId="{A535CF09-8E2B-4CD4-A961-3B3EF8301198}">
      <dgm:prSet/>
      <dgm:spPr/>
      <dgm:t>
        <a:bodyPr/>
        <a:lstStyle/>
        <a:p>
          <a:endParaRPr lang="fr-FR" dirty="0"/>
        </a:p>
      </dgm:t>
    </dgm:pt>
    <dgm:pt modelId="{448AB9CF-43DF-4276-A596-E3274C301F05}" type="pres">
      <dgm:prSet presAssocID="{33EC6950-E763-4CE6-8265-F9D40742CF34}" presName="diagram" presStyleCnt="0">
        <dgm:presLayoutVars>
          <dgm:chPref val="1"/>
          <dgm:dir/>
          <dgm:animOne val="branch"/>
          <dgm:animLvl val="lvl"/>
          <dgm:resizeHandles/>
        </dgm:presLayoutVars>
      </dgm:prSet>
      <dgm:spPr/>
      <dgm:t>
        <a:bodyPr/>
        <a:lstStyle/>
        <a:p>
          <a:endParaRPr lang="fr-FR"/>
        </a:p>
      </dgm:t>
    </dgm:pt>
    <dgm:pt modelId="{F44529FA-58CE-44B7-8331-945ED667980C}" type="pres">
      <dgm:prSet presAssocID="{F1E160F5-EA7E-4D5F-839B-1BC58AD3B121}" presName="root" presStyleCnt="0"/>
      <dgm:spPr/>
    </dgm:pt>
    <dgm:pt modelId="{28BCF560-C5DB-454B-8490-0FC7D757A144}" type="pres">
      <dgm:prSet presAssocID="{F1E160F5-EA7E-4D5F-839B-1BC58AD3B121}" presName="rootComposite" presStyleCnt="0"/>
      <dgm:spPr/>
    </dgm:pt>
    <dgm:pt modelId="{E57D120D-260E-422B-8789-D410A17EEBB2}" type="pres">
      <dgm:prSet presAssocID="{F1E160F5-EA7E-4D5F-839B-1BC58AD3B121}" presName="rootText" presStyleLbl="node1" presStyleIdx="0" presStyleCnt="2"/>
      <dgm:spPr/>
      <dgm:t>
        <a:bodyPr/>
        <a:lstStyle/>
        <a:p>
          <a:endParaRPr lang="fr-FR"/>
        </a:p>
      </dgm:t>
    </dgm:pt>
    <dgm:pt modelId="{8B82B4BA-B30B-49A2-9A7F-90325D00AC8B}" type="pres">
      <dgm:prSet presAssocID="{F1E160F5-EA7E-4D5F-839B-1BC58AD3B121}" presName="rootConnector" presStyleLbl="node1" presStyleIdx="0" presStyleCnt="2"/>
      <dgm:spPr/>
      <dgm:t>
        <a:bodyPr/>
        <a:lstStyle/>
        <a:p>
          <a:endParaRPr lang="fr-FR"/>
        </a:p>
      </dgm:t>
    </dgm:pt>
    <dgm:pt modelId="{5AF738C2-D818-4C25-A69F-1407118A2A4F}" type="pres">
      <dgm:prSet presAssocID="{F1E160F5-EA7E-4D5F-839B-1BC58AD3B121}" presName="childShape" presStyleCnt="0"/>
      <dgm:spPr/>
    </dgm:pt>
    <dgm:pt modelId="{366CA0A8-81A0-4774-A0A0-7AD6E65A06D9}" type="pres">
      <dgm:prSet presAssocID="{F885A906-3B62-4E9D-8655-9DE1E4F52889}" presName="Name13" presStyleLbl="parChTrans1D2" presStyleIdx="0" presStyleCnt="4"/>
      <dgm:spPr/>
      <dgm:t>
        <a:bodyPr/>
        <a:lstStyle/>
        <a:p>
          <a:endParaRPr lang="fr-FR"/>
        </a:p>
      </dgm:t>
    </dgm:pt>
    <dgm:pt modelId="{66A55696-722E-4959-A65D-9854EA1912CE}" type="pres">
      <dgm:prSet presAssocID="{F8CCCB93-D796-4976-9D65-3E2679524057}" presName="childText" presStyleLbl="bgAcc1" presStyleIdx="0" presStyleCnt="4" custScaleX="195594">
        <dgm:presLayoutVars>
          <dgm:bulletEnabled val="1"/>
        </dgm:presLayoutVars>
      </dgm:prSet>
      <dgm:spPr/>
      <dgm:t>
        <a:bodyPr/>
        <a:lstStyle/>
        <a:p>
          <a:endParaRPr lang="fr-FR"/>
        </a:p>
      </dgm:t>
    </dgm:pt>
    <dgm:pt modelId="{F87E2010-4087-400A-9051-9C055A57B2C3}" type="pres">
      <dgm:prSet presAssocID="{78E91063-689D-48AD-B720-086B7AEF9725}" presName="Name13" presStyleLbl="parChTrans1D2" presStyleIdx="1" presStyleCnt="4"/>
      <dgm:spPr/>
      <dgm:t>
        <a:bodyPr/>
        <a:lstStyle/>
        <a:p>
          <a:endParaRPr lang="fr-FR"/>
        </a:p>
      </dgm:t>
    </dgm:pt>
    <dgm:pt modelId="{0EDD3BE9-F79C-44E7-9333-0F2C2DCF7B11}" type="pres">
      <dgm:prSet presAssocID="{2CA23A7A-C83E-43C3-B053-5750DA046AA1}" presName="childText" presStyleLbl="bgAcc1" presStyleIdx="1" presStyleCnt="4" custScaleX="208357" custScaleY="265764">
        <dgm:presLayoutVars>
          <dgm:bulletEnabled val="1"/>
        </dgm:presLayoutVars>
      </dgm:prSet>
      <dgm:spPr/>
      <dgm:t>
        <a:bodyPr/>
        <a:lstStyle/>
        <a:p>
          <a:endParaRPr lang="fr-FR"/>
        </a:p>
      </dgm:t>
    </dgm:pt>
    <dgm:pt modelId="{05940B30-75C0-4C84-8B88-AACC862A7E96}" type="pres">
      <dgm:prSet presAssocID="{88B858F0-377A-48BD-9C7C-047DDF574E08}" presName="root" presStyleCnt="0"/>
      <dgm:spPr/>
    </dgm:pt>
    <dgm:pt modelId="{61C91C94-A5D5-49CE-83FD-4FC0419AD92B}" type="pres">
      <dgm:prSet presAssocID="{88B858F0-377A-48BD-9C7C-047DDF574E08}" presName="rootComposite" presStyleCnt="0"/>
      <dgm:spPr/>
    </dgm:pt>
    <dgm:pt modelId="{7E009184-6BD3-4906-B71F-EE08AC225329}" type="pres">
      <dgm:prSet presAssocID="{88B858F0-377A-48BD-9C7C-047DDF574E08}" presName="rootText" presStyleLbl="node1" presStyleIdx="1" presStyleCnt="2"/>
      <dgm:spPr/>
      <dgm:t>
        <a:bodyPr/>
        <a:lstStyle/>
        <a:p>
          <a:endParaRPr lang="fr-FR"/>
        </a:p>
      </dgm:t>
    </dgm:pt>
    <dgm:pt modelId="{696937B7-C037-4FF7-ACD5-FDEE5BB8F726}" type="pres">
      <dgm:prSet presAssocID="{88B858F0-377A-48BD-9C7C-047DDF574E08}" presName="rootConnector" presStyleLbl="node1" presStyleIdx="1" presStyleCnt="2"/>
      <dgm:spPr/>
      <dgm:t>
        <a:bodyPr/>
        <a:lstStyle/>
        <a:p>
          <a:endParaRPr lang="fr-FR"/>
        </a:p>
      </dgm:t>
    </dgm:pt>
    <dgm:pt modelId="{CDD069C1-33AA-42A1-A0D4-9F610770AE6B}" type="pres">
      <dgm:prSet presAssocID="{88B858F0-377A-48BD-9C7C-047DDF574E08}" presName="childShape" presStyleCnt="0"/>
      <dgm:spPr/>
    </dgm:pt>
    <dgm:pt modelId="{D559CC1D-23B7-4B47-816D-5AD96281B9EA}" type="pres">
      <dgm:prSet presAssocID="{7C92B318-6484-4762-A5C0-42CF62289ADD}" presName="Name13" presStyleLbl="parChTrans1D2" presStyleIdx="2" presStyleCnt="4"/>
      <dgm:spPr/>
      <dgm:t>
        <a:bodyPr/>
        <a:lstStyle/>
        <a:p>
          <a:endParaRPr lang="fr-FR"/>
        </a:p>
      </dgm:t>
    </dgm:pt>
    <dgm:pt modelId="{D7186827-4697-40B7-91B3-3A8D7AB9F340}" type="pres">
      <dgm:prSet presAssocID="{0D62C31B-A6B0-47F7-A35F-57B471C5AD4C}" presName="childText" presStyleLbl="bgAcc1" presStyleIdx="2" presStyleCnt="4" custScaleX="220401" custScaleY="118544" custLinFactNeighborX="-6523" custLinFactNeighborY="493">
        <dgm:presLayoutVars>
          <dgm:bulletEnabled val="1"/>
        </dgm:presLayoutVars>
      </dgm:prSet>
      <dgm:spPr/>
      <dgm:t>
        <a:bodyPr/>
        <a:lstStyle/>
        <a:p>
          <a:endParaRPr lang="fr-FR"/>
        </a:p>
      </dgm:t>
    </dgm:pt>
    <dgm:pt modelId="{4EA50E68-D6A7-45C2-ADBE-887EF103B11C}" type="pres">
      <dgm:prSet presAssocID="{F068CF90-B47C-42F3-8562-4B3FA0D88478}" presName="Name13" presStyleLbl="parChTrans1D2" presStyleIdx="3" presStyleCnt="4"/>
      <dgm:spPr/>
      <dgm:t>
        <a:bodyPr/>
        <a:lstStyle/>
        <a:p>
          <a:endParaRPr lang="fr-FR"/>
        </a:p>
      </dgm:t>
    </dgm:pt>
    <dgm:pt modelId="{DD339B93-32CB-4AFC-AB24-49218D4D2065}" type="pres">
      <dgm:prSet presAssocID="{F73E89AA-E2F4-4336-8062-F946A1D45F8F}" presName="childText" presStyleLbl="bgAcc1" presStyleIdx="3" presStyleCnt="4" custScaleX="226250" custScaleY="237064">
        <dgm:presLayoutVars>
          <dgm:bulletEnabled val="1"/>
        </dgm:presLayoutVars>
      </dgm:prSet>
      <dgm:spPr/>
      <dgm:t>
        <a:bodyPr/>
        <a:lstStyle/>
        <a:p>
          <a:endParaRPr lang="fr-FR"/>
        </a:p>
      </dgm:t>
    </dgm:pt>
  </dgm:ptLst>
  <dgm:cxnLst>
    <dgm:cxn modelId="{24DFAC06-8671-4DE3-8807-C7095DC9ACC8}" type="presOf" srcId="{F1E160F5-EA7E-4D5F-839B-1BC58AD3B121}" destId="{8B82B4BA-B30B-49A2-9A7F-90325D00AC8B}" srcOrd="1" destOrd="0" presId="urn:microsoft.com/office/officeart/2005/8/layout/hierarchy3"/>
    <dgm:cxn modelId="{5117C2A6-9313-4D85-BE8E-2F2E3A49412B}" srcId="{33EC6950-E763-4CE6-8265-F9D40742CF34}" destId="{88B858F0-377A-48BD-9C7C-047DDF574E08}" srcOrd="1" destOrd="0" parTransId="{015E22A1-6072-46EF-9932-7F9F37AA414A}" sibTransId="{C177E4AF-B457-468D-83B2-4ADF92424489}"/>
    <dgm:cxn modelId="{D568FC75-D2B4-4520-869D-CF7AA1775BE4}" type="presOf" srcId="{F885A906-3B62-4E9D-8655-9DE1E4F52889}" destId="{366CA0A8-81A0-4774-A0A0-7AD6E65A06D9}" srcOrd="0" destOrd="0" presId="urn:microsoft.com/office/officeart/2005/8/layout/hierarchy3"/>
    <dgm:cxn modelId="{F0783E6F-2C3A-4D49-8AA8-6CF591801E52}" srcId="{33EC6950-E763-4CE6-8265-F9D40742CF34}" destId="{F1E160F5-EA7E-4D5F-839B-1BC58AD3B121}" srcOrd="0" destOrd="0" parTransId="{796311EE-71FE-43F9-A834-AD55405D0A11}" sibTransId="{450D6F60-1E67-4C74-8773-70DCA29F2BE7}"/>
    <dgm:cxn modelId="{0B17CC7F-0AC8-4722-9CF7-3D11EAE29EAC}" type="presOf" srcId="{33EC6950-E763-4CE6-8265-F9D40742CF34}" destId="{448AB9CF-43DF-4276-A596-E3274C301F05}" srcOrd="0" destOrd="0" presId="urn:microsoft.com/office/officeart/2005/8/layout/hierarchy3"/>
    <dgm:cxn modelId="{1186FB69-A49F-40F5-B41D-712106AFF781}" srcId="{88B858F0-377A-48BD-9C7C-047DDF574E08}" destId="{0D62C31B-A6B0-47F7-A35F-57B471C5AD4C}" srcOrd="0" destOrd="0" parTransId="{7C92B318-6484-4762-A5C0-42CF62289ADD}" sibTransId="{5F13E791-3B45-4E3F-A39D-428C20CAF60F}"/>
    <dgm:cxn modelId="{F3F84AE4-0A1D-48A3-AAC0-63438DCD9FBE}" type="presOf" srcId="{78E91063-689D-48AD-B720-086B7AEF9725}" destId="{F87E2010-4087-400A-9051-9C055A57B2C3}" srcOrd="0" destOrd="0" presId="urn:microsoft.com/office/officeart/2005/8/layout/hierarchy3"/>
    <dgm:cxn modelId="{DFBA65F6-E7E0-4E19-9A60-21DF5B7F6148}" type="presOf" srcId="{F8CCCB93-D796-4976-9D65-3E2679524057}" destId="{66A55696-722E-4959-A65D-9854EA1912CE}" srcOrd="0" destOrd="0" presId="urn:microsoft.com/office/officeart/2005/8/layout/hierarchy3"/>
    <dgm:cxn modelId="{A535CF09-8E2B-4CD4-A961-3B3EF8301198}" srcId="{F1E160F5-EA7E-4D5F-839B-1BC58AD3B121}" destId="{F8CCCB93-D796-4976-9D65-3E2679524057}" srcOrd="0" destOrd="0" parTransId="{F885A906-3B62-4E9D-8655-9DE1E4F52889}" sibTransId="{18EED11A-3A06-44D7-8598-1DD770A1AB62}"/>
    <dgm:cxn modelId="{04DAA2E9-1698-45A7-9BBF-96B8DA677D73}" srcId="{88B858F0-377A-48BD-9C7C-047DDF574E08}" destId="{F73E89AA-E2F4-4336-8062-F946A1D45F8F}" srcOrd="1" destOrd="0" parTransId="{F068CF90-B47C-42F3-8562-4B3FA0D88478}" sibTransId="{4C750090-B789-4AFD-AF72-5352FD9EC530}"/>
    <dgm:cxn modelId="{2888E2CE-A04C-4C4C-93FC-873EA61B419A}" type="presOf" srcId="{7C92B318-6484-4762-A5C0-42CF62289ADD}" destId="{D559CC1D-23B7-4B47-816D-5AD96281B9EA}" srcOrd="0" destOrd="0" presId="urn:microsoft.com/office/officeart/2005/8/layout/hierarchy3"/>
    <dgm:cxn modelId="{C102A553-5995-40D2-818B-95BB5CC3B9A2}" srcId="{F1E160F5-EA7E-4D5F-839B-1BC58AD3B121}" destId="{2CA23A7A-C83E-43C3-B053-5750DA046AA1}" srcOrd="1" destOrd="0" parTransId="{78E91063-689D-48AD-B720-086B7AEF9725}" sibTransId="{ADCE5A34-2C60-411E-A193-B28DEAEA868E}"/>
    <dgm:cxn modelId="{422F9219-458D-43B2-95DE-4DA887B471E2}" type="presOf" srcId="{F73E89AA-E2F4-4336-8062-F946A1D45F8F}" destId="{DD339B93-32CB-4AFC-AB24-49218D4D2065}" srcOrd="0" destOrd="0" presId="urn:microsoft.com/office/officeart/2005/8/layout/hierarchy3"/>
    <dgm:cxn modelId="{F908EF96-B8AB-422F-9485-783823A64BF0}" type="presOf" srcId="{2CA23A7A-C83E-43C3-B053-5750DA046AA1}" destId="{0EDD3BE9-F79C-44E7-9333-0F2C2DCF7B11}" srcOrd="0" destOrd="0" presId="urn:microsoft.com/office/officeart/2005/8/layout/hierarchy3"/>
    <dgm:cxn modelId="{9084888A-89A3-43C2-A2DA-ED037724052A}" type="presOf" srcId="{88B858F0-377A-48BD-9C7C-047DDF574E08}" destId="{7E009184-6BD3-4906-B71F-EE08AC225329}" srcOrd="0" destOrd="0" presId="urn:microsoft.com/office/officeart/2005/8/layout/hierarchy3"/>
    <dgm:cxn modelId="{CCA65873-DDB9-47BB-8BEF-451FDAA4AFED}" type="presOf" srcId="{F1E160F5-EA7E-4D5F-839B-1BC58AD3B121}" destId="{E57D120D-260E-422B-8789-D410A17EEBB2}" srcOrd="0" destOrd="0" presId="urn:microsoft.com/office/officeart/2005/8/layout/hierarchy3"/>
    <dgm:cxn modelId="{00137CAF-A9B8-4CC6-87B8-B312E73E74CB}" type="presOf" srcId="{F068CF90-B47C-42F3-8562-4B3FA0D88478}" destId="{4EA50E68-D6A7-45C2-ADBE-887EF103B11C}" srcOrd="0" destOrd="0" presId="urn:microsoft.com/office/officeart/2005/8/layout/hierarchy3"/>
    <dgm:cxn modelId="{5F1F8C01-7D9E-4B8B-A3C8-9EAAB13E12F3}" type="presOf" srcId="{88B858F0-377A-48BD-9C7C-047DDF574E08}" destId="{696937B7-C037-4FF7-ACD5-FDEE5BB8F726}" srcOrd="1" destOrd="0" presId="urn:microsoft.com/office/officeart/2005/8/layout/hierarchy3"/>
    <dgm:cxn modelId="{F3B63770-25D6-4F61-98D3-2384C00738F7}" type="presOf" srcId="{0D62C31B-A6B0-47F7-A35F-57B471C5AD4C}" destId="{D7186827-4697-40B7-91B3-3A8D7AB9F340}" srcOrd="0" destOrd="0" presId="urn:microsoft.com/office/officeart/2005/8/layout/hierarchy3"/>
    <dgm:cxn modelId="{71D9A1E8-FCF4-4DFB-8769-0A588569F424}" type="presParOf" srcId="{448AB9CF-43DF-4276-A596-E3274C301F05}" destId="{F44529FA-58CE-44B7-8331-945ED667980C}" srcOrd="0" destOrd="0" presId="urn:microsoft.com/office/officeart/2005/8/layout/hierarchy3"/>
    <dgm:cxn modelId="{4B79718A-3639-4A5F-A91C-3282AC4F89C9}" type="presParOf" srcId="{F44529FA-58CE-44B7-8331-945ED667980C}" destId="{28BCF560-C5DB-454B-8490-0FC7D757A144}" srcOrd="0" destOrd="0" presId="urn:microsoft.com/office/officeart/2005/8/layout/hierarchy3"/>
    <dgm:cxn modelId="{316D0D5B-3A18-489B-8B92-A46B9876C00C}" type="presParOf" srcId="{28BCF560-C5DB-454B-8490-0FC7D757A144}" destId="{E57D120D-260E-422B-8789-D410A17EEBB2}" srcOrd="0" destOrd="0" presId="urn:microsoft.com/office/officeart/2005/8/layout/hierarchy3"/>
    <dgm:cxn modelId="{F9DD6A84-8573-444F-97D0-B452A0786269}" type="presParOf" srcId="{28BCF560-C5DB-454B-8490-0FC7D757A144}" destId="{8B82B4BA-B30B-49A2-9A7F-90325D00AC8B}" srcOrd="1" destOrd="0" presId="urn:microsoft.com/office/officeart/2005/8/layout/hierarchy3"/>
    <dgm:cxn modelId="{F30E03A6-94FC-4755-A975-911CC1C44FA2}" type="presParOf" srcId="{F44529FA-58CE-44B7-8331-945ED667980C}" destId="{5AF738C2-D818-4C25-A69F-1407118A2A4F}" srcOrd="1" destOrd="0" presId="urn:microsoft.com/office/officeart/2005/8/layout/hierarchy3"/>
    <dgm:cxn modelId="{D6ACBB22-7D76-4D70-835F-23D463A0F18C}" type="presParOf" srcId="{5AF738C2-D818-4C25-A69F-1407118A2A4F}" destId="{366CA0A8-81A0-4774-A0A0-7AD6E65A06D9}" srcOrd="0" destOrd="0" presId="urn:microsoft.com/office/officeart/2005/8/layout/hierarchy3"/>
    <dgm:cxn modelId="{B0B1DC59-2035-4520-B168-EFCAEB1FF3DB}" type="presParOf" srcId="{5AF738C2-D818-4C25-A69F-1407118A2A4F}" destId="{66A55696-722E-4959-A65D-9854EA1912CE}" srcOrd="1" destOrd="0" presId="urn:microsoft.com/office/officeart/2005/8/layout/hierarchy3"/>
    <dgm:cxn modelId="{D14AD662-D500-4CDB-AAA3-323CFA118748}" type="presParOf" srcId="{5AF738C2-D818-4C25-A69F-1407118A2A4F}" destId="{F87E2010-4087-400A-9051-9C055A57B2C3}" srcOrd="2" destOrd="0" presId="urn:microsoft.com/office/officeart/2005/8/layout/hierarchy3"/>
    <dgm:cxn modelId="{9F5902C6-AFA1-40EA-8D20-141AAEBA2F01}" type="presParOf" srcId="{5AF738C2-D818-4C25-A69F-1407118A2A4F}" destId="{0EDD3BE9-F79C-44E7-9333-0F2C2DCF7B11}" srcOrd="3" destOrd="0" presId="urn:microsoft.com/office/officeart/2005/8/layout/hierarchy3"/>
    <dgm:cxn modelId="{8AADCF7E-E571-4427-8A66-9586086BE2CF}" type="presParOf" srcId="{448AB9CF-43DF-4276-A596-E3274C301F05}" destId="{05940B30-75C0-4C84-8B88-AACC862A7E96}" srcOrd="1" destOrd="0" presId="urn:microsoft.com/office/officeart/2005/8/layout/hierarchy3"/>
    <dgm:cxn modelId="{613977E2-CA01-4369-AA69-3623E41E308A}" type="presParOf" srcId="{05940B30-75C0-4C84-8B88-AACC862A7E96}" destId="{61C91C94-A5D5-49CE-83FD-4FC0419AD92B}" srcOrd="0" destOrd="0" presId="urn:microsoft.com/office/officeart/2005/8/layout/hierarchy3"/>
    <dgm:cxn modelId="{19010C45-3F76-4A12-B224-E024DF123D7C}" type="presParOf" srcId="{61C91C94-A5D5-49CE-83FD-4FC0419AD92B}" destId="{7E009184-6BD3-4906-B71F-EE08AC225329}" srcOrd="0" destOrd="0" presId="urn:microsoft.com/office/officeart/2005/8/layout/hierarchy3"/>
    <dgm:cxn modelId="{DBC50B54-0D42-47A7-9CFE-93F16309417F}" type="presParOf" srcId="{61C91C94-A5D5-49CE-83FD-4FC0419AD92B}" destId="{696937B7-C037-4FF7-ACD5-FDEE5BB8F726}" srcOrd="1" destOrd="0" presId="urn:microsoft.com/office/officeart/2005/8/layout/hierarchy3"/>
    <dgm:cxn modelId="{D99BC643-D050-411D-89D2-5958D7EE0777}" type="presParOf" srcId="{05940B30-75C0-4C84-8B88-AACC862A7E96}" destId="{CDD069C1-33AA-42A1-A0D4-9F610770AE6B}" srcOrd="1" destOrd="0" presId="urn:microsoft.com/office/officeart/2005/8/layout/hierarchy3"/>
    <dgm:cxn modelId="{77C3A2FF-1FF8-45A9-BCFE-74ACD068D595}" type="presParOf" srcId="{CDD069C1-33AA-42A1-A0D4-9F610770AE6B}" destId="{D559CC1D-23B7-4B47-816D-5AD96281B9EA}" srcOrd="0" destOrd="0" presId="urn:microsoft.com/office/officeart/2005/8/layout/hierarchy3"/>
    <dgm:cxn modelId="{86EFF325-9766-4B98-88E6-D5B08161CC14}" type="presParOf" srcId="{CDD069C1-33AA-42A1-A0D4-9F610770AE6B}" destId="{D7186827-4697-40B7-91B3-3A8D7AB9F340}" srcOrd="1" destOrd="0" presId="urn:microsoft.com/office/officeart/2005/8/layout/hierarchy3"/>
    <dgm:cxn modelId="{F0C09CF8-E434-4FB4-AFC7-CBB89CB59E33}" type="presParOf" srcId="{CDD069C1-33AA-42A1-A0D4-9F610770AE6B}" destId="{4EA50E68-D6A7-45C2-ADBE-887EF103B11C}" srcOrd="2" destOrd="0" presId="urn:microsoft.com/office/officeart/2005/8/layout/hierarchy3"/>
    <dgm:cxn modelId="{1428546E-EFE9-4390-83E9-5E0CDBB7220D}" type="presParOf" srcId="{CDD069C1-33AA-42A1-A0D4-9F610770AE6B}" destId="{DD339B93-32CB-4AFC-AB24-49218D4D2065}" srcOrd="3" destOrd="0" presId="urn:microsoft.com/office/officeart/2005/8/layout/hierarchy3"/>
  </dgm:cxnLst>
  <dgm:bg/>
  <dgm:whole/>
</dgm:dataModel>
</file>

<file path=ppt/diagrams/data7.xml><?xml version="1.0" encoding="utf-8"?>
<dgm:dataModel xmlns:dgm="http://schemas.openxmlformats.org/drawingml/2006/diagram" xmlns:a="http://schemas.openxmlformats.org/drawingml/2006/main">
  <dgm:ptLst>
    <dgm:pt modelId="{22A55D93-80EA-44C6-832D-794CA535A1F1}" type="doc">
      <dgm:prSet loTypeId="urn:microsoft.com/office/officeart/2005/8/layout/target1" loCatId="relationship" qsTypeId="urn:microsoft.com/office/officeart/2005/8/quickstyle/simple1" qsCatId="simple" csTypeId="urn:microsoft.com/office/officeart/2005/8/colors/accent1_2" csCatId="accent1" phldr="1"/>
      <dgm:spPr/>
    </dgm:pt>
    <dgm:pt modelId="{823A6179-43F5-47B3-ACFB-1B40CD2B3F65}">
      <dgm:prSet phldrT="[Texte]"/>
      <dgm:spPr/>
      <dgm:t>
        <a:bodyPr/>
        <a:lstStyle/>
        <a:p>
          <a:r>
            <a:rPr lang="fr-FR" dirty="0" smtClean="0">
              <a:latin typeface="Times New Roman" pitchFamily="18" charset="0"/>
              <a:cs typeface="Times New Roman" pitchFamily="18" charset="0"/>
            </a:rPr>
            <a:t>M1</a:t>
          </a:r>
          <a:endParaRPr lang="fr-FR" dirty="0">
            <a:latin typeface="Times New Roman" pitchFamily="18" charset="0"/>
            <a:cs typeface="Times New Roman" pitchFamily="18" charset="0"/>
          </a:endParaRPr>
        </a:p>
      </dgm:t>
    </dgm:pt>
    <dgm:pt modelId="{A28C1CB2-2EF6-43C6-BFAB-EA2AF7BE5EF6}" type="parTrans" cxnId="{9A2EEBDD-7777-47D1-BF91-FFD4F000C077}">
      <dgm:prSet/>
      <dgm:spPr/>
      <dgm:t>
        <a:bodyPr/>
        <a:lstStyle/>
        <a:p>
          <a:endParaRPr lang="fr-FR"/>
        </a:p>
      </dgm:t>
    </dgm:pt>
    <dgm:pt modelId="{576E716F-8204-4CE1-B91A-777477ECEBA0}" type="sibTrans" cxnId="{9A2EEBDD-7777-47D1-BF91-FFD4F000C077}">
      <dgm:prSet/>
      <dgm:spPr/>
      <dgm:t>
        <a:bodyPr/>
        <a:lstStyle/>
        <a:p>
          <a:endParaRPr lang="fr-FR"/>
        </a:p>
      </dgm:t>
    </dgm:pt>
    <dgm:pt modelId="{31E67328-3D73-40A3-9E01-E3AF1468F17D}">
      <dgm:prSet phldrT="[Texte]"/>
      <dgm:spPr/>
      <dgm:t>
        <a:bodyPr/>
        <a:lstStyle/>
        <a:p>
          <a:r>
            <a:rPr lang="fr-FR" dirty="0" smtClean="0">
              <a:latin typeface="Times New Roman" pitchFamily="18" charset="0"/>
              <a:cs typeface="Times New Roman" pitchFamily="18" charset="0"/>
            </a:rPr>
            <a:t>M2</a:t>
          </a:r>
          <a:endParaRPr lang="fr-FR" dirty="0">
            <a:latin typeface="Times New Roman" pitchFamily="18" charset="0"/>
            <a:cs typeface="Times New Roman" pitchFamily="18" charset="0"/>
          </a:endParaRPr>
        </a:p>
      </dgm:t>
    </dgm:pt>
    <dgm:pt modelId="{BEFA6143-2660-41ED-9110-6018FDA46F5C}" type="parTrans" cxnId="{FC7266D3-A3FA-4FCD-BA38-2009F87E3C99}">
      <dgm:prSet/>
      <dgm:spPr/>
      <dgm:t>
        <a:bodyPr/>
        <a:lstStyle/>
        <a:p>
          <a:endParaRPr lang="fr-FR"/>
        </a:p>
      </dgm:t>
    </dgm:pt>
    <dgm:pt modelId="{427A1055-2AD8-4408-89FA-4361118A1D44}" type="sibTrans" cxnId="{FC7266D3-A3FA-4FCD-BA38-2009F87E3C99}">
      <dgm:prSet/>
      <dgm:spPr/>
      <dgm:t>
        <a:bodyPr/>
        <a:lstStyle/>
        <a:p>
          <a:endParaRPr lang="fr-FR"/>
        </a:p>
      </dgm:t>
    </dgm:pt>
    <dgm:pt modelId="{44CE6AA0-7C37-498D-8E69-B278BDD55BA9}">
      <dgm:prSet phldrT="[Texte]"/>
      <dgm:spPr/>
      <dgm:t>
        <a:bodyPr/>
        <a:lstStyle/>
        <a:p>
          <a:r>
            <a:rPr lang="fr-FR" dirty="0" smtClean="0">
              <a:latin typeface="Times New Roman" pitchFamily="18" charset="0"/>
              <a:cs typeface="Times New Roman" pitchFamily="18" charset="0"/>
            </a:rPr>
            <a:t>M3</a:t>
          </a:r>
          <a:endParaRPr lang="fr-FR" dirty="0">
            <a:latin typeface="Times New Roman" pitchFamily="18" charset="0"/>
            <a:cs typeface="Times New Roman" pitchFamily="18" charset="0"/>
          </a:endParaRPr>
        </a:p>
      </dgm:t>
    </dgm:pt>
    <dgm:pt modelId="{CED1C965-5885-481B-9E0C-9FA6A4E61BAA}" type="parTrans" cxnId="{78367AA3-C36F-4DD5-968E-C79D99F29985}">
      <dgm:prSet/>
      <dgm:spPr/>
      <dgm:t>
        <a:bodyPr/>
        <a:lstStyle/>
        <a:p>
          <a:endParaRPr lang="fr-FR"/>
        </a:p>
      </dgm:t>
    </dgm:pt>
    <dgm:pt modelId="{49A28068-59FA-4A85-BEB3-F3B90051A1E0}" type="sibTrans" cxnId="{78367AA3-C36F-4DD5-968E-C79D99F29985}">
      <dgm:prSet/>
      <dgm:spPr/>
      <dgm:t>
        <a:bodyPr/>
        <a:lstStyle/>
        <a:p>
          <a:endParaRPr lang="fr-FR"/>
        </a:p>
      </dgm:t>
    </dgm:pt>
    <dgm:pt modelId="{2B85FB79-847B-4B75-B61C-1B5A47C7B06D}" type="pres">
      <dgm:prSet presAssocID="{22A55D93-80EA-44C6-832D-794CA535A1F1}" presName="composite" presStyleCnt="0">
        <dgm:presLayoutVars>
          <dgm:chMax val="5"/>
          <dgm:dir/>
          <dgm:resizeHandles val="exact"/>
        </dgm:presLayoutVars>
      </dgm:prSet>
      <dgm:spPr/>
    </dgm:pt>
    <dgm:pt modelId="{D62BEB51-6AA7-47C9-B6A5-E80AF24E8037}" type="pres">
      <dgm:prSet presAssocID="{823A6179-43F5-47B3-ACFB-1B40CD2B3F65}" presName="circle1" presStyleLbl="lnNode1" presStyleIdx="0" presStyleCnt="3"/>
      <dgm:spPr/>
    </dgm:pt>
    <dgm:pt modelId="{B337FD87-76CF-4DCD-9DD8-E72FA8D7E922}" type="pres">
      <dgm:prSet presAssocID="{823A6179-43F5-47B3-ACFB-1B40CD2B3F65}" presName="text1" presStyleLbl="revTx" presStyleIdx="0" presStyleCnt="3">
        <dgm:presLayoutVars>
          <dgm:bulletEnabled val="1"/>
        </dgm:presLayoutVars>
      </dgm:prSet>
      <dgm:spPr/>
      <dgm:t>
        <a:bodyPr/>
        <a:lstStyle/>
        <a:p>
          <a:endParaRPr lang="fr-FR"/>
        </a:p>
      </dgm:t>
    </dgm:pt>
    <dgm:pt modelId="{4D0C9168-CD2B-4718-BC64-81A93ADA35AF}" type="pres">
      <dgm:prSet presAssocID="{823A6179-43F5-47B3-ACFB-1B40CD2B3F65}" presName="line1" presStyleLbl="callout" presStyleIdx="0" presStyleCnt="6"/>
      <dgm:spPr/>
    </dgm:pt>
    <dgm:pt modelId="{776A3840-8048-4186-B204-57B097B4C328}" type="pres">
      <dgm:prSet presAssocID="{823A6179-43F5-47B3-ACFB-1B40CD2B3F65}" presName="d1" presStyleLbl="callout" presStyleIdx="1" presStyleCnt="6"/>
      <dgm:spPr/>
    </dgm:pt>
    <dgm:pt modelId="{3FB497F5-A850-4914-B5C1-01561E0755A2}" type="pres">
      <dgm:prSet presAssocID="{31E67328-3D73-40A3-9E01-E3AF1468F17D}" presName="circle2" presStyleLbl="lnNode1" presStyleIdx="1" presStyleCnt="3"/>
      <dgm:spPr/>
    </dgm:pt>
    <dgm:pt modelId="{7E735DD2-6FE1-4F26-99FC-DE4F91BF26E0}" type="pres">
      <dgm:prSet presAssocID="{31E67328-3D73-40A3-9E01-E3AF1468F17D}" presName="text2" presStyleLbl="revTx" presStyleIdx="1" presStyleCnt="3">
        <dgm:presLayoutVars>
          <dgm:bulletEnabled val="1"/>
        </dgm:presLayoutVars>
      </dgm:prSet>
      <dgm:spPr/>
      <dgm:t>
        <a:bodyPr/>
        <a:lstStyle/>
        <a:p>
          <a:endParaRPr lang="fr-FR"/>
        </a:p>
      </dgm:t>
    </dgm:pt>
    <dgm:pt modelId="{1B0894FD-BEFA-4846-8729-9F2128B9EAE1}" type="pres">
      <dgm:prSet presAssocID="{31E67328-3D73-40A3-9E01-E3AF1468F17D}" presName="line2" presStyleLbl="callout" presStyleIdx="2" presStyleCnt="6"/>
      <dgm:spPr/>
    </dgm:pt>
    <dgm:pt modelId="{9D2C1074-C24F-409C-B2EF-F30FEAF4B77C}" type="pres">
      <dgm:prSet presAssocID="{31E67328-3D73-40A3-9E01-E3AF1468F17D}" presName="d2" presStyleLbl="callout" presStyleIdx="3" presStyleCnt="6"/>
      <dgm:spPr/>
    </dgm:pt>
    <dgm:pt modelId="{87333057-88DD-498F-BA4D-762E146861A7}" type="pres">
      <dgm:prSet presAssocID="{44CE6AA0-7C37-498D-8E69-B278BDD55BA9}" presName="circle3" presStyleLbl="lnNode1" presStyleIdx="2" presStyleCnt="3"/>
      <dgm:spPr/>
    </dgm:pt>
    <dgm:pt modelId="{3B5E3730-AACD-45DB-B33F-EB775E851BF9}" type="pres">
      <dgm:prSet presAssocID="{44CE6AA0-7C37-498D-8E69-B278BDD55BA9}" presName="text3" presStyleLbl="revTx" presStyleIdx="2" presStyleCnt="3">
        <dgm:presLayoutVars>
          <dgm:bulletEnabled val="1"/>
        </dgm:presLayoutVars>
      </dgm:prSet>
      <dgm:spPr/>
      <dgm:t>
        <a:bodyPr/>
        <a:lstStyle/>
        <a:p>
          <a:endParaRPr lang="fr-FR"/>
        </a:p>
      </dgm:t>
    </dgm:pt>
    <dgm:pt modelId="{AE701C92-4BB5-4800-B693-61D7852834C3}" type="pres">
      <dgm:prSet presAssocID="{44CE6AA0-7C37-498D-8E69-B278BDD55BA9}" presName="line3" presStyleLbl="callout" presStyleIdx="4" presStyleCnt="6"/>
      <dgm:spPr/>
    </dgm:pt>
    <dgm:pt modelId="{44F944F2-CC69-46C9-8AB2-2B59EA793DAB}" type="pres">
      <dgm:prSet presAssocID="{44CE6AA0-7C37-498D-8E69-B278BDD55BA9}" presName="d3" presStyleLbl="callout" presStyleIdx="5" presStyleCnt="6"/>
      <dgm:spPr/>
    </dgm:pt>
  </dgm:ptLst>
  <dgm:cxnLst>
    <dgm:cxn modelId="{78367AA3-C36F-4DD5-968E-C79D99F29985}" srcId="{22A55D93-80EA-44C6-832D-794CA535A1F1}" destId="{44CE6AA0-7C37-498D-8E69-B278BDD55BA9}" srcOrd="2" destOrd="0" parTransId="{CED1C965-5885-481B-9E0C-9FA6A4E61BAA}" sibTransId="{49A28068-59FA-4A85-BEB3-F3B90051A1E0}"/>
    <dgm:cxn modelId="{9A2EEBDD-7777-47D1-BF91-FFD4F000C077}" srcId="{22A55D93-80EA-44C6-832D-794CA535A1F1}" destId="{823A6179-43F5-47B3-ACFB-1B40CD2B3F65}" srcOrd="0" destOrd="0" parTransId="{A28C1CB2-2EF6-43C6-BFAB-EA2AF7BE5EF6}" sibTransId="{576E716F-8204-4CE1-B91A-777477ECEBA0}"/>
    <dgm:cxn modelId="{47BC467A-15BD-42DD-A83E-6DE2D548A37A}" type="presOf" srcId="{823A6179-43F5-47B3-ACFB-1B40CD2B3F65}" destId="{B337FD87-76CF-4DCD-9DD8-E72FA8D7E922}" srcOrd="0" destOrd="0" presId="urn:microsoft.com/office/officeart/2005/8/layout/target1"/>
    <dgm:cxn modelId="{6B4B3ACD-52C1-4441-93D2-6340EC1C9204}" type="presOf" srcId="{44CE6AA0-7C37-498D-8E69-B278BDD55BA9}" destId="{3B5E3730-AACD-45DB-B33F-EB775E851BF9}" srcOrd="0" destOrd="0" presId="urn:microsoft.com/office/officeart/2005/8/layout/target1"/>
    <dgm:cxn modelId="{6ADC2C60-EC84-4936-BB27-D39DCFD8ACE4}" type="presOf" srcId="{31E67328-3D73-40A3-9E01-E3AF1468F17D}" destId="{7E735DD2-6FE1-4F26-99FC-DE4F91BF26E0}" srcOrd="0" destOrd="0" presId="urn:microsoft.com/office/officeart/2005/8/layout/target1"/>
    <dgm:cxn modelId="{B5999E87-4B50-4176-B647-7CF75EA5062A}" type="presOf" srcId="{22A55D93-80EA-44C6-832D-794CA535A1F1}" destId="{2B85FB79-847B-4B75-B61C-1B5A47C7B06D}" srcOrd="0" destOrd="0" presId="urn:microsoft.com/office/officeart/2005/8/layout/target1"/>
    <dgm:cxn modelId="{FC7266D3-A3FA-4FCD-BA38-2009F87E3C99}" srcId="{22A55D93-80EA-44C6-832D-794CA535A1F1}" destId="{31E67328-3D73-40A3-9E01-E3AF1468F17D}" srcOrd="1" destOrd="0" parTransId="{BEFA6143-2660-41ED-9110-6018FDA46F5C}" sibTransId="{427A1055-2AD8-4408-89FA-4361118A1D44}"/>
    <dgm:cxn modelId="{DA5E69FA-92A2-4BE1-86A5-2F4560745021}" type="presParOf" srcId="{2B85FB79-847B-4B75-B61C-1B5A47C7B06D}" destId="{D62BEB51-6AA7-47C9-B6A5-E80AF24E8037}" srcOrd="0" destOrd="0" presId="urn:microsoft.com/office/officeart/2005/8/layout/target1"/>
    <dgm:cxn modelId="{94E2DF8D-FEE0-48EE-A4E3-2496EE0C2371}" type="presParOf" srcId="{2B85FB79-847B-4B75-B61C-1B5A47C7B06D}" destId="{B337FD87-76CF-4DCD-9DD8-E72FA8D7E922}" srcOrd="1" destOrd="0" presId="urn:microsoft.com/office/officeart/2005/8/layout/target1"/>
    <dgm:cxn modelId="{1AF159C6-6474-468C-9070-9192117A98C7}" type="presParOf" srcId="{2B85FB79-847B-4B75-B61C-1B5A47C7B06D}" destId="{4D0C9168-CD2B-4718-BC64-81A93ADA35AF}" srcOrd="2" destOrd="0" presId="urn:microsoft.com/office/officeart/2005/8/layout/target1"/>
    <dgm:cxn modelId="{2EA6941E-6DE0-4EC4-94FB-D79E193CAAB9}" type="presParOf" srcId="{2B85FB79-847B-4B75-B61C-1B5A47C7B06D}" destId="{776A3840-8048-4186-B204-57B097B4C328}" srcOrd="3" destOrd="0" presId="urn:microsoft.com/office/officeart/2005/8/layout/target1"/>
    <dgm:cxn modelId="{8530D8C3-7366-4BD7-BD87-DBBA210849B1}" type="presParOf" srcId="{2B85FB79-847B-4B75-B61C-1B5A47C7B06D}" destId="{3FB497F5-A850-4914-B5C1-01561E0755A2}" srcOrd="4" destOrd="0" presId="urn:microsoft.com/office/officeart/2005/8/layout/target1"/>
    <dgm:cxn modelId="{FB2FF6AA-C734-47ED-BABC-23890B08A40E}" type="presParOf" srcId="{2B85FB79-847B-4B75-B61C-1B5A47C7B06D}" destId="{7E735DD2-6FE1-4F26-99FC-DE4F91BF26E0}" srcOrd="5" destOrd="0" presId="urn:microsoft.com/office/officeart/2005/8/layout/target1"/>
    <dgm:cxn modelId="{E80C29FC-A4EC-46F1-8A1F-CCCB8858BB06}" type="presParOf" srcId="{2B85FB79-847B-4B75-B61C-1B5A47C7B06D}" destId="{1B0894FD-BEFA-4846-8729-9F2128B9EAE1}" srcOrd="6" destOrd="0" presId="urn:microsoft.com/office/officeart/2005/8/layout/target1"/>
    <dgm:cxn modelId="{77F61F3E-7867-4056-AEC7-6D009E3CCAA0}" type="presParOf" srcId="{2B85FB79-847B-4B75-B61C-1B5A47C7B06D}" destId="{9D2C1074-C24F-409C-B2EF-F30FEAF4B77C}" srcOrd="7" destOrd="0" presId="urn:microsoft.com/office/officeart/2005/8/layout/target1"/>
    <dgm:cxn modelId="{0396092C-1AE5-48AC-9292-17C3A174A2B3}" type="presParOf" srcId="{2B85FB79-847B-4B75-B61C-1B5A47C7B06D}" destId="{87333057-88DD-498F-BA4D-762E146861A7}" srcOrd="8" destOrd="0" presId="urn:microsoft.com/office/officeart/2005/8/layout/target1"/>
    <dgm:cxn modelId="{2B94D869-D9BA-406E-A5AA-FCD6C9DDC786}" type="presParOf" srcId="{2B85FB79-847B-4B75-B61C-1B5A47C7B06D}" destId="{3B5E3730-AACD-45DB-B33F-EB775E851BF9}" srcOrd="9" destOrd="0" presId="urn:microsoft.com/office/officeart/2005/8/layout/target1"/>
    <dgm:cxn modelId="{07E7B2CA-4721-44BC-906B-D49EA92642CD}" type="presParOf" srcId="{2B85FB79-847B-4B75-B61C-1B5A47C7B06D}" destId="{AE701C92-4BB5-4800-B693-61D7852834C3}" srcOrd="10" destOrd="0" presId="urn:microsoft.com/office/officeart/2005/8/layout/target1"/>
    <dgm:cxn modelId="{84857447-19D4-47FB-AD83-F03F7AE66A2D}" type="presParOf" srcId="{2B85FB79-847B-4B75-B61C-1B5A47C7B06D}" destId="{44F944F2-CC69-46C9-8AB2-2B59EA793DAB}" srcOrd="11" destOrd="0" presId="urn:microsoft.com/office/officeart/2005/8/layout/target1"/>
  </dgm:cxnLst>
  <dgm:bg/>
  <dgm:whole/>
</dgm:dataModel>
</file>

<file path=ppt/diagrams/data8.xml><?xml version="1.0" encoding="utf-8"?>
<dgm:dataModel xmlns:dgm="http://schemas.openxmlformats.org/drawingml/2006/diagram" xmlns:a="http://schemas.openxmlformats.org/drawingml/2006/main">
  <dgm:ptLst>
    <dgm:pt modelId="{0DCA05F8-CCE4-4F08-B460-6342AE554E55}" type="doc">
      <dgm:prSet loTypeId="urn:microsoft.com/office/officeart/2009/layout/CircleArrowProcess" loCatId="process" qsTypeId="urn:microsoft.com/office/officeart/2005/8/quickstyle/simple1" qsCatId="simple" csTypeId="urn:microsoft.com/office/officeart/2005/8/colors/accent1_2" csCatId="accent1" phldr="1"/>
      <dgm:spPr/>
      <dgm:t>
        <a:bodyPr/>
        <a:lstStyle/>
        <a:p>
          <a:endParaRPr lang="fr-FR"/>
        </a:p>
      </dgm:t>
    </dgm:pt>
    <dgm:pt modelId="{33DC11AA-7A37-4388-91E5-5A4DD76B8E7B}">
      <dgm:prSet phldrT="[Texte]" custT="1"/>
      <dgm:spPr/>
      <dgm:t>
        <a:bodyPr/>
        <a:lstStyle/>
        <a:p>
          <a:r>
            <a:rPr lang="fr-FR" sz="2800" b="1" i="1" dirty="0" smtClean="0">
              <a:solidFill>
                <a:schemeClr val="tx2">
                  <a:lumMod val="60000"/>
                  <a:lumOff val="40000"/>
                </a:schemeClr>
              </a:solidFill>
              <a:effectLst/>
              <a:latin typeface="Times New Roman" pitchFamily="18" charset="0"/>
              <a:cs typeface="Times New Roman" pitchFamily="18" charset="0"/>
            </a:rPr>
            <a:t>Facteurs Structurels</a:t>
          </a:r>
          <a:endParaRPr lang="fr-FR" sz="2800" b="1" i="1" dirty="0">
            <a:solidFill>
              <a:schemeClr val="tx2">
                <a:lumMod val="60000"/>
                <a:lumOff val="40000"/>
              </a:schemeClr>
            </a:solidFill>
            <a:effectLst/>
            <a:latin typeface="Times New Roman" pitchFamily="18" charset="0"/>
            <a:cs typeface="Times New Roman" pitchFamily="18" charset="0"/>
          </a:endParaRPr>
        </a:p>
      </dgm:t>
    </dgm:pt>
    <dgm:pt modelId="{4836F2E3-0F09-44A2-A557-F70EDBCE7511}" type="parTrans" cxnId="{DC9ABC78-A493-4066-8E91-2E1F507BCB92}">
      <dgm:prSet/>
      <dgm:spPr/>
      <dgm:t>
        <a:bodyPr/>
        <a:lstStyle/>
        <a:p>
          <a:endParaRPr lang="fr-FR"/>
        </a:p>
      </dgm:t>
    </dgm:pt>
    <dgm:pt modelId="{9FC5158E-7446-4CF7-A5B9-C8F52C256E3D}" type="sibTrans" cxnId="{DC9ABC78-A493-4066-8E91-2E1F507BCB92}">
      <dgm:prSet/>
      <dgm:spPr/>
      <dgm:t>
        <a:bodyPr/>
        <a:lstStyle/>
        <a:p>
          <a:endParaRPr lang="fr-FR"/>
        </a:p>
      </dgm:t>
    </dgm:pt>
    <dgm:pt modelId="{F19185B3-1D91-48D4-9B3C-6496F457B88E}">
      <dgm:prSet phldrT="[Texte]" custT="1"/>
      <dgm:spPr/>
      <dgm:t>
        <a:bodyPr/>
        <a:lstStyle/>
        <a:p>
          <a:r>
            <a:rPr lang="fr-FR" sz="2800" b="1" i="1" dirty="0" smtClean="0">
              <a:solidFill>
                <a:schemeClr val="tx2">
                  <a:lumMod val="60000"/>
                  <a:lumOff val="40000"/>
                </a:schemeClr>
              </a:solidFill>
              <a:latin typeface="Times New Roman" pitchFamily="18" charset="0"/>
              <a:cs typeface="Times New Roman" pitchFamily="18" charset="0"/>
            </a:rPr>
            <a:t>Facteurs Conjoncturels</a:t>
          </a:r>
          <a:endParaRPr lang="fr-FR" sz="2800" b="1" i="1" dirty="0">
            <a:solidFill>
              <a:schemeClr val="tx2">
                <a:lumMod val="60000"/>
                <a:lumOff val="40000"/>
              </a:schemeClr>
            </a:solidFill>
            <a:latin typeface="Times New Roman" pitchFamily="18" charset="0"/>
            <a:cs typeface="Times New Roman" pitchFamily="18" charset="0"/>
          </a:endParaRPr>
        </a:p>
      </dgm:t>
    </dgm:pt>
    <dgm:pt modelId="{CB603810-7F6D-451A-996E-06E0C42B3D3F}" type="parTrans" cxnId="{49B1043A-FE43-4DC8-A984-6BF95FFC2C31}">
      <dgm:prSet/>
      <dgm:spPr/>
      <dgm:t>
        <a:bodyPr/>
        <a:lstStyle/>
        <a:p>
          <a:endParaRPr lang="fr-FR"/>
        </a:p>
      </dgm:t>
    </dgm:pt>
    <dgm:pt modelId="{EB526E17-1342-4800-B221-22141E06D2B7}" type="sibTrans" cxnId="{49B1043A-FE43-4DC8-A984-6BF95FFC2C31}">
      <dgm:prSet/>
      <dgm:spPr/>
      <dgm:t>
        <a:bodyPr/>
        <a:lstStyle/>
        <a:p>
          <a:endParaRPr lang="fr-FR"/>
        </a:p>
      </dgm:t>
    </dgm:pt>
    <dgm:pt modelId="{BF5174F1-42B5-4A10-BA44-7565735FE367}">
      <dgm:prSet phldrT="[Texte]" custT="1"/>
      <dgm:spPr/>
      <dgm:t>
        <a:bodyPr/>
        <a:lstStyle/>
        <a:p>
          <a:r>
            <a:rPr lang="fr-FR" sz="3600" dirty="0" smtClean="0">
              <a:effectLst>
                <a:outerShdw blurRad="38100" dist="38100" dir="2700000" algn="tl">
                  <a:srgbClr val="000000">
                    <a:alpha val="43137"/>
                  </a:srgbClr>
                </a:outerShdw>
              </a:effectLst>
              <a:latin typeface="Times New Roman" pitchFamily="18" charset="0"/>
              <a:cs typeface="Times New Roman" pitchFamily="18" charset="0"/>
            </a:rPr>
            <a:t>Vitesse de Circulation Monnaie</a:t>
          </a:r>
          <a:endParaRPr lang="fr-FR" sz="3600"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3FA3C16F-4E90-4410-BF17-E22CE3173AF2}" type="parTrans" cxnId="{2653587A-EB60-4AD4-B3DB-476DA9C05B4C}">
      <dgm:prSet/>
      <dgm:spPr/>
      <dgm:t>
        <a:bodyPr/>
        <a:lstStyle/>
        <a:p>
          <a:endParaRPr lang="fr-FR"/>
        </a:p>
      </dgm:t>
    </dgm:pt>
    <dgm:pt modelId="{5723E09B-696A-4F2D-955F-FE47E1DD1228}" type="sibTrans" cxnId="{2653587A-EB60-4AD4-B3DB-476DA9C05B4C}">
      <dgm:prSet/>
      <dgm:spPr/>
      <dgm:t>
        <a:bodyPr/>
        <a:lstStyle/>
        <a:p>
          <a:endParaRPr lang="fr-FR"/>
        </a:p>
      </dgm:t>
    </dgm:pt>
    <dgm:pt modelId="{E10D9E17-C86F-4122-8604-2A73B626B7B9}" type="pres">
      <dgm:prSet presAssocID="{0DCA05F8-CCE4-4F08-B460-6342AE554E55}" presName="Name0" presStyleCnt="0">
        <dgm:presLayoutVars>
          <dgm:chMax val="7"/>
          <dgm:chPref val="7"/>
          <dgm:dir/>
          <dgm:animLvl val="lvl"/>
        </dgm:presLayoutVars>
      </dgm:prSet>
      <dgm:spPr/>
      <dgm:t>
        <a:bodyPr/>
        <a:lstStyle/>
        <a:p>
          <a:endParaRPr lang="fr-FR"/>
        </a:p>
      </dgm:t>
    </dgm:pt>
    <dgm:pt modelId="{F2306EB8-E8EA-4250-9AE8-E1480CB474C2}" type="pres">
      <dgm:prSet presAssocID="{33DC11AA-7A37-4388-91E5-5A4DD76B8E7B}" presName="Accent1" presStyleCnt="0"/>
      <dgm:spPr/>
    </dgm:pt>
    <dgm:pt modelId="{DBB4F75E-CD6D-425D-B48B-615CD5080507}" type="pres">
      <dgm:prSet presAssocID="{33DC11AA-7A37-4388-91E5-5A4DD76B8E7B}" presName="Accent" presStyleLbl="node1" presStyleIdx="0" presStyleCnt="3" custScaleX="342423" custScaleY="77164" custLinFactNeighborX="7880" custLinFactNeighborY="2014"/>
      <dgm:spPr>
        <a:solidFill>
          <a:schemeClr val="tx2">
            <a:lumMod val="20000"/>
            <a:lumOff val="80000"/>
          </a:schemeClr>
        </a:solidFill>
      </dgm:spPr>
    </dgm:pt>
    <dgm:pt modelId="{A8D8D65B-B350-420B-9D39-6171133DE690}" type="pres">
      <dgm:prSet presAssocID="{33DC11AA-7A37-4388-91E5-5A4DD76B8E7B}" presName="Parent1" presStyleLbl="revTx" presStyleIdx="0" presStyleCnt="3" custScaleX="348148" custLinFactNeighborX="-2270" custLinFactNeighborY="11499">
        <dgm:presLayoutVars>
          <dgm:chMax val="1"/>
          <dgm:chPref val="1"/>
          <dgm:bulletEnabled val="1"/>
        </dgm:presLayoutVars>
      </dgm:prSet>
      <dgm:spPr/>
      <dgm:t>
        <a:bodyPr/>
        <a:lstStyle/>
        <a:p>
          <a:endParaRPr lang="fr-FR"/>
        </a:p>
      </dgm:t>
    </dgm:pt>
    <dgm:pt modelId="{D371CF35-89E4-4754-834C-DD92336682B9}" type="pres">
      <dgm:prSet presAssocID="{F19185B3-1D91-48D4-9B3C-6496F457B88E}" presName="Accent2" presStyleCnt="0"/>
      <dgm:spPr/>
    </dgm:pt>
    <dgm:pt modelId="{2EC080BA-017C-439C-86BF-4778FD14784E}" type="pres">
      <dgm:prSet presAssocID="{F19185B3-1D91-48D4-9B3C-6496F457B88E}" presName="Accent" presStyleLbl="node1" presStyleIdx="1" presStyleCnt="3" custScaleX="289787" custScaleY="73840" custLinFactNeighborX="-1750" custLinFactNeighborY="2014"/>
      <dgm:spPr>
        <a:solidFill>
          <a:schemeClr val="tx2">
            <a:lumMod val="20000"/>
            <a:lumOff val="80000"/>
          </a:schemeClr>
        </a:solidFill>
      </dgm:spPr>
    </dgm:pt>
    <dgm:pt modelId="{D7AF1821-F43B-4165-BC1B-9AEACB149134}" type="pres">
      <dgm:prSet presAssocID="{F19185B3-1D91-48D4-9B3C-6496F457B88E}" presName="Parent2" presStyleLbl="revTx" presStyleIdx="1" presStyleCnt="3" custScaleX="490734" custScaleY="54543" custLinFactNeighborX="41322" custLinFactNeighborY="-19746">
        <dgm:presLayoutVars>
          <dgm:chMax val="1"/>
          <dgm:chPref val="1"/>
          <dgm:bulletEnabled val="1"/>
        </dgm:presLayoutVars>
      </dgm:prSet>
      <dgm:spPr/>
      <dgm:t>
        <a:bodyPr/>
        <a:lstStyle/>
        <a:p>
          <a:endParaRPr lang="fr-FR"/>
        </a:p>
      </dgm:t>
    </dgm:pt>
    <dgm:pt modelId="{B34340D8-2D65-4816-8480-107FBA4C4F70}" type="pres">
      <dgm:prSet presAssocID="{BF5174F1-42B5-4A10-BA44-7565735FE367}" presName="Accent3" presStyleCnt="0"/>
      <dgm:spPr/>
    </dgm:pt>
    <dgm:pt modelId="{9D3518A3-531D-4FF1-BAFB-E0566E8C9E76}" type="pres">
      <dgm:prSet presAssocID="{BF5174F1-42B5-4A10-BA44-7565735FE367}" presName="Accent" presStyleLbl="node1" presStyleIdx="2" presStyleCnt="3" custScaleX="379538" custScaleY="80584" custLinFactNeighborX="8177" custLinFactNeighborY="-554"/>
      <dgm:spPr>
        <a:solidFill>
          <a:schemeClr val="tx2">
            <a:lumMod val="20000"/>
            <a:lumOff val="80000"/>
          </a:schemeClr>
        </a:solidFill>
      </dgm:spPr>
    </dgm:pt>
    <dgm:pt modelId="{6C2A743C-72DA-4D83-823F-4388F0AD92E5}" type="pres">
      <dgm:prSet presAssocID="{BF5174F1-42B5-4A10-BA44-7565735FE367}" presName="Parent3" presStyleLbl="revTx" presStyleIdx="2" presStyleCnt="3" custScaleX="582550" custLinFactNeighborX="3961" custLinFactNeighborY="-19137">
        <dgm:presLayoutVars>
          <dgm:chMax val="1"/>
          <dgm:chPref val="1"/>
          <dgm:bulletEnabled val="1"/>
        </dgm:presLayoutVars>
      </dgm:prSet>
      <dgm:spPr/>
      <dgm:t>
        <a:bodyPr/>
        <a:lstStyle/>
        <a:p>
          <a:endParaRPr lang="fr-FR"/>
        </a:p>
      </dgm:t>
    </dgm:pt>
  </dgm:ptLst>
  <dgm:cxnLst>
    <dgm:cxn modelId="{49B1043A-FE43-4DC8-A984-6BF95FFC2C31}" srcId="{0DCA05F8-CCE4-4F08-B460-6342AE554E55}" destId="{F19185B3-1D91-48D4-9B3C-6496F457B88E}" srcOrd="1" destOrd="0" parTransId="{CB603810-7F6D-451A-996E-06E0C42B3D3F}" sibTransId="{EB526E17-1342-4800-B221-22141E06D2B7}"/>
    <dgm:cxn modelId="{DC9ABC78-A493-4066-8E91-2E1F507BCB92}" srcId="{0DCA05F8-CCE4-4F08-B460-6342AE554E55}" destId="{33DC11AA-7A37-4388-91E5-5A4DD76B8E7B}" srcOrd="0" destOrd="0" parTransId="{4836F2E3-0F09-44A2-A557-F70EDBCE7511}" sibTransId="{9FC5158E-7446-4CF7-A5B9-C8F52C256E3D}"/>
    <dgm:cxn modelId="{520A81EE-A30A-42EC-BA50-D6A379B509E7}" type="presOf" srcId="{F19185B3-1D91-48D4-9B3C-6496F457B88E}" destId="{D7AF1821-F43B-4165-BC1B-9AEACB149134}" srcOrd="0" destOrd="0" presId="urn:microsoft.com/office/officeart/2009/layout/CircleArrowProcess"/>
    <dgm:cxn modelId="{E0DA1B2C-B1D8-481E-925C-822EDAB27E21}" type="presOf" srcId="{0DCA05F8-CCE4-4F08-B460-6342AE554E55}" destId="{E10D9E17-C86F-4122-8604-2A73B626B7B9}" srcOrd="0" destOrd="0" presId="urn:microsoft.com/office/officeart/2009/layout/CircleArrowProcess"/>
    <dgm:cxn modelId="{2653587A-EB60-4AD4-B3DB-476DA9C05B4C}" srcId="{0DCA05F8-CCE4-4F08-B460-6342AE554E55}" destId="{BF5174F1-42B5-4A10-BA44-7565735FE367}" srcOrd="2" destOrd="0" parTransId="{3FA3C16F-4E90-4410-BF17-E22CE3173AF2}" sibTransId="{5723E09B-696A-4F2D-955F-FE47E1DD1228}"/>
    <dgm:cxn modelId="{7F65B7F1-FAE8-4B75-82D7-A98613B1E41A}" type="presOf" srcId="{33DC11AA-7A37-4388-91E5-5A4DD76B8E7B}" destId="{A8D8D65B-B350-420B-9D39-6171133DE690}" srcOrd="0" destOrd="0" presId="urn:microsoft.com/office/officeart/2009/layout/CircleArrowProcess"/>
    <dgm:cxn modelId="{E4E48DDF-39FA-4343-9BA7-F6512703E00C}" type="presOf" srcId="{BF5174F1-42B5-4A10-BA44-7565735FE367}" destId="{6C2A743C-72DA-4D83-823F-4388F0AD92E5}" srcOrd="0" destOrd="0" presId="urn:microsoft.com/office/officeart/2009/layout/CircleArrowProcess"/>
    <dgm:cxn modelId="{BC29CC20-CA6E-40A5-8FED-D3EC15D1FA31}" type="presParOf" srcId="{E10D9E17-C86F-4122-8604-2A73B626B7B9}" destId="{F2306EB8-E8EA-4250-9AE8-E1480CB474C2}" srcOrd="0" destOrd="0" presId="urn:microsoft.com/office/officeart/2009/layout/CircleArrowProcess"/>
    <dgm:cxn modelId="{708B1156-7B7F-4BCB-B121-F3A5ED7F4B0D}" type="presParOf" srcId="{F2306EB8-E8EA-4250-9AE8-E1480CB474C2}" destId="{DBB4F75E-CD6D-425D-B48B-615CD5080507}" srcOrd="0" destOrd="0" presId="urn:microsoft.com/office/officeart/2009/layout/CircleArrowProcess"/>
    <dgm:cxn modelId="{670366C9-ED8C-4B4D-A8E6-DE539887D9EB}" type="presParOf" srcId="{E10D9E17-C86F-4122-8604-2A73B626B7B9}" destId="{A8D8D65B-B350-420B-9D39-6171133DE690}" srcOrd="1" destOrd="0" presId="urn:microsoft.com/office/officeart/2009/layout/CircleArrowProcess"/>
    <dgm:cxn modelId="{168EA933-670B-4962-BA9B-17E0D1AB00DE}" type="presParOf" srcId="{E10D9E17-C86F-4122-8604-2A73B626B7B9}" destId="{D371CF35-89E4-4754-834C-DD92336682B9}" srcOrd="2" destOrd="0" presId="urn:microsoft.com/office/officeart/2009/layout/CircleArrowProcess"/>
    <dgm:cxn modelId="{DF1B0859-C99B-4A75-B631-DCF63766C0A8}" type="presParOf" srcId="{D371CF35-89E4-4754-834C-DD92336682B9}" destId="{2EC080BA-017C-439C-86BF-4778FD14784E}" srcOrd="0" destOrd="0" presId="urn:microsoft.com/office/officeart/2009/layout/CircleArrowProcess"/>
    <dgm:cxn modelId="{03F89902-BD37-4132-B44E-344AF1C3A368}" type="presParOf" srcId="{E10D9E17-C86F-4122-8604-2A73B626B7B9}" destId="{D7AF1821-F43B-4165-BC1B-9AEACB149134}" srcOrd="3" destOrd="0" presId="urn:microsoft.com/office/officeart/2009/layout/CircleArrowProcess"/>
    <dgm:cxn modelId="{E1B1D0BE-5B33-45AC-921D-DF6086CDCDD7}" type="presParOf" srcId="{E10D9E17-C86F-4122-8604-2A73B626B7B9}" destId="{B34340D8-2D65-4816-8480-107FBA4C4F70}" srcOrd="4" destOrd="0" presId="urn:microsoft.com/office/officeart/2009/layout/CircleArrowProcess"/>
    <dgm:cxn modelId="{78E4DAFB-1318-42D0-BF51-9C44B116C3B6}" type="presParOf" srcId="{B34340D8-2D65-4816-8480-107FBA4C4F70}" destId="{9D3518A3-531D-4FF1-BAFB-E0566E8C9E76}" srcOrd="0" destOrd="0" presId="urn:microsoft.com/office/officeart/2009/layout/CircleArrowProcess"/>
    <dgm:cxn modelId="{A844D02E-494F-4DCD-893E-A96ED6A6C700}" type="presParOf" srcId="{E10D9E17-C86F-4122-8604-2A73B626B7B9}" destId="{6C2A743C-72DA-4D83-823F-4388F0AD92E5}" srcOrd="5" destOrd="0" presId="urn:microsoft.com/office/officeart/2009/layout/CircleArrowProcess"/>
  </dgm:cxnLst>
  <dgm:bg/>
  <dgm:whole/>
</dgm:dataModel>
</file>

<file path=ppt/diagrams/data9.xml><?xml version="1.0" encoding="utf-8"?>
<dgm:dataModel xmlns:dgm="http://schemas.openxmlformats.org/drawingml/2006/diagram" xmlns:a="http://schemas.openxmlformats.org/drawingml/2006/main">
  <dgm:ptLst>
    <dgm:pt modelId="{A6848AB6-990E-46CB-8BCA-8B82F425EBD2}"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fr-FR"/>
        </a:p>
      </dgm:t>
    </dgm:pt>
    <dgm:pt modelId="{067EFA5D-7CE0-41B1-87F2-4D0236CC7639}">
      <dgm:prSet phldrT="[Texte]" custT="1"/>
      <dgm:spPr/>
      <dgm:t>
        <a:bodyPr/>
        <a:lstStyle/>
        <a:p>
          <a:r>
            <a:rPr lang="fr-FR" sz="1700" b="0" i="1" dirty="0" smtClean="0">
              <a:solidFill>
                <a:schemeClr val="bg1"/>
              </a:solidFill>
              <a:latin typeface="Times New Roman" pitchFamily="18" charset="0"/>
              <a:cs typeface="Times New Roman" pitchFamily="18" charset="0"/>
            </a:rPr>
            <a:t>Passif des banques</a:t>
          </a:r>
          <a:r>
            <a:rPr lang="fr-FR" sz="1700" b="0" dirty="0" smtClean="0">
              <a:solidFill>
                <a:schemeClr val="bg1"/>
              </a:solidFill>
              <a:latin typeface="Times New Roman" pitchFamily="18" charset="0"/>
              <a:cs typeface="Times New Roman" pitchFamily="18" charset="0"/>
            </a:rPr>
            <a:t>:</a:t>
          </a:r>
        </a:p>
        <a:p>
          <a:endParaRPr lang="fr-FR" sz="1600" b="0" dirty="0" smtClean="0">
            <a:latin typeface="Times New Roman" pitchFamily="18" charset="0"/>
            <a:cs typeface="Times New Roman" pitchFamily="18" charset="0"/>
          </a:endParaRPr>
        </a:p>
      </dgm:t>
    </dgm:pt>
    <dgm:pt modelId="{592527DB-2F2E-4F86-8ECD-9E6B700EFFC4}" type="parTrans" cxnId="{8844A946-1381-4EC4-9973-486DCD67B55D}">
      <dgm:prSet/>
      <dgm:spPr/>
      <dgm:t>
        <a:bodyPr/>
        <a:lstStyle/>
        <a:p>
          <a:endParaRPr lang="fr-FR"/>
        </a:p>
      </dgm:t>
    </dgm:pt>
    <dgm:pt modelId="{B0FAA875-2273-4492-A78D-90FA71E62AAB}" type="sibTrans" cxnId="{8844A946-1381-4EC4-9973-486DCD67B55D}">
      <dgm:prSet/>
      <dgm:spPr/>
      <dgm:t>
        <a:bodyPr/>
        <a:lstStyle/>
        <a:p>
          <a:endParaRPr lang="fr-FR"/>
        </a:p>
      </dgm:t>
    </dgm:pt>
    <dgm:pt modelId="{3629F201-E41B-4446-A1AD-B31637FF5F4C}">
      <dgm:prSet phldrT="[Texte]" custT="1"/>
      <dgm:spPr/>
      <dgm:t>
        <a:bodyPr/>
        <a:lstStyle/>
        <a:p>
          <a:r>
            <a:rPr lang="fr-FR" sz="2000" b="1" dirty="0" smtClean="0">
              <a:latin typeface="Times New Roman" pitchFamily="18" charset="0"/>
              <a:cs typeface="Times New Roman" pitchFamily="18" charset="0"/>
            </a:rPr>
            <a:t>Dépôts des AENF</a:t>
          </a:r>
          <a:endParaRPr lang="fr-FR" sz="2000" b="1" dirty="0">
            <a:latin typeface="Times New Roman" pitchFamily="18" charset="0"/>
            <a:cs typeface="Times New Roman" pitchFamily="18" charset="0"/>
          </a:endParaRPr>
        </a:p>
      </dgm:t>
    </dgm:pt>
    <dgm:pt modelId="{792F7FEA-F1F0-42C0-9CB3-04268AEC0573}" type="parTrans" cxnId="{E5E79EF1-465F-40F1-A7A6-9E765A4FB996}">
      <dgm:prSet/>
      <dgm:spPr/>
      <dgm:t>
        <a:bodyPr/>
        <a:lstStyle/>
        <a:p>
          <a:endParaRPr lang="fr-FR"/>
        </a:p>
      </dgm:t>
    </dgm:pt>
    <dgm:pt modelId="{28C52D90-F81D-4F43-B1F0-477BAE8D92C8}" type="sibTrans" cxnId="{E5E79EF1-465F-40F1-A7A6-9E765A4FB996}">
      <dgm:prSet/>
      <dgm:spPr/>
      <dgm:t>
        <a:bodyPr/>
        <a:lstStyle/>
        <a:p>
          <a:endParaRPr lang="fr-FR"/>
        </a:p>
      </dgm:t>
    </dgm:pt>
    <dgm:pt modelId="{8E06F77D-FDF8-4867-B62C-9C6E35E67634}">
      <dgm:prSet phldrT="[Texte]" custT="1"/>
      <dgm:spPr/>
      <dgm:t>
        <a:bodyPr/>
        <a:lstStyle/>
        <a:p>
          <a:r>
            <a:rPr lang="fr-FR" sz="1800" i="1" dirty="0" smtClean="0">
              <a:latin typeface="Times New Roman" pitchFamily="18" charset="0"/>
              <a:cs typeface="Times New Roman" pitchFamily="18" charset="0"/>
            </a:rPr>
            <a:t>Passif de la banque centrale</a:t>
          </a:r>
          <a:r>
            <a:rPr lang="fr-FR" sz="1800" dirty="0" smtClean="0">
              <a:latin typeface="Times New Roman" pitchFamily="18" charset="0"/>
              <a:cs typeface="Times New Roman" pitchFamily="18" charset="0"/>
            </a:rPr>
            <a:t>:</a:t>
          </a:r>
        </a:p>
        <a:p>
          <a:endParaRPr lang="fr-FR" sz="1800" dirty="0" smtClean="0">
            <a:latin typeface="Times New Roman" pitchFamily="18" charset="0"/>
            <a:cs typeface="Times New Roman" pitchFamily="18" charset="0"/>
          </a:endParaRPr>
        </a:p>
      </dgm:t>
    </dgm:pt>
    <dgm:pt modelId="{17C10235-5021-4926-A4CF-C21762CE4722}" type="parTrans" cxnId="{3E0325A2-0AB9-46DB-9374-04137E0E1791}">
      <dgm:prSet/>
      <dgm:spPr/>
      <dgm:t>
        <a:bodyPr/>
        <a:lstStyle/>
        <a:p>
          <a:endParaRPr lang="fr-FR"/>
        </a:p>
      </dgm:t>
    </dgm:pt>
    <dgm:pt modelId="{DE32A9C9-05CB-4437-B8B9-39C6B23B4FBB}" type="sibTrans" cxnId="{3E0325A2-0AB9-46DB-9374-04137E0E1791}">
      <dgm:prSet/>
      <dgm:spPr/>
      <dgm:t>
        <a:bodyPr/>
        <a:lstStyle/>
        <a:p>
          <a:endParaRPr lang="fr-FR"/>
        </a:p>
      </dgm:t>
    </dgm:pt>
    <dgm:pt modelId="{9CC70930-34D5-4D88-8D63-964CB70BC98F}">
      <dgm:prSet phldrT="[Texte]" custT="1"/>
      <dgm:spPr/>
      <dgm:t>
        <a:bodyPr/>
        <a:lstStyle/>
        <a:p>
          <a:r>
            <a:rPr lang="fr-FR" sz="2000" b="1" dirty="0" smtClean="0">
              <a:latin typeface="Times New Roman" pitchFamily="18" charset="0"/>
              <a:cs typeface="Times New Roman" pitchFamily="18" charset="0"/>
            </a:rPr>
            <a:t>Monnaie fiduciaire</a:t>
          </a:r>
          <a:endParaRPr lang="fr-FR" sz="2000" b="1" dirty="0">
            <a:latin typeface="Times New Roman" pitchFamily="18" charset="0"/>
            <a:cs typeface="Times New Roman" pitchFamily="18" charset="0"/>
          </a:endParaRPr>
        </a:p>
      </dgm:t>
    </dgm:pt>
    <dgm:pt modelId="{755EB8BB-155B-477E-9829-14898D2FF1B8}" type="parTrans" cxnId="{F0E98B62-9FDF-4BDC-B379-765B50C584E5}">
      <dgm:prSet/>
      <dgm:spPr/>
      <dgm:t>
        <a:bodyPr/>
        <a:lstStyle/>
        <a:p>
          <a:endParaRPr lang="fr-FR"/>
        </a:p>
      </dgm:t>
    </dgm:pt>
    <dgm:pt modelId="{B9685866-825F-4707-AE08-D953CCD44B6B}" type="sibTrans" cxnId="{F0E98B62-9FDF-4BDC-B379-765B50C584E5}">
      <dgm:prSet/>
      <dgm:spPr/>
      <dgm:t>
        <a:bodyPr/>
        <a:lstStyle/>
        <a:p>
          <a:endParaRPr lang="fr-FR"/>
        </a:p>
      </dgm:t>
    </dgm:pt>
    <dgm:pt modelId="{72866F19-D6CA-43D5-A83B-26384B1A1B7A}">
      <dgm:prSet phldrT="[Texte]" custT="1"/>
      <dgm:spPr/>
      <dgm:t>
        <a:bodyPr/>
        <a:lstStyle/>
        <a:p>
          <a:r>
            <a:rPr lang="fr-FR" sz="2000" b="1" dirty="0" smtClean="0">
              <a:latin typeface="Times New Roman" pitchFamily="18" charset="0"/>
              <a:cs typeface="Times New Roman" pitchFamily="18" charset="0"/>
            </a:rPr>
            <a:t>Dépôts des banques</a:t>
          </a:r>
          <a:endParaRPr lang="fr-FR" sz="2000" b="1" dirty="0">
            <a:latin typeface="Times New Roman" pitchFamily="18" charset="0"/>
            <a:cs typeface="Times New Roman" pitchFamily="18" charset="0"/>
          </a:endParaRPr>
        </a:p>
      </dgm:t>
    </dgm:pt>
    <dgm:pt modelId="{FD9579AE-A234-4090-BDF8-27FAA13DCB96}" type="parTrans" cxnId="{18610DDB-4C16-49CE-8BEC-A619543642E3}">
      <dgm:prSet/>
      <dgm:spPr/>
      <dgm:t>
        <a:bodyPr/>
        <a:lstStyle/>
        <a:p>
          <a:endParaRPr lang="fr-FR"/>
        </a:p>
      </dgm:t>
    </dgm:pt>
    <dgm:pt modelId="{1F2B93A1-4148-49FB-AB60-EE0A4480A9E9}" type="sibTrans" cxnId="{18610DDB-4C16-49CE-8BEC-A619543642E3}">
      <dgm:prSet/>
      <dgm:spPr/>
      <dgm:t>
        <a:bodyPr/>
        <a:lstStyle/>
        <a:p>
          <a:endParaRPr lang="fr-FR"/>
        </a:p>
      </dgm:t>
    </dgm:pt>
    <dgm:pt modelId="{B767A55B-2C13-4490-B2C1-5D3776E990A0}" type="pres">
      <dgm:prSet presAssocID="{A6848AB6-990E-46CB-8BCA-8B82F425EBD2}" presName="Name0" presStyleCnt="0">
        <dgm:presLayoutVars>
          <dgm:dir/>
          <dgm:resizeHandles val="exact"/>
        </dgm:presLayoutVars>
      </dgm:prSet>
      <dgm:spPr/>
      <dgm:t>
        <a:bodyPr/>
        <a:lstStyle/>
        <a:p>
          <a:endParaRPr lang="fr-FR"/>
        </a:p>
      </dgm:t>
    </dgm:pt>
    <dgm:pt modelId="{335510A0-8C94-41EA-8333-E0D4D1CF3978}" type="pres">
      <dgm:prSet presAssocID="{067EFA5D-7CE0-41B1-87F2-4D0236CC7639}" presName="node" presStyleLbl="node1" presStyleIdx="0" presStyleCnt="2" custScaleX="108226" custLinFactNeighborX="27845" custLinFactNeighborY="18421">
        <dgm:presLayoutVars>
          <dgm:bulletEnabled val="1"/>
        </dgm:presLayoutVars>
      </dgm:prSet>
      <dgm:spPr/>
      <dgm:t>
        <a:bodyPr/>
        <a:lstStyle/>
        <a:p>
          <a:endParaRPr lang="fr-FR"/>
        </a:p>
      </dgm:t>
    </dgm:pt>
    <dgm:pt modelId="{88C3A04A-3315-4BB3-A643-618BDD24FA30}" type="pres">
      <dgm:prSet presAssocID="{B0FAA875-2273-4492-A78D-90FA71E62AAB}" presName="sibTrans" presStyleCnt="0"/>
      <dgm:spPr/>
      <dgm:t>
        <a:bodyPr/>
        <a:lstStyle/>
        <a:p>
          <a:endParaRPr lang="fr-FR"/>
        </a:p>
      </dgm:t>
    </dgm:pt>
    <dgm:pt modelId="{F1932E5F-754B-4587-94B7-A5E3EEB34430}" type="pres">
      <dgm:prSet presAssocID="{8E06F77D-FDF8-4867-B62C-9C6E35E67634}" presName="node" presStyleLbl="node1" presStyleIdx="1" presStyleCnt="2" custScaleX="105382" custScaleY="100000" custLinFactNeighborX="96" custLinFactNeighborY="1055">
        <dgm:presLayoutVars>
          <dgm:bulletEnabled val="1"/>
        </dgm:presLayoutVars>
      </dgm:prSet>
      <dgm:spPr/>
      <dgm:t>
        <a:bodyPr/>
        <a:lstStyle/>
        <a:p>
          <a:endParaRPr lang="fr-FR"/>
        </a:p>
      </dgm:t>
    </dgm:pt>
  </dgm:ptLst>
  <dgm:cxnLst>
    <dgm:cxn modelId="{AA3F36FC-3247-4548-99D2-BF8A82DF417A}" type="presOf" srcId="{3629F201-E41B-4446-A1AD-B31637FF5F4C}" destId="{335510A0-8C94-41EA-8333-E0D4D1CF3978}" srcOrd="0" destOrd="1" presId="urn:microsoft.com/office/officeart/2005/8/layout/hList6"/>
    <dgm:cxn modelId="{F0E98B62-9FDF-4BDC-B379-765B50C584E5}" srcId="{8E06F77D-FDF8-4867-B62C-9C6E35E67634}" destId="{9CC70930-34D5-4D88-8D63-964CB70BC98F}" srcOrd="0" destOrd="0" parTransId="{755EB8BB-155B-477E-9829-14898D2FF1B8}" sibTransId="{B9685866-825F-4707-AE08-D953CCD44B6B}"/>
    <dgm:cxn modelId="{E5E79EF1-465F-40F1-A7A6-9E765A4FB996}" srcId="{067EFA5D-7CE0-41B1-87F2-4D0236CC7639}" destId="{3629F201-E41B-4446-A1AD-B31637FF5F4C}" srcOrd="0" destOrd="0" parTransId="{792F7FEA-F1F0-42C0-9CB3-04268AEC0573}" sibTransId="{28C52D90-F81D-4F43-B1F0-477BAE8D92C8}"/>
    <dgm:cxn modelId="{8844A946-1381-4EC4-9973-486DCD67B55D}" srcId="{A6848AB6-990E-46CB-8BCA-8B82F425EBD2}" destId="{067EFA5D-7CE0-41B1-87F2-4D0236CC7639}" srcOrd="0" destOrd="0" parTransId="{592527DB-2F2E-4F86-8ECD-9E6B700EFFC4}" sibTransId="{B0FAA875-2273-4492-A78D-90FA71E62AAB}"/>
    <dgm:cxn modelId="{18610DDB-4C16-49CE-8BEC-A619543642E3}" srcId="{8E06F77D-FDF8-4867-B62C-9C6E35E67634}" destId="{72866F19-D6CA-43D5-A83B-26384B1A1B7A}" srcOrd="1" destOrd="0" parTransId="{FD9579AE-A234-4090-BDF8-27FAA13DCB96}" sibTransId="{1F2B93A1-4148-49FB-AB60-EE0A4480A9E9}"/>
    <dgm:cxn modelId="{46D4B441-2576-445F-A57E-E17BABC25870}" type="presOf" srcId="{8E06F77D-FDF8-4867-B62C-9C6E35E67634}" destId="{F1932E5F-754B-4587-94B7-A5E3EEB34430}" srcOrd="0" destOrd="0" presId="urn:microsoft.com/office/officeart/2005/8/layout/hList6"/>
    <dgm:cxn modelId="{D68E3C88-A25A-4F66-81A6-A64D21CAB597}" type="presOf" srcId="{067EFA5D-7CE0-41B1-87F2-4D0236CC7639}" destId="{335510A0-8C94-41EA-8333-E0D4D1CF3978}" srcOrd="0" destOrd="0" presId="urn:microsoft.com/office/officeart/2005/8/layout/hList6"/>
    <dgm:cxn modelId="{94820591-0EC0-47BD-BD1C-B0DFC70F6A29}" type="presOf" srcId="{9CC70930-34D5-4D88-8D63-964CB70BC98F}" destId="{F1932E5F-754B-4587-94B7-A5E3EEB34430}" srcOrd="0" destOrd="1" presId="urn:microsoft.com/office/officeart/2005/8/layout/hList6"/>
    <dgm:cxn modelId="{3E0325A2-0AB9-46DB-9374-04137E0E1791}" srcId="{A6848AB6-990E-46CB-8BCA-8B82F425EBD2}" destId="{8E06F77D-FDF8-4867-B62C-9C6E35E67634}" srcOrd="1" destOrd="0" parTransId="{17C10235-5021-4926-A4CF-C21762CE4722}" sibTransId="{DE32A9C9-05CB-4437-B8B9-39C6B23B4FBB}"/>
    <dgm:cxn modelId="{F3DEAE74-0F3A-4EF9-B209-EF72003350E6}" type="presOf" srcId="{A6848AB6-990E-46CB-8BCA-8B82F425EBD2}" destId="{B767A55B-2C13-4490-B2C1-5D3776E990A0}" srcOrd="0" destOrd="0" presId="urn:microsoft.com/office/officeart/2005/8/layout/hList6"/>
    <dgm:cxn modelId="{C24BC560-FA16-4EE0-B098-1A2CCF146816}" type="presOf" srcId="{72866F19-D6CA-43D5-A83B-26384B1A1B7A}" destId="{F1932E5F-754B-4587-94B7-A5E3EEB34430}" srcOrd="0" destOrd="2" presId="urn:microsoft.com/office/officeart/2005/8/layout/hList6"/>
    <dgm:cxn modelId="{113B6200-E4AB-4251-BA4E-0696B740CE9E}" type="presParOf" srcId="{B767A55B-2C13-4490-B2C1-5D3776E990A0}" destId="{335510A0-8C94-41EA-8333-E0D4D1CF3978}" srcOrd="0" destOrd="0" presId="urn:microsoft.com/office/officeart/2005/8/layout/hList6"/>
    <dgm:cxn modelId="{60D7090C-64EB-4803-B2BA-211291AD1D2F}" type="presParOf" srcId="{B767A55B-2C13-4490-B2C1-5D3776E990A0}" destId="{88C3A04A-3315-4BB3-A643-618BDD24FA30}" srcOrd="1" destOrd="0" presId="urn:microsoft.com/office/officeart/2005/8/layout/hList6"/>
    <dgm:cxn modelId="{5A4FD3D4-F743-4C36-A7A1-1F3291CDE37D}" type="presParOf" srcId="{B767A55B-2C13-4490-B2C1-5D3776E990A0}" destId="{F1932E5F-754B-4587-94B7-A5E3EEB34430}" srcOrd="2" destOrd="0" presId="urn:microsoft.com/office/officeart/2005/8/layout/hList6"/>
  </dgm:cxnLst>
  <dgm:bg/>
  <dgm:whole/>
</dgm:dataModel>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pyramid4">
  <dgm:title val=""/>
  <dgm:desc val=""/>
  <dgm:catLst>
    <dgm:cat type="pyramid" pri="4000"/>
    <dgm:cat type="relationship" pri="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useDef="1">
    <dgm:dataModel>
      <dgm:ptLst/>
      <dgm:bg/>
      <dgm:whole/>
    </dgm:dataModel>
  </dgm:styleData>
  <dgm:clrData useDef="1">
    <dgm:dataModel>
      <dgm:ptLst/>
      <dgm:bg/>
      <dgm:whole/>
    </dgm:dataModel>
  </dgm:clrData>
  <dgm:layoutNode name="compositeShape">
    <dgm:varLst>
      <dgm:chMax val="9"/>
      <dgm:dir/>
      <dgm:resizeHandles val="exact"/>
    </dgm:varLst>
    <dgm:alg type="composite">
      <dgm:param type="ar" val="1"/>
    </dgm:alg>
    <dgm:shape xmlns:r="http://schemas.openxmlformats.org/officeDocument/2006/relationships" r:blip="">
      <dgm:adjLst/>
    </dgm:shape>
    <dgm:presOf/>
    <dgm:choose name="Name0">
      <dgm:if name="Name1" axis="ch" ptType="node" func="cnt" op="lte" val="4">
        <dgm:choose name="Name2">
          <dgm:if name="Name3" axis="ch" ptType="node" func="cnt" op="equ" val="1">
            <dgm:constrLst>
              <dgm:constr type="primFontSz" for="ch" ptType="node" op="equ" val="65"/>
              <dgm:constr type="t" for="ch" forName="triangle1"/>
              <dgm:constr type="l" for="ch" forName="triangle1"/>
              <dgm:constr type="h" for="ch" forName="triangle1" refType="h"/>
              <dgm:constr type="w" for="ch" forName="triangle1" refType="h"/>
            </dgm:constrLst>
          </dgm:if>
          <dgm:else name="Name4">
            <dgm:constrLst>
              <dgm:constr type="primFontSz" for="ch" ptType="node" op="equ" val="65"/>
              <dgm:constr type="t" for="ch" forName="triangle1"/>
              <dgm:constr type="l" for="ch" forName="triangle1" refType="h" fact="0.25"/>
              <dgm:constr type="h" for="ch" forName="triangle1" refType="h" fact="0.5"/>
              <dgm:constr type="w" for="ch" forName="triangle1" refType="h" fact="0.5"/>
              <dgm:constr type="t" for="ch" forName="triangle2" refType="h" fact="0.5"/>
              <dgm:constr type="l" for="ch" forName="triangle2"/>
              <dgm:constr type="h" for="ch" forName="triangle2" refType="h" fact="0.5"/>
              <dgm:constr type="w" for="ch" forName="triangle2" refType="h" fact="0.5"/>
              <dgm:constr type="t" for="ch" forName="triangle3" refType="h" fact="0.5"/>
              <dgm:constr type="l" for="ch" forName="triangle3" refType="h" fact="0.25"/>
              <dgm:constr type="h" for="ch" forName="triangle3" refType="h" fact="0.5"/>
              <dgm:constr type="w" for="ch" forName="triangle3" refType="h" fact="0.5"/>
              <dgm:constr type="t" for="ch" forName="triangle4" refType="h" fact="0.5"/>
              <dgm:constr type="l" for="ch" forName="triangle4" refType="h" fact="0.5"/>
              <dgm:constr type="h" for="ch" forName="triangle4" refType="h" fact="0.5"/>
              <dgm:constr type="w" for="ch" forName="triangle4" refType="h" fact="0.5"/>
            </dgm:constrLst>
          </dgm:else>
        </dgm:choose>
      </dgm:if>
      <dgm:else name="Name5">
        <dgm:constrLst>
          <dgm:constr type="primFontSz" for="ch" ptType="node" op="equ" val="65"/>
          <dgm:constr type="t" for="ch" forName="triangle1"/>
          <dgm:constr type="l" for="ch" forName="triangle1" refType="h" fact="0.33"/>
          <dgm:constr type="h" for="ch" forName="triangle1" refType="h" fact="0.33"/>
          <dgm:constr type="w" for="ch" forName="triangle1" refType="h" fact="0.33"/>
          <dgm:constr type="t" for="ch" forName="triangle2" refType="h" fact="0.33"/>
          <dgm:constr type="l" for="ch" forName="triangle2" refType="h" fact="0.165"/>
          <dgm:constr type="h" for="ch" forName="triangle2" refType="h" fact="0.33"/>
          <dgm:constr type="w" for="ch" forName="triangle2" refType="h" fact="0.33"/>
          <dgm:constr type="t" for="ch" forName="triangle3" refType="h" fact="0.33"/>
          <dgm:constr type="l" for="ch" forName="triangle3" refType="h" fact="0.33"/>
          <dgm:constr type="h" for="ch" forName="triangle3" refType="h" fact="0.33"/>
          <dgm:constr type="w" for="ch" forName="triangle3" refType="h" fact="0.33"/>
          <dgm:constr type="t" for="ch" forName="triangle4" refType="h" fact="0.33"/>
          <dgm:constr type="l" for="ch" forName="triangle4" refType="h" fact="0.495"/>
          <dgm:constr type="h" for="ch" forName="triangle4" refType="h" fact="0.33"/>
          <dgm:constr type="w" for="ch" forName="triangle4" refType="h" fact="0.33"/>
          <dgm:constr type="t" for="ch" forName="triangle5" refType="h" fact="0.66"/>
          <dgm:constr type="l" for="ch" forName="triangle5"/>
          <dgm:constr type="h" for="ch" forName="triangle5" refType="h" fact="0.33"/>
          <dgm:constr type="w" for="ch" forName="triangle5" refType="h" fact="0.33"/>
          <dgm:constr type="t" for="ch" forName="triangle6" refType="h" fact="0.66"/>
          <dgm:constr type="l" for="ch" forName="triangle6" refType="h" fact="0.165"/>
          <dgm:constr type="h" for="ch" forName="triangle6" refType="h" fact="0.33"/>
          <dgm:constr type="w" for="ch" forName="triangle6" refType="h" fact="0.33"/>
          <dgm:constr type="t" for="ch" forName="triangle7" refType="h" fact="0.66"/>
          <dgm:constr type="l" for="ch" forName="triangle7" refType="h" fact="0.33"/>
          <dgm:constr type="h" for="ch" forName="triangle7" refType="h" fact="0.33"/>
          <dgm:constr type="w" for="ch" forName="triangle7" refType="h" fact="0.33"/>
          <dgm:constr type="t" for="ch" forName="triangle8" refType="h" fact="0.66"/>
          <dgm:constr type="l" for="ch" forName="triangle8" refType="h" fact="0.495"/>
          <dgm:constr type="h" for="ch" forName="triangle8" refType="h" fact="0.33"/>
          <dgm:constr type="w" for="ch" forName="triangle8" refType="h" fact="0.33"/>
          <dgm:constr type="t" for="ch" forName="triangle9" refType="h" fact="0.66"/>
          <dgm:constr type="l" for="ch" forName="triangle9" refType="h" fact="0.66"/>
          <dgm:constr type="h" for="ch" forName="triangle9" refType="h" fact="0.33"/>
          <dgm:constr type="w" for="ch" forName="triangle9" refType="h" fact="0.33"/>
        </dgm:constrLst>
      </dgm:else>
    </dgm:choose>
    <dgm:ruleLst/>
    <dgm:choose name="Name6">
      <dgm:if name="Name7" axis="ch" ptType="node" func="cnt" op="gte" val="1">
        <dgm:layoutNode name="triangle1" styleLbl="node1">
          <dgm:varLst>
            <dgm:bulletEnabled val="1"/>
          </dgm:varLst>
          <dgm:alg type="tx">
            <dgm:param type="txAnchorVertCh" val="mid"/>
          </dgm:alg>
          <dgm:shape xmlns:r="http://schemas.openxmlformats.org/officeDocument/2006/relationships" type="triangle"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8"/>
    </dgm:choose>
    <dgm:choose name="Name9">
      <dgm:if name="Name10" axis="ch" ptType="node" func="cnt" op="gte" val="2">
        <dgm:layoutNode name="triangle2" styleLbl="node1">
          <dgm:varLst>
            <dgm:bulletEnabled val="1"/>
          </dgm:varLst>
          <dgm:alg type="tx">
            <dgm:param type="txAnchorVertCh" val="mid"/>
          </dgm:alg>
          <dgm:shape xmlns:r="http://schemas.openxmlformats.org/officeDocument/2006/relationships" type="triangle" r:blip="">
            <dgm:adjLst/>
          </dgm:shape>
          <dgm:choose name="Name11">
            <dgm:if name="Name12" func="var" arg="dir" op="equ" val="norm">
              <dgm:presOf axis="ch desOrSelf" ptType="node node" st="2 1" cnt="1 0"/>
            </dgm:if>
            <dgm:else name="Name13">
              <dgm:presOf axis="ch desOrSelf" ptType="node node" st="4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3" styleLbl="node1">
          <dgm:varLst>
            <dgm:bulletEnabled val="1"/>
          </dgm:varLst>
          <dgm:alg type="tx">
            <dgm:param type="txAnchorVertCh" val="mid"/>
          </dgm:alg>
          <dgm:shape xmlns:r="http://schemas.openxmlformats.org/officeDocument/2006/relationships" rot="180" type="triangle"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4" styleLbl="node1">
          <dgm:varLst>
            <dgm:bulletEnabled val="1"/>
          </dgm:varLst>
          <dgm:alg type="tx">
            <dgm:param type="txAnchorVertCh" val="mid"/>
          </dgm:alg>
          <dgm:shape xmlns:r="http://schemas.openxmlformats.org/officeDocument/2006/relationships" type="triangle" r:blip="">
            <dgm:adjLst/>
          </dgm:shape>
          <dgm:choose name="Name14">
            <dgm:if name="Name15" func="var" arg="dir" op="equ" val="norm">
              <dgm:presOf axis="ch desOrSelf" ptType="node node" st="4 1" cnt="1 0"/>
            </dgm:if>
            <dgm:else name="Name16">
              <dgm:presOf axis="ch desOrSelf" ptType="node node" st="2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7"/>
    </dgm:choose>
    <dgm:choose name="Name18">
      <dgm:if name="Name19" axis="ch" ptType="node" func="cnt" op="gte" val="5">
        <dgm:layoutNode name="triangle5" styleLbl="node1">
          <dgm:varLst>
            <dgm:bulletEnabled val="1"/>
          </dgm:varLst>
          <dgm:alg type="tx">
            <dgm:param type="txAnchorVertCh" val="mid"/>
          </dgm:alg>
          <dgm:shape xmlns:r="http://schemas.openxmlformats.org/officeDocument/2006/relationships" type="triangle" r:blip="">
            <dgm:adjLst/>
          </dgm:shape>
          <dgm:choose name="Name20">
            <dgm:if name="Name21" func="var" arg="dir" op="equ" val="norm">
              <dgm:presOf axis="ch desOrSelf" ptType="node node" st="5 1" cnt="1 0"/>
            </dgm:if>
            <dgm:else name="Name22">
              <dgm:presOf axis="ch desOrSelf" ptType="node node" st="9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6" styleLbl="node1">
          <dgm:varLst>
            <dgm:bulletEnabled val="1"/>
          </dgm:varLst>
          <dgm:alg type="tx">
            <dgm:param type="txAnchorVertCh" val="mid"/>
          </dgm:alg>
          <dgm:shape xmlns:r="http://schemas.openxmlformats.org/officeDocument/2006/relationships" rot="180" type="triangle" r:blip="">
            <dgm:adjLst/>
          </dgm:shape>
          <dgm:choose name="Name23">
            <dgm:if name="Name24" func="var" arg="dir" op="equ" val="norm">
              <dgm:presOf axis="ch desOrSelf" ptType="node node" st="6 1" cnt="1 0"/>
            </dgm:if>
            <dgm:else name="Name25">
              <dgm:presOf axis="ch desOrSelf" ptType="node node" st="8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7" styleLbl="node1">
          <dgm:varLst>
            <dgm:bulletEnabled val="1"/>
          </dgm:varLst>
          <dgm:alg type="tx">
            <dgm:param type="txAnchorVertCh" val="mid"/>
          </dgm:alg>
          <dgm:shape xmlns:r="http://schemas.openxmlformats.org/officeDocument/2006/relationships" type="triangle" r:blip="">
            <dgm:adjLst/>
          </dgm:shape>
          <dgm:presOf axis="ch desOrSelf" ptType="node node" st="7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8" styleLbl="node1">
          <dgm:varLst>
            <dgm:bulletEnabled val="1"/>
          </dgm:varLst>
          <dgm:alg type="tx">
            <dgm:param type="txAnchorVertCh" val="mid"/>
          </dgm:alg>
          <dgm:shape xmlns:r="http://schemas.openxmlformats.org/officeDocument/2006/relationships" rot="180" type="triangle" r:blip="">
            <dgm:adjLst/>
          </dgm:shape>
          <dgm:choose name="Name26">
            <dgm:if name="Name27" func="var" arg="dir" op="equ" val="norm">
              <dgm:presOf axis="ch desOrSelf" ptType="node node" st="8 1" cnt="1 0"/>
            </dgm:if>
            <dgm:else name="Name28">
              <dgm:presOf axis="ch desOrSelf" ptType="node node" st="6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9" styleLbl="node1">
          <dgm:varLst>
            <dgm:bulletEnabled val="1"/>
          </dgm:varLst>
          <dgm:alg type="tx">
            <dgm:param type="txAnchorVertCh" val="mid"/>
          </dgm:alg>
          <dgm:shape xmlns:r="http://schemas.openxmlformats.org/officeDocument/2006/relationships" type="triangle" r:blip="">
            <dgm:adjLst/>
          </dgm:shape>
          <dgm:choose name="Name29">
            <dgm:if name="Name30" func="var" arg="dir" op="equ" val="norm">
              <dgm:presOf axis="ch desOrSelf" ptType="node node" st="9 1" cnt="1 0"/>
            </dgm:if>
            <dgm:else name="Name31">
              <dgm:presOf axis="ch desOrSelf" ptType="node node" st="5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2"/>
    </dgm:choose>
  </dgm:layoutNode>
</dgm:layoutDef>
</file>

<file path=ppt/diagrams/layout11.xml><?xml version="1.0" encoding="utf-8"?>
<dgm:layoutDef xmlns:dgm="http://schemas.openxmlformats.org/drawingml/2006/diagram" xmlns:a="http://schemas.openxmlformats.org/drawingml/2006/main" uniqueId="urn:microsoft.com/office/officeart/2005/8/layout/pyramid4">
  <dgm:title val=""/>
  <dgm:desc val=""/>
  <dgm:catLst>
    <dgm:cat type="pyramid" pri="4000"/>
    <dgm:cat type="relationship" pri="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useDef="1">
    <dgm:dataModel>
      <dgm:ptLst/>
      <dgm:bg/>
      <dgm:whole/>
    </dgm:dataModel>
  </dgm:styleData>
  <dgm:clrData useDef="1">
    <dgm:dataModel>
      <dgm:ptLst/>
      <dgm:bg/>
      <dgm:whole/>
    </dgm:dataModel>
  </dgm:clrData>
  <dgm:layoutNode name="compositeShape">
    <dgm:varLst>
      <dgm:chMax val="9"/>
      <dgm:dir/>
      <dgm:resizeHandles val="exact"/>
    </dgm:varLst>
    <dgm:alg type="composite">
      <dgm:param type="ar" val="1"/>
    </dgm:alg>
    <dgm:shape xmlns:r="http://schemas.openxmlformats.org/officeDocument/2006/relationships" r:blip="">
      <dgm:adjLst/>
    </dgm:shape>
    <dgm:presOf/>
    <dgm:choose name="Name0">
      <dgm:if name="Name1" axis="ch" ptType="node" func="cnt" op="lte" val="4">
        <dgm:choose name="Name2">
          <dgm:if name="Name3" axis="ch" ptType="node" func="cnt" op="equ" val="1">
            <dgm:constrLst>
              <dgm:constr type="primFontSz" for="ch" ptType="node" op="equ" val="65"/>
              <dgm:constr type="t" for="ch" forName="triangle1"/>
              <dgm:constr type="l" for="ch" forName="triangle1"/>
              <dgm:constr type="h" for="ch" forName="triangle1" refType="h"/>
              <dgm:constr type="w" for="ch" forName="triangle1" refType="h"/>
            </dgm:constrLst>
          </dgm:if>
          <dgm:else name="Name4">
            <dgm:constrLst>
              <dgm:constr type="primFontSz" for="ch" ptType="node" op="equ" val="65"/>
              <dgm:constr type="t" for="ch" forName="triangle1"/>
              <dgm:constr type="l" for="ch" forName="triangle1" refType="h" fact="0.25"/>
              <dgm:constr type="h" for="ch" forName="triangle1" refType="h" fact="0.5"/>
              <dgm:constr type="w" for="ch" forName="triangle1" refType="h" fact="0.5"/>
              <dgm:constr type="t" for="ch" forName="triangle2" refType="h" fact="0.5"/>
              <dgm:constr type="l" for="ch" forName="triangle2"/>
              <dgm:constr type="h" for="ch" forName="triangle2" refType="h" fact="0.5"/>
              <dgm:constr type="w" for="ch" forName="triangle2" refType="h" fact="0.5"/>
              <dgm:constr type="t" for="ch" forName="triangle3" refType="h" fact="0.5"/>
              <dgm:constr type="l" for="ch" forName="triangle3" refType="h" fact="0.25"/>
              <dgm:constr type="h" for="ch" forName="triangle3" refType="h" fact="0.5"/>
              <dgm:constr type="w" for="ch" forName="triangle3" refType="h" fact="0.5"/>
              <dgm:constr type="t" for="ch" forName="triangle4" refType="h" fact="0.5"/>
              <dgm:constr type="l" for="ch" forName="triangle4" refType="h" fact="0.5"/>
              <dgm:constr type="h" for="ch" forName="triangle4" refType="h" fact="0.5"/>
              <dgm:constr type="w" for="ch" forName="triangle4" refType="h" fact="0.5"/>
            </dgm:constrLst>
          </dgm:else>
        </dgm:choose>
      </dgm:if>
      <dgm:else name="Name5">
        <dgm:constrLst>
          <dgm:constr type="primFontSz" for="ch" ptType="node" op="equ" val="65"/>
          <dgm:constr type="t" for="ch" forName="triangle1"/>
          <dgm:constr type="l" for="ch" forName="triangle1" refType="h" fact="0.33"/>
          <dgm:constr type="h" for="ch" forName="triangle1" refType="h" fact="0.33"/>
          <dgm:constr type="w" for="ch" forName="triangle1" refType="h" fact="0.33"/>
          <dgm:constr type="t" for="ch" forName="triangle2" refType="h" fact="0.33"/>
          <dgm:constr type="l" for="ch" forName="triangle2" refType="h" fact="0.165"/>
          <dgm:constr type="h" for="ch" forName="triangle2" refType="h" fact="0.33"/>
          <dgm:constr type="w" for="ch" forName="triangle2" refType="h" fact="0.33"/>
          <dgm:constr type="t" for="ch" forName="triangle3" refType="h" fact="0.33"/>
          <dgm:constr type="l" for="ch" forName="triangle3" refType="h" fact="0.33"/>
          <dgm:constr type="h" for="ch" forName="triangle3" refType="h" fact="0.33"/>
          <dgm:constr type="w" for="ch" forName="triangle3" refType="h" fact="0.33"/>
          <dgm:constr type="t" for="ch" forName="triangle4" refType="h" fact="0.33"/>
          <dgm:constr type="l" for="ch" forName="triangle4" refType="h" fact="0.495"/>
          <dgm:constr type="h" for="ch" forName="triangle4" refType="h" fact="0.33"/>
          <dgm:constr type="w" for="ch" forName="triangle4" refType="h" fact="0.33"/>
          <dgm:constr type="t" for="ch" forName="triangle5" refType="h" fact="0.66"/>
          <dgm:constr type="l" for="ch" forName="triangle5"/>
          <dgm:constr type="h" for="ch" forName="triangle5" refType="h" fact="0.33"/>
          <dgm:constr type="w" for="ch" forName="triangle5" refType="h" fact="0.33"/>
          <dgm:constr type="t" for="ch" forName="triangle6" refType="h" fact="0.66"/>
          <dgm:constr type="l" for="ch" forName="triangle6" refType="h" fact="0.165"/>
          <dgm:constr type="h" for="ch" forName="triangle6" refType="h" fact="0.33"/>
          <dgm:constr type="w" for="ch" forName="triangle6" refType="h" fact="0.33"/>
          <dgm:constr type="t" for="ch" forName="triangle7" refType="h" fact="0.66"/>
          <dgm:constr type="l" for="ch" forName="triangle7" refType="h" fact="0.33"/>
          <dgm:constr type="h" for="ch" forName="triangle7" refType="h" fact="0.33"/>
          <dgm:constr type="w" for="ch" forName="triangle7" refType="h" fact="0.33"/>
          <dgm:constr type="t" for="ch" forName="triangle8" refType="h" fact="0.66"/>
          <dgm:constr type="l" for="ch" forName="triangle8" refType="h" fact="0.495"/>
          <dgm:constr type="h" for="ch" forName="triangle8" refType="h" fact="0.33"/>
          <dgm:constr type="w" for="ch" forName="triangle8" refType="h" fact="0.33"/>
          <dgm:constr type="t" for="ch" forName="triangle9" refType="h" fact="0.66"/>
          <dgm:constr type="l" for="ch" forName="triangle9" refType="h" fact="0.66"/>
          <dgm:constr type="h" for="ch" forName="triangle9" refType="h" fact="0.33"/>
          <dgm:constr type="w" for="ch" forName="triangle9" refType="h" fact="0.33"/>
        </dgm:constrLst>
      </dgm:else>
    </dgm:choose>
    <dgm:ruleLst/>
    <dgm:choose name="Name6">
      <dgm:if name="Name7" axis="ch" ptType="node" func="cnt" op="gte" val="1">
        <dgm:layoutNode name="triangle1" styleLbl="node1">
          <dgm:varLst>
            <dgm:bulletEnabled val="1"/>
          </dgm:varLst>
          <dgm:alg type="tx">
            <dgm:param type="txAnchorVertCh" val="mid"/>
          </dgm:alg>
          <dgm:shape xmlns:r="http://schemas.openxmlformats.org/officeDocument/2006/relationships" type="triangle"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8"/>
    </dgm:choose>
    <dgm:choose name="Name9">
      <dgm:if name="Name10" axis="ch" ptType="node" func="cnt" op="gte" val="2">
        <dgm:layoutNode name="triangle2" styleLbl="node1">
          <dgm:varLst>
            <dgm:bulletEnabled val="1"/>
          </dgm:varLst>
          <dgm:alg type="tx">
            <dgm:param type="txAnchorVertCh" val="mid"/>
          </dgm:alg>
          <dgm:shape xmlns:r="http://schemas.openxmlformats.org/officeDocument/2006/relationships" type="triangle" r:blip="">
            <dgm:adjLst/>
          </dgm:shape>
          <dgm:choose name="Name11">
            <dgm:if name="Name12" func="var" arg="dir" op="equ" val="norm">
              <dgm:presOf axis="ch desOrSelf" ptType="node node" st="2 1" cnt="1 0"/>
            </dgm:if>
            <dgm:else name="Name13">
              <dgm:presOf axis="ch desOrSelf" ptType="node node" st="4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3" styleLbl="node1">
          <dgm:varLst>
            <dgm:bulletEnabled val="1"/>
          </dgm:varLst>
          <dgm:alg type="tx">
            <dgm:param type="txAnchorVertCh" val="mid"/>
          </dgm:alg>
          <dgm:shape xmlns:r="http://schemas.openxmlformats.org/officeDocument/2006/relationships" rot="180" type="triangle"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4" styleLbl="node1">
          <dgm:varLst>
            <dgm:bulletEnabled val="1"/>
          </dgm:varLst>
          <dgm:alg type="tx">
            <dgm:param type="txAnchorVertCh" val="mid"/>
          </dgm:alg>
          <dgm:shape xmlns:r="http://schemas.openxmlformats.org/officeDocument/2006/relationships" type="triangle" r:blip="">
            <dgm:adjLst/>
          </dgm:shape>
          <dgm:choose name="Name14">
            <dgm:if name="Name15" func="var" arg="dir" op="equ" val="norm">
              <dgm:presOf axis="ch desOrSelf" ptType="node node" st="4 1" cnt="1 0"/>
            </dgm:if>
            <dgm:else name="Name16">
              <dgm:presOf axis="ch desOrSelf" ptType="node node" st="2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7"/>
    </dgm:choose>
    <dgm:choose name="Name18">
      <dgm:if name="Name19" axis="ch" ptType="node" func="cnt" op="gte" val="5">
        <dgm:layoutNode name="triangle5" styleLbl="node1">
          <dgm:varLst>
            <dgm:bulletEnabled val="1"/>
          </dgm:varLst>
          <dgm:alg type="tx">
            <dgm:param type="txAnchorVertCh" val="mid"/>
          </dgm:alg>
          <dgm:shape xmlns:r="http://schemas.openxmlformats.org/officeDocument/2006/relationships" type="triangle" r:blip="">
            <dgm:adjLst/>
          </dgm:shape>
          <dgm:choose name="Name20">
            <dgm:if name="Name21" func="var" arg="dir" op="equ" val="norm">
              <dgm:presOf axis="ch desOrSelf" ptType="node node" st="5 1" cnt="1 0"/>
            </dgm:if>
            <dgm:else name="Name22">
              <dgm:presOf axis="ch desOrSelf" ptType="node node" st="9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6" styleLbl="node1">
          <dgm:varLst>
            <dgm:bulletEnabled val="1"/>
          </dgm:varLst>
          <dgm:alg type="tx">
            <dgm:param type="txAnchorVertCh" val="mid"/>
          </dgm:alg>
          <dgm:shape xmlns:r="http://schemas.openxmlformats.org/officeDocument/2006/relationships" rot="180" type="triangle" r:blip="">
            <dgm:adjLst/>
          </dgm:shape>
          <dgm:choose name="Name23">
            <dgm:if name="Name24" func="var" arg="dir" op="equ" val="norm">
              <dgm:presOf axis="ch desOrSelf" ptType="node node" st="6 1" cnt="1 0"/>
            </dgm:if>
            <dgm:else name="Name25">
              <dgm:presOf axis="ch desOrSelf" ptType="node node" st="8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7" styleLbl="node1">
          <dgm:varLst>
            <dgm:bulletEnabled val="1"/>
          </dgm:varLst>
          <dgm:alg type="tx">
            <dgm:param type="txAnchorVertCh" val="mid"/>
          </dgm:alg>
          <dgm:shape xmlns:r="http://schemas.openxmlformats.org/officeDocument/2006/relationships" type="triangle" r:blip="">
            <dgm:adjLst/>
          </dgm:shape>
          <dgm:presOf axis="ch desOrSelf" ptType="node node" st="7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8" styleLbl="node1">
          <dgm:varLst>
            <dgm:bulletEnabled val="1"/>
          </dgm:varLst>
          <dgm:alg type="tx">
            <dgm:param type="txAnchorVertCh" val="mid"/>
          </dgm:alg>
          <dgm:shape xmlns:r="http://schemas.openxmlformats.org/officeDocument/2006/relationships" rot="180" type="triangle" r:blip="">
            <dgm:adjLst/>
          </dgm:shape>
          <dgm:choose name="Name26">
            <dgm:if name="Name27" func="var" arg="dir" op="equ" val="norm">
              <dgm:presOf axis="ch desOrSelf" ptType="node node" st="8 1" cnt="1 0"/>
            </dgm:if>
            <dgm:else name="Name28">
              <dgm:presOf axis="ch desOrSelf" ptType="node node" st="6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9" styleLbl="node1">
          <dgm:varLst>
            <dgm:bulletEnabled val="1"/>
          </dgm:varLst>
          <dgm:alg type="tx">
            <dgm:param type="txAnchorVertCh" val="mid"/>
          </dgm:alg>
          <dgm:shape xmlns:r="http://schemas.openxmlformats.org/officeDocument/2006/relationships" type="triangle" r:blip="">
            <dgm:adjLst/>
          </dgm:shape>
          <dgm:choose name="Name29">
            <dgm:if name="Name30" func="var" arg="dir" op="equ" val="norm">
              <dgm:presOf axis="ch desOrSelf" ptType="node node" st="9 1" cnt="1 0"/>
            </dgm:if>
            <dgm:else name="Name31">
              <dgm:presOf axis="ch desOrSelf" ptType="node node" st="5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2"/>
    </dgm:choose>
  </dgm:layoutNode>
</dgm:layoutDef>
</file>

<file path=ppt/diagrams/layout12.xml><?xml version="1.0" encoding="utf-8"?>
<dgm:layoutDef xmlns:dgm="http://schemas.openxmlformats.org/drawingml/2006/diagram" xmlns:a="http://schemas.openxmlformats.org/drawingml/2006/main" uniqueId="urn:microsoft.com/office/officeart/2005/8/layout/pyramid4">
  <dgm:title val=""/>
  <dgm:desc val=""/>
  <dgm:catLst>
    <dgm:cat type="pyramid" pri="4000"/>
    <dgm:cat type="relationship" pri="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useDef="1">
    <dgm:dataModel>
      <dgm:ptLst/>
      <dgm:bg/>
      <dgm:whole/>
    </dgm:dataModel>
  </dgm:styleData>
  <dgm:clrData useDef="1">
    <dgm:dataModel>
      <dgm:ptLst/>
      <dgm:bg/>
      <dgm:whole/>
    </dgm:dataModel>
  </dgm:clrData>
  <dgm:layoutNode name="compositeShape">
    <dgm:varLst>
      <dgm:chMax val="9"/>
      <dgm:dir/>
      <dgm:resizeHandles val="exact"/>
    </dgm:varLst>
    <dgm:alg type="composite">
      <dgm:param type="ar" val="1"/>
    </dgm:alg>
    <dgm:shape xmlns:r="http://schemas.openxmlformats.org/officeDocument/2006/relationships" r:blip="">
      <dgm:adjLst/>
    </dgm:shape>
    <dgm:presOf/>
    <dgm:choose name="Name0">
      <dgm:if name="Name1" axis="ch" ptType="node" func="cnt" op="lte" val="4">
        <dgm:choose name="Name2">
          <dgm:if name="Name3" axis="ch" ptType="node" func="cnt" op="equ" val="1">
            <dgm:constrLst>
              <dgm:constr type="primFontSz" for="ch" ptType="node" op="equ" val="65"/>
              <dgm:constr type="t" for="ch" forName="triangle1"/>
              <dgm:constr type="l" for="ch" forName="triangle1"/>
              <dgm:constr type="h" for="ch" forName="triangle1" refType="h"/>
              <dgm:constr type="w" for="ch" forName="triangle1" refType="h"/>
            </dgm:constrLst>
          </dgm:if>
          <dgm:else name="Name4">
            <dgm:constrLst>
              <dgm:constr type="primFontSz" for="ch" ptType="node" op="equ" val="65"/>
              <dgm:constr type="t" for="ch" forName="triangle1"/>
              <dgm:constr type="l" for="ch" forName="triangle1" refType="h" fact="0.25"/>
              <dgm:constr type="h" for="ch" forName="triangle1" refType="h" fact="0.5"/>
              <dgm:constr type="w" for="ch" forName="triangle1" refType="h" fact="0.5"/>
              <dgm:constr type="t" for="ch" forName="triangle2" refType="h" fact="0.5"/>
              <dgm:constr type="l" for="ch" forName="triangle2"/>
              <dgm:constr type="h" for="ch" forName="triangle2" refType="h" fact="0.5"/>
              <dgm:constr type="w" for="ch" forName="triangle2" refType="h" fact="0.5"/>
              <dgm:constr type="t" for="ch" forName="triangle3" refType="h" fact="0.5"/>
              <dgm:constr type="l" for="ch" forName="triangle3" refType="h" fact="0.25"/>
              <dgm:constr type="h" for="ch" forName="triangle3" refType="h" fact="0.5"/>
              <dgm:constr type="w" for="ch" forName="triangle3" refType="h" fact="0.5"/>
              <dgm:constr type="t" for="ch" forName="triangle4" refType="h" fact="0.5"/>
              <dgm:constr type="l" for="ch" forName="triangle4" refType="h" fact="0.5"/>
              <dgm:constr type="h" for="ch" forName="triangle4" refType="h" fact="0.5"/>
              <dgm:constr type="w" for="ch" forName="triangle4" refType="h" fact="0.5"/>
            </dgm:constrLst>
          </dgm:else>
        </dgm:choose>
      </dgm:if>
      <dgm:else name="Name5">
        <dgm:constrLst>
          <dgm:constr type="primFontSz" for="ch" ptType="node" op="equ" val="65"/>
          <dgm:constr type="t" for="ch" forName="triangle1"/>
          <dgm:constr type="l" for="ch" forName="triangle1" refType="h" fact="0.33"/>
          <dgm:constr type="h" for="ch" forName="triangle1" refType="h" fact="0.33"/>
          <dgm:constr type="w" for="ch" forName="triangle1" refType="h" fact="0.33"/>
          <dgm:constr type="t" for="ch" forName="triangle2" refType="h" fact="0.33"/>
          <dgm:constr type="l" for="ch" forName="triangle2" refType="h" fact="0.165"/>
          <dgm:constr type="h" for="ch" forName="triangle2" refType="h" fact="0.33"/>
          <dgm:constr type="w" for="ch" forName="triangle2" refType="h" fact="0.33"/>
          <dgm:constr type="t" for="ch" forName="triangle3" refType="h" fact="0.33"/>
          <dgm:constr type="l" for="ch" forName="triangle3" refType="h" fact="0.33"/>
          <dgm:constr type="h" for="ch" forName="triangle3" refType="h" fact="0.33"/>
          <dgm:constr type="w" for="ch" forName="triangle3" refType="h" fact="0.33"/>
          <dgm:constr type="t" for="ch" forName="triangle4" refType="h" fact="0.33"/>
          <dgm:constr type="l" for="ch" forName="triangle4" refType="h" fact="0.495"/>
          <dgm:constr type="h" for="ch" forName="triangle4" refType="h" fact="0.33"/>
          <dgm:constr type="w" for="ch" forName="triangle4" refType="h" fact="0.33"/>
          <dgm:constr type="t" for="ch" forName="triangle5" refType="h" fact="0.66"/>
          <dgm:constr type="l" for="ch" forName="triangle5"/>
          <dgm:constr type="h" for="ch" forName="triangle5" refType="h" fact="0.33"/>
          <dgm:constr type="w" for="ch" forName="triangle5" refType="h" fact="0.33"/>
          <dgm:constr type="t" for="ch" forName="triangle6" refType="h" fact="0.66"/>
          <dgm:constr type="l" for="ch" forName="triangle6" refType="h" fact="0.165"/>
          <dgm:constr type="h" for="ch" forName="triangle6" refType="h" fact="0.33"/>
          <dgm:constr type="w" for="ch" forName="triangle6" refType="h" fact="0.33"/>
          <dgm:constr type="t" for="ch" forName="triangle7" refType="h" fact="0.66"/>
          <dgm:constr type="l" for="ch" forName="triangle7" refType="h" fact="0.33"/>
          <dgm:constr type="h" for="ch" forName="triangle7" refType="h" fact="0.33"/>
          <dgm:constr type="w" for="ch" forName="triangle7" refType="h" fact="0.33"/>
          <dgm:constr type="t" for="ch" forName="triangle8" refType="h" fact="0.66"/>
          <dgm:constr type="l" for="ch" forName="triangle8" refType="h" fact="0.495"/>
          <dgm:constr type="h" for="ch" forName="triangle8" refType="h" fact="0.33"/>
          <dgm:constr type="w" for="ch" forName="triangle8" refType="h" fact="0.33"/>
          <dgm:constr type="t" for="ch" forName="triangle9" refType="h" fact="0.66"/>
          <dgm:constr type="l" for="ch" forName="triangle9" refType="h" fact="0.66"/>
          <dgm:constr type="h" for="ch" forName="triangle9" refType="h" fact="0.33"/>
          <dgm:constr type="w" for="ch" forName="triangle9" refType="h" fact="0.33"/>
        </dgm:constrLst>
      </dgm:else>
    </dgm:choose>
    <dgm:ruleLst/>
    <dgm:choose name="Name6">
      <dgm:if name="Name7" axis="ch" ptType="node" func="cnt" op="gte" val="1">
        <dgm:layoutNode name="triangle1" styleLbl="node1">
          <dgm:varLst>
            <dgm:bulletEnabled val="1"/>
          </dgm:varLst>
          <dgm:alg type="tx">
            <dgm:param type="txAnchorVertCh" val="mid"/>
          </dgm:alg>
          <dgm:shape xmlns:r="http://schemas.openxmlformats.org/officeDocument/2006/relationships" type="triangle"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8"/>
    </dgm:choose>
    <dgm:choose name="Name9">
      <dgm:if name="Name10" axis="ch" ptType="node" func="cnt" op="gte" val="2">
        <dgm:layoutNode name="triangle2" styleLbl="node1">
          <dgm:varLst>
            <dgm:bulletEnabled val="1"/>
          </dgm:varLst>
          <dgm:alg type="tx">
            <dgm:param type="txAnchorVertCh" val="mid"/>
          </dgm:alg>
          <dgm:shape xmlns:r="http://schemas.openxmlformats.org/officeDocument/2006/relationships" type="triangle" r:blip="">
            <dgm:adjLst/>
          </dgm:shape>
          <dgm:choose name="Name11">
            <dgm:if name="Name12" func="var" arg="dir" op="equ" val="norm">
              <dgm:presOf axis="ch desOrSelf" ptType="node node" st="2 1" cnt="1 0"/>
            </dgm:if>
            <dgm:else name="Name13">
              <dgm:presOf axis="ch desOrSelf" ptType="node node" st="4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3" styleLbl="node1">
          <dgm:varLst>
            <dgm:bulletEnabled val="1"/>
          </dgm:varLst>
          <dgm:alg type="tx">
            <dgm:param type="txAnchorVertCh" val="mid"/>
          </dgm:alg>
          <dgm:shape xmlns:r="http://schemas.openxmlformats.org/officeDocument/2006/relationships" rot="180" type="triangle"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4" styleLbl="node1">
          <dgm:varLst>
            <dgm:bulletEnabled val="1"/>
          </dgm:varLst>
          <dgm:alg type="tx">
            <dgm:param type="txAnchorVertCh" val="mid"/>
          </dgm:alg>
          <dgm:shape xmlns:r="http://schemas.openxmlformats.org/officeDocument/2006/relationships" type="triangle" r:blip="">
            <dgm:adjLst/>
          </dgm:shape>
          <dgm:choose name="Name14">
            <dgm:if name="Name15" func="var" arg="dir" op="equ" val="norm">
              <dgm:presOf axis="ch desOrSelf" ptType="node node" st="4 1" cnt="1 0"/>
            </dgm:if>
            <dgm:else name="Name16">
              <dgm:presOf axis="ch desOrSelf" ptType="node node" st="2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7"/>
    </dgm:choose>
    <dgm:choose name="Name18">
      <dgm:if name="Name19" axis="ch" ptType="node" func="cnt" op="gte" val="5">
        <dgm:layoutNode name="triangle5" styleLbl="node1">
          <dgm:varLst>
            <dgm:bulletEnabled val="1"/>
          </dgm:varLst>
          <dgm:alg type="tx">
            <dgm:param type="txAnchorVertCh" val="mid"/>
          </dgm:alg>
          <dgm:shape xmlns:r="http://schemas.openxmlformats.org/officeDocument/2006/relationships" type="triangle" r:blip="">
            <dgm:adjLst/>
          </dgm:shape>
          <dgm:choose name="Name20">
            <dgm:if name="Name21" func="var" arg="dir" op="equ" val="norm">
              <dgm:presOf axis="ch desOrSelf" ptType="node node" st="5 1" cnt="1 0"/>
            </dgm:if>
            <dgm:else name="Name22">
              <dgm:presOf axis="ch desOrSelf" ptType="node node" st="9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6" styleLbl="node1">
          <dgm:varLst>
            <dgm:bulletEnabled val="1"/>
          </dgm:varLst>
          <dgm:alg type="tx">
            <dgm:param type="txAnchorVertCh" val="mid"/>
          </dgm:alg>
          <dgm:shape xmlns:r="http://schemas.openxmlformats.org/officeDocument/2006/relationships" rot="180" type="triangle" r:blip="">
            <dgm:adjLst/>
          </dgm:shape>
          <dgm:choose name="Name23">
            <dgm:if name="Name24" func="var" arg="dir" op="equ" val="norm">
              <dgm:presOf axis="ch desOrSelf" ptType="node node" st="6 1" cnt="1 0"/>
            </dgm:if>
            <dgm:else name="Name25">
              <dgm:presOf axis="ch desOrSelf" ptType="node node" st="8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7" styleLbl="node1">
          <dgm:varLst>
            <dgm:bulletEnabled val="1"/>
          </dgm:varLst>
          <dgm:alg type="tx">
            <dgm:param type="txAnchorVertCh" val="mid"/>
          </dgm:alg>
          <dgm:shape xmlns:r="http://schemas.openxmlformats.org/officeDocument/2006/relationships" type="triangle" r:blip="">
            <dgm:adjLst/>
          </dgm:shape>
          <dgm:presOf axis="ch desOrSelf" ptType="node node" st="7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8" styleLbl="node1">
          <dgm:varLst>
            <dgm:bulletEnabled val="1"/>
          </dgm:varLst>
          <dgm:alg type="tx">
            <dgm:param type="txAnchorVertCh" val="mid"/>
          </dgm:alg>
          <dgm:shape xmlns:r="http://schemas.openxmlformats.org/officeDocument/2006/relationships" rot="180" type="triangle" r:blip="">
            <dgm:adjLst/>
          </dgm:shape>
          <dgm:choose name="Name26">
            <dgm:if name="Name27" func="var" arg="dir" op="equ" val="norm">
              <dgm:presOf axis="ch desOrSelf" ptType="node node" st="8 1" cnt="1 0"/>
            </dgm:if>
            <dgm:else name="Name28">
              <dgm:presOf axis="ch desOrSelf" ptType="node node" st="6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9" styleLbl="node1">
          <dgm:varLst>
            <dgm:bulletEnabled val="1"/>
          </dgm:varLst>
          <dgm:alg type="tx">
            <dgm:param type="txAnchorVertCh" val="mid"/>
          </dgm:alg>
          <dgm:shape xmlns:r="http://schemas.openxmlformats.org/officeDocument/2006/relationships" type="triangle" r:blip="">
            <dgm:adjLst/>
          </dgm:shape>
          <dgm:choose name="Name29">
            <dgm:if name="Name30" func="var" arg="dir" op="equ" val="norm">
              <dgm:presOf axis="ch desOrSelf" ptType="node node" st="9 1" cnt="1 0"/>
            </dgm:if>
            <dgm:else name="Name31">
              <dgm:presOf axis="ch desOrSelf" ptType="node node" st="5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2"/>
    </dgm:choose>
  </dgm:layoutNode>
</dgm:layoutDef>
</file>

<file path=ppt/diagrams/layout1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9.xml><?xml version="1.0" encoding="utf-8"?>
<dgm:layoutDef xmlns:dgm="http://schemas.openxmlformats.org/drawingml/2006/diagram" xmlns:a="http://schemas.openxmlformats.org/drawingml/2006/main" uniqueId="urn:microsoft.com/office/officeart/2008/layout/HalfCircleOrganizationChart">
  <dgm:title val=""/>
  <dgm:desc val=""/>
  <dgm:catLst>
    <dgm:cat type="hierarchy" pri="1500"/>
  </dgm:catLst>
  <dgm:samp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Name0">
    <dgm:varLst>
      <dgm:orgChart val="1"/>
      <dgm:chPref val="1"/>
      <dgm:dir/>
      <dgm:animOne val="branch"/>
      <dgm:animLvl val="lvl"/>
      <dgm:resizeHandles/>
    </dgm:varLst>
    <dgm:choose name="Name1">
      <dgm:if name="Name2" func="var" arg="dir" op="equ" val="norm">
        <dgm:alg type="hierChild">
          <dgm:param type="linDir" val="fromL"/>
        </dgm:alg>
      </dgm:if>
      <dgm:else name="Name3">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2" refType="w" fact="10"/>
      <dgm:constr type="h" for="des" forName="rootComposite2"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forEach name="Name4" axis="ch">
      <dgm:forEach name="Name5" axis="self" ptType="node">
        <dgm:layoutNode name="hierRoot1">
          <dgm:varLst>
            <dgm:hierBranch val="init"/>
          </dgm:varLst>
          <dgm:choose name="Name6">
            <dgm:if name="Name7" func="var" arg="hierBranch" op="equ" val="l">
              <dgm:alg type="hierRoot">
                <dgm:param type="hierAlign" val="tR"/>
              </dgm:alg>
              <dgm:constrLst>
                <dgm:constr type="alignOff" val="0.65"/>
              </dgm:constrLst>
            </dgm:if>
            <dgm:if name="Name8" func="var" arg="hierBranch" op="equ" val="r">
              <dgm:alg type="hierRoot">
                <dgm:param type="hierAlign" val="tL"/>
              </dgm:alg>
              <dgm:constrLst>
                <dgm:constr type="alignOff" val="0.65"/>
              </dgm:constrLst>
            </dgm:if>
            <dgm:if name="Name9" func="var" arg="hierBranch" op="equ" val="hang">
              <dgm:alg type="hierRoot"/>
              <dgm:constrLst>
                <dgm:constr type="alignOff" val="0.65"/>
              </dgm:constrLst>
            </dgm:if>
            <dgm:else name="Name10">
              <dgm:alg type="hierRoot"/>
              <dgm:constrLst>
                <dgm:constr type="alignOff"/>
                <dgm:constr type="bendDist" for="des" ptType="parTrans" refType="sp" fact="0.5"/>
              </dgm:constrLst>
            </dgm:else>
          </dgm:choose>
          <dgm:shape xmlns:r="http://schemas.openxmlformats.org/officeDocument/2006/relationships" r:blip="">
            <dgm:adjLst/>
          </dgm:shape>
          <dgm:presOf/>
          <dgm:layoutNode name="rootComposite1">
            <dgm:alg type="composite"/>
            <dgm:shape xmlns:r="http://schemas.openxmlformats.org/officeDocument/2006/relationships" r:blip="">
              <dgm:adjLst/>
            </dgm:shape>
            <dgm:presOf axis="self" ptType="node" cnt="1"/>
            <dgm:choose name="Name11">
              <dgm:if name="Name12" func="var" arg="hierBranch" op="equ" val="init">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3" func="var" arg="hierBranch" op="equ" val="l">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4" func="var" arg="hierBranch" op="equ" val="r">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else name="Name15">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else>
            </dgm:choose>
            <dgm:layoutNode name="rootText1"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1" styleLbl="parChTrans1D1" moveWith="rootText1">
              <dgm:alg type="sp"/>
              <dgm:shape xmlns:r="http://schemas.openxmlformats.org/officeDocument/2006/relationships" type="arc" r:blip="" zOrderOff="-2">
                <dgm:adjLst>
                  <dgm:adj idx="1" val="-140"/>
                  <dgm:adj idx="2" val="-40"/>
                </dgm:adjLst>
              </dgm:shape>
              <dgm:presOf/>
            </dgm:layoutNode>
            <dgm:layoutNode name="bottomArc1" styleLbl="parChTrans1D1" moveWith="rootText1">
              <dgm:alg type="sp"/>
              <dgm:shape xmlns:r="http://schemas.openxmlformats.org/officeDocument/2006/relationships" type="arc" r:blip="" zOrderOff="-2">
                <dgm:adjLst>
                  <dgm:adj idx="1" val="40"/>
                  <dgm:adj idx="2" val="140"/>
                </dgm:adjLst>
              </dgm:shape>
              <dgm:presOf/>
            </dgm:layoutNode>
            <dgm:layoutNode name="topConnNode1" moveWith="rootText1">
              <dgm:alg type="sp"/>
              <dgm:shape xmlns:r="http://schemas.openxmlformats.org/officeDocument/2006/relationships" type="rect" r:blip="" hideGeom="1">
                <dgm:adjLst/>
              </dgm:shape>
              <dgm:presOf axis="self" ptType="node" cnt="1"/>
            </dgm:layoutNode>
          </dgm:layoutNode>
          <dgm:layoutNode name="hierChild2">
            <dgm:choose name="Name16">
              <dgm:if name="Name17" func="var" arg="hierBranch" op="equ" val="l">
                <dgm:alg type="hierChild">
                  <dgm:param type="chAlign" val="r"/>
                  <dgm:param type="linDir" val="fromT"/>
                </dgm:alg>
              </dgm:if>
              <dgm:if name="Name18" func="var" arg="hierBranch" op="equ" val="r">
                <dgm:alg type="hierChild">
                  <dgm:param type="chAlign" val="l"/>
                  <dgm:param type="linDir" val="fromT"/>
                </dgm:alg>
              </dgm:if>
              <dgm:if name="Name19" func="var" arg="hierBranch" op="equ" val="hang">
                <dgm:choose name="Name20">
                  <dgm:if name="Name21" func="var" arg="dir" op="equ" val="norm">
                    <dgm:alg type="hierChild">
                      <dgm:param type="chAlign" val="l"/>
                      <dgm:param type="linDir" val="fromL"/>
                      <dgm:param type="secChAlign" val="t"/>
                      <dgm:param type="secLinDir" val="fromT"/>
                    </dgm:alg>
                  </dgm:if>
                  <dgm:else name="Name22">
                    <dgm:alg type="hierChild">
                      <dgm:param type="chAlign" val="l"/>
                      <dgm:param type="linDir" val="fromR"/>
                      <dgm:param type="secChAlign" val="t"/>
                      <dgm:param type="secLinDir" val="fromT"/>
                    </dgm:alg>
                  </dgm:else>
                </dgm:choose>
              </dgm:if>
              <dgm:else name="Name23">
                <dgm:choose name="Name24">
                  <dgm:if name="Name25" func="var" arg="dir" op="equ" val="norm">
                    <dgm:alg type="hierChild"/>
                  </dgm:if>
                  <dgm:else name="Name26">
                    <dgm:alg type="hierChild">
                      <dgm:param type="linDir" val="fromR"/>
                    </dgm:alg>
                  </dgm:else>
                </dgm:choose>
              </dgm:else>
            </dgm:choose>
            <dgm:shape xmlns:r="http://schemas.openxmlformats.org/officeDocument/2006/relationships" r:blip="">
              <dgm:adjLst/>
            </dgm:shape>
            <dgm:presOf/>
            <dgm:forEach name="rep2a" axis="ch" ptType="nonAsst">
              <dgm:forEach name="Name27" axis="precedSib" ptType="parTrans" st="-1" cnt="1">
                <dgm:layoutNode name="Name28">
                  <dgm:choose name="Name29">
                    <dgm:if name="Name30" func="var" arg="hierBranch" op="equ" val="std">
                      <dgm:choose name="Name31">
                        <dgm:if name="Name32"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33"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34">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if name="Name35" func="var" arg="hierBranch" op="equ" val="init">
                      <dgm:choose name="Name36">
                        <dgm:if name="Name37" axis="self" func="depth" op="lte" val="2">
                          <dgm:choose name="Name38">
                            <dgm:if name="Name39"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40"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41">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else name="Name42">
                          <dgm:choose name="Name43">
                            <dgm:if name="Name44" axis="par des" func="maxDepth" op="lte" val="1">
                              <dgm:choose name="Name45">
                                <dgm:if name="Name4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4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48">
                                  <dgm:alg type="conn">
                                    <dgm:param type="connRout" val="bend"/>
                                    <dgm:param type="dim" val="1D"/>
                                    <dgm:param type="endSty" val="noArr"/>
                                    <dgm:param type="begPts" val="bCtr"/>
                                    <dgm:param type="endPts" val="bL bR"/>
                                    <dgm:param type="srcNode" val="bottomArc2"/>
                                    <dgm:param type="dstNode" val="topConnNode2"/>
                                  </dgm:alg>
                                </dgm:else>
                              </dgm:choose>
                            </dgm:if>
                            <dgm:else name="Name49">
                              <dgm:choose name="Name50">
                                <dgm:if name="Name51"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52"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53">
                                  <dgm:alg type="conn">
                                    <dgm:param type="connRout" val="bend"/>
                                    <dgm:param type="dim" val="1D"/>
                                    <dgm:param type="endSty" val="noArr"/>
                                    <dgm:param type="begPts" val="bCtr"/>
                                    <dgm:param type="endPts" val="tCtr"/>
                                    <dgm:param type="bendPt" val="end"/>
                                    <dgm:param type="srcNode" val="bottomArc2"/>
                                    <dgm:param type="dstNode" val="topArc2"/>
                                  </dgm:alg>
                                </dgm:else>
                              </dgm:choose>
                            </dgm:else>
                          </dgm:choose>
                        </dgm:else>
                      </dgm:choose>
                    </dgm:if>
                    <dgm:else name="Name54">
                      <dgm:choose name="Name55">
                        <dgm:if name="Name5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5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58">
                          <dgm:alg type="conn">
                            <dgm:param type="connRout" val="bend"/>
                            <dgm:param type="dim" val="1D"/>
                            <dgm:param type="endSty" val="noArr"/>
                            <dgm:param type="begPts" val="bCtr"/>
                            <dgm:param type="endPts" val="bL bR"/>
                            <dgm:param type="srcNode" val="bottomArc2"/>
                            <dgm:param type="dstNode" val="topConnNode2"/>
                          </dgm:alg>
                        </dgm:else>
                      </dgm:choose>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2">
                <dgm:varLst>
                  <dgm:hierBranch val="init"/>
                </dgm:varLst>
                <dgm:choose name="Name59">
                  <dgm:if name="Name60" func="var" arg="hierBranch" op="equ" val="l">
                    <dgm:alg type="hierRoot">
                      <dgm:param type="hierAlign" val="tR"/>
                    </dgm:alg>
                    <dgm:shape xmlns:r="http://schemas.openxmlformats.org/officeDocument/2006/relationships" r:blip="">
                      <dgm:adjLst/>
                    </dgm:shape>
                    <dgm:presOf/>
                    <dgm:constrLst>
                      <dgm:constr type="alignOff" val="0.65"/>
                    </dgm:constrLst>
                  </dgm:if>
                  <dgm:if name="Name61" func="var" arg="hierBranch" op="equ" val="r">
                    <dgm:alg type="hierRoot">
                      <dgm:param type="hierAlign" val="tL"/>
                    </dgm:alg>
                    <dgm:shape xmlns:r="http://schemas.openxmlformats.org/officeDocument/2006/relationships" r:blip="">
                      <dgm:adjLst/>
                    </dgm:shape>
                    <dgm:presOf/>
                    <dgm:constrLst>
                      <dgm:constr type="alignOff" val="0.65"/>
                    </dgm:constrLst>
                  </dgm:if>
                  <dgm:if name="Name62"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3" func="var" arg="hierBranch" op="equ" val="init">
                    <dgm:choose name="Name64">
                      <dgm:if name="Name65" axis="des" func="maxDepth" op="lte" val="1">
                        <dgm:alg type="hierRoot">
                          <dgm:param type="hierAlign" val="tL"/>
                        </dgm:alg>
                        <dgm:shape xmlns:r="http://schemas.openxmlformats.org/officeDocument/2006/relationships" r:blip="">
                          <dgm:adjLst/>
                        </dgm:shape>
                        <dgm:presOf/>
                        <dgm:constrLst>
                          <dgm:constr type="alignOff" val="0.65"/>
                        </dgm:constrLst>
                      </dgm:if>
                      <dgm:else name="Name6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67">
                    <dgm:alg type="hierRoot"/>
                    <dgm:shape xmlns:r="http://schemas.openxmlformats.org/officeDocument/2006/relationships" r:blip="">
                      <dgm:adjLst/>
                    </dgm:shape>
                    <dgm:presOf/>
                    <dgm:constrLst>
                      <dgm:constr type="alignOff" val="0.65"/>
                    </dgm:constrLst>
                  </dgm:else>
                </dgm:choose>
                <dgm:layoutNode name="rootComposite2">
                  <dgm:alg type="composite"/>
                  <dgm:shape xmlns:r="http://schemas.openxmlformats.org/officeDocument/2006/relationships" r:blip="">
                    <dgm:adjLst/>
                  </dgm:shape>
                  <dgm:presOf axis="self" ptType="node" cnt="1"/>
                  <dgm:choose name="Name68">
                    <dgm:if name="Name69" func="var" arg="hierBranch" op="equ" val="init">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0" func="var" arg="hierBranch" op="equ" val="l">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1" func="var" arg="hierBranch" op="equ" val="r">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else name="Name72">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else>
                  </dgm:choose>
                  <dgm:layoutNode name="rootText2"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2" styleLbl="parChTrans1D1" moveWith="rootText2">
                    <dgm:alg type="sp"/>
                    <dgm:shape xmlns:r="http://schemas.openxmlformats.org/officeDocument/2006/relationships" type="arc" r:blip="" zOrderOff="-2">
                      <dgm:adjLst>
                        <dgm:adj idx="1" val="-140"/>
                        <dgm:adj idx="2" val="-40"/>
                      </dgm:adjLst>
                    </dgm:shape>
                    <dgm:presOf/>
                  </dgm:layoutNode>
                  <dgm:layoutNode name="bottomArc2" styleLbl="parChTrans1D1" moveWith="rootText2">
                    <dgm:alg type="sp"/>
                    <dgm:shape xmlns:r="http://schemas.openxmlformats.org/officeDocument/2006/relationships" type="arc" r:blip="" zOrderOff="-2">
                      <dgm:adjLst>
                        <dgm:adj idx="1" val="40"/>
                        <dgm:adj idx="2" val="140"/>
                      </dgm:adjLst>
                    </dgm:shape>
                    <dgm:presOf/>
                  </dgm:layoutNode>
                  <dgm:layoutNode name="topConnNode2" moveWith="rootText2">
                    <dgm:alg type="sp"/>
                    <dgm:shape xmlns:r="http://schemas.openxmlformats.org/officeDocument/2006/relationships" type="rect" r:blip="" hideGeom="1">
                      <dgm:adjLst/>
                    </dgm:shape>
                    <dgm:presOf axis="self" ptType="node" cnt="1"/>
                  </dgm:layoutNode>
                </dgm:layoutNode>
                <dgm:layoutNode name="hierChild4">
                  <dgm:choose name="Name73">
                    <dgm:if name="Name74" func="var" arg="hierBranch" op="equ" val="l">
                      <dgm:alg type="hierChild">
                        <dgm:param type="chAlign" val="r"/>
                        <dgm:param type="linDir" val="fromT"/>
                      </dgm:alg>
                    </dgm:if>
                    <dgm:if name="Name75" func="var" arg="hierBranch" op="equ" val="r">
                      <dgm:alg type="hierChild">
                        <dgm:param type="chAlign" val="l"/>
                        <dgm:param type="linDir" val="fromT"/>
                      </dgm:alg>
                    </dgm:if>
                    <dgm:if name="Name76" func="var" arg="hierBranch" op="equ" val="hang">
                      <dgm:choose name="Name77">
                        <dgm:if name="Name78" func="var" arg="dir" op="equ" val="norm">
                          <dgm:alg type="hierChild">
                            <dgm:param type="chAlign" val="l"/>
                            <dgm:param type="linDir" val="fromL"/>
                            <dgm:param type="secChAlign" val="t"/>
                            <dgm:param type="secLinDir" val="fromT"/>
                          </dgm:alg>
                        </dgm:if>
                        <dgm:else name="Name79">
                          <dgm:alg type="hierChild">
                            <dgm:param type="chAlign" val="l"/>
                            <dgm:param type="linDir" val="fromR"/>
                            <dgm:param type="secChAlign" val="t"/>
                            <dgm:param type="secLinDir" val="fromT"/>
                          </dgm:alg>
                        </dgm:else>
                      </dgm:choose>
                    </dgm:if>
                    <dgm:if name="Name80" func="var" arg="hierBranch" op="equ" val="std">
                      <dgm:choose name="Name81">
                        <dgm:if name="Name82" func="var" arg="dir" op="equ" val="norm">
                          <dgm:alg type="hierChild"/>
                        </dgm:if>
                        <dgm:else name="Name83">
                          <dgm:alg type="hierChild">
                            <dgm:param type="linDir" val="fromR"/>
                          </dgm:alg>
                        </dgm:else>
                      </dgm:choose>
                    </dgm:if>
                    <dgm:if name="Name84" func="var" arg="hierBranch" op="equ" val="init">
                      <dgm:choose name="Name85">
                        <dgm:if name="Name86" axis="des" func="maxDepth" op="lte" val="1">
                          <dgm:alg type="hierChild">
                            <dgm:param type="chAlign" val="l"/>
                            <dgm:param type="linDir" val="fromT"/>
                          </dgm:alg>
                        </dgm:if>
                        <dgm:else name="Name87">
                          <dgm:choose name="Name88">
                            <dgm:if name="Name89" func="var" arg="dir" op="equ" val="norm">
                              <dgm:alg type="hierChild"/>
                            </dgm:if>
                            <dgm:else name="Name90">
                              <dgm:alg type="hierChild">
                                <dgm:param type="linDir" val="fromR"/>
                              </dgm:alg>
                            </dgm:else>
                          </dgm:choose>
                        </dgm:else>
                      </dgm:choose>
                    </dgm:if>
                    <dgm:else name="Name91"/>
                  </dgm:choose>
                  <dgm:shape xmlns:r="http://schemas.openxmlformats.org/officeDocument/2006/relationships" r:blip="">
                    <dgm:adjLst/>
                  </dgm:shape>
                  <dgm:presOf/>
                  <dgm:forEach name="Name92" ref="rep2a"/>
                </dgm:layoutNode>
                <dgm:layoutNode name="hierChild5">
                  <dgm:choose name="Name93">
                    <dgm:if name="Name94" func="var" arg="dir" op="equ" val="norm">
                      <dgm:alg type="hierChild">
                        <dgm:param type="chAlign" val="l"/>
                        <dgm:param type="linDir" val="fromL"/>
                        <dgm:param type="secChAlign" val="t"/>
                        <dgm:param type="secLinDir" val="fromT"/>
                      </dgm:alg>
                    </dgm:if>
                    <dgm:else name="Name95">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96" ref="rep2b"/>
                </dgm:layoutNode>
              </dgm:layoutNode>
            </dgm:forEach>
          </dgm:layoutNode>
          <dgm:layoutNode name="hierChild3">
            <dgm:choose name="Name97">
              <dgm:if name="Name98" func="var" arg="dir" op="equ" val="norm">
                <dgm:alg type="hierChild">
                  <dgm:param type="chAlign" val="l"/>
                  <dgm:param type="linDir" val="fromL"/>
                  <dgm:param type="secChAlign" val="t"/>
                  <dgm:param type="secLinDir" val="fromT"/>
                </dgm:alg>
              </dgm:if>
              <dgm:else name="Name99">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rep2b" axis="ch" ptType="asst">
              <dgm:forEach name="Name100" axis="precedSib" ptType="parTrans" st="-1" cnt="1">
                <dgm:layoutNode name="Name101">
                  <dgm:choose name="Name102">
                    <dgm:if name="Name103" axis="self" func="depth" op="lte" val="2">
                      <dgm:alg type="conn">
                        <dgm:param type="connRout" val="bend"/>
                        <dgm:param type="dim" val="1D"/>
                        <dgm:param type="endSty" val="noArr"/>
                        <dgm:param type="begPts" val="bCtr"/>
                        <dgm:param type="endPts" val="bL bR"/>
                        <dgm:param type="srcNode" val="bottomArc1"/>
                        <dgm:param type="dstNode" val="topConnNode3"/>
                      </dgm:alg>
                    </dgm:if>
                    <dgm:if name="Name104" axis="par" ptType="asst" func="cnt" op="equ" val="1">
                      <dgm:alg type="conn">
                        <dgm:param type="connRout" val="bend"/>
                        <dgm:param type="dim" val="1D"/>
                        <dgm:param type="endSty" val="noArr"/>
                        <dgm:param type="begPts" val="bCtr"/>
                        <dgm:param type="endPts" val="bL bR"/>
                        <dgm:param type="srcNode" val="bottomArc3"/>
                        <dgm:param type="dstNode" val="topConnNode3"/>
                      </dgm:alg>
                    </dgm:if>
                    <dgm:else name="Name105">
                      <dgm:alg type="conn">
                        <dgm:param type="connRout" val="bend"/>
                        <dgm:param type="dim" val="1D"/>
                        <dgm:param type="endSty" val="noArr"/>
                        <dgm:param type="begPts" val="bCtr"/>
                        <dgm:param type="endPts" val="bL bR"/>
                        <dgm:param type="srcNode" val="bottomArc2"/>
                        <dgm:param type="dstNode" val="topConnNode3"/>
                      </dgm:alg>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3">
                <dgm:varLst>
                  <dgm:hierBranch val="init"/>
                </dgm:varLst>
                <dgm:choose name="Name106">
                  <dgm:if name="Name107" func="var" arg="hierBranch" op="equ" val="l">
                    <dgm:alg type="hierRoot">
                      <dgm:param type="hierAlign" val="tR"/>
                    </dgm:alg>
                    <dgm:shape xmlns:r="http://schemas.openxmlformats.org/officeDocument/2006/relationships" r:blip="">
                      <dgm:adjLst/>
                    </dgm:shape>
                    <dgm:presOf/>
                    <dgm:constrLst>
                      <dgm:constr type="alignOff" val="0.65"/>
                    </dgm:constrLst>
                  </dgm:if>
                  <dgm:if name="Name108" func="var" arg="hierBranch" op="equ" val="r">
                    <dgm:alg type="hierRoot">
                      <dgm:param type="hierAlign" val="tL"/>
                    </dgm:alg>
                    <dgm:shape xmlns:r="http://schemas.openxmlformats.org/officeDocument/2006/relationships" r:blip="">
                      <dgm:adjLst/>
                    </dgm:shape>
                    <dgm:presOf/>
                    <dgm:constrLst>
                      <dgm:constr type="alignOff" val="0.65"/>
                    </dgm:constrLst>
                  </dgm:if>
                  <dgm:if name="Name109" func="var" arg="hierBranch" op="equ" val="hang">
                    <dgm:alg type="hierRoot"/>
                    <dgm:shape xmlns:r="http://schemas.openxmlformats.org/officeDocument/2006/relationships" r:blip="">
                      <dgm:adjLst/>
                    </dgm:shape>
                    <dgm:presOf/>
                    <dgm:constrLst>
                      <dgm:constr type="alignOff" val="0.65"/>
                    </dgm:constrLst>
                  </dgm:if>
                  <dgm:if name="Name110"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1" func="var" arg="hierBranch" op="equ" val="init">
                    <dgm:choose name="Name112">
                      <dgm:if name="Name113" axis="des" func="maxDepth" op="lte" val="1">
                        <dgm:alg type="hierRoot">
                          <dgm:param type="hierAlign" val="tL"/>
                        </dgm:alg>
                        <dgm:shape xmlns:r="http://schemas.openxmlformats.org/officeDocument/2006/relationships" r:blip="">
                          <dgm:adjLst/>
                        </dgm:shape>
                        <dgm:presOf/>
                        <dgm:constrLst>
                          <dgm:constr type="alignOff" val="0.65"/>
                        </dgm:constrLst>
                      </dgm:if>
                      <dgm:else name="Name114">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15"/>
                </dgm:choose>
                <dgm:layoutNode name="rootComposite3">
                  <dgm:alg type="composite"/>
                  <dgm:shape xmlns:r="http://schemas.openxmlformats.org/officeDocument/2006/relationships" r:blip="">
                    <dgm:adjLst/>
                  </dgm:shape>
                  <dgm:presOf axis="self" ptType="node" cnt="1"/>
                  <dgm:choose name="Name116">
                    <dgm:if name="Name117" func="var" arg="hierBranch" op="equ" val="init">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8" func="var" arg="hierBranch" op="equ" val="l">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9" func="var" arg="hierBranch" op="equ" val="r">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else name="Name120">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else>
                  </dgm:choose>
                  <dgm:layoutNode name="rootText3"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3" styleLbl="parChTrans1D1" moveWith="rootText3">
                    <dgm:alg type="sp"/>
                    <dgm:shape xmlns:r="http://schemas.openxmlformats.org/officeDocument/2006/relationships" type="arc" r:blip="" zOrderOff="-2">
                      <dgm:adjLst>
                        <dgm:adj idx="1" val="-140"/>
                        <dgm:adj idx="2" val="-40"/>
                      </dgm:adjLst>
                    </dgm:shape>
                    <dgm:presOf/>
                  </dgm:layoutNode>
                  <dgm:layoutNode name="bottomArc3" styleLbl="parChTrans1D1" moveWith="rootText3">
                    <dgm:alg type="sp"/>
                    <dgm:shape xmlns:r="http://schemas.openxmlformats.org/officeDocument/2006/relationships" type="arc" r:blip="" zOrderOff="-2">
                      <dgm:adjLst>
                        <dgm:adj idx="1" val="40"/>
                        <dgm:adj idx="2" val="140"/>
                      </dgm:adjLst>
                    </dgm:shape>
                    <dgm:presOf/>
                  </dgm:layoutNode>
                  <dgm:layoutNode name="topConnNode3" moveWith="rootText3">
                    <dgm:alg type="sp"/>
                    <dgm:shape xmlns:r="http://schemas.openxmlformats.org/officeDocument/2006/relationships" type="rect" r:blip="" hideGeom="1">
                      <dgm:adjLst/>
                    </dgm:shape>
                    <dgm:presOf axis="self" ptType="node" cnt="1"/>
                  </dgm:layoutNode>
                </dgm:layoutNode>
                <dgm:layoutNode name="hierChild6">
                  <dgm:choose name="Name121">
                    <dgm:if name="Name122" func="var" arg="hierBranch" op="equ" val="l">
                      <dgm:alg type="hierChild">
                        <dgm:param type="chAlign" val="r"/>
                        <dgm:param type="linDir" val="fromT"/>
                      </dgm:alg>
                    </dgm:if>
                    <dgm:if name="Name123" func="var" arg="hierBranch" op="equ" val="r">
                      <dgm:alg type="hierChild">
                        <dgm:param type="chAlign" val="l"/>
                        <dgm:param type="linDir" val="fromT"/>
                      </dgm:alg>
                    </dgm:if>
                    <dgm:if name="Name124" func="var" arg="hierBranch" op="equ" val="hang">
                      <dgm:choose name="Name125">
                        <dgm:if name="Name126" func="var" arg="dir" op="equ" val="norm">
                          <dgm:alg type="hierChild">
                            <dgm:param type="chAlign" val="l"/>
                            <dgm:param type="linDir" val="fromL"/>
                            <dgm:param type="secChAlign" val="t"/>
                            <dgm:param type="secLinDir" val="fromT"/>
                          </dgm:alg>
                        </dgm:if>
                        <dgm:else name="Name127">
                          <dgm:alg type="hierChild">
                            <dgm:param type="chAlign" val="l"/>
                            <dgm:param type="linDir" val="fromR"/>
                            <dgm:param type="secChAlign" val="t"/>
                            <dgm:param type="secLinDir" val="fromT"/>
                          </dgm:alg>
                        </dgm:else>
                      </dgm:choose>
                    </dgm:if>
                    <dgm:if name="Name128" func="var" arg="hierBranch" op="equ" val="std">
                      <dgm:choose name="Name129">
                        <dgm:if name="Name130" func="var" arg="dir" op="equ" val="norm">
                          <dgm:alg type="hierChild"/>
                        </dgm:if>
                        <dgm:else name="Name131">
                          <dgm:alg type="hierChild">
                            <dgm:param type="linDir" val="fromR"/>
                          </dgm:alg>
                        </dgm:else>
                      </dgm:choose>
                    </dgm:if>
                    <dgm:if name="Name132" func="var" arg="hierBranch" op="equ" val="init">
                      <dgm:choose name="Name133">
                        <dgm:if name="Name134" axis="des" func="maxDepth" op="lte" val="1">
                          <dgm:alg type="hierChild">
                            <dgm:param type="chAlign" val="l"/>
                            <dgm:param type="linDir" val="fromT"/>
                          </dgm:alg>
                        </dgm:if>
                        <dgm:else name="Name135">
                          <dgm:alg type="hierChild"/>
                        </dgm:else>
                      </dgm:choose>
                    </dgm:if>
                    <dgm:else name="Name136"/>
                  </dgm:choose>
                  <dgm:shape xmlns:r="http://schemas.openxmlformats.org/officeDocument/2006/relationships" r:blip="">
                    <dgm:adjLst/>
                  </dgm:shape>
                  <dgm:presOf/>
                  <dgm:forEach name="Name137" ref="rep2a"/>
                </dgm:layoutNode>
                <dgm:layoutNode name="hierChild7">
                  <dgm:choose name="Name138">
                    <dgm:if name="Name139" func="var" arg="dir" op="equ" val="norm">
                      <dgm:alg type="hierChild">
                        <dgm:param type="chAlign" val="l"/>
                        <dgm:param type="linDir" val="fromL"/>
                        <dgm:param type="secChAlign" val="t"/>
                        <dgm:param type="secLinDir" val="fromT"/>
                      </dgm:alg>
                    </dgm:if>
                    <dgm:else name="Name140">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141"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0.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target1">
  <dgm:title val=""/>
  <dgm:desc val=""/>
  <dgm:catLst>
    <dgm:cat type="relationship" pri="25000"/>
    <dgm:cat type="convert" pri="2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resizeHandles val="exact"/>
    </dgm:varLst>
    <dgm:alg type="composite">
      <dgm:param type="ar" val="1.25"/>
    </dgm:alg>
    <dgm:shape xmlns:r="http://schemas.openxmlformats.org/officeDocument/2006/relationships" r:blip="">
      <dgm:adjLst/>
    </dgm:shape>
    <dgm:presOf/>
    <dgm:choose name="Name0">
      <dgm:if name="Name1" func="var" arg="dir" op="equ" val="norm">
        <dgm:choose name="Name2">
          <dgm:if name="Name3" axis="ch" ptType="node" func="cnt" op="equ" val="0">
            <dgm:constrLst/>
          </dgm:if>
          <dgm:if name="Name4"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r" for="ch" forName="line1" refType="l" refFor="ch" refForName="text1"/>
              <dgm:constr type="h" for="ch" forName="line1"/>
              <dgm:constr type="l" for="ch" forName="d1" refType="w" fact="0.3"/>
              <dgm:constr type="b" for="ch" forName="d1" refType="h" fact="0.625"/>
              <dgm:constr type="w" for="ch" forName="d1" refType="w" fact="0.32475"/>
              <dgm:constr type="h" for="ch" forName="d1" refType="h" fact="0.469"/>
            </dgm:constrLst>
          </dgm:if>
          <dgm:if name="Name5"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312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44325"/>
              <dgm:constr type="b" for="ch" forName="d2" refType="h" fact="0.7975"/>
              <dgm:constr type="w" for="ch" forName="d2" refType="w" fact="0.1815"/>
              <dgm:constr type="h" for="ch" forName="d2" refType="h" fact="0.3283"/>
            </dgm:constrLst>
          </dgm:if>
          <dgm:if name="Name6"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2187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2187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86"/>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7175"/>
              <dgm:constr type="b" for="ch" forName="d3" refType="h" fact="0.83375"/>
              <dgm:constr type="w" for="ch" forName="d3" refType="w" fact="0.1527"/>
              <dgm:constr type="h" for="ch" forName="d3" refType="h" fact="0.287"/>
            </dgm:constrLst>
          </dgm:if>
          <dgm:if name="Name7"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7938"/>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29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7938"/>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662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25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r" for="ch" forName="text4" refType="w"/>
              <dgm:constr type="t" for="ch" forName="text4" refType="b" refFor="ch" refForName="text3"/>
              <dgm:constr type="l" for="ch" forName="line4" refType="w" fact="0.625"/>
              <dgm:constr type="ctrY" for="ch" forName="line4" refType="ctrY" refFor="ch" refForName="text4"/>
              <dgm:constr type="w" for="ch" forName="line4" refType="w" fact="0.075"/>
              <dgm:constr type="h" for="ch" forName="line4"/>
              <dgm:constr type="l" for="ch" forName="d4" refType="w" fact="0.48525"/>
              <dgm:constr type="b" for="ch" forName="d4" refType="h" fact="0.85594"/>
              <dgm:constr type="w" for="ch" forName="d4" refType="w" fact="0.1394"/>
              <dgm:constr type="h" for="ch" forName="d4" refType="h" fact="0.2282"/>
            </dgm:constrLst>
          </dgm:if>
          <dgm:if name="Name8"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324"/>
              <dgm:constr type="r" for="ch" forName="text1" refType="w"/>
              <dgm:constr type="ctrY" for="ch" forName="text1" refType="h" fact="0.13"/>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324"/>
              <dgm:constr type="r" for="ch" forName="text2" refType="w"/>
              <dgm:constr type="ctrY" for="ch" forName="text2" refType="h" fact="0.27"/>
              <dgm:constr type="l" for="ch" forName="line2" refType="w" fact="0.625"/>
              <dgm:constr type="ctrY" for="ch" forName="line2" refType="ctrY" refFor="ch" refForName="text2"/>
              <dgm:constr type="w" for="ch" forName="line2" refType="w" fact="0.075"/>
              <dgm:constr type="h" for="ch" forName="line2"/>
              <dgm:constr type="l" for="ch" forName="d2" refType="w" fact="0.3498"/>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r" for="ch" forName="text3" refType="w"/>
              <dgm:constr type="ctrY" for="ch" forName="text3" refType="h" fact="0.41"/>
              <dgm:constr type="l" for="ch" forName="line3" refType="w" fact="0.625"/>
              <dgm:constr type="ctrY" for="ch" forName="line3" refType="ctrY" refFor="ch" refForName="text3"/>
              <dgm:constr type="w" for="ch" forName="line3" refType="w" fact="0.075"/>
              <dgm:constr type="h" for="ch" forName="line3"/>
              <dgm:constr type="l" for="ch" forName="d3" refType="w" fact="0.394"/>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r" for="ch" forName="text4" refType="w"/>
              <dgm:constr type="ctrY" for="ch" forName="text4" refType="h" fact="0.547"/>
              <dgm:constr type="l" for="ch" forName="line4" refType="w" fact="0.625"/>
              <dgm:constr type="ctrY" for="ch" forName="line4" refType="ctrY" refFor="ch" refForName="text4"/>
              <dgm:constr type="w" for="ch" forName="line4" refType="w" fact="0.075"/>
              <dgm:constr type="h" for="ch" forName="line4"/>
              <dgm:constr type="l" for="ch" forName="d4" refType="w" fact="0.446"/>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r" for="ch" forName="text5" refType="w"/>
              <dgm:constr type="ctrY" for="ch" forName="text5" refType="h" fact="0.68"/>
              <dgm:constr type="l" for="ch" forName="line5" refType="w" fact="0.625"/>
              <dgm:constr type="ctrY" for="ch" forName="line5" refType="ctrY" refFor="ch" refForName="text5"/>
              <dgm:constr type="w" for="ch" forName="line5" refType="w" fact="0.075"/>
              <dgm:constr type="h" for="ch" forName="line5"/>
              <dgm:constr type="l" for="ch" forName="d5" refType="w" fact="0.495"/>
              <dgm:constr type="b" for="ch" forName="d5" refType="h" fact="0.855"/>
              <dgm:constr type="w" for="ch" forName="d5" refType="w" fact="0.13"/>
              <dgm:constr type="h" for="ch" forName="d5" refType="h" fact="0.175"/>
            </dgm:constrLst>
          </dgm:if>
          <dgm:else name="Name9"/>
        </dgm:choose>
      </dgm:if>
      <dgm:else name="Name10">
        <dgm:choose name="Name11">
          <dgm:if name="Name12" axis="ch" ptType="node" func="cnt" op="equ" val="0">
            <dgm:constrLst/>
          </dgm:if>
          <dgm:if name="Name13"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Lst>
          </dgm:if>
          <dgm:if name="Name14"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312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55675"/>
              <dgm:constr type="b" for="ch" forName="d2" refType="h" fact="0.7975"/>
              <dgm:constr type="w" for="ch" forName="d2" refType="w" fact="0.1815"/>
              <dgm:constr type="h" for="ch" forName="d2" refType="h" fact="0.3283"/>
            </dgm:constrLst>
          </dgm:if>
          <dgm:if name="Name15"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2187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2187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14"/>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2825"/>
              <dgm:constr type="b" for="ch" forName="d3" refType="h" fact="0.83375"/>
              <dgm:constr type="w" for="ch" forName="d3" refType="w" fact="0.1527"/>
              <dgm:constr type="h" for="ch" forName="d3" refType="h" fact="0.287"/>
            </dgm:constrLst>
          </dgm:if>
          <dgm:if name="Name16"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7938"/>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0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7938"/>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337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74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l" for="ch" forName="text4"/>
              <dgm:constr type="t" for="ch" forName="text4" refType="b" refFor="ch" refForName="text3"/>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1475"/>
              <dgm:constr type="b" for="ch" forName="d4" refType="h" fact="0.85594"/>
              <dgm:constr type="w" for="ch" forName="d4" refType="w" fact="0.1394"/>
              <dgm:constr type="h" for="ch" forName="d4" refType="h" fact="0.2282"/>
            </dgm:constrLst>
          </dgm:if>
          <dgm:if name="Name17"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324"/>
              <dgm:constr type="l" for="ch" forName="text1"/>
              <dgm:constr type="ctrY" for="ch" forName="text1" refType="h" fact="0.13"/>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324"/>
              <dgm:constr type="l" for="ch" forName="text2"/>
              <dgm:constr type="ctrY" for="ch" forName="text2" refType="h" fact="0.27"/>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502"/>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l" for="ch" forName="text3"/>
              <dgm:constr type="ctrY" for="ch" forName="text3" refType="h" fact="0.41"/>
              <dgm:constr type="l" for="ch" forName="line3" refType="r" refFor="ch" refForName="text3"/>
              <dgm:constr type="ctrY" for="ch" forName="line3" refType="ctrY" refFor="ch" refForName="text3"/>
              <dgm:constr type="r" for="ch" forName="line3" refType="w" fact="0.375"/>
              <dgm:constr type="h" for="ch" forName="line3"/>
              <dgm:constr type="r" for="ch" forName="d3" refType="w" fact="0.606"/>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l" for="ch" forName="text4"/>
              <dgm:constr type="ctrY" for="ch" forName="text4" refType="h" fact="0.547"/>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54"/>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l" for="ch" forName="text5"/>
              <dgm:constr type="ctrY" for="ch" forName="text5" refType="h" fact="0.68"/>
              <dgm:constr type="l" for="ch" forName="line5" refType="r" refFor="ch" refForName="text5"/>
              <dgm:constr type="ctrY" for="ch" forName="line5" refType="ctrY" refFor="ch" refForName="text5"/>
              <dgm:constr type="r" for="ch" forName="line5" refType="w" fact="0.375"/>
              <dgm:constr type="h" for="ch" forName="line5"/>
              <dgm:constr type="r" for="ch" forName="d5" refType="w" fact="0.505"/>
              <dgm:constr type="b" for="ch" forName="d5" refType="h" fact="0.855"/>
              <dgm:constr type="w" for="ch" forName="d5" refType="w" fact="0.13"/>
              <dgm:constr type="h" for="ch" forName="d5" refType="h" fact="0.175"/>
            </dgm:constrLst>
          </dgm:if>
          <dgm:else name="Name18"/>
        </dgm:choose>
      </dgm:else>
    </dgm:choose>
    <dgm:ruleLst/>
    <dgm:forEach name="Name19" axis="ch" ptType="node" cnt="1">
      <dgm:layoutNode name="circle1" styleLbl="lnNode1">
        <dgm:alg type="sp"/>
        <dgm:shape xmlns:r="http://schemas.openxmlformats.org/officeDocument/2006/relationships" type="ellipse" r:blip="">
          <dgm:adjLst/>
        </dgm:shape>
        <dgm:presOf/>
        <dgm:constrLst/>
        <dgm:ruleLst/>
      </dgm:layoutNode>
      <dgm:layoutNode name="text1" styleLbl="revTx">
        <dgm:varLst>
          <dgm:bulletEnabled val="1"/>
        </dgm:varLst>
        <dgm:choose name="Name20">
          <dgm:if name="Name21" func="var" arg="dir" op="equ" val="norm">
            <dgm:choose name="Name22">
              <dgm:if name="Name23" axis="root des" ptType="all node" func="maxDepth" op="gt" val="1">
                <dgm:alg type="tx">
                  <dgm:param type="parTxLTRAlign" val="l"/>
                  <dgm:param type="parTxRTLAlign" val="r"/>
                </dgm:alg>
              </dgm:if>
              <dgm:else name="Name24">
                <dgm:alg type="tx">
                  <dgm:param type="parTxLTRAlign" val="l"/>
                  <dgm:param type="parTxRTLAlign" val="l"/>
                </dgm:alg>
              </dgm:else>
            </dgm:choose>
          </dgm:if>
          <dgm:else name="Name25">
            <dgm:choose name="Name26">
              <dgm:if name="Name27" axis="root des" ptType="all node" func="maxDepth" op="gt" val="1">
                <dgm:alg type="tx">
                  <dgm:param type="parTxLTRAlign" val="l"/>
                  <dgm:param type="parTxRTLAlign" val="r"/>
                </dgm:alg>
              </dgm:if>
              <dgm:else name="Name28">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29">
          <dgm:if name="Name30" func="var" arg="dir" op="equ" val="norm">
            <dgm:constrLst>
              <dgm:constr type="tMarg" refType="primFontSz" fact="0.1"/>
              <dgm:constr type="bMarg" refType="primFontSz" fact="0.1"/>
              <dgm:constr type="rMarg" refType="primFontSz" fact="0.1"/>
            </dgm:constrLst>
          </dgm:if>
          <dgm:else name="Name31">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1" styleLbl="callout">
        <dgm:alg type="sp"/>
        <dgm:shape xmlns:r="http://schemas.openxmlformats.org/officeDocument/2006/relationships" type="line" r:blip="">
          <dgm:adjLst/>
        </dgm:shape>
        <dgm:presOf/>
        <dgm:constrLst/>
        <dgm:ruleLst/>
      </dgm:layoutNode>
      <dgm:layoutNode name="d1" styleLbl="callout">
        <dgm:alg type="sp"/>
        <dgm:choose name="Name32">
          <dgm:if name="Name33" func="var" arg="dir" op="equ" val="norm">
            <dgm:shape xmlns:r="http://schemas.openxmlformats.org/officeDocument/2006/relationships" rot="90" type="line" r:blip="">
              <dgm:adjLst/>
            </dgm:shape>
          </dgm:if>
          <dgm:else name="Name34">
            <dgm:shape xmlns:r="http://schemas.openxmlformats.org/officeDocument/2006/relationships" rot="180" type="line" r:blip="">
              <dgm:adjLst/>
            </dgm:shape>
          </dgm:else>
        </dgm:choose>
        <dgm:presOf/>
        <dgm:constrLst/>
        <dgm:ruleLst/>
      </dgm:layoutNode>
    </dgm:forEach>
    <dgm:forEach name="Name35" axis="ch" ptType="node" st="2" cnt="1">
      <dgm:layoutNode name="circle2" styleLbl="lnNode1">
        <dgm:alg type="sp"/>
        <dgm:shape xmlns:r="http://schemas.openxmlformats.org/officeDocument/2006/relationships" type="ellipse" r:blip="" zOrderOff="-5">
          <dgm:adjLst/>
        </dgm:shape>
        <dgm:presOf/>
        <dgm:constrLst/>
        <dgm:ruleLst/>
      </dgm:layoutNode>
      <dgm:layoutNode name="text2" styleLbl="revTx">
        <dgm:varLst>
          <dgm:bulletEnabled val="1"/>
        </dgm:varLst>
        <dgm:choose name="Name36">
          <dgm:if name="Name37" func="var" arg="dir" op="equ" val="norm">
            <dgm:choose name="Name38">
              <dgm:if name="Name39" axis="root des" ptType="all node" func="maxDepth" op="gt" val="1">
                <dgm:alg type="tx">
                  <dgm:param type="parTxLTRAlign" val="l"/>
                  <dgm:param type="parTxRTLAlign" val="r"/>
                </dgm:alg>
              </dgm:if>
              <dgm:else name="Name40">
                <dgm:alg type="tx">
                  <dgm:param type="parTxLTRAlign" val="l"/>
                  <dgm:param type="parTxRTLAlign" val="l"/>
                </dgm:alg>
              </dgm:else>
            </dgm:choose>
          </dgm:if>
          <dgm:else name="Name41">
            <dgm:choose name="Name42">
              <dgm:if name="Name43" axis="root des" ptType="all node" func="maxDepth" op="gt" val="1">
                <dgm:alg type="tx">
                  <dgm:param type="parTxLTRAlign" val="l"/>
                  <dgm:param type="parTxRTLAlign" val="r"/>
                </dgm:alg>
              </dgm:if>
              <dgm:else name="Name44">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45">
          <dgm:if name="Name46" func="var" arg="dir" op="equ" val="norm">
            <dgm:constrLst>
              <dgm:constr type="tMarg" refType="primFontSz" fact="0.1"/>
              <dgm:constr type="bMarg" refType="primFontSz" fact="0.1"/>
              <dgm:constr type="rMarg" refType="primFontSz" fact="0.1"/>
            </dgm:constrLst>
          </dgm:if>
          <dgm:else name="Name47">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2" styleLbl="callout">
        <dgm:alg type="sp"/>
        <dgm:shape xmlns:r="http://schemas.openxmlformats.org/officeDocument/2006/relationships" type="line" r:blip="">
          <dgm:adjLst/>
        </dgm:shape>
        <dgm:presOf/>
        <dgm:constrLst/>
        <dgm:ruleLst/>
      </dgm:layoutNode>
      <dgm:layoutNode name="d2" styleLbl="callout">
        <dgm:alg type="sp"/>
        <dgm:choose name="Name48">
          <dgm:if name="Name49" func="var" arg="dir" op="equ" val="norm">
            <dgm:shape xmlns:r="http://schemas.openxmlformats.org/officeDocument/2006/relationships" rot="90" type="line" r:blip="">
              <dgm:adjLst/>
            </dgm:shape>
          </dgm:if>
          <dgm:else name="Name50">
            <dgm:shape xmlns:r="http://schemas.openxmlformats.org/officeDocument/2006/relationships" rot="180" type="line" r:blip="">
              <dgm:adjLst/>
            </dgm:shape>
          </dgm:else>
        </dgm:choose>
        <dgm:presOf/>
        <dgm:constrLst/>
        <dgm:ruleLst/>
      </dgm:layoutNode>
    </dgm:forEach>
    <dgm:forEach name="Name51" axis="ch" ptType="node" st="3" cnt="1">
      <dgm:layoutNode name="circle3" styleLbl="lnNode1">
        <dgm:alg type="sp"/>
        <dgm:shape xmlns:r="http://schemas.openxmlformats.org/officeDocument/2006/relationships" type="ellipse" r:blip="" zOrderOff="-10">
          <dgm:adjLst/>
        </dgm:shape>
        <dgm:presOf/>
        <dgm:constrLst/>
        <dgm:ruleLst/>
      </dgm:layoutNode>
      <dgm:layoutNode name="text3" styleLbl="revTx">
        <dgm:varLst>
          <dgm:bulletEnabled val="1"/>
        </dgm:varLst>
        <dgm:choose name="Name52">
          <dgm:if name="Name53" func="var" arg="dir" op="equ" val="norm">
            <dgm:choose name="Name54">
              <dgm:if name="Name55" axis="root des" ptType="all node" func="maxDepth" op="gt" val="1">
                <dgm:alg type="tx">
                  <dgm:param type="parTxLTRAlign" val="l"/>
                  <dgm:param type="parTxRTLAlign" val="r"/>
                </dgm:alg>
              </dgm:if>
              <dgm:else name="Name56">
                <dgm:alg type="tx">
                  <dgm:param type="parTxLTRAlign" val="l"/>
                  <dgm:param type="parTxRTLAlign" val="l"/>
                </dgm:alg>
              </dgm:else>
            </dgm:choose>
          </dgm:if>
          <dgm:else name="Name57">
            <dgm:choose name="Name58">
              <dgm:if name="Name59" axis="root des" ptType="all node" func="maxDepth" op="gt" val="1">
                <dgm:alg type="tx">
                  <dgm:param type="parTxLTRAlign" val="l"/>
                  <dgm:param type="parTxRTLAlign" val="r"/>
                </dgm:alg>
              </dgm:if>
              <dgm:else name="Name60">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61">
          <dgm:if name="Name62" func="var" arg="dir" op="equ" val="norm">
            <dgm:constrLst>
              <dgm:constr type="tMarg" refType="primFontSz" fact="0.1"/>
              <dgm:constr type="bMarg" refType="primFontSz" fact="0.1"/>
              <dgm:constr type="rMarg" refType="primFontSz" fact="0.1"/>
            </dgm:constrLst>
          </dgm:if>
          <dgm:else name="Name63">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3" styleLbl="callout">
        <dgm:alg type="sp"/>
        <dgm:shape xmlns:r="http://schemas.openxmlformats.org/officeDocument/2006/relationships" type="line" r:blip="">
          <dgm:adjLst/>
        </dgm:shape>
        <dgm:presOf/>
        <dgm:constrLst/>
        <dgm:ruleLst/>
      </dgm:layoutNode>
      <dgm:layoutNode name="d3" styleLbl="callout">
        <dgm:alg type="sp"/>
        <dgm:choose name="Name64">
          <dgm:if name="Name65" func="var" arg="dir" op="equ" val="norm">
            <dgm:shape xmlns:r="http://schemas.openxmlformats.org/officeDocument/2006/relationships" rot="90" type="line" r:blip="">
              <dgm:adjLst/>
            </dgm:shape>
          </dgm:if>
          <dgm:else name="Name66">
            <dgm:shape xmlns:r="http://schemas.openxmlformats.org/officeDocument/2006/relationships" rot="180" type="line" r:blip="">
              <dgm:adjLst/>
            </dgm:shape>
          </dgm:else>
        </dgm:choose>
        <dgm:presOf/>
        <dgm:constrLst/>
        <dgm:ruleLst/>
      </dgm:layoutNode>
    </dgm:forEach>
    <dgm:forEach name="Name67" axis="ch" ptType="node" st="4" cnt="1">
      <dgm:layoutNode name="circle4" styleLbl="lnNode1">
        <dgm:alg type="sp"/>
        <dgm:shape xmlns:r="http://schemas.openxmlformats.org/officeDocument/2006/relationships" type="ellipse" r:blip="" zOrderOff="-15">
          <dgm:adjLst/>
        </dgm:shape>
        <dgm:presOf/>
        <dgm:constrLst/>
        <dgm:ruleLst/>
      </dgm:layoutNode>
      <dgm:layoutNode name="text4" styleLbl="revTx">
        <dgm:varLst>
          <dgm:bulletEnabled val="1"/>
        </dgm:varLst>
        <dgm:choose name="Name68">
          <dgm:if name="Name69" func="var" arg="dir" op="equ" val="norm">
            <dgm:choose name="Name70">
              <dgm:if name="Name71" axis="root des" ptType="all node" func="maxDepth" op="gt" val="1">
                <dgm:alg type="tx">
                  <dgm:param type="parTxLTRAlign" val="l"/>
                  <dgm:param type="parTxRTLAlign" val="r"/>
                </dgm:alg>
              </dgm:if>
              <dgm:else name="Name72">
                <dgm:alg type="tx">
                  <dgm:param type="parTxLTRAlign" val="l"/>
                  <dgm:param type="parTxRTLAlign" val="l"/>
                </dgm:alg>
              </dgm:else>
            </dgm:choose>
          </dgm:if>
          <dgm:else name="Name73">
            <dgm:choose name="Name74">
              <dgm:if name="Name75" axis="root des" ptType="all node" func="maxDepth" op="gt" val="1">
                <dgm:alg type="tx">
                  <dgm:param type="parTxLTRAlign" val="l"/>
                  <dgm:param type="parTxRTLAlign" val="r"/>
                </dgm:alg>
              </dgm:if>
              <dgm:else name="Name76">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77">
          <dgm:if name="Name78" func="var" arg="dir" op="equ" val="norm">
            <dgm:constrLst>
              <dgm:constr type="tMarg" refType="primFontSz" fact="0.1"/>
              <dgm:constr type="bMarg" refType="primFontSz" fact="0.1"/>
              <dgm:constr type="rMarg" refType="primFontSz" fact="0.1"/>
            </dgm:constrLst>
          </dgm:if>
          <dgm:else name="Name79">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4" styleLbl="callout">
        <dgm:alg type="sp"/>
        <dgm:shape xmlns:r="http://schemas.openxmlformats.org/officeDocument/2006/relationships" type="line" r:blip="">
          <dgm:adjLst/>
        </dgm:shape>
        <dgm:presOf/>
        <dgm:constrLst/>
        <dgm:ruleLst/>
      </dgm:layoutNode>
      <dgm:layoutNode name="d4" styleLbl="callout">
        <dgm:alg type="sp"/>
        <dgm:choose name="Name80">
          <dgm:if name="Name81" func="var" arg="dir" op="equ" val="norm">
            <dgm:shape xmlns:r="http://schemas.openxmlformats.org/officeDocument/2006/relationships" rot="90" type="line" r:blip="">
              <dgm:adjLst/>
            </dgm:shape>
          </dgm:if>
          <dgm:else name="Name82">
            <dgm:shape xmlns:r="http://schemas.openxmlformats.org/officeDocument/2006/relationships" rot="180" type="line" r:blip="">
              <dgm:adjLst/>
            </dgm:shape>
          </dgm:else>
        </dgm:choose>
        <dgm:presOf/>
        <dgm:constrLst/>
        <dgm:ruleLst/>
      </dgm:layoutNode>
    </dgm:forEach>
    <dgm:forEach name="Name83" axis="ch" ptType="node" st="5" cnt="1">
      <dgm:layoutNode name="circle5" styleLbl="lnNode1">
        <dgm:alg type="sp"/>
        <dgm:shape xmlns:r="http://schemas.openxmlformats.org/officeDocument/2006/relationships" type="ellipse" r:blip="" zOrderOff="-20">
          <dgm:adjLst/>
        </dgm:shape>
        <dgm:presOf/>
        <dgm:constrLst/>
        <dgm:ruleLst/>
      </dgm:layoutNode>
      <dgm:layoutNode name="text5" styleLbl="revTx">
        <dgm:varLst>
          <dgm:bulletEnabled val="1"/>
        </dgm:varLst>
        <dgm:choose name="Name84">
          <dgm:if name="Name85" func="var" arg="dir" op="equ" val="norm">
            <dgm:choose name="Name86">
              <dgm:if name="Name87" axis="root des" ptType="all node" func="maxDepth" op="gt" val="1">
                <dgm:alg type="tx">
                  <dgm:param type="parTxLTRAlign" val="l"/>
                  <dgm:param type="parTxRTLAlign" val="r"/>
                </dgm:alg>
              </dgm:if>
              <dgm:else name="Name88">
                <dgm:alg type="tx">
                  <dgm:param type="parTxLTRAlign" val="l"/>
                  <dgm:param type="parTxRTLAlign" val="l"/>
                </dgm:alg>
              </dgm:else>
            </dgm:choose>
          </dgm:if>
          <dgm:else name="Name89">
            <dgm:choose name="Name90">
              <dgm:if name="Name91" axis="root des" ptType="all node" func="maxDepth" op="gt" val="1">
                <dgm:alg type="tx">
                  <dgm:param type="parTxLTRAlign" val="l"/>
                  <dgm:param type="parTxRTLAlign" val="r"/>
                </dgm:alg>
              </dgm:if>
              <dgm:else name="Name92">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tMarg" refType="primFontSz" fact="0.1"/>
              <dgm:constr type="bMarg" refType="primFontSz" fact="0.1"/>
              <dgm:constr type="rMarg" refType="primFontSz" fact="0.1"/>
            </dgm:constrLst>
          </dgm:if>
          <dgm:else name="Name95">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5" styleLbl="callout">
        <dgm:alg type="sp"/>
        <dgm:shape xmlns:r="http://schemas.openxmlformats.org/officeDocument/2006/relationships" type="line" r:blip="">
          <dgm:adjLst/>
        </dgm:shape>
        <dgm:presOf/>
        <dgm:constrLst/>
        <dgm:ruleLst/>
      </dgm:layoutNode>
      <dgm:layoutNode name="d5" styleLbl="callout">
        <dgm:alg type="sp"/>
        <dgm:choose name="Name96">
          <dgm:if name="Name97" func="var" arg="dir" op="equ" val="norm">
            <dgm:shape xmlns:r="http://schemas.openxmlformats.org/officeDocument/2006/relationships" rot="90" type="line" r:blip="">
              <dgm:adjLst/>
            </dgm:shape>
          </dgm:if>
          <dgm:else name="Name98">
            <dgm:shape xmlns:r="http://schemas.openxmlformats.org/officeDocument/2006/relationships" rot="180" type="line" r:blip="">
              <dgm:adjLst/>
            </dgm:shape>
          </dgm:else>
        </dgm:choose>
        <dgm:presOf/>
        <dgm:constrLst/>
        <dgm:ruleLst/>
      </dgm:layoutNode>
    </dgm:forEach>
  </dgm:layoutNode>
</dgm:layoutDef>
</file>

<file path=ppt/diagrams/layout8.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9.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8.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pPr>
              <a:defRPr/>
            </a:pPr>
            <a:endParaRPr lang="fr-FR"/>
          </a:p>
        </p:txBody>
      </p:sp>
      <p:sp>
        <p:nvSpPr>
          <p:cNvPr id="3" name="Espace réservé de la date 2"/>
          <p:cNvSpPr>
            <a:spLocks noGrp="1"/>
          </p:cNvSpPr>
          <p:nvPr>
            <p:ph type="dt" sz="quarter" idx="1"/>
          </p:nvPr>
        </p:nvSpPr>
        <p:spPr>
          <a:xfrm>
            <a:off x="5180013" y="0"/>
            <a:ext cx="3962400" cy="342900"/>
          </a:xfrm>
          <a:prstGeom prst="rect">
            <a:avLst/>
          </a:prstGeom>
        </p:spPr>
        <p:txBody>
          <a:bodyPr vert="horz" lIns="91440" tIns="45720" rIns="91440" bIns="45720" rtlCol="0"/>
          <a:lstStyle>
            <a:lvl1pPr algn="r">
              <a:defRPr sz="1200"/>
            </a:lvl1pPr>
          </a:lstStyle>
          <a:p>
            <a:pPr>
              <a:defRPr/>
            </a:pPr>
            <a:fld id="{646C5A25-D938-4103-8CDC-342B136E511D}" type="datetimeFigureOut">
              <a:rPr lang="fr-FR"/>
              <a:pPr>
                <a:defRPr/>
              </a:pPr>
              <a:t>25/01/2013</a:t>
            </a:fld>
            <a:endParaRPr lang="fr-FR"/>
          </a:p>
        </p:txBody>
      </p:sp>
      <p:sp>
        <p:nvSpPr>
          <p:cNvPr id="4" name="Espace réservé du pied de page 3"/>
          <p:cNvSpPr>
            <a:spLocks noGrp="1"/>
          </p:cNvSpPr>
          <p:nvPr>
            <p:ph type="ftr" sz="quarter" idx="2"/>
          </p:nvPr>
        </p:nvSpPr>
        <p:spPr>
          <a:xfrm>
            <a:off x="0" y="6513513"/>
            <a:ext cx="3962400" cy="342900"/>
          </a:xfrm>
          <a:prstGeom prst="rect">
            <a:avLst/>
          </a:prstGeom>
        </p:spPr>
        <p:txBody>
          <a:bodyPr vert="horz" lIns="91440" tIns="45720" rIns="91440" bIns="45720" rtlCol="0" anchor="b"/>
          <a:lstStyle>
            <a:lvl1pPr algn="l">
              <a:defRPr sz="1200"/>
            </a:lvl1pPr>
          </a:lstStyle>
          <a:p>
            <a:pPr>
              <a:defRPr/>
            </a:pPr>
            <a:endParaRPr lang="fr-FR"/>
          </a:p>
        </p:txBody>
      </p:sp>
      <p:sp>
        <p:nvSpPr>
          <p:cNvPr id="5" name="Espace réservé du numéro de diapositive 4"/>
          <p:cNvSpPr>
            <a:spLocks noGrp="1"/>
          </p:cNvSpPr>
          <p:nvPr>
            <p:ph type="sldNum" sz="quarter" idx="3"/>
          </p:nvPr>
        </p:nvSpPr>
        <p:spPr>
          <a:xfrm>
            <a:off x="5180013" y="6513513"/>
            <a:ext cx="3962400" cy="342900"/>
          </a:xfrm>
          <a:prstGeom prst="rect">
            <a:avLst/>
          </a:prstGeom>
        </p:spPr>
        <p:txBody>
          <a:bodyPr vert="horz" lIns="91440" tIns="45720" rIns="91440" bIns="45720" rtlCol="0" anchor="b"/>
          <a:lstStyle>
            <a:lvl1pPr algn="r">
              <a:defRPr sz="1200"/>
            </a:lvl1pPr>
          </a:lstStyle>
          <a:p>
            <a:pPr>
              <a:defRPr/>
            </a:pPr>
            <a:fld id="{A266AF5F-DAC4-440C-8870-D3A194F61385}" type="slidenum">
              <a:rPr lang="fr-FR"/>
              <a:pPr>
                <a:defRPr/>
              </a:pPr>
              <a:t>‹N°›</a:t>
            </a:fld>
            <a:endParaRPr lang="fr-FR"/>
          </a:p>
        </p:txBody>
      </p:sp>
    </p:spTree>
  </p:cSld>
  <p:clrMap bg1="lt1" tx1="dk1" bg2="lt2" tx2="dk2" accent1="accent1" accent2="accent2" accent3="accent3" accent4="accent4" accent5="accent5" accent6="accent6" hlink="hlink" folHlink="folHlink"/>
  <p:hf sldNum="0"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pPr>
              <a:defRPr/>
            </a:pPr>
            <a:endParaRPr lang="fr-FR"/>
          </a:p>
        </p:txBody>
      </p:sp>
      <p:sp>
        <p:nvSpPr>
          <p:cNvPr id="3" name="Espace réservé de la date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pPr>
              <a:defRPr/>
            </a:pPr>
            <a:fld id="{69724770-6F88-4323-8C22-22F0435A97FF}" type="datetimeFigureOut">
              <a:rPr lang="fr-FR"/>
              <a:pPr>
                <a:defRPr/>
              </a:pPr>
              <a:t>25/01/2013</a:t>
            </a:fld>
            <a:endParaRPr lang="fr-FR"/>
          </a:p>
        </p:txBody>
      </p:sp>
      <p:sp>
        <p:nvSpPr>
          <p:cNvPr id="4" name="Espace réservé de l'image des diapositives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pPr lvl="0"/>
            <a:endParaRPr lang="fr-FR" noProof="0"/>
          </a:p>
        </p:txBody>
      </p:sp>
      <p:sp>
        <p:nvSpPr>
          <p:cNvPr id="5" name="Espace réservé des commentaires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endParaRPr lang="fr-FR" noProof="0"/>
          </a:p>
        </p:txBody>
      </p:sp>
      <p:sp>
        <p:nvSpPr>
          <p:cNvPr id="6" name="Espace réservé du pied de page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pPr>
              <a:defRPr/>
            </a:pPr>
            <a:endParaRPr lang="fr-FR"/>
          </a:p>
        </p:txBody>
      </p:sp>
      <p:sp>
        <p:nvSpPr>
          <p:cNvPr id="7" name="Espace réservé du numéro de diapositive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pPr>
              <a:defRPr/>
            </a:pPr>
            <a:fld id="{2C7EAB87-E2E7-4528-9D19-5919531158D1}" type="slidenum">
              <a:rPr lang="fr-FR"/>
              <a:pPr>
                <a:defRPr/>
              </a:pPr>
              <a:t>‹N°›</a:t>
            </a:fld>
            <a:endParaRPr lang="fr-FR"/>
          </a:p>
        </p:txBody>
      </p:sp>
    </p:spTree>
  </p:cSld>
  <p:clrMap bg1="lt1" tx1="dk1" bg2="lt2" tx2="dk2" accent1="accent1" accent2="accent2" accent3="accent3" accent4="accent4" accent5="accent5" accent6="accent6" hlink="hlink" folHlink="folHlink"/>
  <p:hf sldNum="0" hd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pied de page 3"/>
          <p:cNvSpPr>
            <a:spLocks noGrp="1"/>
          </p:cNvSpPr>
          <p:nvPr>
            <p:ph type="ftr" sz="quarter" idx="10"/>
          </p:nvPr>
        </p:nvSpPr>
        <p:spPr/>
        <p:txBody>
          <a:bodyPr/>
          <a:lstStyle/>
          <a:p>
            <a:pPr>
              <a:defRPr/>
            </a:pPr>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5" name="Espace réservé du pied de page 4"/>
          <p:cNvSpPr>
            <a:spLocks noGrp="1"/>
          </p:cNvSpPr>
          <p:nvPr>
            <p:ph type="ftr" sz="quarter" idx="10"/>
          </p:nvPr>
        </p:nvSpPr>
        <p:spPr/>
        <p:txBody>
          <a:bodyPr/>
          <a:lstStyle/>
          <a:p>
            <a:pPr>
              <a:defRPr/>
            </a:pPr>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53603"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smtClean="0"/>
          </a:p>
        </p:txBody>
      </p:sp>
      <p:sp>
        <p:nvSpPr>
          <p:cNvPr id="5" name="Espace réservé du pied de page 4"/>
          <p:cNvSpPr>
            <a:spLocks noGrp="1"/>
          </p:cNvSpPr>
          <p:nvPr>
            <p:ph type="ftr" sz="quarter" idx="10"/>
          </p:nvPr>
        </p:nvSpPr>
        <p:spPr/>
        <p:txBody>
          <a:bodyPr/>
          <a:lstStyle/>
          <a:p>
            <a:pPr>
              <a:defRPr/>
            </a:pPr>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lvl1pPr>
              <a:defRPr/>
            </a:lvl1pPr>
          </a:lstStyle>
          <a:p>
            <a:pPr>
              <a:defRPr/>
            </a:pPr>
            <a:fld id="{3E6C9B38-D3E6-403C-A0AB-AD69D53930FB}" type="datetime1">
              <a:rPr lang="fr-FR" smtClean="0"/>
              <a:pPr>
                <a:defRPr/>
              </a:pPr>
              <a:t>25/01/2013</a:t>
            </a:fld>
            <a:endParaRPr lang="fr-FR"/>
          </a:p>
        </p:txBody>
      </p:sp>
      <p:sp>
        <p:nvSpPr>
          <p:cNvPr id="5" name="Espace réservé du pied de page 4"/>
          <p:cNvSpPr>
            <a:spLocks noGrp="1"/>
          </p:cNvSpPr>
          <p:nvPr>
            <p:ph type="ftr" sz="quarter" idx="11"/>
          </p:nvPr>
        </p:nvSpPr>
        <p:spPr/>
        <p:txBody>
          <a:bodyPr/>
          <a:lstStyle>
            <a:lvl1pPr>
              <a:defRPr/>
            </a:lvl1pPr>
          </a:lstStyle>
          <a:p>
            <a:pPr>
              <a:defRPr/>
            </a:pPr>
            <a:r>
              <a:rPr lang="fr-FR" smtClean="0"/>
              <a:t>www.tifawt.com</a:t>
            </a: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4CBF9079-E34E-4618-9532-E94D9CD8941B}" type="slidenum">
              <a:rPr lang="fr-FR"/>
              <a:pPr>
                <a:defRPr/>
              </a:pPr>
              <a:t>‹N°›</a:t>
            </a:fld>
            <a:endParaRPr lang="fr-FR"/>
          </a:p>
        </p:txBody>
      </p:sp>
    </p:spTree>
  </p:cSld>
  <p:clrMapOvr>
    <a:masterClrMapping/>
  </p:clrMapOvr>
  <p:transition>
    <p:cu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60682B02-53D8-4166-BB42-2CE8A16536B7}" type="datetime1">
              <a:rPr lang="fr-FR" smtClean="0"/>
              <a:pPr>
                <a:defRPr/>
              </a:pPr>
              <a:t>25/01/2013</a:t>
            </a:fld>
            <a:endParaRPr lang="fr-FR"/>
          </a:p>
        </p:txBody>
      </p:sp>
      <p:sp>
        <p:nvSpPr>
          <p:cNvPr id="5" name="Espace réservé du pied de page 4"/>
          <p:cNvSpPr>
            <a:spLocks noGrp="1"/>
          </p:cNvSpPr>
          <p:nvPr>
            <p:ph type="ftr" sz="quarter" idx="11"/>
          </p:nvPr>
        </p:nvSpPr>
        <p:spPr/>
        <p:txBody>
          <a:bodyPr/>
          <a:lstStyle>
            <a:lvl1pPr>
              <a:defRPr/>
            </a:lvl1pPr>
          </a:lstStyle>
          <a:p>
            <a:pPr>
              <a:defRPr/>
            </a:pPr>
            <a:r>
              <a:rPr lang="fr-FR" smtClean="0"/>
              <a:t>www.tifawt.com</a:t>
            </a: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3C0952D6-A7DF-42DE-BEDF-BFEAE35E9BBF}" type="slidenum">
              <a:rPr lang="fr-FR"/>
              <a:pPr>
                <a:defRPr/>
              </a:pPr>
              <a:t>‹N°›</a:t>
            </a:fld>
            <a:endParaRPr lang="fr-FR"/>
          </a:p>
        </p:txBody>
      </p:sp>
    </p:spTree>
  </p:cSld>
  <p:clrMapOvr>
    <a:masterClrMapping/>
  </p:clrMapOvr>
  <p:transition>
    <p:cu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7C275843-6117-4EE1-8348-1F9F0A75722A}" type="datetime1">
              <a:rPr lang="fr-FR" smtClean="0"/>
              <a:pPr>
                <a:defRPr/>
              </a:pPr>
              <a:t>25/01/2013</a:t>
            </a:fld>
            <a:endParaRPr lang="fr-FR"/>
          </a:p>
        </p:txBody>
      </p:sp>
      <p:sp>
        <p:nvSpPr>
          <p:cNvPr id="5" name="Espace réservé du pied de page 4"/>
          <p:cNvSpPr>
            <a:spLocks noGrp="1"/>
          </p:cNvSpPr>
          <p:nvPr>
            <p:ph type="ftr" sz="quarter" idx="11"/>
          </p:nvPr>
        </p:nvSpPr>
        <p:spPr/>
        <p:txBody>
          <a:bodyPr/>
          <a:lstStyle>
            <a:lvl1pPr>
              <a:defRPr/>
            </a:lvl1pPr>
          </a:lstStyle>
          <a:p>
            <a:pPr>
              <a:defRPr/>
            </a:pPr>
            <a:r>
              <a:rPr lang="fr-FR" smtClean="0"/>
              <a:t>www.tifawt.com</a:t>
            </a: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F5E0878C-7D32-4951-845F-DC2273F25FD0}" type="slidenum">
              <a:rPr lang="fr-FR"/>
              <a:pPr>
                <a:defRPr/>
              </a:pPr>
              <a:t>‹N°›</a:t>
            </a:fld>
            <a:endParaRPr lang="fr-FR"/>
          </a:p>
        </p:txBody>
      </p:sp>
    </p:spTree>
  </p:cSld>
  <p:clrMapOvr>
    <a:masterClrMapping/>
  </p:clrMapOvr>
  <p:transition>
    <p:cu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75ABC0B7-E752-4848-8505-1FB16B091FE0}" type="datetime1">
              <a:rPr lang="fr-FR" smtClean="0"/>
              <a:pPr>
                <a:defRPr/>
              </a:pPr>
              <a:t>25/01/2013</a:t>
            </a:fld>
            <a:endParaRPr lang="fr-FR"/>
          </a:p>
        </p:txBody>
      </p:sp>
      <p:sp>
        <p:nvSpPr>
          <p:cNvPr id="5" name="Espace réservé du pied de page 4"/>
          <p:cNvSpPr>
            <a:spLocks noGrp="1"/>
          </p:cNvSpPr>
          <p:nvPr>
            <p:ph type="ftr" sz="quarter" idx="11"/>
          </p:nvPr>
        </p:nvSpPr>
        <p:spPr/>
        <p:txBody>
          <a:bodyPr/>
          <a:lstStyle>
            <a:lvl1pPr>
              <a:defRPr/>
            </a:lvl1pPr>
          </a:lstStyle>
          <a:p>
            <a:pPr>
              <a:defRPr/>
            </a:pPr>
            <a:r>
              <a:rPr lang="fr-FR" smtClean="0"/>
              <a:t>www.tifawt.com</a:t>
            </a: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45E79788-53AE-4D7E-B4C7-7CFD56C21757}" type="slidenum">
              <a:rPr lang="fr-FR"/>
              <a:pPr>
                <a:defRPr/>
              </a:pPr>
              <a:t>‹N°›</a:t>
            </a:fld>
            <a:endParaRPr lang="fr-FR"/>
          </a:p>
        </p:txBody>
      </p:sp>
    </p:spTree>
  </p:cSld>
  <p:clrMapOvr>
    <a:masterClrMapping/>
  </p:clrMapOvr>
  <p:transition>
    <p:cu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B22CF855-F007-4F68-BA31-D172D9624F4A}" type="datetime1">
              <a:rPr lang="fr-FR" smtClean="0"/>
              <a:pPr>
                <a:defRPr/>
              </a:pPr>
              <a:t>25/01/2013</a:t>
            </a:fld>
            <a:endParaRPr lang="fr-FR"/>
          </a:p>
        </p:txBody>
      </p:sp>
      <p:sp>
        <p:nvSpPr>
          <p:cNvPr id="5" name="Espace réservé du pied de page 4"/>
          <p:cNvSpPr>
            <a:spLocks noGrp="1"/>
          </p:cNvSpPr>
          <p:nvPr>
            <p:ph type="ftr" sz="quarter" idx="11"/>
          </p:nvPr>
        </p:nvSpPr>
        <p:spPr/>
        <p:txBody>
          <a:bodyPr/>
          <a:lstStyle>
            <a:lvl1pPr>
              <a:defRPr/>
            </a:lvl1pPr>
          </a:lstStyle>
          <a:p>
            <a:pPr>
              <a:defRPr/>
            </a:pPr>
            <a:r>
              <a:rPr lang="fr-FR" smtClean="0"/>
              <a:t>www.tifawt.com</a:t>
            </a: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4653937E-6942-43FE-BD23-246FBCEC96B1}" type="slidenum">
              <a:rPr lang="fr-FR"/>
              <a:pPr>
                <a:defRPr/>
              </a:pPr>
              <a:t>‹N°›</a:t>
            </a:fld>
            <a:endParaRPr lang="fr-FR"/>
          </a:p>
        </p:txBody>
      </p:sp>
    </p:spTree>
  </p:cSld>
  <p:clrMapOvr>
    <a:masterClrMapping/>
  </p:clrMapOvr>
  <p:transition>
    <p:cu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3"/>
          <p:cNvSpPr>
            <a:spLocks noGrp="1"/>
          </p:cNvSpPr>
          <p:nvPr>
            <p:ph type="dt" sz="half" idx="10"/>
          </p:nvPr>
        </p:nvSpPr>
        <p:spPr/>
        <p:txBody>
          <a:bodyPr/>
          <a:lstStyle>
            <a:lvl1pPr>
              <a:defRPr/>
            </a:lvl1pPr>
          </a:lstStyle>
          <a:p>
            <a:pPr>
              <a:defRPr/>
            </a:pPr>
            <a:fld id="{004AF91C-8424-4330-8F73-917AC3AADDD5}" type="datetime1">
              <a:rPr lang="fr-FR" smtClean="0"/>
              <a:pPr>
                <a:defRPr/>
              </a:pPr>
              <a:t>25/01/2013</a:t>
            </a:fld>
            <a:endParaRPr lang="fr-FR"/>
          </a:p>
        </p:txBody>
      </p:sp>
      <p:sp>
        <p:nvSpPr>
          <p:cNvPr id="6" name="Espace réservé du pied de page 4"/>
          <p:cNvSpPr>
            <a:spLocks noGrp="1"/>
          </p:cNvSpPr>
          <p:nvPr>
            <p:ph type="ftr" sz="quarter" idx="11"/>
          </p:nvPr>
        </p:nvSpPr>
        <p:spPr/>
        <p:txBody>
          <a:bodyPr/>
          <a:lstStyle>
            <a:lvl1pPr>
              <a:defRPr/>
            </a:lvl1pPr>
          </a:lstStyle>
          <a:p>
            <a:pPr>
              <a:defRPr/>
            </a:pPr>
            <a:r>
              <a:rPr lang="fr-FR" smtClean="0"/>
              <a:t>www.tifawt.com</a:t>
            </a: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378A234E-50A5-4CE1-814C-2D77C6C7B66A}" type="slidenum">
              <a:rPr lang="fr-FR"/>
              <a:pPr>
                <a:defRPr/>
              </a:pPr>
              <a:t>‹N°›</a:t>
            </a:fld>
            <a:endParaRPr lang="fr-FR"/>
          </a:p>
        </p:txBody>
      </p:sp>
    </p:spTree>
  </p:cSld>
  <p:clrMapOvr>
    <a:masterClrMapping/>
  </p:clrMapOvr>
  <p:transition>
    <p:cu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3"/>
          <p:cNvSpPr>
            <a:spLocks noGrp="1"/>
          </p:cNvSpPr>
          <p:nvPr>
            <p:ph type="dt" sz="half" idx="10"/>
          </p:nvPr>
        </p:nvSpPr>
        <p:spPr/>
        <p:txBody>
          <a:bodyPr/>
          <a:lstStyle>
            <a:lvl1pPr>
              <a:defRPr/>
            </a:lvl1pPr>
          </a:lstStyle>
          <a:p>
            <a:pPr>
              <a:defRPr/>
            </a:pPr>
            <a:fld id="{5DCAA01C-FF0D-42A9-B5DE-440EBE984891}" type="datetime1">
              <a:rPr lang="fr-FR" smtClean="0"/>
              <a:pPr>
                <a:defRPr/>
              </a:pPr>
              <a:t>25/01/2013</a:t>
            </a:fld>
            <a:endParaRPr lang="fr-FR"/>
          </a:p>
        </p:txBody>
      </p:sp>
      <p:sp>
        <p:nvSpPr>
          <p:cNvPr id="8" name="Espace réservé du pied de page 4"/>
          <p:cNvSpPr>
            <a:spLocks noGrp="1"/>
          </p:cNvSpPr>
          <p:nvPr>
            <p:ph type="ftr" sz="quarter" idx="11"/>
          </p:nvPr>
        </p:nvSpPr>
        <p:spPr/>
        <p:txBody>
          <a:bodyPr/>
          <a:lstStyle>
            <a:lvl1pPr>
              <a:defRPr/>
            </a:lvl1pPr>
          </a:lstStyle>
          <a:p>
            <a:pPr>
              <a:defRPr/>
            </a:pPr>
            <a:r>
              <a:rPr lang="fr-FR" smtClean="0"/>
              <a:t>www.tifawt.com</a:t>
            </a:r>
            <a:endParaRPr lang="fr-FR"/>
          </a:p>
        </p:txBody>
      </p:sp>
      <p:sp>
        <p:nvSpPr>
          <p:cNvPr id="9" name="Espace réservé du numéro de diapositive 5"/>
          <p:cNvSpPr>
            <a:spLocks noGrp="1"/>
          </p:cNvSpPr>
          <p:nvPr>
            <p:ph type="sldNum" sz="quarter" idx="12"/>
          </p:nvPr>
        </p:nvSpPr>
        <p:spPr/>
        <p:txBody>
          <a:bodyPr/>
          <a:lstStyle>
            <a:lvl1pPr>
              <a:defRPr/>
            </a:lvl1pPr>
          </a:lstStyle>
          <a:p>
            <a:pPr>
              <a:defRPr/>
            </a:pPr>
            <a:fld id="{6CBC7854-750C-4F74-9D06-C3BC8177C369}" type="slidenum">
              <a:rPr lang="fr-FR"/>
              <a:pPr>
                <a:defRPr/>
              </a:pPr>
              <a:t>‹N°›</a:t>
            </a:fld>
            <a:endParaRPr lang="fr-FR"/>
          </a:p>
        </p:txBody>
      </p:sp>
    </p:spTree>
  </p:cSld>
  <p:clrMapOvr>
    <a:masterClrMapping/>
  </p:clrMapOvr>
  <p:transition>
    <p:cu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3"/>
          <p:cNvSpPr>
            <a:spLocks noGrp="1"/>
          </p:cNvSpPr>
          <p:nvPr>
            <p:ph type="dt" sz="half" idx="10"/>
          </p:nvPr>
        </p:nvSpPr>
        <p:spPr/>
        <p:txBody>
          <a:bodyPr/>
          <a:lstStyle>
            <a:lvl1pPr>
              <a:defRPr/>
            </a:lvl1pPr>
          </a:lstStyle>
          <a:p>
            <a:pPr>
              <a:defRPr/>
            </a:pPr>
            <a:fld id="{58AC3BCD-7BC2-48C0-A2BA-88C4AF6E9F58}" type="datetime1">
              <a:rPr lang="fr-FR" smtClean="0"/>
              <a:pPr>
                <a:defRPr/>
              </a:pPr>
              <a:t>25/01/2013</a:t>
            </a:fld>
            <a:endParaRPr lang="fr-FR"/>
          </a:p>
        </p:txBody>
      </p:sp>
      <p:sp>
        <p:nvSpPr>
          <p:cNvPr id="4" name="Espace réservé du pied de page 4"/>
          <p:cNvSpPr>
            <a:spLocks noGrp="1"/>
          </p:cNvSpPr>
          <p:nvPr>
            <p:ph type="ftr" sz="quarter" idx="11"/>
          </p:nvPr>
        </p:nvSpPr>
        <p:spPr/>
        <p:txBody>
          <a:bodyPr/>
          <a:lstStyle>
            <a:lvl1pPr>
              <a:defRPr/>
            </a:lvl1pPr>
          </a:lstStyle>
          <a:p>
            <a:pPr>
              <a:defRPr/>
            </a:pPr>
            <a:r>
              <a:rPr lang="fr-FR" smtClean="0"/>
              <a:t>www.tifawt.com</a:t>
            </a:r>
            <a:endParaRPr lang="fr-FR"/>
          </a:p>
        </p:txBody>
      </p:sp>
      <p:sp>
        <p:nvSpPr>
          <p:cNvPr id="5" name="Espace réservé du numéro de diapositive 5"/>
          <p:cNvSpPr>
            <a:spLocks noGrp="1"/>
          </p:cNvSpPr>
          <p:nvPr>
            <p:ph type="sldNum" sz="quarter" idx="12"/>
          </p:nvPr>
        </p:nvSpPr>
        <p:spPr/>
        <p:txBody>
          <a:bodyPr/>
          <a:lstStyle>
            <a:lvl1pPr>
              <a:defRPr/>
            </a:lvl1pPr>
          </a:lstStyle>
          <a:p>
            <a:pPr>
              <a:defRPr/>
            </a:pPr>
            <a:fld id="{DEB6968B-E79F-474A-8FF3-43A7AD77822F}" type="slidenum">
              <a:rPr lang="fr-FR"/>
              <a:pPr>
                <a:defRPr/>
              </a:pPr>
              <a:t>‹N°›</a:t>
            </a:fld>
            <a:endParaRPr lang="fr-FR"/>
          </a:p>
        </p:txBody>
      </p:sp>
    </p:spTree>
  </p:cSld>
  <p:clrMapOvr>
    <a:masterClrMapping/>
  </p:clrMapOvr>
  <p:transition>
    <p:cu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519AC446-1D08-4526-9853-77D254348DA5}" type="datetime1">
              <a:rPr lang="fr-FR" smtClean="0"/>
              <a:pPr>
                <a:defRPr/>
              </a:pPr>
              <a:t>25/01/2013</a:t>
            </a:fld>
            <a:endParaRPr lang="fr-FR"/>
          </a:p>
        </p:txBody>
      </p:sp>
      <p:sp>
        <p:nvSpPr>
          <p:cNvPr id="3" name="Espace réservé du pied de page 4"/>
          <p:cNvSpPr>
            <a:spLocks noGrp="1"/>
          </p:cNvSpPr>
          <p:nvPr>
            <p:ph type="ftr" sz="quarter" idx="11"/>
          </p:nvPr>
        </p:nvSpPr>
        <p:spPr/>
        <p:txBody>
          <a:bodyPr/>
          <a:lstStyle>
            <a:lvl1pPr>
              <a:defRPr/>
            </a:lvl1pPr>
          </a:lstStyle>
          <a:p>
            <a:pPr>
              <a:defRPr/>
            </a:pPr>
            <a:r>
              <a:rPr lang="fr-FR" smtClean="0"/>
              <a:t>www.tifawt.com</a:t>
            </a:r>
            <a:endParaRPr lang="fr-FR"/>
          </a:p>
        </p:txBody>
      </p:sp>
      <p:sp>
        <p:nvSpPr>
          <p:cNvPr id="4" name="Espace réservé du numéro de diapositive 5"/>
          <p:cNvSpPr>
            <a:spLocks noGrp="1"/>
          </p:cNvSpPr>
          <p:nvPr>
            <p:ph type="sldNum" sz="quarter" idx="12"/>
          </p:nvPr>
        </p:nvSpPr>
        <p:spPr/>
        <p:txBody>
          <a:bodyPr/>
          <a:lstStyle>
            <a:lvl1pPr>
              <a:defRPr/>
            </a:lvl1pPr>
          </a:lstStyle>
          <a:p>
            <a:pPr>
              <a:defRPr/>
            </a:pPr>
            <a:fld id="{107F5DAD-7547-4DE2-8603-62EBE1B56784}" type="slidenum">
              <a:rPr lang="fr-FR"/>
              <a:pPr>
                <a:defRPr/>
              </a:pPr>
              <a:t>‹N°›</a:t>
            </a:fld>
            <a:endParaRPr lang="fr-FR"/>
          </a:p>
        </p:txBody>
      </p:sp>
    </p:spTree>
  </p:cSld>
  <p:clrMapOvr>
    <a:masterClrMapping/>
  </p:clrMapOvr>
  <p:transition>
    <p:cu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5F6DF786-9BD6-4409-828C-4D4D03A333C8}" type="datetime1">
              <a:rPr lang="fr-FR" smtClean="0"/>
              <a:pPr>
                <a:defRPr/>
              </a:pPr>
              <a:t>25/01/2013</a:t>
            </a:fld>
            <a:endParaRPr lang="fr-FR"/>
          </a:p>
        </p:txBody>
      </p:sp>
      <p:sp>
        <p:nvSpPr>
          <p:cNvPr id="6" name="Espace réservé du pied de page 4"/>
          <p:cNvSpPr>
            <a:spLocks noGrp="1"/>
          </p:cNvSpPr>
          <p:nvPr>
            <p:ph type="ftr" sz="quarter" idx="11"/>
          </p:nvPr>
        </p:nvSpPr>
        <p:spPr/>
        <p:txBody>
          <a:bodyPr/>
          <a:lstStyle>
            <a:lvl1pPr>
              <a:defRPr/>
            </a:lvl1pPr>
          </a:lstStyle>
          <a:p>
            <a:pPr>
              <a:defRPr/>
            </a:pPr>
            <a:r>
              <a:rPr lang="fr-FR" smtClean="0"/>
              <a:t>www.tifawt.com</a:t>
            </a: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57BD3896-760D-4C48-9CE4-524413E3C3A6}" type="slidenum">
              <a:rPr lang="fr-FR"/>
              <a:pPr>
                <a:defRPr/>
              </a:pPr>
              <a:t>‹N°›</a:t>
            </a:fld>
            <a:endParaRPr lang="fr-FR"/>
          </a:p>
        </p:txBody>
      </p:sp>
    </p:spTree>
  </p:cSld>
  <p:clrMapOvr>
    <a:masterClrMapping/>
  </p:clrMapOvr>
  <p:transition>
    <p:cu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03BEBABB-8967-4756-82B5-ACC7EC460366}" type="datetime1">
              <a:rPr lang="fr-FR" smtClean="0"/>
              <a:pPr>
                <a:defRPr/>
              </a:pPr>
              <a:t>25/01/2013</a:t>
            </a:fld>
            <a:endParaRPr lang="fr-FR"/>
          </a:p>
        </p:txBody>
      </p:sp>
      <p:sp>
        <p:nvSpPr>
          <p:cNvPr id="6" name="Espace réservé du pied de page 4"/>
          <p:cNvSpPr>
            <a:spLocks noGrp="1"/>
          </p:cNvSpPr>
          <p:nvPr>
            <p:ph type="ftr" sz="quarter" idx="11"/>
          </p:nvPr>
        </p:nvSpPr>
        <p:spPr/>
        <p:txBody>
          <a:bodyPr/>
          <a:lstStyle>
            <a:lvl1pPr>
              <a:defRPr/>
            </a:lvl1pPr>
          </a:lstStyle>
          <a:p>
            <a:pPr>
              <a:defRPr/>
            </a:pPr>
            <a:r>
              <a:rPr lang="fr-FR" smtClean="0"/>
              <a:t>www.tifawt.com</a:t>
            </a: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0EB4FDE9-6312-42F6-9B05-01F28E9C2292}" type="slidenum">
              <a:rPr lang="fr-FR"/>
              <a:pPr>
                <a:defRPr/>
              </a:pPr>
              <a:t>‹N°›</a:t>
            </a:fld>
            <a:endParaRPr lang="fr-FR"/>
          </a:p>
        </p:txBody>
      </p:sp>
    </p:spTree>
  </p:cSld>
  <p:clrMapOvr>
    <a:masterClrMapping/>
  </p:clrMapOvr>
  <p:transition>
    <p:cu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050" name="Espace réservé du titre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Modifiez le style du titre</a:t>
            </a:r>
          </a:p>
        </p:txBody>
      </p:sp>
      <p:sp>
        <p:nvSpPr>
          <p:cNvPr id="2051" name="Espace réservé du texte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30DF667A-AAE0-438C-85AF-B57D7FE967DD}" type="datetime1">
              <a:rPr lang="fr-FR" smtClean="0"/>
              <a:pPr>
                <a:defRPr/>
              </a:pPr>
              <a:t>25/01/2013</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r>
              <a:rPr lang="fr-FR" smtClean="0"/>
              <a:t>www.tifawt.com</a:t>
            </a:r>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E4949E1F-50E1-452A-99B5-30FDBC369C27}" type="slidenum">
              <a:rPr lang="fr-FR"/>
              <a:pPr>
                <a:defRPr/>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cut/>
  </p:transition>
  <p:hf sldNum="0"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115.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2.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2.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147.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oleObject" Target="../embeddings/Feuille_Microsoft_Office_Excel_97-20031.xls"/><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65.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66.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67.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8" Type="http://schemas.openxmlformats.org/officeDocument/2006/relationships/diagramQuickStyle" Target="../diagrams/quickStyle15.xml"/><Relationship Id="rId3" Type="http://schemas.openxmlformats.org/officeDocument/2006/relationships/diagramLayout" Target="../diagrams/layout14.xml"/><Relationship Id="rId7" Type="http://schemas.openxmlformats.org/officeDocument/2006/relationships/diagramLayout" Target="../diagrams/layout15.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openxmlformats.org/officeDocument/2006/relationships/diagramData" Target="../diagrams/data15.xml"/><Relationship Id="rId5" Type="http://schemas.openxmlformats.org/officeDocument/2006/relationships/diagramColors" Target="../diagrams/colors14.xml"/><Relationship Id="rId4" Type="http://schemas.openxmlformats.org/officeDocument/2006/relationships/diagramQuickStyle" Target="../diagrams/quickStyle14.xml"/><Relationship Id="rId9" Type="http://schemas.openxmlformats.org/officeDocument/2006/relationships/diagramColors" Target="../diagrams/colors15.xml"/></Relationships>
</file>

<file path=ppt/slides/_rels/slide84.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28596" y="2987101"/>
            <a:ext cx="8143932" cy="584775"/>
          </a:xfrm>
          <a:prstGeom prst="rect">
            <a:avLst/>
          </a:prstGeom>
          <a:blipFill>
            <a:blip r:embed="rId2"/>
            <a:tile tx="0" ty="0" sx="100000" sy="100000" flip="none" algn="tl"/>
          </a:blipFill>
          <a:ln>
            <a:solidFill>
              <a:schemeClr val="bg1"/>
            </a:solidFill>
          </a:ln>
        </p:spPr>
        <p:style>
          <a:lnRef idx="2">
            <a:schemeClr val="dk1"/>
          </a:lnRef>
          <a:fillRef idx="1002">
            <a:schemeClr val="lt2"/>
          </a:fillRef>
          <a:effectRef idx="0">
            <a:schemeClr val="dk1"/>
          </a:effectRef>
          <a:fontRef idx="minor">
            <a:schemeClr val="dk1"/>
          </a:fontRef>
        </p:style>
        <p:txBody>
          <a:bodyPr>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fontAlgn="auto">
              <a:spcBef>
                <a:spcPts val="0"/>
              </a:spcBef>
              <a:spcAft>
                <a:spcPts val="0"/>
              </a:spcAft>
              <a:defRPr/>
            </a:pPr>
            <a:r>
              <a:rPr lang="fr-FR" sz="3200" cap="all" dirty="0" smtClean="0">
                <a:ln>
                  <a:solidFill>
                    <a:schemeClr val="tx1"/>
                  </a:solidFill>
                </a:ln>
                <a:solidFill>
                  <a:schemeClr val="tx1"/>
                </a:solidFill>
                <a:effectLst>
                  <a:reflection blurRad="10000" stA="55000" endPos="48000" dist="500" dir="5400000" sy="-100000" algn="bl" rotWithShape="0"/>
                </a:effectLst>
                <a:latin typeface="Times New Roman" pitchFamily="18" charset="0"/>
                <a:cs typeface="Times New Roman" pitchFamily="18" charset="0"/>
              </a:rPr>
              <a:t>ECONOMIE MONETAIRE </a:t>
            </a:r>
            <a:r>
              <a:rPr lang="fr-FR" sz="3200" cap="all" dirty="0">
                <a:ln>
                  <a:solidFill>
                    <a:schemeClr val="tx1"/>
                  </a:solidFill>
                </a:ln>
                <a:solidFill>
                  <a:schemeClr val="tx1"/>
                </a:solidFill>
                <a:effectLst>
                  <a:reflection blurRad="10000" stA="55000" endPos="48000" dist="500" dir="5400000" sy="-100000" algn="bl" rotWithShape="0"/>
                </a:effectLst>
                <a:latin typeface="Times New Roman" pitchFamily="18" charset="0"/>
                <a:cs typeface="Times New Roman" pitchFamily="18" charset="0"/>
              </a:rPr>
              <a:t>&amp; financière</a:t>
            </a:r>
          </a:p>
        </p:txBody>
      </p:sp>
      <p:sp>
        <p:nvSpPr>
          <p:cNvPr id="3075" name="ZoneTexte 2"/>
          <p:cNvSpPr txBox="1">
            <a:spLocks noChangeArrowheads="1"/>
          </p:cNvSpPr>
          <p:nvPr/>
        </p:nvSpPr>
        <p:spPr bwMode="auto">
          <a:xfrm>
            <a:off x="1643063" y="5743575"/>
            <a:ext cx="6215062" cy="400050"/>
          </a:xfrm>
          <a:prstGeom prst="rect">
            <a:avLst/>
          </a:prstGeom>
          <a:noFill/>
          <a:ln w="9525">
            <a:noFill/>
            <a:miter lim="800000"/>
            <a:headEnd/>
            <a:tailEnd/>
          </a:ln>
        </p:spPr>
        <p:txBody>
          <a:bodyPr>
            <a:spAutoFit/>
          </a:bodyPr>
          <a:lstStyle/>
          <a:p>
            <a:pPr algn="ctr"/>
            <a:r>
              <a:rPr lang="fr-FR" sz="2000">
                <a:latin typeface="Times New Roman" pitchFamily="18" charset="0"/>
                <a:cs typeface="Times New Roman" pitchFamily="18" charset="0"/>
              </a:rPr>
              <a:t> Hassan HACHIMI ALAOUI</a:t>
            </a:r>
          </a:p>
        </p:txBody>
      </p:sp>
      <p:sp>
        <p:nvSpPr>
          <p:cNvPr id="3076" name="ZoneTexte 3"/>
          <p:cNvSpPr txBox="1">
            <a:spLocks noChangeArrowheads="1"/>
          </p:cNvSpPr>
          <p:nvPr/>
        </p:nvSpPr>
        <p:spPr bwMode="auto">
          <a:xfrm>
            <a:off x="2786063" y="3444875"/>
            <a:ext cx="3643312" cy="769938"/>
          </a:xfrm>
          <a:prstGeom prst="rect">
            <a:avLst/>
          </a:prstGeom>
          <a:noFill/>
          <a:ln w="9525">
            <a:noFill/>
            <a:miter lim="800000"/>
            <a:headEnd/>
            <a:tailEnd/>
          </a:ln>
        </p:spPr>
        <p:txBody>
          <a:bodyPr>
            <a:spAutoFit/>
          </a:bodyPr>
          <a:lstStyle/>
          <a:p>
            <a:pPr algn="ctr"/>
            <a:r>
              <a:rPr lang="fr-FR" sz="4400">
                <a:latin typeface="Freestyle Script" pitchFamily="66" charset="0"/>
                <a:cs typeface="Times New Roman" pitchFamily="18" charset="0"/>
              </a:rPr>
              <a:t>Support de cours</a:t>
            </a:r>
          </a:p>
        </p:txBody>
      </p:sp>
      <p:sp>
        <p:nvSpPr>
          <p:cNvPr id="3077" name="AutoShape 2" descr="data:image/jpeg;base64,/9j/4AAQSkZJRgABAQAAAQABAAD/2wCEAAkGBhQSEBQUEhQWFRQVFxcXGBcXFxcdGBgYGBcVGBgYGBccHCYeFxwkGhcXHy8gIycpLCwsFR8xNTAqNSYrLCkBCQoKDgwOGg8PGi8kHyQpKSosLCwsLCwsLCotLCwpKiwsLCwsLCwpLCwsLCwsLCwsLCwsLCwpLCwsLCwsLCwsLP/AABEIAOIA3wMBIgACEQEDEQH/xAAcAAACAgMBAQAAAAAAAAAAAAAABgUHAQIEAwj/xABMEAACAQMBBQQGBgYHBQgDAAABAgMABBEhBQYSMUEHE1FhIjJxgZGhFEJSscHwIzNicpLRJENTY4KishUWNMLxVHODk7PS4eIXNaP/xAAaAQACAwEBAAAAAAAAAAAAAAAAAwECBAUG/8QAMhEAAgIBAwIDBgUEAwAAAAAAAQIAAxESITEEQRMiUTJhcYGRoQUjsdHwFFLB4TNC8f/aAAwDAQACEQMRAD8AvGiiiiEKKKKIQoozWKIQorBNRO3t7LazXM8gU9EGrt7FGtSAScCQTjmS+a8bu8SJeKR1RR1YgD4mqa3h7a5nJW0QQr9psM593qr86r/aG1pZ34ppHkbxdifhnl7sVtr6J29raKNwHEvfanazYQ5AkaUjpGpI/iOB86Wb3t1/sbX3ySfgoP31UvFWa2L0dY53ivFYx/uO2m+b1VgT2Ix+Zb8K4j2wbRP9ZGP/AAlpMavNqaOnr/tlNZ9Y+Rdse0BzaJvbGPwIqStO3G5GO8ghf90up+9hS9suzVth3j8I40uIPSxrjQYz4ekdPOlSF8MCQGAI0PIjPI+VVFNT5GkbSC7DBzLt2d2227froZYvNcOPlg/Km7ZG+Vpc/qZ0Zvsk8Lfwtgn3VVK7d2Xd3HHPavFGtvwsVzwhwABlVGmB6KseZAzy0ru4ZQ7cGSuTwltGxnQnHXHOsg6VXyMEGNNpUc5n1pms5r5t3f7R720wElLxj+rk9JceRPpL7jVpbr9sNrcYScfR5Dp6RzGT5P09jVns6SxN+RGLcplg0VokgIyNQa2zWWOmaKKKIQoooohCiiiiEKKKKIQrFFFEIV53FwqKXchVUZLEgAAdSTyrk21tuK1haWdwqL8SeiqOpPhVA779oU1+xXWO3B9GMdccmf7TeXIVoo6drjtxFvYFjhvn2zatFYeYMzD/ANNT95/+aqm7vHkcu7M7NzZiST7TXdu3shrq6ihAJ43AOOYXm59y5qzdtdjVufRtp2SYglUlZSGx7AGA8xmunmrpjp+8zeZ95Xe5tzZpc5vkLRcLAYzgMQdSo1Pl4Eg9Kibvg7x+64u7yeDj9bhzpxY0yBUls7dSaW9Fnw8MvEVfOoQD1mOOYAz7dBU5v1sfZ9sixW0jSXKPwzEknTh16cIOegpmpRZ7yJXBxFK0tHldUjUs7HAUcz+cZ91Tu6gsClwL0ur93+iZfHyA5vkjAOmM1Jdl+zmee4dBmSK2lMY6l3BRce4sPfSwNkzZ4e6l4vDu2znwxipdgxKE4xiSqnGRJrdjcOa/hkkhZcxuqcLHGcgknOoGNNOuT4V6b47oR2EUSGZZLpmbvFU6IuAVGOY66nnTBu9YXGy9n3dzOzQmVO7hiJ9IyHPC5X6pHxxnNLMmxoH2abs3QNz3mGibmc9B9Zmx6XFyxmkh2Z858ucCWOAMY3khs24VN37nOAZbmNV8yoRj8ADUNuludNtCRliwqoAXds4UHOMAasTg6eVQzXLcAQseBSSF6AtjJx4kAfCunZe2p7csYJXj4hhuBiMjz/nzrR4bKG0ncmL1DIzH3ea1i2ZsxbZUaR7wlmaVeFl7vhAIQHTXUAk45nNVkatXaGw22nsa1lgJkmtwyuuSWbX0h4luTAdcmqtkiIJBGCNCDzB8COhpfSkYIJ3zLWes8iaM1nFYrWIoxs3Q7RrmwIUHvIesTE4/wHmh+XlV57rb429/HxQt6Q9ZG0dPaOo8xppXzDiuzZe1JLeVZYXKOvIj7iOoPhWK/pFsGRzGJcV5n1eKzSRuB2kR36iOTCXIGq9H8WT+XMU7ZriuhQ4abVYMMiZoooqstCiiiiEKKKwaIQrg2ztiO1heaZuFEGviT0VR1JOgFdksoUFmIAAJJPIAakmvnztG32N/PwoSLeMkRj7R5FyPE9PAedPopNrY7Rdj6RI7fPfCW/n439GNc93HnRB+LHqfcKXiKyam9190Z76XgiXCj15CPQT2nqf2etd3yVL7pjALmSvZXDIdoxmNcgK4c8uFGUgtnoc4x51Y91s7ZoliSSZnlsY3YL3jFwE/SMXI9Zh7R4Uv7c3ht9jwG0sfTuD+tlOpVsYyx5FvBeS0rdmxEu0Ckrfr4poyxOpLqRnJOp0rA6G3NvAA298aDp8sY128scO0NqRqUe5cQQBuY9FeNvlnyIqr2YkknUnmTzPnTz2mKtsLWwjbiW2j4nOMcUkhJyR44yf8VLGw93bi7fgt4mc9SNFX95joPZzrT04VULnv+kowJOBM7vbwzWcolgIDYwQRlWB6MPD+VOkvbddldIoFP2vTPyLYrj/3PsbP/wDYXfFIOcFv6TA+DN0PwrQ79WkGlls6IY/rJzxufPH/ANqq4S45CZ+0keXYmQe19r3d+4eYvKR6qqh4V/dVRgVxf7v3PP6PNjx7qT/20xTdq9+dFkSIdBHGoHzzXGe0raP/AGp/gn8qaotUYUAfP/UrlT6yAk2fIvro6fvKw+8V4EeFOEHaxtAaNKrjqHjQg/ACvf8A/IVvNpe7Ogk/bi/Rv+ffU6rByv0P74kEIe+JA7s72XFjJxwNo2OJGGUf2jx8xrT4+8WydqD+lobW4Ix3gOAT/wB5jBH74qEXd3Zt5/wdy1vKeUNyPRyegf8A60vbf3SubM4niKqeTjLI3scfdzpJWu1vRvpLDUg8u4jXtDsblI47OeK4Q8tcHH7wyhqEtOzO+adIngeMM2DIcFFHMksPIfGl6z2rLA3FFI8Z8UYjPw0+NM+zu1vaEehkWUf3iA/5hg1JS9RhWBgGU8iS++HZJ9FtWnhmMndjLq4VSR9pCPuNVsavXaSNtrZkRgmWNiQZUJPDxDQo2MkYbBHjSZcdk7Ks+LuFpYE43jCuMLwltScYyBoeVK6fqNI02nfMl69W6iIdrctG6uhKupBVgcEEciKv3s67QFvo+7lIW5QDI6SL9tfPxHT2V8/VNRWs9olteK3A0jOY/tfo+EFsdVOceBwa0dTSti4PPaUrYqcz6ezWaXtyt7Ev7YSLo6+jIn2X/keYP8qYAa4DKVODN4ORkTNFFFRJhWCazUft7a6WttJO/qxqWx4noo8ycD30AE7CBle9sW+HAgs4m9JxmUjoh9VPaeZHgPOkvZHZlcXdvHPA8LK+cgsQyEEjDaEZ08etLO09oPPK8shy8jFm9p6DyGg91TG41/Ml9bpFI6h5owyqxCsOIZBHI6A/Gu6KjVThDuNzMWoM+8arPsljt173aN0kcY1KocZ8uM/8oJrl3i7TUSL6NsxO4hAx3gGGI68I5rn7R9L2VB9p1wx2pcKzMwVxwgkkKOFTgA8uZ5Uqg0V0a8NYcwdsbKJuWzz59fvOa2jznIzny556Y860RcnSrD2bsyLZMC3N2oku5BmC3PJPCST8+zXk+xwm3JPAi1XPwnhY7pJGgu9ryMiNqkWSZ5sDTOdVGMefsrg272iyyJ3NqotLYDAjj0Yj9txqT4gae2oDbe2pbqVpZ3Lu3Xoo6Ko6DyqPzVVpydVm5+w/nrLF+wmxajNa5rJNaIuZBorAFS+727E95JwQIWx6zHRV82Y6VVmCjLGWAJ2EiQK1NXZsjsTt0UfSJZJGxyQ8CA+WhY+80vb+dlItomntWZo11dG1ZR1YN9YDqOetZV6ypm0xhpYDMrYHSmPd/f8AuLYd2xE8B0aGX0lI8ATqvu08qWxWyxk8gTjXToOprU6Kww0SpI4jzd7qW20EabZh4ZAMyWjn0h4mI9R5cvMcqRJICrFWBDA4IIwQR0IPXyr3tLt4XWSJijqcqynUHy8ae2EW24zose0o1zgaJcqBrjwf7vMHTPlqed1+4jNn9xiDa3jRsrIxUqwYY+0pyCR199Pm3e1c3FqYlgWOaReCaQEap1VfrYPgeWTikG4tmRirAqykgg8wQeRHQ1oppj1o+CRnEWCVOJP7s7AE5aWYlLWEcUsnl0jXxdjoB0rl3h2411MXICqAEjjHKONdFUe74mrD2/u/AuzbASXDQW3CC3BGX45ZFDcbYIwBhxk58qU99Nx2seB0fvYJR6MmANeeDjI1Go8dfCkV3K1mT8o1kIG059xt62sLpZMkxthZV8Uzz9o5j/5r6Rt5w6hlIKsAQRyIIyCK+TAaursZ3p7yFrRz6UQ4o9ecZ5rn9lvkRSeuoyPEHzl6XxsZZtZrFZrkTXMGql7bd4f1Vop/vZPuQfe3wq2XbAJPICvmTeva30q8mmPJnPD+6NF/ygfGtvQ167M+kTc2BiRcEXG6qCBxELljgDJwMnwqz90dyEsJlu764gCxgsgVwQWwRnJ54BOAATmqqNa117a2cYBwJlVgs7t4tqG5uppz/WOzDyHJR8MCo8CtiKl91N32vLuOBeTHLH7KLgs3uHzIq5wi+4CR7RjHuXsqO1gbaV2uUQ4t4z/WyjOG16A518iegpU2ztiS6neaZsu5z5AdFXwAqc7Qd4VnuBDDpbWw7qJRy9HRm95GM+A86VKXShJ8RuT9h/OZLEeyOJhmrXNBop8piZoDUVMbrbuSXtykMfXVm6Io5t+eulVZgoyTJC5OBJHcbcmTaEv2IU/WSf8AKuebHHu60+bY7QrXZkf0WwjWRk0JB/Rg9Szc5HqE343sS1i/2ds88McfoyyA6sfrLxeJPrH3VXGKxis3nVZx2EaW0DC/WWHsXtlulnU3PC8JOGVUClR4qQc6eB51cruksJIIaORCc9CrLn7jXysKvKz2sbTdxJHPp9wVQHmTIWWMfwkH2Cs/V9OqlSnJOJepzuDKPkwCQOQJqzuxGxjMs8rFS4UIEyOLhOrtjqNFHhVW10WF/JDIskTFHU5DA6j8+HLU10Lay6FcxKsAcy1e1PYWzoYu8K93cv6ixYHGerOnIL56VU9rdvG6ujFXUhgwOoI5EGvbam1ZbmVpZ3Lu3Mn7gOQHkK46imoomknMHbUciP8AtyFdqWZvYlAuoQFuo1HrgDSVR7PlkdBSED+fh+FTO6G8TWV0kvND6Mq/ajPrDHXx9orp373fW1uf0WtvMolhYcuBtcZ8uXsxUV/lv4fbt+0D5hqk32ebyXuGt4YluoVUs0UnJV8FY8iTgBSCCfCmXZnaJY3MZs7qD6MhHAFOsYxyGcAoR4kaVU+zNry2z8cEjRvgrlTrg5BH3eznXLI5OSTknUk9T4mqP0quxP0lhYQMCd+3I4UuJFtnMkIPoMwwSPxx49a6d1tuG0u4pl5Iw4h4odGHwJqFFbo1aNOV0n0i875n1pbzB0VlOVYAg+IIyDXrST2S7a7/AGciE5aAmM+waof4Tj3U7V5t00MVnQU5GYv797T+j7OuHGh4Cq/vP6I++vmtqu/trveGyjj/ALSUZ9iKzffw1SDV1/w9MV59ZlvPmxPPFGKKBXQiIYp93d/oOyLm85TXJ+jwnqF14yP82o+yKRFXPLnTx2mP3K2dkvK3gUsP7x9SfkfjWe7zFU9efgIxNsmItasa2rBFaRFZmhoorYCpMnMyq5P5/POrTdP9jbMVF/4+8541aNdNB5jOB4s3lUF2V7uC4u+9k/U2w7xs8i31B7sFv8PnTtuZANo38+0JBmONu6t1PIY+t7cEH2vXN6m3zYPA5+PYR9S5HxkTup2OGRRJfMyZ1ESH0sHJ/SN0J54Az4mvHtL7PLe0tVntwy4dVZSxYENnBGeRyPnU/vJY7Xl2hwQSNHbZVldcBVXTPF1Z+fo9dK9+0KymvhHZWw4sOrzStpGmAeEFura8XCNeXjWUXOXVi23p6R2kYIAlQbrbCa8u4oFGjH0j9lBqzfD5mmbtV3nWaZbWAjuLb0dORcADTx4QOH41JbduINi27Wtq3HeSqBLMeaKeg6KddB4amqxJreg8Z/E7Dj95mPlGmamsishanNn7k3k4zHbSkHqV4R8WxWlnC8mUAJ4EgiKmLTdOaSykvFGY43CkdcY1YeQJAPt8q325uXd2iB7iLgUnhB4lOuM4PCfAVY3ZHvBHLbNZSKvEgcgf2kbZ4s+JGdfLBrPdcQmtN5dFGrDSnMU9Wx+m7EdDrNYNxr4mF+Y92D/CKW96djG1vJoDyRzwnxU6qfgR7wamuzC+CbQWN9Y7hXhcePGCR8x86vd5q9a9txKr5W0mJ5orq2tYGGeWI843ZP4SR91clPByMyDtM4rKitcVkVMiWh2IbU4bqaEnSSPiA/aQ/wAiauuvm3s4ve62nbHxk4D7HBT7yK+khXC65NNmfUTZQcrKi7c7j0rVPASN8Sg/CqpIqy+3Fv6VAP7k/wCtv5VWhrp9H/wrM13tmaGsVtWorV3iRJbdKxEt9bRkaNKmfYCGPyBrt7RLzvdp3LeEhUexAF/CvfsxjztW28mY/CNqhN4JOK6nPjLIf87Vn5u+Ub/0kfiscNZorTFTBWsisZqU3Z2X9Ju4Iekkig/u5Bb/ACg1DHSCTJAJMsC7H+zt31UaTXh18cOMke6MAf4qmexXaataSQfXjkLHzV8Aa+0Ee+oXtKikvdpw2UAz3aD91S2rMfAKgWs7xbwR7Kg+g2J/TnWabTiBP3NjkPqjzrkMviV6RuzHM150nPYS3i2mfnVd789qkcCmGzIkm5Fxqkfjg8mb2aCqsv8Aey7nTgluJXXwLHB9oGM+/NQ9Xp6ABsvvKtfkbTeeVnZmYlmYklickk8yTUruxutLfTd3EMAau59VF8T+A61xbL2XJcTJFEvE7nAH3k+QGtXFNtC22DZrEMSXDjiwNC7fbY81Qch440rTfaUAVfaMpWufM3Eldi7n2WzYuNuDiA9Kabhzn9nOi+wa13bO33sp5O7iuEZzyHpAt7OIDPsqg9u7xz3kvHO5bwXkqjwVeQ9vM+NRyuQQQcEag+BHIis39CXGbG3l/Gx7IlxdsG8MAtja54pmZWwPqBTnLeBPLHnVUbB2s1tcRTJzjYN7R9Ye9cj4Vx3EpYksSSTkknJJ8SfGtVrXTQtdeiJezUcx87ZYFN3DMvqzQqfbwkgH4EUmbIuu6nikH1HRv4WBPypp34uOOy2Wx5/R2H8LKv4Ul1NA/K0n3j9ZNh88a+1O0CbUmI5SBJP4kH4ilHhp47Vtbm3fq1rAT7daScVajesQs9ozAFZxWeH8/wAqFFOHrF5ndsefgnif7MiN8GBr6pBr5PgOCPbX1bbnKL7B91cj8RG6zX0/BlN9uSf0m3PjER8HP86rMmrb7dbbS1k/7xP9LD8aqOtnRnNIirtmlldm/Z7BdwSTXBDhsoqK2Ch6u2OTeAOnU0lb07DFpdyQCQSBCNRz11ww6MOoFeew95J7Ny9u5QsOE9QfDKnQkcx4YqOllLEkkkkkknmSdSSfEmrojiwsTt6SCwK4xGjsyfG1bXJ5sw+KMBUNvBHw3c48JZP9bVvuve9ze28nRZUJ9nEAfkTUh2i2XdbTuR0L8Y9jgMPvqeLviP8AMjGU+cWyKxWM1gtWg8xUzin/ALGdn8e0C5/qomOfAthR8iar6ra7C7fLXT+Ua/EsfwFZurbFJjqhlhJPa98Nn29xenH0u9kYRZ5on1PcqAMR4lRVNzSFiSxJJJJJ5knUk+JNPvbPdyNfKjKQiRDg8G4jlmHvwv8AhqviaX0aYQN3Mm4nOIV6Wlq0jqiKWZiAqjmT4CujY2xZrqURQIXY+HIDxY8lHmat/ZGw7XYdsZ7hg87AjI5k/YhH3tV7rhXsNz2EhK87nictrYRbCsjNJwyXko4VHTOPUX9kc2PWqp2ltKSeVpZWLO5ySfwHQAaAdK7N595pb6dpZdOiIPVRefCP59a5tibElu5lihUszfBR1Zj0A86iqvwwXs57/tIY6jpXicsFuzsFRSzHkFBJPsA1plh7NNoMvELZhpkBmQE+4nOatLYux7LY0AaWRFkYelI/rMfCNfW4R4AZ8a9LftSsH48SkcCljxIy5A+znm3gOetZX6ywn8tdvWOFSr7RlB3MBRmVgVZSVIPMEcwa0Aru3h2mLi6mmUECSRnAOMgE6Zx1xXFDGWYKvNiAPaTgfM10lzpyeZlYb7Rj3tk/Q2Ef2LRWP/iOzj5YpbxUvvdchryRVOVi4YV9kKiPPvKk++uHZFoZZ4ox9eRF+LAfdmloNNeZY7tGrtWGLm3X7NrCp+dJsGOIcWQMjONSBnXA6nFNPand8e1Jsck4E/hQZ+ZNKJooH5Q+EtZ7UvLaVnsw7FBHCbdF9B1x3veY6Hn3hPMH+VUgBWRKeHhyeHOcZOM+OOWfOtAarRR4ecnMh7NXadNuuWA8xX1bAuFUeAH3V8tbAg7y6gT7Usa/FgDX1QKwfiJ8wE09PwYg9s9jx7ODjnFKje45U/6qoY19Q70bL+kWU8OMl42A/exlf8wFfMLr4/n8/hTfw98oV9DF9QNwZ5E0AVnFGK6YmfMyKd+0Yd/FZXq8p4Qjn+8j5/efhSPT5ur/AE3ZlzZc5Yv6RAOpx6yj8/XpF3lKv6f5jEOciIBrq2fsmaduGGJ5D+wpPzGgqZ2Nve0BHFb2s2P7SFeL+Ma042/beVXAs0HksmF+HBRY9o2Rc/OChO5njuz2KyOQ96/dr/ZoQXPtbkvzNWPZ3FjYNHaIY4Xf1U6k+LHnk+LHXpVWbW7ZbuUFYljgB6qCzfFtB8KR5rpncu7FmY5LMSST4k1jPTXXb2nEb4qrson0rvBuzBex93cJxAaqw0ZT4q35zSnb9itmrZZ5nH2Syge8hcn40tdnm+9888dqCsyHmZc5jQc24xqQBpr1IFTcvaLd3N29pYxxAhnUTEsw4UJBfGAAPxIrJ4d1ZKq20brVhkiTu3NsWmx7bEUaKx/VxLoXP2mPMqOrH2CqL23t2a7lMs7lmPwUfZUclA8Pjmuveuyuo7hvpvH3pPrNqGHQqRoV8hXhsDYEt5OkMQ9InJPRV6sT4CuhRUtS+ITn3xDsXOmbbt7uTXswihGvNmPqov2mP3DrVj7T23bbEhNtaASXTDMjnXhPi/8Ayp061vvFtmHYtqLSzwblwC7n1lzpxv8AtfZHSqjllLMWYkknJJOpJ6k+PnQoPUHU2y/r8ZBIQYHM99obSluJDJM7O7H1mOfcPAeQqZfcK8+ipcrEXjdeP0NWUE6Epz88jNLyc9eVX/svtAsjZd6HEawqFMZ9ddMKoX63LAxp8KnqLHqA0CTWA2dU+fmXn5VJbuuqTd8xGIFMgB6uP1aj/GVPuNe+928hvblpSixjkqqBnAP1zjLN4moWtS5ZPNEnAO0HYk5PMnJ9tN3ZdYB79ZX/AFdujzMfDhBA+Z+VKIFPdsv0HYjudJr9uFfEQpzPvyf4hS7zhNI77Syc5ibta/M08sp5yOz/AMTE493L3VyYrY117N2TNcPwQRtIwGeFBkgeJpwwg3leTOLFAr0lhKkqwIYEgg6EEcwR01rQLrVhvAxs7L9n97tS300QmQ/4F0+ePjX0dVOdhWy8yTzkaKqxg+bHib5BfjVx1wOufVbj0m6kYWYr5x7QtifRtoTIBhWbvE/dfXHuORX0diq37Zt3u8tkuVHpQnD+cbHmfY3+o1Xo7NFm/BhcupZT+x9lSXM6QxY43OBk4A6kk+AGTU1tSws4ozBAZLq6Ygd6uRGpB1WNBkyZ11+FQ+x9pvbTxzR+sjZweRGCCp8iCQfbVh7Bk4kElrDHs+KVuE3DHvJ3LHHd2ynlroK6lzsrZ7TNWARjvKteIgkEYIOMHxHQ+Brv3c209pcxzpzRtR9pToy+8fzqS322fFFeSpAXdIyFd2PFmX6+Wx1b55xS/itCkWJ8YogqY1b/AOwFjlW5g1trod4hHJWOrofDXJ+PhSmRTruXtqOWJtn3ZxDMcxP/AGUvQjwBJ+PtNLm39hSWk7QzDDLyOuGXoynwNLqYqfDbtx8JZxnzCRuKyooArZK0SksPdpDZbFubsaS3DCGNvBc8OR7+I+4V7dk281pbccc36OWQj9K3qlRyQn6nv5+PKm+TdH6RsSG2RgG7uN1Y+rx+tr5HiI99VsnZZtBn4TBgfaLpw+3IJz8K5KvXaHDnGTNRVlwVm+/W8j7TvVigBaNW4IVH12JwX95+S06t3Owdn/Ve6lH8T6D/AMtP5eNbbF3Ut9jQvd3TiSYDAxoAT9SMHUseXF58gKqneTeGS8uGmlOp0Cjki9FH8+vOrIouwi+wPvKsdGSeTOC8u3ldnkYs7ElmPMk868MVtWa6gwBgTNNMUE1kislaqZIM86CK2xXta2bSuqRqWdiAqjmSanV3Mj3SU3P3ba9uli5IPSkbosY9bJ+WfM10b+bwC6uj3WkEI7qEDlwL9bHTP3AVO7enXZln9CiYG6nANzIp9RSNIlPsPwJPUUg1nrJsbxD8v3jG8o0iaYqxNz7JBbrbmdrS5mljkcyKyGSAYKpFJy19bz0pV3c2ELmRuNikMSGSWQDPCi+A5FmOgHjTtbbWhktHERa7hgXie1uwverGDjvIJl5Y8NceVL6l8+QfOWrGNzIjf/aad7MjbPEM0rE99IxZiM+sn1NQvTI1pGA1/P5/6V37YvhLKShk7pfRiWRy7KmcheLwyTyqT3F3dN5exREegDxyeSLqR79B76cgFNeT6Sp87S7OzPYf0bZ0SkYeT9K3tfkPcvDTXWqLppW1ecZizFjOiBgYhXheWqyxtG44ldSrDxBGCK96warJnzJvRsFrO6kgbJ4TlT9pDqp+HPzBrv3F2vDBdLJcd44jVu5VBxfpG0HCOhOSQfZVqdqO5/0u27yNczwgkY5un1k8z1HmPOqG4iDpzz+PTwrvUuL6sHniYLB4by09oopVbeWICSY/orCI6hmz+nu5RqzjPFjpVbbW2eIJ5IuNX7tivEvI400/P4U07lbVto0uZri4dLlxwI3AXcK3runQufVyTpUgm7dnNZl1RrZGYJFc3DkvLIc4HAPRWM65Y+PlVK2NDEHiWYeIMyvKetkbah2hAtnfNwSrpb3J5jTRHPUfnzpO2ls+S3laKVSrocEfcQc6g9COdchNbHQWAEH4GIBKmSO3t35rOYxTpwkcj9Vh9pT1FcC/n8/Cm/Ye/CtCLXaKfSLfkrf1sXmrcyBp5+3lRtXs9bg7+wcXdvz9D9ankyDUkeWvlVFtKHTbt7+xlyur2fpGvs67SIY4Ft7p+Ax6JIQeEr0UkciOXhTDtntWsYVJSTv36LHnHvY+iPnVCsCCQQQRzGufYRWpakN0NbNqki9gMSe3r3xmv5OKTCoueCNfVXPXzbzNQBrGawTWxECjAiiSdzM0VgNWRVzImaxRmmfYO4FxcL3j4t4BqZZfRGP2QfW+6lO6puxllUmQFjYvNIscas7scBV5n+WOeafCYtixkArLtF1xkarbqfvb7/IDXkvN7LexjMOzAWcjD3bj0yPCMH1RSPJMWJLElickk5JPUnzpOGt5GF/X4/tL5Ccbn1m087OxZyWZiSSdSSeZJ860ArBem3ZexoI7eB5YmnmvC6wqJO7jQKeAMzdTxHl0ApzuEHxlFGTJnY26dxbtE9leQNJNGHETZAlXXKjIKyAag9R5VzbzbQS2jlQWv0a7uFCycLq0XdZyzRYJxxkAEeArtmlNhYyQtOjrJHJ9GnjGSJAVW4gB5qCdMiq54s+ftNZaV8Qlm4H3/nvjnbSMCeeKvnsl3W+jWvfOuJZ8HXmsf1R7/WPtFVz2a7mm9ueJx+giILnox6J7+vl7a+gUXGg5Ujr7wfyx85fp68bmZFZoorkzXCiiiiExiqX7Vdw+5c3cC/onP6VRyRj9bHRT8jV015TwKylWAZWBBBGQQRgginU3NU2oSjoGGJ8qRthgcAgEHBGQcHkR4U/328jXCrJFiVJlW3ksGPqMAeAwgDPDn0gwGRyPOuXtD7PWsnMsILWzH2mIn6rfs+De49KUdn7RkgkWSJijrnDDmMjB+Rrt+S4B17TFg1nBj5e7nII4ILqWRryYcMUuS0MRT0Vtic+eD4aedV5dWxjdkYYZCVYeBU4Iqwd2dsytbW9vZzKLmSW4kkLgHhwuVOSDgkDRh1JrquriGeziLIrQOhhPDHmeK+GqnjGp7w+PPPnSK7XrbDb/AMPEsVVhtKvxXbsvbE1s/HBI0beKnn7RyYeRqQ2vudcQNIOHvVhKrI0YJVGZQxVuunLPLzqCFdBSrjbcRBBXmPQ39t7oAbStEkb+2h9CT2kdT+cVg7p7OuNbXaAjJ/q7lcEeXFp+NI+a2zSTQF9gkfpLCwkb7xxk7JrznE0Ew8UlH4gVznso2j/YD/zI/wD3UrxykciR7NPur1O0pf7WT+Nv51IW7+4fT/cNSen3jRF2SX39YIYx4vMv4Zr1/wByLOHW72jFpzSAcbezPT4UmvOzesxPtJP31pUaLDy30H/sNSjgfWO43r2faf8ABWneyDlNc6+8J092KXdub0XN4czylh0UaIPYg095yaiQKKlaVU57++QXJ2mrVgVs1AXw1psrGPcbZNvcSypcB2xC7oIzhiU1OPE8OSB1xTTcbI+j2YWSIXtiAJUyxiubcP1ZTqFOmfZSJu3tU211DMPqOpPmvJh5+iTpW22dqGe4ml4nIkckcbZbgzlVbpoMactKyvWzPztHK4Vcd5vt/bpuWQLGIoYl4IogSQq5yck6sxOpPsrXdzYEt5OsMQ1bUnoq51ZvIfiK02RseW6mWKFSzt08B1JPRR4+6voHcvc2Owg4Vw0rYMkmPWI6DwUdKpfetC6V5lq0LnJnfu7sCOzt0hiGijU9WY+sx8yalKMVmuGSScmboUUUVEIUUUUQhRRRRCec8CupVwGVgQQRkEHmCKpnfvsseAtNaAvFqWjGrx+JX7a/MVdVYIp1VzVHKyjoGGDPla0uGjdXRirKcqw5gjrmnLZXaCSS9yFzErSRJHEFElwRwiSTHUAk58SfKn7fDsuhuiZIcQzc9B6Dn9peh8xVPbd3cuLN+C4jKeDc1b91uR9nOuwllPUjB2Mwsj1nbiMWw717K0mv3b+kXRaKHPXXillZeTAHIGR99d+8u7dvwQyXEU0EksSvJNBFm3WRs6PH9U4wTwn3UhQXpVo+LLrGwIQk8OAQSo+znAzimnbO9Uc/fTRTXNvNIuHhyGikGilQwxwjh6EdKh6nDgj7fYQWwYwYprYs8hSIGU5bh4VOWC59ILz5DPlXg8RX1gR7QRTruHbcEVxcD1iEtYT/AHk5CkjzCa037WvYpJbyPvROlvC4No0KhlMaBeKOU64DDiODzq1nVlH04zISrUMymMUVZ9zuHAz2Hdroe5julUnOZIw4fOdOIBhn2VXrd2s54lJiEhyobBKBuXF440zT6r1szpi3rKzjA/Px/lRinfbOzbNLKFlt3hnuXHdh5S7LFkAyMMAa64Hv6VI3H0aLaA2f9EiaHiSJnIPfkuqnvBJnnk5xywKX/UZ4B7/aWFfviBZ7Md5Ik9TvWAVnyFOTjizjUZ6infd7dcRxz8MUc17BLwOs7AQxpr+mC6Bx7fbiuiJ41s50khW4l2ZK6oHZsd00hHGwX1wrKTjQa1w7S3zQXMF4gV3lhMd3BqFbHokHphlwR4cIpLu9vlA/nP3EaAqbzm7QtgMsouIoQIGSPikhwYTJgcRULngGfHFLuytuyW6SrFwgyrwsxUFguuQpPq5BwfLFc0l22GVSyxsc8HEeHyyORxXnFGWICgsToAASSfAAczWhEwmlootk+WaYqb3Z3TnvpeCFdB6zn1E9p8f2eZpv3Q7IJZuGS8zFHoe7GO8b2n6g+dW/s3ZcdvGscKKiLyUfj1J8zWS/rQnlTeProJ3aRe6e58NhFwxjic+vIfWc/gPIVPUVmuOzFjkzYBiFFFFRJhRRRRCFFFFEIUUUUQhRRRRCYNeF5YpKhSVFdDzVgCD7jXRRQNoStd4OxmGQlrVzC32G9JPcfWX51Xm2twL22yXhZlH14/TX26aj3ivo3FGK2VdbanO8Q9CNPle2u5I2BRmVlYMMHUMORx0I9lTNxv5eSRPG8oIdeFm4EEhXqpkADY+dX3tPdi1uP10Eb+ZUZ/iGvzpaveyCxfPCJIv3XyPg2fvrX/W1P7axH9O49kyutndo8kV3Jcd2CrxLGYw2g7tQEYEjmMZ/xGlO0lUSq0i8SBwXUdRnLAe0Zq2ZuwyI+pcyD95FP4iuY9hR/wC1/wD8v/tTV6npl47ypptPMVN5t6bS6eST6NL3jLwqzT+jGFGF4UVdAPDzNapv/L6LtDA1wi8K3DITKABgHnwlgOtOUXYWv1rpv8MYH3tUjaditovryTP71UfIUs39MBgZP1lvCtJ3lLtcuSx4jl88RyfSyeL0vHXXBro2dsKe4OIYnkP7KnHx5D419A7O7PrGE5W2QnxfLn/MTTBFCqjCgAeAGB8Ko34gB7All6XfLGUvsLsVmfDXUixL9lfSf2E+qvzqzd3tyrWzH6GIcfWRtXP+Lp7BgVPYorDb1FlnJmha1XgTGKzRRSIyFFFFEIUUUUQhRRRRCFFFFEIUUUUQhRRRRCFFFFEIUUUUQhWKKKJEzRRRUCTMUUUVMJmiiioEIUUUVMIUUUUQhRRRRCFFFFEIUUUUQn//2Q=="/>
          <p:cNvSpPr>
            <a:spLocks noChangeAspect="1" noChangeArrowheads="1"/>
          </p:cNvSpPr>
          <p:nvPr/>
        </p:nvSpPr>
        <p:spPr bwMode="auto">
          <a:xfrm>
            <a:off x="0" y="0"/>
            <a:ext cx="2124075" cy="1076325"/>
          </a:xfrm>
          <a:prstGeom prst="rect">
            <a:avLst/>
          </a:prstGeom>
          <a:noFill/>
          <a:ln w="9525">
            <a:noFill/>
            <a:miter lim="800000"/>
            <a:headEnd/>
            <a:tailEnd/>
          </a:ln>
        </p:spPr>
        <p:txBody>
          <a:bodyPr/>
          <a:lstStyle/>
          <a:p>
            <a:endParaRPr lang="fr-FR"/>
          </a:p>
        </p:txBody>
      </p:sp>
      <p:sp>
        <p:nvSpPr>
          <p:cNvPr id="3078" name="ZoneTexte 5"/>
          <p:cNvSpPr txBox="1">
            <a:spLocks noChangeArrowheads="1"/>
          </p:cNvSpPr>
          <p:nvPr/>
        </p:nvSpPr>
        <p:spPr bwMode="auto">
          <a:xfrm>
            <a:off x="928688" y="500063"/>
            <a:ext cx="1285875" cy="369887"/>
          </a:xfrm>
          <a:prstGeom prst="rect">
            <a:avLst/>
          </a:prstGeom>
          <a:noFill/>
          <a:ln w="9525">
            <a:noFill/>
            <a:miter lim="800000"/>
            <a:headEnd/>
            <a:tailEnd/>
          </a:ln>
        </p:spPr>
        <p:txBody>
          <a:bodyPr>
            <a:spAutoFit/>
          </a:bodyPr>
          <a:lstStyle/>
          <a:p>
            <a:endParaRPr lang="fr-FR"/>
          </a:p>
        </p:txBody>
      </p:sp>
      <p:sp>
        <p:nvSpPr>
          <p:cNvPr id="3079" name="AutoShape 4" descr="data:image/jpeg;base64,/9j/4AAQSkZJRgABAQAAAQABAAD/2wCEAAkGBhQSEBQUEhQWFRQVFxcXGBcXFxcdGBgYGBcVGBgYGBccHCYeFxwkGhcXHy8gIycpLCwsFR8xNTAqNSYrLCkBCQoKDgwOGg8PGi8kHyQpKSosLCwsLCwsLCotLCwpKiwsLCwsLCwpLCwsLCwsLCwsLCwsLCwpLCwsLCwsLCwsLP/AABEIAOIA3wMBIgACEQEDEQH/xAAcAAACAgMBAQAAAAAAAAAAAAAABgUHAQIEAwj/xABMEAACAQMBBQQGBgYHBQgDAAABAgMABBEhBQYSMUEHE1FhIjJxgZGhFEJSscHwIzNicpLRJENTY4KishUWNMLxVHODk7PS4eIXNaP/xAAaAQACAwEBAAAAAAAAAAAAAAAAAwECBAUG/8QAMhEAAgIBAwIDBgUEAwAAAAAAAQIAAxESITEEQRMiUTJhcYGRoQUjsdHwFFLB4TNC8f/aAAwDAQACEQMRAD8AvGiiiiEKKKKIQoozWKIQorBNRO3t7LazXM8gU9EGrt7FGtSAScCQTjmS+a8bu8SJeKR1RR1YgD4mqa3h7a5nJW0QQr9psM593qr86r/aG1pZ34ppHkbxdifhnl7sVtr6J29raKNwHEvfanazYQ5AkaUjpGpI/iOB86Wb3t1/sbX3ySfgoP31UvFWa2L0dY53ivFYx/uO2m+b1VgT2Ix+Zb8K4j2wbRP9ZGP/AAlpMavNqaOnr/tlNZ9Y+Rdse0BzaJvbGPwIqStO3G5GO8ghf90up+9hS9suzVth3j8I40uIPSxrjQYz4ekdPOlSF8MCQGAI0PIjPI+VVFNT5GkbSC7DBzLt2d2227froZYvNcOPlg/Km7ZG+Vpc/qZ0Zvsk8Lfwtgn3VVK7d2Xd3HHPavFGtvwsVzwhwABlVGmB6KseZAzy0ru4ZQ7cGSuTwltGxnQnHXHOsg6VXyMEGNNpUc5n1pms5r5t3f7R720wElLxj+rk9JceRPpL7jVpbr9sNrcYScfR5Dp6RzGT5P09jVns6SxN+RGLcplg0VokgIyNQa2zWWOmaKKKIQoooohCiiiiEKKKKIQrFFFEIV53FwqKXchVUZLEgAAdSTyrk21tuK1haWdwqL8SeiqOpPhVA779oU1+xXWO3B9GMdccmf7TeXIVoo6drjtxFvYFjhvn2zatFYeYMzD/ANNT95/+aqm7vHkcu7M7NzZiST7TXdu3shrq6ihAJ43AOOYXm59y5qzdtdjVufRtp2SYglUlZSGx7AGA8xmunmrpjp+8zeZ95Xe5tzZpc5vkLRcLAYzgMQdSo1Pl4Eg9Kibvg7x+64u7yeDj9bhzpxY0yBUls7dSaW9Fnw8MvEVfOoQD1mOOYAz7dBU5v1sfZ9sixW0jSXKPwzEknTh16cIOegpmpRZ7yJXBxFK0tHldUjUs7HAUcz+cZ91Tu6gsClwL0ur93+iZfHyA5vkjAOmM1Jdl+zmee4dBmSK2lMY6l3BRce4sPfSwNkzZ4e6l4vDu2znwxipdgxKE4xiSqnGRJrdjcOa/hkkhZcxuqcLHGcgknOoGNNOuT4V6b47oR2EUSGZZLpmbvFU6IuAVGOY66nnTBu9YXGy9n3dzOzQmVO7hiJ9IyHPC5X6pHxxnNLMmxoH2abs3QNz3mGibmc9B9Zmx6XFyxmkh2Z858ucCWOAMY3khs24VN37nOAZbmNV8yoRj8ADUNuludNtCRliwqoAXds4UHOMAasTg6eVQzXLcAQseBSSF6AtjJx4kAfCunZe2p7csYJXj4hhuBiMjz/nzrR4bKG0ncmL1DIzH3ea1i2ZsxbZUaR7wlmaVeFl7vhAIQHTXUAk45nNVkatXaGw22nsa1lgJkmtwyuuSWbX0h4luTAdcmqtkiIJBGCNCDzB8COhpfSkYIJ3zLWes8iaM1nFYrWIoxs3Q7RrmwIUHvIesTE4/wHmh+XlV57rb429/HxQt6Q9ZG0dPaOo8xppXzDiuzZe1JLeVZYXKOvIj7iOoPhWK/pFsGRzGJcV5n1eKzSRuB2kR36iOTCXIGq9H8WT+XMU7ZriuhQ4abVYMMiZoooqstCiiiiEKKKwaIQrg2ztiO1heaZuFEGviT0VR1JOgFdksoUFmIAAJJPIAakmvnztG32N/PwoSLeMkRj7R5FyPE9PAedPopNrY7Rdj6RI7fPfCW/n439GNc93HnRB+LHqfcKXiKyam9190Z76XgiXCj15CPQT2nqf2etd3yVL7pjALmSvZXDIdoxmNcgK4c8uFGUgtnoc4x51Y91s7ZoliSSZnlsY3YL3jFwE/SMXI9Zh7R4Uv7c3ht9jwG0sfTuD+tlOpVsYyx5FvBeS0rdmxEu0Ckrfr4poyxOpLqRnJOp0rA6G3NvAA298aDp8sY128scO0NqRqUe5cQQBuY9FeNvlnyIqr2YkknUnmTzPnTz2mKtsLWwjbiW2j4nOMcUkhJyR44yf8VLGw93bi7fgt4mc9SNFX95joPZzrT04VULnv+kowJOBM7vbwzWcolgIDYwQRlWB6MPD+VOkvbddldIoFP2vTPyLYrj/3PsbP/wDYXfFIOcFv6TA+DN0PwrQ79WkGlls6IY/rJzxufPH/ANqq4S45CZ+0keXYmQe19r3d+4eYvKR6qqh4V/dVRgVxf7v3PP6PNjx7qT/20xTdq9+dFkSIdBHGoHzzXGe0raP/AGp/gn8qaotUYUAfP/UrlT6yAk2fIvro6fvKw+8V4EeFOEHaxtAaNKrjqHjQg/ACvf8A/IVvNpe7Ogk/bi/Rv+ffU6rByv0P74kEIe+JA7s72XFjJxwNo2OJGGUf2jx8xrT4+8WydqD+lobW4Ix3gOAT/wB5jBH74qEXd3Zt5/wdy1vKeUNyPRyegf8A60vbf3SubM4niKqeTjLI3scfdzpJWu1vRvpLDUg8u4jXtDsblI47OeK4Q8tcHH7wyhqEtOzO+adIngeMM2DIcFFHMksPIfGl6z2rLA3FFI8Z8UYjPw0+NM+zu1vaEehkWUf3iA/5hg1JS9RhWBgGU8iS++HZJ9FtWnhmMndjLq4VSR9pCPuNVsavXaSNtrZkRgmWNiQZUJPDxDQo2MkYbBHjSZcdk7Ks+LuFpYE43jCuMLwltScYyBoeVK6fqNI02nfMl69W6iIdrctG6uhKupBVgcEEciKv3s67QFvo+7lIW5QDI6SL9tfPxHT2V8/VNRWs9olteK3A0jOY/tfo+EFsdVOceBwa0dTSti4PPaUrYqcz6ezWaXtyt7Ev7YSLo6+jIn2X/keYP8qYAa4DKVODN4ORkTNFFFRJhWCazUft7a6WttJO/qxqWx4noo8ycD30AE7CBle9sW+HAgs4m9JxmUjoh9VPaeZHgPOkvZHZlcXdvHPA8LK+cgsQyEEjDaEZ08etLO09oPPK8shy8jFm9p6DyGg91TG41/Ml9bpFI6h5owyqxCsOIZBHI6A/Gu6KjVThDuNzMWoM+8arPsljt173aN0kcY1KocZ8uM/8oJrl3i7TUSL6NsxO4hAx3gGGI68I5rn7R9L2VB9p1wx2pcKzMwVxwgkkKOFTgA8uZ5Uqg0V0a8NYcwdsbKJuWzz59fvOa2jznIzny556Y860RcnSrD2bsyLZMC3N2oku5BmC3PJPCST8+zXk+xwm3JPAi1XPwnhY7pJGgu9ryMiNqkWSZ5sDTOdVGMefsrg272iyyJ3NqotLYDAjj0Yj9txqT4gae2oDbe2pbqVpZ3Lu3Xoo6Ko6DyqPzVVpydVm5+w/nrLF+wmxajNa5rJNaIuZBorAFS+727E95JwQIWx6zHRV82Y6VVmCjLGWAJ2EiQK1NXZsjsTt0UfSJZJGxyQ8CA+WhY+80vb+dlItomntWZo11dG1ZR1YN9YDqOetZV6ypm0xhpYDMrYHSmPd/f8AuLYd2xE8B0aGX0lI8ATqvu08qWxWyxk8gTjXToOprU6Kww0SpI4jzd7qW20EabZh4ZAMyWjn0h4mI9R5cvMcqRJICrFWBDA4IIwQR0IPXyr3tLt4XWSJijqcqynUHy8ae2EW24zose0o1zgaJcqBrjwf7vMHTPlqed1+4jNn9xiDa3jRsrIxUqwYY+0pyCR199Pm3e1c3FqYlgWOaReCaQEap1VfrYPgeWTikG4tmRirAqykgg8wQeRHQ1oppj1o+CRnEWCVOJP7s7AE5aWYlLWEcUsnl0jXxdjoB0rl3h2411MXICqAEjjHKONdFUe74mrD2/u/AuzbASXDQW3CC3BGX45ZFDcbYIwBhxk58qU99Nx2seB0fvYJR6MmANeeDjI1Go8dfCkV3K1mT8o1kIG059xt62sLpZMkxthZV8Uzz9o5j/5r6Rt5w6hlIKsAQRyIIyCK+TAaursZ3p7yFrRz6UQ4o9ecZ5rn9lvkRSeuoyPEHzl6XxsZZtZrFZrkTXMGql7bd4f1Vop/vZPuQfe3wq2XbAJPICvmTeva30q8mmPJnPD+6NF/ygfGtvQ167M+kTc2BiRcEXG6qCBxELljgDJwMnwqz90dyEsJlu764gCxgsgVwQWwRnJ54BOAATmqqNa117a2cYBwJlVgs7t4tqG5uppz/WOzDyHJR8MCo8CtiKl91N32vLuOBeTHLH7KLgs3uHzIq5wi+4CR7RjHuXsqO1gbaV2uUQ4t4z/WyjOG16A518iegpU2ztiS6neaZsu5z5AdFXwAqc7Qd4VnuBDDpbWw7qJRy9HRm95GM+A86VKXShJ8RuT9h/OZLEeyOJhmrXNBop8piZoDUVMbrbuSXtykMfXVm6Io5t+eulVZgoyTJC5OBJHcbcmTaEv2IU/WSf8AKuebHHu60+bY7QrXZkf0WwjWRk0JB/Rg9Szc5HqE343sS1i/2ds88McfoyyA6sfrLxeJPrH3VXGKxis3nVZx2EaW0DC/WWHsXtlulnU3PC8JOGVUClR4qQc6eB51cruksJIIaORCc9CrLn7jXysKvKz2sbTdxJHPp9wVQHmTIWWMfwkH2Cs/V9OqlSnJOJepzuDKPkwCQOQJqzuxGxjMs8rFS4UIEyOLhOrtjqNFHhVW10WF/JDIskTFHU5DA6j8+HLU10Lay6FcxKsAcy1e1PYWzoYu8K93cv6ixYHGerOnIL56VU9rdvG6ujFXUhgwOoI5EGvbam1ZbmVpZ3Lu3Mn7gOQHkK46imoomknMHbUciP8AtyFdqWZvYlAuoQFuo1HrgDSVR7PlkdBSED+fh+FTO6G8TWV0kvND6Mq/ajPrDHXx9orp373fW1uf0WtvMolhYcuBtcZ8uXsxUV/lv4fbt+0D5hqk32ebyXuGt4YluoVUs0UnJV8FY8iTgBSCCfCmXZnaJY3MZs7qD6MhHAFOsYxyGcAoR4kaVU+zNry2z8cEjRvgrlTrg5BH3eznXLI5OSTknUk9T4mqP0quxP0lhYQMCd+3I4UuJFtnMkIPoMwwSPxx49a6d1tuG0u4pl5Iw4h4odGHwJqFFbo1aNOV0n0i875n1pbzB0VlOVYAg+IIyDXrST2S7a7/AGciE5aAmM+waof4Tj3U7V5t00MVnQU5GYv797T+j7OuHGh4Cq/vP6I++vmtqu/trveGyjj/ALSUZ9iKzffw1SDV1/w9MV59ZlvPmxPPFGKKBXQiIYp93d/oOyLm85TXJ+jwnqF14yP82o+yKRFXPLnTx2mP3K2dkvK3gUsP7x9SfkfjWe7zFU9efgIxNsmItasa2rBFaRFZmhoorYCpMnMyq5P5/POrTdP9jbMVF/4+8541aNdNB5jOB4s3lUF2V7uC4u+9k/U2w7xs8i31B7sFv8PnTtuZANo38+0JBmONu6t1PIY+t7cEH2vXN6m3zYPA5+PYR9S5HxkTup2OGRRJfMyZ1ESH0sHJ/SN0J54Az4mvHtL7PLe0tVntwy4dVZSxYENnBGeRyPnU/vJY7Xl2hwQSNHbZVldcBVXTPF1Z+fo9dK9+0KymvhHZWw4sOrzStpGmAeEFura8XCNeXjWUXOXVi23p6R2kYIAlQbrbCa8u4oFGjH0j9lBqzfD5mmbtV3nWaZbWAjuLb0dORcADTx4QOH41JbduINi27Wtq3HeSqBLMeaKeg6KddB4amqxJreg8Z/E7Dj95mPlGmamsishanNn7k3k4zHbSkHqV4R8WxWlnC8mUAJ4EgiKmLTdOaSykvFGY43CkdcY1YeQJAPt8q325uXd2iB7iLgUnhB4lOuM4PCfAVY3ZHvBHLbNZSKvEgcgf2kbZ4s+JGdfLBrPdcQmtN5dFGrDSnMU9Wx+m7EdDrNYNxr4mF+Y92D/CKW96djG1vJoDyRzwnxU6qfgR7wamuzC+CbQWN9Y7hXhcePGCR8x86vd5q9a9txKr5W0mJ5orq2tYGGeWI843ZP4SR91clPByMyDtM4rKitcVkVMiWh2IbU4bqaEnSSPiA/aQ/wAiauuvm3s4ve62nbHxk4D7HBT7yK+khXC65NNmfUTZQcrKi7c7j0rVPASN8Sg/CqpIqy+3Fv6VAP7k/wCtv5VWhrp9H/wrM13tmaGsVtWorV3iRJbdKxEt9bRkaNKmfYCGPyBrt7RLzvdp3LeEhUexAF/CvfsxjztW28mY/CNqhN4JOK6nPjLIf87Vn5u+Ub/0kfiscNZorTFTBWsisZqU3Z2X9Ju4Iekkig/u5Bb/ACg1DHSCTJAJMsC7H+zt31UaTXh18cOMke6MAf4qmexXaataSQfXjkLHzV8Aa+0Ee+oXtKikvdpw2UAz3aD91S2rMfAKgWs7xbwR7Kg+g2J/TnWabTiBP3NjkPqjzrkMviV6RuzHM150nPYS3i2mfnVd789qkcCmGzIkm5Fxqkfjg8mb2aCqsv8Aey7nTgluJXXwLHB9oGM+/NQ9Xp6ABsvvKtfkbTeeVnZmYlmYklickk8yTUruxutLfTd3EMAau59VF8T+A61xbL2XJcTJFEvE7nAH3k+QGtXFNtC22DZrEMSXDjiwNC7fbY81Qch440rTfaUAVfaMpWufM3Eldi7n2WzYuNuDiA9Kabhzn9nOi+wa13bO33sp5O7iuEZzyHpAt7OIDPsqg9u7xz3kvHO5bwXkqjwVeQ9vM+NRyuQQQcEag+BHIis39CXGbG3l/Gx7IlxdsG8MAtja54pmZWwPqBTnLeBPLHnVUbB2s1tcRTJzjYN7R9Ye9cj4Vx3EpYksSSTkknJJ8SfGtVrXTQtdeiJezUcx87ZYFN3DMvqzQqfbwkgH4EUmbIuu6nikH1HRv4WBPypp34uOOy2Wx5/R2H8LKv4Ul1NA/K0n3j9ZNh88a+1O0CbUmI5SBJP4kH4ilHhp47Vtbm3fq1rAT7daScVajesQs9ozAFZxWeH8/wAqFFOHrF5ndsefgnif7MiN8GBr6pBr5PgOCPbX1bbnKL7B91cj8RG6zX0/BlN9uSf0m3PjER8HP86rMmrb7dbbS1k/7xP9LD8aqOtnRnNIirtmlldm/Z7BdwSTXBDhsoqK2Ch6u2OTeAOnU0lb07DFpdyQCQSBCNRz11ww6MOoFeew95J7Ny9u5QsOE9QfDKnQkcx4YqOllLEkkkkkknmSdSSfEmrojiwsTt6SCwK4xGjsyfG1bXJ5sw+KMBUNvBHw3c48JZP9bVvuve9ze28nRZUJ9nEAfkTUh2i2XdbTuR0L8Y9jgMPvqeLviP8AMjGU+cWyKxWM1gtWg8xUzin/ALGdn8e0C5/qomOfAthR8iar6ra7C7fLXT+Ua/EsfwFZurbFJjqhlhJPa98Nn29xenH0u9kYRZ5on1PcqAMR4lRVNzSFiSxJJJJJ5knUk+JNPvbPdyNfKjKQiRDg8G4jlmHvwv8AhqviaX0aYQN3Mm4nOIV6Wlq0jqiKWZiAqjmT4CujY2xZrqURQIXY+HIDxY8lHmat/ZGw7XYdsZ7hg87AjI5k/YhH3tV7rhXsNz2EhK87nictrYRbCsjNJwyXko4VHTOPUX9kc2PWqp2ltKSeVpZWLO5ySfwHQAaAdK7N595pb6dpZdOiIPVRefCP59a5tibElu5lihUszfBR1Zj0A86iqvwwXs57/tIY6jpXicsFuzsFRSzHkFBJPsA1plh7NNoMvELZhpkBmQE+4nOatLYux7LY0AaWRFkYelI/rMfCNfW4R4AZ8a9LftSsH48SkcCljxIy5A+znm3gOetZX6ywn8tdvWOFSr7RlB3MBRmVgVZSVIPMEcwa0Aru3h2mLi6mmUECSRnAOMgE6Zx1xXFDGWYKvNiAPaTgfM10lzpyeZlYb7Rj3tk/Q2Ef2LRWP/iOzj5YpbxUvvdchryRVOVi4YV9kKiPPvKk++uHZFoZZ4ox9eRF+LAfdmloNNeZY7tGrtWGLm3X7NrCp+dJsGOIcWQMjONSBnXA6nFNPand8e1Jsck4E/hQZ+ZNKJooH5Q+EtZ7UvLaVnsw7FBHCbdF9B1x3veY6Hn3hPMH+VUgBWRKeHhyeHOcZOM+OOWfOtAarRR4ecnMh7NXadNuuWA8xX1bAuFUeAH3V8tbAg7y6gT7Usa/FgDX1QKwfiJ8wE09PwYg9s9jx7ODjnFKje45U/6qoY19Q70bL+kWU8OMl42A/exlf8wFfMLr4/n8/hTfw98oV9DF9QNwZ5E0AVnFGK6YmfMyKd+0Yd/FZXq8p4Qjn+8j5/efhSPT5ur/AE3ZlzZc5Yv6RAOpx6yj8/XpF3lKv6f5jEOciIBrq2fsmaduGGJ5D+wpPzGgqZ2Nve0BHFb2s2P7SFeL+Ma042/beVXAs0HksmF+HBRY9o2Rc/OChO5njuz2KyOQ96/dr/ZoQXPtbkvzNWPZ3FjYNHaIY4Xf1U6k+LHnk+LHXpVWbW7ZbuUFYljgB6qCzfFtB8KR5rpncu7FmY5LMSST4k1jPTXXb2nEb4qrson0rvBuzBex93cJxAaqw0ZT4q35zSnb9itmrZZ5nH2Syge8hcn40tdnm+9888dqCsyHmZc5jQc24xqQBpr1IFTcvaLd3N29pYxxAhnUTEsw4UJBfGAAPxIrJ4d1ZKq20brVhkiTu3NsWmx7bEUaKx/VxLoXP2mPMqOrH2CqL23t2a7lMs7lmPwUfZUclA8Pjmuveuyuo7hvpvH3pPrNqGHQqRoV8hXhsDYEt5OkMQ9InJPRV6sT4CuhRUtS+ITn3xDsXOmbbt7uTXswihGvNmPqov2mP3DrVj7T23bbEhNtaASXTDMjnXhPi/8Ayp061vvFtmHYtqLSzwblwC7n1lzpxv8AtfZHSqjllLMWYkknJJOpJ6k+PnQoPUHU2y/r8ZBIQYHM99obSluJDJM7O7H1mOfcPAeQqZfcK8+ipcrEXjdeP0NWUE6Epz88jNLyc9eVX/svtAsjZd6HEawqFMZ9ddMKoX63LAxp8KnqLHqA0CTWA2dU+fmXn5VJbuuqTd8xGIFMgB6uP1aj/GVPuNe+928hvblpSixjkqqBnAP1zjLN4moWtS5ZPNEnAO0HYk5PMnJ9tN3ZdYB79ZX/AFdujzMfDhBA+Z+VKIFPdsv0HYjudJr9uFfEQpzPvyf4hS7zhNI77Syc5ibta/M08sp5yOz/AMTE493L3VyYrY117N2TNcPwQRtIwGeFBkgeJpwwg3leTOLFAr0lhKkqwIYEgg6EEcwR01rQLrVhvAxs7L9n97tS300QmQ/4F0+ePjX0dVOdhWy8yTzkaKqxg+bHib5BfjVx1wOufVbj0m6kYWYr5x7QtifRtoTIBhWbvE/dfXHuORX0diq37Zt3u8tkuVHpQnD+cbHmfY3+o1Xo7NFm/BhcupZT+x9lSXM6QxY43OBk4A6kk+AGTU1tSws4ozBAZLq6Ygd6uRGpB1WNBkyZ11+FQ+x9pvbTxzR+sjZweRGCCp8iCQfbVh7Bk4kElrDHs+KVuE3DHvJ3LHHd2ynlroK6lzsrZ7TNWARjvKteIgkEYIOMHxHQ+Brv3c209pcxzpzRtR9pToy+8fzqS322fFFeSpAXdIyFd2PFmX6+Wx1b55xS/itCkWJ8YogqY1b/AOwFjlW5g1trod4hHJWOrofDXJ+PhSmRTruXtqOWJtn3ZxDMcxP/AGUvQjwBJ+PtNLm39hSWk7QzDDLyOuGXoynwNLqYqfDbtx8JZxnzCRuKyooArZK0SksPdpDZbFubsaS3DCGNvBc8OR7+I+4V7dk281pbccc36OWQj9K3qlRyQn6nv5+PKm+TdH6RsSG2RgG7uN1Y+rx+tr5HiI99VsnZZtBn4TBgfaLpw+3IJz8K5KvXaHDnGTNRVlwVm+/W8j7TvVigBaNW4IVH12JwX95+S06t3Owdn/Ve6lH8T6D/AMtP5eNbbF3Ut9jQvd3TiSYDAxoAT9SMHUseXF58gKqneTeGS8uGmlOp0Cjki9FH8+vOrIouwi+wPvKsdGSeTOC8u3ldnkYs7ElmPMk868MVtWa6gwBgTNNMUE1kislaqZIM86CK2xXta2bSuqRqWdiAqjmSanV3Mj3SU3P3ba9uli5IPSkbosY9bJ+WfM10b+bwC6uj3WkEI7qEDlwL9bHTP3AVO7enXZln9CiYG6nANzIp9RSNIlPsPwJPUUg1nrJsbxD8v3jG8o0iaYqxNz7JBbrbmdrS5mljkcyKyGSAYKpFJy19bz0pV3c2ELmRuNikMSGSWQDPCi+A5FmOgHjTtbbWhktHERa7hgXie1uwverGDjvIJl5Y8NceVL6l8+QfOWrGNzIjf/aad7MjbPEM0rE99IxZiM+sn1NQvTI1pGA1/P5/6V37YvhLKShk7pfRiWRy7KmcheLwyTyqT3F3dN5exREegDxyeSLqR79B76cgFNeT6Sp87S7OzPYf0bZ0SkYeT9K3tfkPcvDTXWqLppW1ecZizFjOiBgYhXheWqyxtG44ldSrDxBGCK96warJnzJvRsFrO6kgbJ4TlT9pDqp+HPzBrv3F2vDBdLJcd44jVu5VBxfpG0HCOhOSQfZVqdqO5/0u27yNczwgkY5un1k8z1HmPOqG4iDpzz+PTwrvUuL6sHniYLB4by09oopVbeWICSY/orCI6hmz+nu5RqzjPFjpVbbW2eIJ5IuNX7tivEvI400/P4U07lbVto0uZri4dLlxwI3AXcK3runQufVyTpUgm7dnNZl1RrZGYJFc3DkvLIc4HAPRWM65Y+PlVK2NDEHiWYeIMyvKetkbah2hAtnfNwSrpb3J5jTRHPUfnzpO2ls+S3laKVSrocEfcQc6g9COdchNbHQWAEH4GIBKmSO3t35rOYxTpwkcj9Vh9pT1FcC/n8/Cm/Ye/CtCLXaKfSLfkrf1sXmrcyBp5+3lRtXs9bg7+wcXdvz9D9ankyDUkeWvlVFtKHTbt7+xlyur2fpGvs67SIY4Ft7p+Ax6JIQeEr0UkciOXhTDtntWsYVJSTv36LHnHvY+iPnVCsCCQQQRzGufYRWpakN0NbNqki9gMSe3r3xmv5OKTCoueCNfVXPXzbzNQBrGawTWxECjAiiSdzM0VgNWRVzImaxRmmfYO4FxcL3j4t4BqZZfRGP2QfW+6lO6puxllUmQFjYvNIscas7scBV5n+WOeafCYtixkArLtF1xkarbqfvb7/IDXkvN7LexjMOzAWcjD3bj0yPCMH1RSPJMWJLElickk5JPUnzpOGt5GF/X4/tL5Ccbn1m087OxZyWZiSSdSSeZJ860ArBem3ZexoI7eB5YmnmvC6wqJO7jQKeAMzdTxHl0ApzuEHxlFGTJnY26dxbtE9leQNJNGHETZAlXXKjIKyAag9R5VzbzbQS2jlQWv0a7uFCycLq0XdZyzRYJxxkAEeArtmlNhYyQtOjrJHJ9GnjGSJAVW4gB5qCdMiq54s+ftNZaV8Qlm4H3/nvjnbSMCeeKvnsl3W+jWvfOuJZ8HXmsf1R7/WPtFVz2a7mm9ueJx+giILnox6J7+vl7a+gUXGg5Ujr7wfyx85fp68bmZFZoorkzXCiiiiExiqX7Vdw+5c3cC/onP6VRyRj9bHRT8jV015TwKylWAZWBBBGQQRgginU3NU2oSjoGGJ8qRthgcAgEHBGQcHkR4U/328jXCrJFiVJlW3ksGPqMAeAwgDPDn0gwGRyPOuXtD7PWsnMsILWzH2mIn6rfs+De49KUdn7RkgkWSJijrnDDmMjB+Rrt+S4B17TFg1nBj5e7nII4ILqWRryYcMUuS0MRT0Vtic+eD4aedV5dWxjdkYYZCVYeBU4Iqwd2dsytbW9vZzKLmSW4kkLgHhwuVOSDgkDRh1JrquriGeziLIrQOhhPDHmeK+GqnjGp7w+PPPnSK7XrbDb/AMPEsVVhtKvxXbsvbE1s/HBI0beKnn7RyYeRqQ2vudcQNIOHvVhKrI0YJVGZQxVuunLPLzqCFdBSrjbcRBBXmPQ39t7oAbStEkb+2h9CT2kdT+cVg7p7OuNbXaAjJ/q7lcEeXFp+NI+a2zSTQF9gkfpLCwkb7xxk7JrznE0Ew8UlH4gVznso2j/YD/zI/wD3UrxykciR7NPur1O0pf7WT+Nv51IW7+4fT/cNSen3jRF2SX39YIYx4vMv4Zr1/wByLOHW72jFpzSAcbezPT4UmvOzesxPtJP31pUaLDy30H/sNSjgfWO43r2faf8ABWneyDlNc6+8J092KXdub0XN4czylh0UaIPYg095yaiQKKlaVU57++QXJ2mrVgVs1AXw1psrGPcbZNvcSypcB2xC7oIzhiU1OPE8OSB1xTTcbI+j2YWSIXtiAJUyxiubcP1ZTqFOmfZSJu3tU211DMPqOpPmvJh5+iTpW22dqGe4ml4nIkckcbZbgzlVbpoMactKyvWzPztHK4Vcd5vt/bpuWQLGIoYl4IogSQq5yck6sxOpPsrXdzYEt5OsMQ1bUnoq51ZvIfiK02RseW6mWKFSzt08B1JPRR4+6voHcvc2Owg4Vw0rYMkmPWI6DwUdKpfetC6V5lq0LnJnfu7sCOzt0hiGijU9WY+sx8yalKMVmuGSScmboUUUVEIUUUUQhRRRRCec8CupVwGVgQQRkEHmCKpnfvsseAtNaAvFqWjGrx+JX7a/MVdVYIp1VzVHKyjoGGDPla0uGjdXRirKcqw5gjrmnLZXaCSS9yFzErSRJHEFElwRwiSTHUAk58SfKn7fDsuhuiZIcQzc9B6Dn9peh8xVPbd3cuLN+C4jKeDc1b91uR9nOuwllPUjB2Mwsj1nbiMWw717K0mv3b+kXRaKHPXXillZeTAHIGR99d+8u7dvwQyXEU0EksSvJNBFm3WRs6PH9U4wTwn3UhQXpVo+LLrGwIQk8OAQSo+znAzimnbO9Uc/fTRTXNvNIuHhyGikGilQwxwjh6EdKh6nDgj7fYQWwYwYprYs8hSIGU5bh4VOWC59ILz5DPlXg8RX1gR7QRTruHbcEVxcD1iEtYT/AHk5CkjzCa037WvYpJbyPvROlvC4No0KhlMaBeKOU64DDiODzq1nVlH04zISrUMymMUVZ9zuHAz2Hdroe5julUnOZIw4fOdOIBhn2VXrd2s54lJiEhyobBKBuXF440zT6r1szpi3rKzjA/Px/lRinfbOzbNLKFlt3hnuXHdh5S7LFkAyMMAa64Hv6VI3H0aLaA2f9EiaHiSJnIPfkuqnvBJnnk5xywKX/UZ4B7/aWFfviBZ7Md5Ik9TvWAVnyFOTjizjUZ6infd7dcRxz8MUc17BLwOs7AQxpr+mC6Bx7fbiuiJ41s50khW4l2ZK6oHZsd00hHGwX1wrKTjQa1w7S3zQXMF4gV3lhMd3BqFbHokHphlwR4cIpLu9vlA/nP3EaAqbzm7QtgMsouIoQIGSPikhwYTJgcRULngGfHFLuytuyW6SrFwgyrwsxUFguuQpPq5BwfLFc0l22GVSyxsc8HEeHyyORxXnFGWICgsToAASSfAAczWhEwmlootk+WaYqb3Z3TnvpeCFdB6zn1E9p8f2eZpv3Q7IJZuGS8zFHoe7GO8b2n6g+dW/s3ZcdvGscKKiLyUfj1J8zWS/rQnlTeProJ3aRe6e58NhFwxjic+vIfWc/gPIVPUVmuOzFjkzYBiFFFFRJhRRRRCFFFFEIUUUUQhRRRRCYNeF5YpKhSVFdDzVgCD7jXRRQNoStd4OxmGQlrVzC32G9JPcfWX51Xm2twL22yXhZlH14/TX26aj3ivo3FGK2VdbanO8Q9CNPle2u5I2BRmVlYMMHUMORx0I9lTNxv5eSRPG8oIdeFm4EEhXqpkADY+dX3tPdi1uP10Eb+ZUZ/iGvzpaveyCxfPCJIv3XyPg2fvrX/W1P7axH9O49kyutndo8kV3Jcd2CrxLGYw2g7tQEYEjmMZ/xGlO0lUSq0i8SBwXUdRnLAe0Zq2ZuwyI+pcyD95FP4iuY9hR/wC1/wD8v/tTV6npl47ypptPMVN5t6bS6eST6NL3jLwqzT+jGFGF4UVdAPDzNapv/L6LtDA1wi8K3DITKABgHnwlgOtOUXYWv1rpv8MYH3tUjaditovryTP71UfIUs39MBgZP1lvCtJ3lLtcuSx4jl88RyfSyeL0vHXXBro2dsKe4OIYnkP7KnHx5D419A7O7PrGE5W2QnxfLn/MTTBFCqjCgAeAGB8Ko34gB7All6XfLGUvsLsVmfDXUixL9lfSf2E+qvzqzd3tyrWzH6GIcfWRtXP+Lp7BgVPYorDb1FlnJmha1XgTGKzRRSIyFFFFEIUUUUQhRRRRCFFFFEIUUUUQhRRRRCFFFFEIUUUUQhWKKKJEzRRRUCTMUUUVMJmiiioEIUUUVMIUUUUQhRRRRCFFFFEIUUUUQn//2Q=="/>
          <p:cNvSpPr>
            <a:spLocks noChangeAspect="1" noChangeArrowheads="1"/>
          </p:cNvSpPr>
          <p:nvPr/>
        </p:nvSpPr>
        <p:spPr bwMode="auto">
          <a:xfrm>
            <a:off x="0" y="-571500"/>
            <a:ext cx="2124075" cy="2152650"/>
          </a:xfrm>
          <a:prstGeom prst="rect">
            <a:avLst/>
          </a:prstGeom>
          <a:noFill/>
          <a:ln w="9525">
            <a:noFill/>
            <a:miter lim="800000"/>
            <a:headEnd/>
            <a:tailEnd/>
          </a:ln>
        </p:spPr>
        <p:txBody>
          <a:bodyPr/>
          <a:lstStyle/>
          <a:p>
            <a:endParaRPr lang="fr-FR"/>
          </a:p>
        </p:txBody>
      </p:sp>
      <p:sp>
        <p:nvSpPr>
          <p:cNvPr id="10" name="ZoneTexte 9"/>
          <p:cNvSpPr txBox="1"/>
          <p:nvPr/>
        </p:nvSpPr>
        <p:spPr>
          <a:xfrm>
            <a:off x="928688" y="0"/>
            <a:ext cx="7572375" cy="1016000"/>
          </a:xfrm>
          <a:prstGeom prst="rect">
            <a:avLst/>
          </a:prstGeom>
          <a:noFill/>
        </p:spPr>
        <p:txBody>
          <a:bodyPr>
            <a:spAutoFit/>
          </a:bodyPr>
          <a:lstStyle/>
          <a:p>
            <a:pPr algn="ctr">
              <a:defRPr/>
            </a:pPr>
            <a:r>
              <a:rPr lang="fr-FR" sz="2000" dirty="0">
                <a:effectLst>
                  <a:outerShdw blurRad="38100" dist="38100" dir="2700000" algn="tl">
                    <a:srgbClr val="000000">
                      <a:alpha val="43137"/>
                    </a:srgbClr>
                  </a:outerShdw>
                </a:effectLst>
                <a:latin typeface="Times New Roman" pitchFamily="18" charset="0"/>
                <a:cs typeface="Times New Roman" pitchFamily="18" charset="0"/>
              </a:rPr>
              <a:t>Université IBN ZOHR</a:t>
            </a:r>
          </a:p>
          <a:p>
            <a:pPr algn="ctr">
              <a:defRPr/>
            </a:pPr>
            <a:r>
              <a:rPr lang="fr-FR" sz="2000" dirty="0">
                <a:effectLst>
                  <a:outerShdw blurRad="38100" dist="38100" dir="2700000" algn="tl">
                    <a:srgbClr val="000000">
                      <a:alpha val="43137"/>
                    </a:srgbClr>
                  </a:outerShdw>
                </a:effectLst>
                <a:latin typeface="Times New Roman" pitchFamily="18" charset="0"/>
                <a:cs typeface="Times New Roman" pitchFamily="18" charset="0"/>
              </a:rPr>
              <a:t>Faculté des Sciences Juridiques, Economiques et Sociales</a:t>
            </a:r>
          </a:p>
          <a:p>
            <a:pPr algn="ctr">
              <a:defRPr/>
            </a:pPr>
            <a:r>
              <a:rPr lang="fr-FR" sz="2000" dirty="0">
                <a:effectLst>
                  <a:outerShdw blurRad="38100" dist="38100" dir="2700000" algn="tl">
                    <a:srgbClr val="000000">
                      <a:alpha val="43137"/>
                    </a:srgbClr>
                  </a:outerShdw>
                </a:effectLst>
                <a:latin typeface="Times New Roman" pitchFamily="18" charset="0"/>
                <a:cs typeface="Times New Roman" pitchFamily="18" charset="0"/>
              </a:rPr>
              <a:t>Agadir</a:t>
            </a:r>
          </a:p>
        </p:txBody>
      </p:sp>
      <p:pic>
        <p:nvPicPr>
          <p:cNvPr id="5127" name="Picture 7"/>
          <p:cNvPicPr>
            <a:picLocks noChangeAspect="1" noChangeArrowheads="1"/>
          </p:cNvPicPr>
          <p:nvPr/>
        </p:nvPicPr>
        <p:blipFill>
          <a:blip r:embed="rId3"/>
          <a:srcRect/>
          <a:stretch>
            <a:fillRect/>
          </a:stretch>
        </p:blipFill>
        <p:spPr bwMode="auto">
          <a:xfrm>
            <a:off x="142876" y="142852"/>
            <a:ext cx="1571604" cy="1285884"/>
          </a:xfrm>
          <a:prstGeom prst="ellipse">
            <a:avLst/>
          </a:prstGeom>
          <a:ln w="63500" cap="rnd">
            <a:no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5129" name="Picture 9" descr="http://www.fsjes-agadir.info/vb/image.php?type=sigpic&amp;userid=6&amp;dateline=1340156624"/>
          <p:cNvPicPr>
            <a:picLocks noChangeAspect="1" noChangeArrowheads="1"/>
          </p:cNvPicPr>
          <p:nvPr/>
        </p:nvPicPr>
        <p:blipFill>
          <a:blip r:embed="rId4"/>
          <a:srcRect/>
          <a:stretch>
            <a:fillRect/>
          </a:stretch>
        </p:blipFill>
        <p:spPr bwMode="auto">
          <a:xfrm>
            <a:off x="7500958" y="0"/>
            <a:ext cx="1643042" cy="1571636"/>
          </a:xfrm>
          <a:prstGeom prst="parallelogram">
            <a:avLst/>
          </a:prstGeom>
          <a:ln>
            <a:noFill/>
          </a:ln>
          <a:effectLst>
            <a:softEdge rad="112500"/>
          </a:effectLst>
        </p:spPr>
      </p:pic>
      <p:sp>
        <p:nvSpPr>
          <p:cNvPr id="15" name="ZoneTexte 14"/>
          <p:cNvSpPr txBox="1"/>
          <p:nvPr/>
        </p:nvSpPr>
        <p:spPr>
          <a:xfrm>
            <a:off x="2714625" y="6488113"/>
            <a:ext cx="4071938" cy="369887"/>
          </a:xfrm>
          <a:prstGeom prst="rect">
            <a:avLst/>
          </a:prstGeom>
          <a:noFill/>
        </p:spPr>
        <p:txBody>
          <a:bodyPr>
            <a:spAutoFit/>
          </a:bodyPr>
          <a:lstStyle/>
          <a:p>
            <a:pPr algn="ctr">
              <a:defRPr/>
            </a:pPr>
            <a:r>
              <a:rPr lang="fr-FR" dirty="0">
                <a:effectLst>
                  <a:outerShdw blurRad="38100" dist="38100" dir="2700000" algn="tl">
                    <a:srgbClr val="000000">
                      <a:alpha val="43137"/>
                    </a:srgbClr>
                  </a:outerShdw>
                </a:effectLst>
                <a:latin typeface="Times New Roman" pitchFamily="18" charset="0"/>
                <a:cs typeface="Times New Roman" pitchFamily="18" charset="0"/>
              </a:rPr>
              <a:t>Année universitaire 2012-2013</a:t>
            </a:r>
          </a:p>
        </p:txBody>
      </p:sp>
      <p:sp>
        <p:nvSpPr>
          <p:cNvPr id="3084" name="Rectangle 18"/>
          <p:cNvSpPr>
            <a:spLocks noChangeArrowheads="1"/>
          </p:cNvSpPr>
          <p:nvPr/>
        </p:nvSpPr>
        <p:spPr bwMode="auto">
          <a:xfrm>
            <a:off x="2000250" y="2600325"/>
            <a:ext cx="5715000" cy="461963"/>
          </a:xfrm>
          <a:prstGeom prst="rect">
            <a:avLst/>
          </a:prstGeom>
          <a:noFill/>
          <a:ln w="9525">
            <a:noFill/>
            <a:miter lim="800000"/>
            <a:headEnd/>
            <a:tailEnd/>
          </a:ln>
        </p:spPr>
        <p:txBody>
          <a:bodyPr>
            <a:spAutoFit/>
          </a:bodyPr>
          <a:lstStyle/>
          <a:p>
            <a:pPr algn="ctr"/>
            <a:r>
              <a:rPr lang="fr-FR" sz="2400">
                <a:solidFill>
                  <a:srgbClr val="000000"/>
                </a:solidFill>
                <a:latin typeface="Imprint MT Shadow" pitchFamily="82" charset="0"/>
              </a:rPr>
              <a:t>Semestre 3 : Economie &amp; Gestion</a:t>
            </a:r>
          </a:p>
        </p:txBody>
      </p:sp>
      <p:sp>
        <p:nvSpPr>
          <p:cNvPr id="13" name="Espace réservé du pied de page 12"/>
          <p:cNvSpPr>
            <a:spLocks noGrp="1"/>
          </p:cNvSpPr>
          <p:nvPr>
            <p:ph type="ftr" sz="quarter" idx="11"/>
          </p:nvPr>
        </p:nvSpPr>
        <p:spPr/>
        <p:txBody>
          <a:bodyPr/>
          <a:lstStyle/>
          <a:p>
            <a:pPr>
              <a:defRPr/>
            </a:pPr>
            <a:r>
              <a:rPr lang="fr-FR" smtClean="0"/>
              <a:t>www.tifawt.com</a:t>
            </a:r>
            <a:endParaRPr lang="fr-FR"/>
          </a:p>
        </p:txBody>
      </p:sp>
      <p:sp>
        <p:nvSpPr>
          <p:cNvPr id="14" name="Rectangle à coins arrondis 13"/>
          <p:cNvSpPr/>
          <p:nvPr/>
        </p:nvSpPr>
        <p:spPr>
          <a:xfrm>
            <a:off x="2786050" y="1285860"/>
            <a:ext cx="4143404" cy="114300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600" dirty="0" smtClean="0"/>
              <a:t>www.tifawt.com</a:t>
            </a:r>
            <a:endParaRPr lang="fr-FR" sz="3600" dirty="0"/>
          </a:p>
        </p:txBody>
      </p:sp>
    </p:spTree>
  </p:cSld>
  <p:clrMapOvr>
    <a:masterClrMapping/>
  </p:clrMapOvr>
  <p:transition>
    <p:cu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74638"/>
            <a:ext cx="9144000" cy="1143000"/>
          </a:xfrm>
        </p:spPr>
        <p:txBody>
          <a:bodyPr/>
          <a:lstStyle/>
          <a:p>
            <a:pPr>
              <a:defRPr/>
            </a:pPr>
            <a:r>
              <a:rPr lang="fr-FR" dirty="0" smtClean="0">
                <a:effectLst>
                  <a:outerShdw blurRad="38100" dist="38100" dir="2700000" algn="tl">
                    <a:srgbClr val="000000">
                      <a:alpha val="43137"/>
                    </a:srgbClr>
                  </a:outerShdw>
                </a:effectLst>
                <a:latin typeface="Times New Roman" pitchFamily="18" charset="0"/>
                <a:cs typeface="Times New Roman" pitchFamily="18" charset="0"/>
              </a:rPr>
              <a:t>Aperçu historique de l’usage de la monnaie métallique</a:t>
            </a:r>
            <a:endParaRPr lang="fr-FR"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Espace réservé du contenu 2"/>
          <p:cNvSpPr>
            <a:spLocks noGrp="1"/>
          </p:cNvSpPr>
          <p:nvPr>
            <p:ph idx="1"/>
          </p:nvPr>
        </p:nvSpPr>
        <p:spPr>
          <a:xfrm>
            <a:off x="457200" y="2046288"/>
            <a:ext cx="8229600" cy="4525962"/>
          </a:xfrm>
        </p:spPr>
        <p:txBody>
          <a:bodyPr/>
          <a:lstStyle/>
          <a:p>
            <a:pPr marL="857250" indent="-857250">
              <a:buFont typeface="Calibri" pitchFamily="34" charset="0"/>
              <a:buAutoNum type="romanLcPeriod"/>
            </a:pPr>
            <a:r>
              <a:rPr lang="fr-FR" sz="4000" smtClean="0">
                <a:latin typeface="Times New Roman" pitchFamily="18" charset="0"/>
                <a:cs typeface="Times New Roman" pitchFamily="18" charset="0"/>
              </a:rPr>
              <a:t>Système des étalons parallèles</a:t>
            </a:r>
          </a:p>
          <a:p>
            <a:pPr marL="857250" indent="-857250">
              <a:buFont typeface="Calibri" pitchFamily="34" charset="0"/>
              <a:buAutoNum type="romanLcPeriod"/>
            </a:pPr>
            <a:r>
              <a:rPr lang="fr-FR" sz="4000" smtClean="0">
                <a:latin typeface="Times New Roman" pitchFamily="18" charset="0"/>
                <a:cs typeface="Times New Roman" pitchFamily="18" charset="0"/>
              </a:rPr>
              <a:t>Bimétallisme</a:t>
            </a:r>
          </a:p>
          <a:p>
            <a:pPr marL="857250" indent="-857250">
              <a:buFont typeface="Calibri" pitchFamily="34" charset="0"/>
              <a:buAutoNum type="romanLcPeriod"/>
            </a:pPr>
            <a:r>
              <a:rPr lang="fr-FR" sz="4000" smtClean="0">
                <a:latin typeface="Times New Roman" pitchFamily="18" charset="0"/>
                <a:cs typeface="Times New Roman" pitchFamily="18" charset="0"/>
              </a:rPr>
              <a:t>Monométallisme</a:t>
            </a:r>
          </a:p>
          <a:p>
            <a:pPr marL="857250" indent="-857250">
              <a:buFont typeface="Calibri" pitchFamily="34" charset="0"/>
              <a:buAutoNum type="romanLcPeriod"/>
            </a:pPr>
            <a:r>
              <a:rPr lang="fr-FR" sz="4000" smtClean="0">
                <a:latin typeface="Times New Roman" pitchFamily="18" charset="0"/>
                <a:cs typeface="Times New Roman" pitchFamily="18" charset="0"/>
              </a:rPr>
              <a:t>Étalon or (change-or)</a:t>
            </a:r>
          </a:p>
          <a:p>
            <a:pPr marL="857250" indent="-857250">
              <a:buFont typeface="Calibri" pitchFamily="34" charset="0"/>
              <a:buAutoNum type="romanLcPeriod"/>
            </a:pPr>
            <a:r>
              <a:rPr lang="fr-FR" sz="4000" smtClean="0">
                <a:latin typeface="Times New Roman" pitchFamily="18" charset="0"/>
                <a:cs typeface="Times New Roman" pitchFamily="18" charset="0"/>
              </a:rPr>
              <a:t>Démonétisation de l’or</a:t>
            </a:r>
          </a:p>
        </p:txBody>
      </p:sp>
      <p:sp>
        <p:nvSpPr>
          <p:cNvPr id="4" name="Espace réservé du pied de page 3"/>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heckerboard(across)">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heckerboard(across)">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checkerboard(across)">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Titre 1"/>
          <p:cNvSpPr>
            <a:spLocks noGrp="1"/>
          </p:cNvSpPr>
          <p:nvPr>
            <p:ph type="title"/>
          </p:nvPr>
        </p:nvSpPr>
        <p:spPr/>
        <p:txBody>
          <a:bodyPr/>
          <a:lstStyle/>
          <a:p>
            <a:pPr eaLnBrk="1" hangingPunct="1"/>
            <a:r>
              <a:rPr lang="fr-FR" smtClean="0">
                <a:latin typeface="Times New Roman" pitchFamily="18" charset="0"/>
                <a:cs typeface="Times New Roman" pitchFamily="18" charset="0"/>
              </a:rPr>
              <a:t>1</a:t>
            </a:r>
            <a:r>
              <a:rPr lang="fr-FR" baseline="30000" smtClean="0">
                <a:latin typeface="Times New Roman" pitchFamily="18" charset="0"/>
                <a:cs typeface="Times New Roman" pitchFamily="18" charset="0"/>
              </a:rPr>
              <a:t>er</a:t>
            </a:r>
            <a:r>
              <a:rPr lang="fr-FR" smtClean="0">
                <a:latin typeface="Times New Roman" pitchFamily="18" charset="0"/>
                <a:cs typeface="Times New Roman" pitchFamily="18" charset="0"/>
              </a:rPr>
              <a:t> Cas: Achat de devises</a:t>
            </a:r>
          </a:p>
        </p:txBody>
      </p:sp>
      <p:graphicFrame>
        <p:nvGraphicFramePr>
          <p:cNvPr id="4" name="Espace réservé du contenu 3"/>
          <p:cNvGraphicFramePr>
            <a:graphicFrameLocks noGrp="1"/>
          </p:cNvGraphicFramePr>
          <p:nvPr>
            <p:ph idx="1"/>
          </p:nvPr>
        </p:nvGraphicFramePr>
        <p:xfrm>
          <a:off x="544513" y="1989138"/>
          <a:ext cx="3306762" cy="1450975"/>
        </p:xfrm>
        <a:graphic>
          <a:graphicData uri="http://schemas.openxmlformats.org/drawingml/2006/table">
            <a:tbl>
              <a:tblPr firstRow="1" bandRow="1">
                <a:tableStyleId>{5C22544A-7EE6-4342-B048-85BDC9FD1C3A}</a:tableStyleId>
              </a:tblPr>
              <a:tblGrid>
                <a:gridCol w="1650679"/>
                <a:gridCol w="1656083"/>
              </a:tblGrid>
              <a:tr h="405462">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21" marR="91421" marT="45707" marB="45707"/>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21" marR="91421" marT="45707" marB="45707"/>
                </a:tc>
              </a:tr>
              <a:tr h="64005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800" b="1" dirty="0" smtClean="0">
                          <a:solidFill>
                            <a:schemeClr val="tx1"/>
                          </a:solidFill>
                          <a:latin typeface="Times New Roman" pitchFamily="18" charset="0"/>
                          <a:cs typeface="Times New Roman" pitchFamily="18" charset="0"/>
                        </a:rPr>
                        <a:t>Devises=</a:t>
                      </a:r>
                      <a:r>
                        <a:rPr lang="fr-FR" sz="1800" b="1" baseline="0" dirty="0" smtClean="0">
                          <a:solidFill>
                            <a:schemeClr val="tx1"/>
                          </a:solidFill>
                          <a:latin typeface="Times New Roman" pitchFamily="18" charset="0"/>
                          <a:cs typeface="Times New Roman" pitchFamily="18" charset="0"/>
                        </a:rPr>
                        <a:t> +100</a:t>
                      </a:r>
                      <a:endParaRPr lang="fr-FR" sz="1800" b="1" dirty="0" smtClean="0">
                        <a:solidFill>
                          <a:schemeClr val="tx1"/>
                        </a:solidFill>
                        <a:latin typeface="Times New Roman" pitchFamily="18" charset="0"/>
                        <a:cs typeface="Times New Roman" pitchFamily="18" charset="0"/>
                      </a:endParaRPr>
                    </a:p>
                  </a:txBody>
                  <a:tcPr marL="91421" marR="91421" marT="45707" marB="45707"/>
                </a:tc>
                <a:tc>
                  <a:txBody>
                    <a:bodyPr/>
                    <a:lstStyle/>
                    <a:p>
                      <a:pPr algn="ctr"/>
                      <a:r>
                        <a:rPr lang="fr-FR" sz="1800" b="1" dirty="0" smtClean="0">
                          <a:latin typeface="Times New Roman" pitchFamily="18" charset="0"/>
                          <a:cs typeface="Times New Roman" pitchFamily="18" charset="0"/>
                        </a:rPr>
                        <a:t>Cc.</a:t>
                      </a:r>
                      <a:r>
                        <a:rPr lang="fr-FR" sz="1800" b="1" baseline="0" dirty="0" smtClean="0">
                          <a:latin typeface="Times New Roman" pitchFamily="18" charset="0"/>
                          <a:cs typeface="Times New Roman" pitchFamily="18" charset="0"/>
                        </a:rPr>
                        <a:t> Exp= </a:t>
                      </a:r>
                    </a:p>
                    <a:p>
                      <a:pPr algn="ctr"/>
                      <a:r>
                        <a:rPr lang="fr-FR" sz="1800" b="1" baseline="0" dirty="0" smtClean="0">
                          <a:latin typeface="Times New Roman" pitchFamily="18" charset="0"/>
                          <a:cs typeface="Times New Roman" pitchFamily="18" charset="0"/>
                        </a:rPr>
                        <a:t>+100</a:t>
                      </a:r>
                      <a:endParaRPr lang="fr-FR" sz="1800" b="1" dirty="0">
                        <a:latin typeface="Times New Roman" pitchFamily="18" charset="0"/>
                        <a:cs typeface="Times New Roman" pitchFamily="18" charset="0"/>
                      </a:endParaRPr>
                    </a:p>
                  </a:txBody>
                  <a:tcPr marL="91421" marR="91421" marT="45707" marB="45707"/>
                </a:tc>
              </a:tr>
              <a:tr h="405462">
                <a:tc>
                  <a:txBody>
                    <a:bodyPr/>
                    <a:lstStyle/>
                    <a:p>
                      <a:pPr algn="ctr"/>
                      <a:endParaRPr lang="fr-FR" sz="1800">
                        <a:latin typeface="Times New Roman" pitchFamily="18" charset="0"/>
                        <a:cs typeface="Times New Roman" pitchFamily="18" charset="0"/>
                      </a:endParaRPr>
                    </a:p>
                  </a:txBody>
                  <a:tcPr marL="91421" marR="91421" marT="45707" marB="45707"/>
                </a:tc>
                <a:tc>
                  <a:txBody>
                    <a:bodyPr/>
                    <a:lstStyle/>
                    <a:p>
                      <a:pPr algn="ctr"/>
                      <a:endParaRPr lang="fr-FR" sz="1800" b="1" dirty="0">
                        <a:solidFill>
                          <a:srgbClr val="FF0000"/>
                        </a:solidFill>
                        <a:latin typeface="Times New Roman" pitchFamily="18" charset="0"/>
                        <a:cs typeface="Times New Roman" pitchFamily="18" charset="0"/>
                      </a:endParaRPr>
                    </a:p>
                  </a:txBody>
                  <a:tcPr marL="91421" marR="91421" marT="45707" marB="45707"/>
                </a:tc>
              </a:tr>
            </a:tbl>
          </a:graphicData>
        </a:graphic>
      </p:graphicFrame>
      <p:graphicFrame>
        <p:nvGraphicFramePr>
          <p:cNvPr id="5" name="Espace réservé du contenu 3"/>
          <p:cNvGraphicFramePr>
            <a:graphicFrameLocks/>
          </p:cNvGraphicFramePr>
          <p:nvPr/>
        </p:nvGraphicFramePr>
        <p:xfrm>
          <a:off x="179388" y="4078288"/>
          <a:ext cx="3816350" cy="1096962"/>
        </p:xfrm>
        <a:graphic>
          <a:graphicData uri="http://schemas.openxmlformats.org/drawingml/2006/table">
            <a:tbl>
              <a:tblPr firstRow="1" bandRow="1">
                <a:tableStyleId>{5C22544A-7EE6-4342-B048-85BDC9FD1C3A}</a:tableStyleId>
              </a:tblPr>
              <a:tblGrid>
                <a:gridCol w="2376218"/>
                <a:gridCol w="1440132"/>
              </a:tblGrid>
              <a:tr h="365654">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38" marR="91438" marT="45680" marB="45680"/>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38" marR="91438" marT="45680" marB="45680"/>
                </a:tc>
              </a:tr>
              <a:tr h="365654">
                <a:tc>
                  <a:txBody>
                    <a:bodyPr/>
                    <a:lstStyle/>
                    <a:p>
                      <a:pPr algn="ctr"/>
                      <a:r>
                        <a:rPr lang="fr-FR" sz="1800" b="0" baseline="0" dirty="0" smtClean="0">
                          <a:solidFill>
                            <a:schemeClr val="tx1"/>
                          </a:solidFill>
                          <a:latin typeface="Times New Roman" pitchFamily="18" charset="0"/>
                          <a:cs typeface="Times New Roman" pitchFamily="18" charset="0"/>
                        </a:rPr>
                        <a:t>Devises= -100</a:t>
                      </a:r>
                      <a:endParaRPr lang="fr-FR" sz="1800" b="0" dirty="0">
                        <a:solidFill>
                          <a:schemeClr val="tx1"/>
                        </a:solidFill>
                        <a:latin typeface="Times New Roman" pitchFamily="18" charset="0"/>
                        <a:cs typeface="Times New Roman" pitchFamily="18" charset="0"/>
                      </a:endParaRPr>
                    </a:p>
                  </a:txBody>
                  <a:tcPr marL="91438" marR="91438" marT="45680" marB="45680"/>
                </a:tc>
                <a:tc>
                  <a:txBody>
                    <a:bodyPr/>
                    <a:lstStyle/>
                    <a:p>
                      <a:pPr algn="ctr"/>
                      <a:endParaRPr lang="fr-FR" sz="1800">
                        <a:latin typeface="Times New Roman" pitchFamily="18" charset="0"/>
                        <a:cs typeface="Times New Roman" pitchFamily="18" charset="0"/>
                      </a:endParaRPr>
                    </a:p>
                  </a:txBody>
                  <a:tcPr marL="91438" marR="91438" marT="45680" marB="45680"/>
                </a:tc>
              </a:tr>
              <a:tr h="365654">
                <a:tc>
                  <a:txBody>
                    <a:bodyPr/>
                    <a:lstStyle/>
                    <a:p>
                      <a:pPr marL="0" algn="ctr" defTabSz="914400" rtl="0" eaLnBrk="1" latinLnBrk="0" hangingPunct="1"/>
                      <a:r>
                        <a:rPr lang="fr-FR" sz="1800" b="1" kern="1200" baseline="0" dirty="0" smtClean="0">
                          <a:solidFill>
                            <a:schemeClr val="tx1"/>
                          </a:solidFill>
                          <a:latin typeface="Times New Roman" pitchFamily="18" charset="0"/>
                          <a:ea typeface="+mn-ea"/>
                          <a:cs typeface="Times New Roman" pitchFamily="18" charset="0"/>
                        </a:rPr>
                        <a:t>Cc. B1= -100</a:t>
                      </a:r>
                      <a:endParaRPr lang="fr-FR" sz="1800" b="1" kern="1200" baseline="0" dirty="0">
                        <a:solidFill>
                          <a:schemeClr val="tx1"/>
                        </a:solidFill>
                        <a:latin typeface="Times New Roman" pitchFamily="18" charset="0"/>
                        <a:ea typeface="+mn-ea"/>
                        <a:cs typeface="Times New Roman" pitchFamily="18" charset="0"/>
                      </a:endParaRPr>
                    </a:p>
                  </a:txBody>
                  <a:tcPr marL="91438" marR="91438" marT="45680" marB="45680"/>
                </a:tc>
                <a:tc>
                  <a:txBody>
                    <a:bodyPr/>
                    <a:lstStyle/>
                    <a:p>
                      <a:pPr algn="ctr"/>
                      <a:endParaRPr lang="fr-FR" sz="1800" dirty="0">
                        <a:latin typeface="Times New Roman" pitchFamily="18" charset="0"/>
                        <a:cs typeface="Times New Roman" pitchFamily="18" charset="0"/>
                      </a:endParaRPr>
                    </a:p>
                  </a:txBody>
                  <a:tcPr marL="91438" marR="91438" marT="45680" marB="45680"/>
                </a:tc>
              </a:tr>
            </a:tbl>
          </a:graphicData>
        </a:graphic>
      </p:graphicFrame>
      <p:graphicFrame>
        <p:nvGraphicFramePr>
          <p:cNvPr id="6" name="Espace réservé du contenu 3"/>
          <p:cNvGraphicFramePr>
            <a:graphicFrameLocks/>
          </p:cNvGraphicFramePr>
          <p:nvPr/>
        </p:nvGraphicFramePr>
        <p:xfrm>
          <a:off x="5651500" y="4078288"/>
          <a:ext cx="3457575" cy="1096962"/>
        </p:xfrm>
        <a:graphic>
          <a:graphicData uri="http://schemas.openxmlformats.org/drawingml/2006/table">
            <a:tbl>
              <a:tblPr firstRow="1" bandRow="1">
                <a:tableStyleId>{5C22544A-7EE6-4342-B048-85BDC9FD1C3A}</a:tableStyleId>
              </a:tblPr>
              <a:tblGrid>
                <a:gridCol w="2447684"/>
                <a:gridCol w="1009891"/>
              </a:tblGrid>
              <a:tr h="365654">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18" marR="91418" marT="45680" marB="45680"/>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18" marR="91418" marT="45680" marB="45680"/>
                </a:tc>
              </a:tr>
              <a:tr h="365654">
                <a:tc>
                  <a:txBody>
                    <a:bodyPr/>
                    <a:lstStyle/>
                    <a:p>
                      <a:pPr algn="ctr"/>
                      <a:r>
                        <a:rPr lang="fr-FR" sz="1800" b="1" dirty="0" smtClean="0">
                          <a:latin typeface="Times New Roman" pitchFamily="18" charset="0"/>
                          <a:cs typeface="Times New Roman" pitchFamily="18" charset="0"/>
                        </a:rPr>
                        <a:t>Cc.</a:t>
                      </a:r>
                      <a:r>
                        <a:rPr lang="fr-FR" sz="1800" b="1" baseline="0" dirty="0" smtClean="0">
                          <a:latin typeface="Times New Roman" pitchFamily="18" charset="0"/>
                          <a:cs typeface="Times New Roman" pitchFamily="18" charset="0"/>
                        </a:rPr>
                        <a:t> B2=+100</a:t>
                      </a:r>
                      <a:endParaRPr lang="fr-FR" sz="1800" b="1" dirty="0">
                        <a:latin typeface="Times New Roman" pitchFamily="18" charset="0"/>
                        <a:cs typeface="Times New Roman" pitchFamily="18" charset="0"/>
                      </a:endParaRPr>
                    </a:p>
                  </a:txBody>
                  <a:tcPr marL="91418" marR="91418" marT="45680" marB="45680"/>
                </a:tc>
                <a:tc>
                  <a:txBody>
                    <a:bodyPr/>
                    <a:lstStyle/>
                    <a:p>
                      <a:pPr algn="ctr"/>
                      <a:endParaRPr lang="fr-FR" sz="1800">
                        <a:latin typeface="Times New Roman" pitchFamily="18" charset="0"/>
                        <a:cs typeface="Times New Roman" pitchFamily="18" charset="0"/>
                      </a:endParaRPr>
                    </a:p>
                  </a:txBody>
                  <a:tcPr marL="91418" marR="91418" marT="45680" marB="45680"/>
                </a:tc>
              </a:tr>
              <a:tr h="365654">
                <a:tc>
                  <a:txBody>
                    <a:bodyPr/>
                    <a:lstStyle/>
                    <a:p>
                      <a:pPr algn="ctr"/>
                      <a:endParaRPr lang="fr-FR" sz="1800" b="1" dirty="0">
                        <a:solidFill>
                          <a:schemeClr val="tx1"/>
                        </a:solidFill>
                        <a:latin typeface="Times New Roman" pitchFamily="18" charset="0"/>
                        <a:cs typeface="Times New Roman" pitchFamily="18" charset="0"/>
                      </a:endParaRPr>
                    </a:p>
                  </a:txBody>
                  <a:tcPr marL="91418" marR="91418" marT="45680" marB="45680"/>
                </a:tc>
                <a:tc>
                  <a:txBody>
                    <a:bodyPr/>
                    <a:lstStyle/>
                    <a:p>
                      <a:pPr algn="ctr"/>
                      <a:endParaRPr lang="fr-FR" sz="1800" dirty="0">
                        <a:latin typeface="Times New Roman" pitchFamily="18" charset="0"/>
                        <a:cs typeface="Times New Roman" pitchFamily="18" charset="0"/>
                      </a:endParaRPr>
                    </a:p>
                  </a:txBody>
                  <a:tcPr marL="91418" marR="91418" marT="45680" marB="45680"/>
                </a:tc>
              </a:tr>
            </a:tbl>
          </a:graphicData>
        </a:graphic>
      </p:graphicFrame>
      <p:sp>
        <p:nvSpPr>
          <p:cNvPr id="103469" name="ZoneTexte 6"/>
          <p:cNvSpPr txBox="1">
            <a:spLocks noChangeArrowheads="1"/>
          </p:cNvSpPr>
          <p:nvPr/>
        </p:nvSpPr>
        <p:spPr bwMode="auto">
          <a:xfrm>
            <a:off x="1547813" y="1509713"/>
            <a:ext cx="1511300" cy="368300"/>
          </a:xfrm>
          <a:prstGeom prst="rect">
            <a:avLst/>
          </a:prstGeom>
          <a:noFill/>
          <a:ln w="9525">
            <a:noFill/>
            <a:miter lim="800000"/>
            <a:headEnd/>
            <a:tailEnd/>
          </a:ln>
        </p:spPr>
        <p:txBody>
          <a:bodyPr>
            <a:spAutoFit/>
          </a:bodyPr>
          <a:lstStyle/>
          <a:p>
            <a:pPr algn="ctr"/>
            <a:r>
              <a:rPr lang="fr-FR">
                <a:latin typeface="Times New Roman" pitchFamily="18" charset="0"/>
                <a:cs typeface="Times New Roman" pitchFamily="18" charset="0"/>
              </a:rPr>
              <a:t>B1</a:t>
            </a:r>
            <a:endParaRPr lang="fr-FR" b="1">
              <a:latin typeface="Times New Roman" pitchFamily="18" charset="0"/>
              <a:cs typeface="Times New Roman" pitchFamily="18" charset="0"/>
            </a:endParaRPr>
          </a:p>
        </p:txBody>
      </p:sp>
      <p:sp>
        <p:nvSpPr>
          <p:cNvPr id="103470" name="ZoneTexte 7"/>
          <p:cNvSpPr txBox="1">
            <a:spLocks noChangeArrowheads="1"/>
          </p:cNvSpPr>
          <p:nvPr/>
        </p:nvSpPr>
        <p:spPr bwMode="auto">
          <a:xfrm>
            <a:off x="6732588" y="3713163"/>
            <a:ext cx="1295400" cy="369887"/>
          </a:xfrm>
          <a:prstGeom prst="rect">
            <a:avLst/>
          </a:prstGeom>
          <a:noFill/>
          <a:ln w="9525">
            <a:noFill/>
            <a:miter lim="800000"/>
            <a:headEnd/>
            <a:tailEnd/>
          </a:ln>
        </p:spPr>
        <p:txBody>
          <a:bodyPr>
            <a:spAutoFit/>
          </a:bodyPr>
          <a:lstStyle/>
          <a:p>
            <a:r>
              <a:rPr lang="fr-FR">
                <a:latin typeface="Times New Roman" pitchFamily="18" charset="0"/>
                <a:cs typeface="Times New Roman" pitchFamily="18" charset="0"/>
              </a:rPr>
              <a:t>Fournisseur</a:t>
            </a:r>
          </a:p>
        </p:txBody>
      </p:sp>
      <p:sp>
        <p:nvSpPr>
          <p:cNvPr id="103471" name="ZoneTexte 8"/>
          <p:cNvSpPr txBox="1">
            <a:spLocks noChangeArrowheads="1"/>
          </p:cNvSpPr>
          <p:nvPr/>
        </p:nvSpPr>
        <p:spPr bwMode="auto">
          <a:xfrm>
            <a:off x="1693863" y="3708400"/>
            <a:ext cx="1365250" cy="369888"/>
          </a:xfrm>
          <a:prstGeom prst="rect">
            <a:avLst/>
          </a:prstGeom>
          <a:noFill/>
          <a:ln w="9525">
            <a:noFill/>
            <a:miter lim="800000"/>
            <a:headEnd/>
            <a:tailEnd/>
          </a:ln>
        </p:spPr>
        <p:txBody>
          <a:bodyPr>
            <a:spAutoFit/>
          </a:bodyPr>
          <a:lstStyle/>
          <a:p>
            <a:r>
              <a:rPr lang="fr-FR">
                <a:latin typeface="Times New Roman" pitchFamily="18" charset="0"/>
                <a:cs typeface="Times New Roman" pitchFamily="18" charset="0"/>
              </a:rPr>
              <a:t>Exportateur</a:t>
            </a:r>
          </a:p>
        </p:txBody>
      </p:sp>
      <p:graphicFrame>
        <p:nvGraphicFramePr>
          <p:cNvPr id="11" name="Espace réservé du contenu 3"/>
          <p:cNvGraphicFramePr>
            <a:graphicFrameLocks/>
          </p:cNvGraphicFramePr>
          <p:nvPr/>
        </p:nvGraphicFramePr>
        <p:xfrm>
          <a:off x="5292725" y="1989138"/>
          <a:ext cx="3128963" cy="1444625"/>
        </p:xfrm>
        <a:graphic>
          <a:graphicData uri="http://schemas.openxmlformats.org/drawingml/2006/table">
            <a:tbl>
              <a:tblPr firstRow="1" bandRow="1">
                <a:tableStyleId>{5C22544A-7EE6-4342-B048-85BDC9FD1C3A}</a:tableStyleId>
              </a:tblPr>
              <a:tblGrid>
                <a:gridCol w="1564482"/>
                <a:gridCol w="1564482"/>
              </a:tblGrid>
              <a:tr h="402232">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35" marR="91435" marT="45726" marB="45726"/>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35" marR="91435" marT="45726" marB="45726"/>
                </a:tc>
              </a:tr>
              <a:tr h="640161">
                <a:tc>
                  <a:txBody>
                    <a:bodyPr/>
                    <a:lstStyle/>
                    <a:p>
                      <a:pPr algn="ctr"/>
                      <a:r>
                        <a:rPr lang="fr-FR" sz="1800" b="1" dirty="0" smtClean="0">
                          <a:solidFill>
                            <a:srgbClr val="FF0000"/>
                          </a:solidFill>
                          <a:latin typeface="Times New Roman" pitchFamily="18" charset="0"/>
                          <a:cs typeface="Times New Roman" pitchFamily="18" charset="0"/>
                        </a:rPr>
                        <a:t>Créance sur</a:t>
                      </a:r>
                      <a:r>
                        <a:rPr lang="fr-FR" sz="1800" b="1" baseline="0" dirty="0" smtClean="0">
                          <a:solidFill>
                            <a:srgbClr val="FF0000"/>
                          </a:solidFill>
                          <a:latin typeface="Times New Roman" pitchFamily="18" charset="0"/>
                          <a:cs typeface="Times New Roman" pitchFamily="18" charset="0"/>
                        </a:rPr>
                        <a:t> B1=100</a:t>
                      </a:r>
                      <a:endParaRPr lang="fr-FR" sz="1800" b="1" dirty="0">
                        <a:solidFill>
                          <a:srgbClr val="FF0000"/>
                        </a:solidFill>
                        <a:latin typeface="Times New Roman" pitchFamily="18" charset="0"/>
                        <a:cs typeface="Times New Roman" pitchFamily="18" charset="0"/>
                      </a:endParaRPr>
                    </a:p>
                  </a:txBody>
                  <a:tcPr marL="91435" marR="91435" marT="45726" marB="45726"/>
                </a:tc>
                <a:tc>
                  <a:txBody>
                    <a:bodyPr/>
                    <a:lstStyle/>
                    <a:p>
                      <a:pPr algn="ctr"/>
                      <a:r>
                        <a:rPr lang="fr-FR" sz="1800" b="1" dirty="0" smtClean="0">
                          <a:latin typeface="Times New Roman" pitchFamily="18" charset="0"/>
                          <a:cs typeface="Times New Roman" pitchFamily="18" charset="0"/>
                        </a:rPr>
                        <a:t>Dépôt Frs= +100</a:t>
                      </a:r>
                      <a:endParaRPr lang="fr-FR" sz="1800" b="1" dirty="0">
                        <a:latin typeface="Times New Roman" pitchFamily="18" charset="0"/>
                        <a:cs typeface="Times New Roman" pitchFamily="18" charset="0"/>
                      </a:endParaRPr>
                    </a:p>
                  </a:txBody>
                  <a:tcPr marL="91435" marR="91435" marT="45726" marB="45726"/>
                </a:tc>
              </a:tr>
              <a:tr h="402232">
                <a:tc>
                  <a:txBody>
                    <a:bodyPr/>
                    <a:lstStyle/>
                    <a:p>
                      <a:pPr algn="ctr"/>
                      <a:endParaRPr lang="fr-FR" sz="1800" b="1" dirty="0">
                        <a:solidFill>
                          <a:srgbClr val="FF0000"/>
                        </a:solidFill>
                        <a:latin typeface="Times New Roman" pitchFamily="18" charset="0"/>
                        <a:cs typeface="Times New Roman" pitchFamily="18" charset="0"/>
                      </a:endParaRPr>
                    </a:p>
                  </a:txBody>
                  <a:tcPr marL="91435" marR="91435" marT="45726" marB="45726"/>
                </a:tc>
                <a:tc>
                  <a:txBody>
                    <a:bodyPr/>
                    <a:lstStyle/>
                    <a:p>
                      <a:pPr algn="ctr"/>
                      <a:endParaRPr lang="fr-FR" sz="1800" b="1" dirty="0">
                        <a:solidFill>
                          <a:schemeClr val="accent1"/>
                        </a:solidFill>
                        <a:latin typeface="Times New Roman" pitchFamily="18" charset="0"/>
                        <a:cs typeface="Times New Roman" pitchFamily="18" charset="0"/>
                      </a:endParaRPr>
                    </a:p>
                  </a:txBody>
                  <a:tcPr marL="91435" marR="91435" marT="45726" marB="45726"/>
                </a:tc>
              </a:tr>
            </a:tbl>
          </a:graphicData>
        </a:graphic>
      </p:graphicFrame>
      <p:sp>
        <p:nvSpPr>
          <p:cNvPr id="103486" name="Rectangle 2"/>
          <p:cNvSpPr>
            <a:spLocks noChangeArrowheads="1"/>
          </p:cNvSpPr>
          <p:nvPr/>
        </p:nvSpPr>
        <p:spPr bwMode="auto">
          <a:xfrm>
            <a:off x="6561138" y="1509713"/>
            <a:ext cx="454025" cy="369887"/>
          </a:xfrm>
          <a:prstGeom prst="rect">
            <a:avLst/>
          </a:prstGeom>
          <a:noFill/>
          <a:ln w="9525">
            <a:noFill/>
            <a:miter lim="800000"/>
            <a:headEnd/>
            <a:tailEnd/>
          </a:ln>
        </p:spPr>
        <p:txBody>
          <a:bodyPr wrap="none">
            <a:spAutoFit/>
          </a:bodyPr>
          <a:lstStyle/>
          <a:p>
            <a:pPr algn="ctr"/>
            <a:r>
              <a:rPr lang="fr-FR">
                <a:latin typeface="Times New Roman" pitchFamily="18" charset="0"/>
                <a:cs typeface="Times New Roman" pitchFamily="18" charset="0"/>
              </a:rPr>
              <a:t>B2</a:t>
            </a:r>
            <a:endParaRPr lang="fr-FR" b="1">
              <a:latin typeface="Times New Roman" pitchFamily="18" charset="0"/>
              <a:cs typeface="Times New Roman" pitchFamily="18" charset="0"/>
            </a:endParaRPr>
          </a:p>
        </p:txBody>
      </p:sp>
      <p:sp>
        <p:nvSpPr>
          <p:cNvPr id="12" name="Espace réservé du pied de page 11"/>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Titre 1"/>
          <p:cNvSpPr>
            <a:spLocks noGrp="1"/>
          </p:cNvSpPr>
          <p:nvPr>
            <p:ph type="title"/>
          </p:nvPr>
        </p:nvSpPr>
        <p:spPr/>
        <p:txBody>
          <a:bodyPr/>
          <a:lstStyle/>
          <a:p>
            <a:pPr eaLnBrk="1" hangingPunct="1"/>
            <a:r>
              <a:rPr lang="fr-FR" smtClean="0">
                <a:latin typeface="Times New Roman" pitchFamily="18" charset="0"/>
                <a:cs typeface="Times New Roman" pitchFamily="18" charset="0"/>
              </a:rPr>
              <a:t>1</a:t>
            </a:r>
            <a:r>
              <a:rPr lang="fr-FR" baseline="30000" smtClean="0">
                <a:latin typeface="Times New Roman" pitchFamily="18" charset="0"/>
                <a:cs typeface="Times New Roman" pitchFamily="18" charset="0"/>
              </a:rPr>
              <a:t>er</a:t>
            </a:r>
            <a:r>
              <a:rPr lang="fr-FR" smtClean="0">
                <a:latin typeface="Times New Roman" pitchFamily="18" charset="0"/>
                <a:cs typeface="Times New Roman" pitchFamily="18" charset="0"/>
              </a:rPr>
              <a:t> Cas: Achat de devises</a:t>
            </a:r>
          </a:p>
        </p:txBody>
      </p:sp>
      <p:graphicFrame>
        <p:nvGraphicFramePr>
          <p:cNvPr id="4" name="Espace réservé du contenu 3"/>
          <p:cNvGraphicFramePr>
            <a:graphicFrameLocks noGrp="1"/>
          </p:cNvGraphicFramePr>
          <p:nvPr>
            <p:ph idx="1"/>
          </p:nvPr>
        </p:nvGraphicFramePr>
        <p:xfrm>
          <a:off x="544513" y="1989138"/>
          <a:ext cx="3306762" cy="1685925"/>
        </p:xfrm>
        <a:graphic>
          <a:graphicData uri="http://schemas.openxmlformats.org/drawingml/2006/table">
            <a:tbl>
              <a:tblPr firstRow="1" bandRow="1">
                <a:tableStyleId>{5C22544A-7EE6-4342-B048-85BDC9FD1C3A}</a:tableStyleId>
              </a:tblPr>
              <a:tblGrid>
                <a:gridCol w="1650679"/>
                <a:gridCol w="1656083"/>
              </a:tblGrid>
              <a:tr h="405628">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21" marR="91421" marT="45725" marB="45725"/>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21" marR="91421" marT="45725" marB="45725"/>
                </a:tc>
              </a:tr>
              <a:tr h="64014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800" b="1" dirty="0" smtClean="0">
                          <a:solidFill>
                            <a:schemeClr val="tx1"/>
                          </a:solidFill>
                          <a:latin typeface="Times New Roman" pitchFamily="18" charset="0"/>
                          <a:cs typeface="Times New Roman" pitchFamily="18" charset="0"/>
                        </a:rPr>
                        <a:t>Devises=</a:t>
                      </a:r>
                      <a:r>
                        <a:rPr lang="fr-FR" sz="1800" b="1" baseline="0" dirty="0" smtClean="0">
                          <a:solidFill>
                            <a:schemeClr val="tx1"/>
                          </a:solidFill>
                          <a:latin typeface="Times New Roman" pitchFamily="18" charset="0"/>
                          <a:cs typeface="Times New Roman" pitchFamily="18" charset="0"/>
                        </a:rPr>
                        <a:t> +100</a:t>
                      </a:r>
                      <a:endParaRPr lang="fr-FR" sz="1800" b="1" dirty="0" smtClean="0">
                        <a:solidFill>
                          <a:schemeClr val="tx1"/>
                        </a:solidFill>
                        <a:latin typeface="Times New Roman" pitchFamily="18" charset="0"/>
                        <a:cs typeface="Times New Roman" pitchFamily="18" charset="0"/>
                      </a:endParaRPr>
                    </a:p>
                  </a:txBody>
                  <a:tcPr marL="91421" marR="91421" marT="45725" marB="45725"/>
                </a:tc>
                <a:tc>
                  <a:txBody>
                    <a:bodyPr/>
                    <a:lstStyle/>
                    <a:p>
                      <a:pPr algn="ctr"/>
                      <a:r>
                        <a:rPr lang="fr-FR" sz="1800" b="1" dirty="0" smtClean="0">
                          <a:latin typeface="Times New Roman" pitchFamily="18" charset="0"/>
                          <a:cs typeface="Times New Roman" pitchFamily="18" charset="0"/>
                        </a:rPr>
                        <a:t>Cc.</a:t>
                      </a:r>
                      <a:r>
                        <a:rPr lang="fr-FR" sz="1800" b="1" baseline="0" dirty="0" smtClean="0">
                          <a:latin typeface="Times New Roman" pitchFamily="18" charset="0"/>
                          <a:cs typeface="Times New Roman" pitchFamily="18" charset="0"/>
                        </a:rPr>
                        <a:t> Exp= </a:t>
                      </a:r>
                    </a:p>
                    <a:p>
                      <a:pPr algn="ctr"/>
                      <a:r>
                        <a:rPr lang="fr-FR" sz="1800" b="1" baseline="0" dirty="0" smtClean="0">
                          <a:latin typeface="Times New Roman" pitchFamily="18" charset="0"/>
                          <a:cs typeface="Times New Roman" pitchFamily="18" charset="0"/>
                        </a:rPr>
                        <a:t>-100</a:t>
                      </a:r>
                      <a:endParaRPr lang="fr-FR" sz="1800" b="1" dirty="0">
                        <a:latin typeface="Times New Roman" pitchFamily="18" charset="0"/>
                        <a:cs typeface="Times New Roman" pitchFamily="18" charset="0"/>
                      </a:endParaRPr>
                    </a:p>
                  </a:txBody>
                  <a:tcPr marL="91421" marR="91421" marT="45725" marB="45725"/>
                </a:tc>
              </a:tr>
              <a:tr h="640149">
                <a:tc>
                  <a:txBody>
                    <a:bodyPr/>
                    <a:lstStyle/>
                    <a:p>
                      <a:pPr algn="ctr"/>
                      <a:endParaRPr lang="fr-FR" sz="1800">
                        <a:latin typeface="Times New Roman" pitchFamily="18" charset="0"/>
                        <a:cs typeface="Times New Roman" pitchFamily="18" charset="0"/>
                      </a:endParaRPr>
                    </a:p>
                  </a:txBody>
                  <a:tcPr marL="91421" marR="91421" marT="45725" marB="45725"/>
                </a:tc>
                <a:tc>
                  <a:txBody>
                    <a:bodyPr/>
                    <a:lstStyle/>
                    <a:p>
                      <a:pPr algn="ctr"/>
                      <a:r>
                        <a:rPr lang="fr-FR" sz="1800" b="1" dirty="0" smtClean="0">
                          <a:solidFill>
                            <a:srgbClr val="FF0000"/>
                          </a:solidFill>
                          <a:latin typeface="Times New Roman" pitchFamily="18" charset="0"/>
                          <a:cs typeface="Times New Roman" pitchFamily="18" charset="0"/>
                        </a:rPr>
                        <a:t>Dette</a:t>
                      </a:r>
                      <a:r>
                        <a:rPr lang="fr-FR" sz="1800" b="1" baseline="0" dirty="0" smtClean="0">
                          <a:solidFill>
                            <a:srgbClr val="FF0000"/>
                          </a:solidFill>
                          <a:latin typeface="Times New Roman" pitchFamily="18" charset="0"/>
                          <a:cs typeface="Times New Roman" pitchFamily="18" charset="0"/>
                        </a:rPr>
                        <a:t> B2=100</a:t>
                      </a:r>
                      <a:endParaRPr lang="fr-FR" sz="1800" b="1" dirty="0">
                        <a:solidFill>
                          <a:srgbClr val="FF0000"/>
                        </a:solidFill>
                        <a:latin typeface="Times New Roman" pitchFamily="18" charset="0"/>
                        <a:cs typeface="Times New Roman" pitchFamily="18" charset="0"/>
                      </a:endParaRPr>
                    </a:p>
                  </a:txBody>
                  <a:tcPr marL="91421" marR="91421" marT="45725" marB="45725"/>
                </a:tc>
              </a:tr>
            </a:tbl>
          </a:graphicData>
        </a:graphic>
      </p:graphicFrame>
      <p:graphicFrame>
        <p:nvGraphicFramePr>
          <p:cNvPr id="5" name="Espace réservé du contenu 3"/>
          <p:cNvGraphicFramePr>
            <a:graphicFrameLocks/>
          </p:cNvGraphicFramePr>
          <p:nvPr/>
        </p:nvGraphicFramePr>
        <p:xfrm>
          <a:off x="179388" y="4078288"/>
          <a:ext cx="3816350" cy="1096962"/>
        </p:xfrm>
        <a:graphic>
          <a:graphicData uri="http://schemas.openxmlformats.org/drawingml/2006/table">
            <a:tbl>
              <a:tblPr firstRow="1" bandRow="1">
                <a:tableStyleId>{5C22544A-7EE6-4342-B048-85BDC9FD1C3A}</a:tableStyleId>
              </a:tblPr>
              <a:tblGrid>
                <a:gridCol w="2376218"/>
                <a:gridCol w="1440132"/>
              </a:tblGrid>
              <a:tr h="365654">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38" marR="91438" marT="45680" marB="45680"/>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38" marR="91438" marT="45680" marB="45680"/>
                </a:tc>
              </a:tr>
              <a:tr h="365654">
                <a:tc>
                  <a:txBody>
                    <a:bodyPr/>
                    <a:lstStyle/>
                    <a:p>
                      <a:pPr algn="ctr"/>
                      <a:r>
                        <a:rPr lang="fr-FR" sz="1800" b="0" baseline="0" dirty="0" smtClean="0">
                          <a:solidFill>
                            <a:schemeClr val="tx1"/>
                          </a:solidFill>
                          <a:latin typeface="Times New Roman" pitchFamily="18" charset="0"/>
                          <a:cs typeface="Times New Roman" pitchFamily="18" charset="0"/>
                        </a:rPr>
                        <a:t>Devises= -100</a:t>
                      </a:r>
                      <a:endParaRPr lang="fr-FR" sz="1800" b="0" dirty="0">
                        <a:solidFill>
                          <a:schemeClr val="tx1"/>
                        </a:solidFill>
                        <a:latin typeface="Times New Roman" pitchFamily="18" charset="0"/>
                        <a:cs typeface="Times New Roman" pitchFamily="18" charset="0"/>
                      </a:endParaRPr>
                    </a:p>
                  </a:txBody>
                  <a:tcPr marL="91438" marR="91438" marT="45680" marB="45680"/>
                </a:tc>
                <a:tc>
                  <a:txBody>
                    <a:bodyPr/>
                    <a:lstStyle/>
                    <a:p>
                      <a:pPr algn="ctr"/>
                      <a:endParaRPr lang="fr-FR" sz="1800">
                        <a:latin typeface="Times New Roman" pitchFamily="18" charset="0"/>
                        <a:cs typeface="Times New Roman" pitchFamily="18" charset="0"/>
                      </a:endParaRPr>
                    </a:p>
                  </a:txBody>
                  <a:tcPr marL="91438" marR="91438" marT="45680" marB="45680"/>
                </a:tc>
              </a:tr>
              <a:tr h="365654">
                <a:tc>
                  <a:txBody>
                    <a:bodyPr/>
                    <a:lstStyle/>
                    <a:p>
                      <a:pPr marL="0" algn="ctr" defTabSz="914400" rtl="0" eaLnBrk="1" latinLnBrk="0" hangingPunct="1"/>
                      <a:r>
                        <a:rPr lang="fr-FR" sz="1800" b="1" kern="1200" baseline="0" dirty="0" smtClean="0">
                          <a:solidFill>
                            <a:schemeClr val="tx1"/>
                          </a:solidFill>
                          <a:latin typeface="Times New Roman" pitchFamily="18" charset="0"/>
                          <a:ea typeface="+mn-ea"/>
                          <a:cs typeface="Times New Roman" pitchFamily="18" charset="0"/>
                        </a:rPr>
                        <a:t>Cc. B1= -100</a:t>
                      </a:r>
                      <a:endParaRPr lang="fr-FR" sz="1800" b="1" kern="1200" baseline="0" dirty="0">
                        <a:solidFill>
                          <a:schemeClr val="tx1"/>
                        </a:solidFill>
                        <a:latin typeface="Times New Roman" pitchFamily="18" charset="0"/>
                        <a:ea typeface="+mn-ea"/>
                        <a:cs typeface="Times New Roman" pitchFamily="18" charset="0"/>
                      </a:endParaRPr>
                    </a:p>
                  </a:txBody>
                  <a:tcPr marL="91438" marR="91438" marT="45680" marB="45680"/>
                </a:tc>
                <a:tc>
                  <a:txBody>
                    <a:bodyPr/>
                    <a:lstStyle/>
                    <a:p>
                      <a:pPr algn="ctr"/>
                      <a:endParaRPr lang="fr-FR" sz="1800" dirty="0">
                        <a:latin typeface="Times New Roman" pitchFamily="18" charset="0"/>
                        <a:cs typeface="Times New Roman" pitchFamily="18" charset="0"/>
                      </a:endParaRPr>
                    </a:p>
                  </a:txBody>
                  <a:tcPr marL="91438" marR="91438" marT="45680" marB="45680"/>
                </a:tc>
              </a:tr>
            </a:tbl>
          </a:graphicData>
        </a:graphic>
      </p:graphicFrame>
      <p:graphicFrame>
        <p:nvGraphicFramePr>
          <p:cNvPr id="6" name="Espace réservé du contenu 3"/>
          <p:cNvGraphicFramePr>
            <a:graphicFrameLocks/>
          </p:cNvGraphicFramePr>
          <p:nvPr/>
        </p:nvGraphicFramePr>
        <p:xfrm>
          <a:off x="5651500" y="4078288"/>
          <a:ext cx="3457575" cy="1096962"/>
        </p:xfrm>
        <a:graphic>
          <a:graphicData uri="http://schemas.openxmlformats.org/drawingml/2006/table">
            <a:tbl>
              <a:tblPr firstRow="1" bandRow="1">
                <a:tableStyleId>{5C22544A-7EE6-4342-B048-85BDC9FD1C3A}</a:tableStyleId>
              </a:tblPr>
              <a:tblGrid>
                <a:gridCol w="2447684"/>
                <a:gridCol w="1009891"/>
              </a:tblGrid>
              <a:tr h="365654">
                <a:tc>
                  <a:txBody>
                    <a:bodyPr/>
                    <a:lstStyle/>
                    <a:p>
                      <a:pPr algn="ctr"/>
                      <a:r>
                        <a:rPr lang="fr-FR" sz="1800" b="1" dirty="0" smtClean="0">
                          <a:latin typeface="Times New Roman" pitchFamily="18" charset="0"/>
                          <a:cs typeface="Times New Roman" pitchFamily="18" charset="0"/>
                        </a:rPr>
                        <a:t>Actif</a:t>
                      </a:r>
                      <a:endParaRPr lang="fr-FR" sz="1800" b="1" dirty="0">
                        <a:latin typeface="Times New Roman" pitchFamily="18" charset="0"/>
                        <a:cs typeface="Times New Roman" pitchFamily="18" charset="0"/>
                      </a:endParaRPr>
                    </a:p>
                  </a:txBody>
                  <a:tcPr marL="91418" marR="91418" marT="45680" marB="45680"/>
                </a:tc>
                <a:tc>
                  <a:txBody>
                    <a:bodyPr/>
                    <a:lstStyle/>
                    <a:p>
                      <a:pPr algn="ctr"/>
                      <a:r>
                        <a:rPr lang="fr-FR" sz="180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18" marR="91418" marT="45680" marB="45680"/>
                </a:tc>
              </a:tr>
              <a:tr h="365654">
                <a:tc>
                  <a:txBody>
                    <a:bodyPr/>
                    <a:lstStyle/>
                    <a:p>
                      <a:pPr algn="ctr"/>
                      <a:r>
                        <a:rPr lang="fr-FR" sz="1800" b="1" dirty="0" smtClean="0">
                          <a:latin typeface="Times New Roman" pitchFamily="18" charset="0"/>
                          <a:cs typeface="Times New Roman" pitchFamily="18" charset="0"/>
                        </a:rPr>
                        <a:t>Cc.</a:t>
                      </a:r>
                      <a:r>
                        <a:rPr lang="fr-FR" sz="1800" b="1" baseline="0" dirty="0" smtClean="0">
                          <a:latin typeface="Times New Roman" pitchFamily="18" charset="0"/>
                          <a:cs typeface="Times New Roman" pitchFamily="18" charset="0"/>
                        </a:rPr>
                        <a:t> B2=+100</a:t>
                      </a:r>
                      <a:endParaRPr lang="fr-FR" sz="1800" b="1" dirty="0">
                        <a:latin typeface="Times New Roman" pitchFamily="18" charset="0"/>
                        <a:cs typeface="Times New Roman" pitchFamily="18" charset="0"/>
                      </a:endParaRPr>
                    </a:p>
                  </a:txBody>
                  <a:tcPr marL="91418" marR="91418" marT="45680" marB="45680"/>
                </a:tc>
                <a:tc>
                  <a:txBody>
                    <a:bodyPr/>
                    <a:lstStyle/>
                    <a:p>
                      <a:pPr algn="ctr"/>
                      <a:endParaRPr lang="fr-FR" sz="1800">
                        <a:latin typeface="Times New Roman" pitchFamily="18" charset="0"/>
                        <a:cs typeface="Times New Roman" pitchFamily="18" charset="0"/>
                      </a:endParaRPr>
                    </a:p>
                  </a:txBody>
                  <a:tcPr marL="91418" marR="91418" marT="45680" marB="45680"/>
                </a:tc>
              </a:tr>
              <a:tr h="365654">
                <a:tc>
                  <a:txBody>
                    <a:bodyPr/>
                    <a:lstStyle/>
                    <a:p>
                      <a:pPr algn="ctr"/>
                      <a:endParaRPr lang="fr-FR" sz="1800" b="1" dirty="0">
                        <a:solidFill>
                          <a:schemeClr val="tx1"/>
                        </a:solidFill>
                        <a:latin typeface="Times New Roman" pitchFamily="18" charset="0"/>
                        <a:cs typeface="Times New Roman" pitchFamily="18" charset="0"/>
                      </a:endParaRPr>
                    </a:p>
                  </a:txBody>
                  <a:tcPr marL="91418" marR="91418" marT="45680" marB="45680"/>
                </a:tc>
                <a:tc>
                  <a:txBody>
                    <a:bodyPr/>
                    <a:lstStyle/>
                    <a:p>
                      <a:pPr algn="ctr"/>
                      <a:endParaRPr lang="fr-FR" sz="1800" dirty="0">
                        <a:latin typeface="Times New Roman" pitchFamily="18" charset="0"/>
                        <a:cs typeface="Times New Roman" pitchFamily="18" charset="0"/>
                      </a:endParaRPr>
                    </a:p>
                  </a:txBody>
                  <a:tcPr marL="91418" marR="91418" marT="45680" marB="45680"/>
                </a:tc>
              </a:tr>
            </a:tbl>
          </a:graphicData>
        </a:graphic>
      </p:graphicFrame>
      <p:sp>
        <p:nvSpPr>
          <p:cNvPr id="104493" name="ZoneTexte 6"/>
          <p:cNvSpPr txBox="1">
            <a:spLocks noChangeArrowheads="1"/>
          </p:cNvSpPr>
          <p:nvPr/>
        </p:nvSpPr>
        <p:spPr bwMode="auto">
          <a:xfrm>
            <a:off x="1547813" y="1509713"/>
            <a:ext cx="1511300" cy="368300"/>
          </a:xfrm>
          <a:prstGeom prst="rect">
            <a:avLst/>
          </a:prstGeom>
          <a:noFill/>
          <a:ln w="9525">
            <a:noFill/>
            <a:miter lim="800000"/>
            <a:headEnd/>
            <a:tailEnd/>
          </a:ln>
        </p:spPr>
        <p:txBody>
          <a:bodyPr>
            <a:spAutoFit/>
          </a:bodyPr>
          <a:lstStyle/>
          <a:p>
            <a:pPr algn="ctr"/>
            <a:r>
              <a:rPr lang="fr-FR">
                <a:latin typeface="Times New Roman" pitchFamily="18" charset="0"/>
                <a:cs typeface="Times New Roman" pitchFamily="18" charset="0"/>
              </a:rPr>
              <a:t>B1</a:t>
            </a:r>
            <a:endParaRPr lang="fr-FR" b="1">
              <a:latin typeface="Times New Roman" pitchFamily="18" charset="0"/>
              <a:cs typeface="Times New Roman" pitchFamily="18" charset="0"/>
            </a:endParaRPr>
          </a:p>
        </p:txBody>
      </p:sp>
      <p:sp>
        <p:nvSpPr>
          <p:cNvPr id="104494" name="ZoneTexte 7"/>
          <p:cNvSpPr txBox="1">
            <a:spLocks noChangeArrowheads="1"/>
          </p:cNvSpPr>
          <p:nvPr/>
        </p:nvSpPr>
        <p:spPr bwMode="auto">
          <a:xfrm>
            <a:off x="6732588" y="3713163"/>
            <a:ext cx="1295400" cy="369887"/>
          </a:xfrm>
          <a:prstGeom prst="rect">
            <a:avLst/>
          </a:prstGeom>
          <a:noFill/>
          <a:ln w="9525">
            <a:noFill/>
            <a:miter lim="800000"/>
            <a:headEnd/>
            <a:tailEnd/>
          </a:ln>
        </p:spPr>
        <p:txBody>
          <a:bodyPr>
            <a:spAutoFit/>
          </a:bodyPr>
          <a:lstStyle/>
          <a:p>
            <a:r>
              <a:rPr lang="fr-FR">
                <a:latin typeface="Times New Roman" pitchFamily="18" charset="0"/>
                <a:cs typeface="Times New Roman" pitchFamily="18" charset="0"/>
              </a:rPr>
              <a:t>Fournisseur</a:t>
            </a:r>
          </a:p>
        </p:txBody>
      </p:sp>
      <p:sp>
        <p:nvSpPr>
          <p:cNvPr id="104495" name="ZoneTexte 8"/>
          <p:cNvSpPr txBox="1">
            <a:spLocks noChangeArrowheads="1"/>
          </p:cNvSpPr>
          <p:nvPr/>
        </p:nvSpPr>
        <p:spPr bwMode="auto">
          <a:xfrm>
            <a:off x="1693863" y="3708400"/>
            <a:ext cx="1365250" cy="369888"/>
          </a:xfrm>
          <a:prstGeom prst="rect">
            <a:avLst/>
          </a:prstGeom>
          <a:noFill/>
          <a:ln w="9525">
            <a:noFill/>
            <a:miter lim="800000"/>
            <a:headEnd/>
            <a:tailEnd/>
          </a:ln>
        </p:spPr>
        <p:txBody>
          <a:bodyPr>
            <a:spAutoFit/>
          </a:bodyPr>
          <a:lstStyle/>
          <a:p>
            <a:r>
              <a:rPr lang="fr-FR">
                <a:latin typeface="Times New Roman" pitchFamily="18" charset="0"/>
                <a:cs typeface="Times New Roman" pitchFamily="18" charset="0"/>
              </a:rPr>
              <a:t>Exportateur</a:t>
            </a:r>
          </a:p>
        </p:txBody>
      </p:sp>
      <p:graphicFrame>
        <p:nvGraphicFramePr>
          <p:cNvPr id="11" name="Espace réservé du contenu 3"/>
          <p:cNvGraphicFramePr>
            <a:graphicFrameLocks/>
          </p:cNvGraphicFramePr>
          <p:nvPr/>
        </p:nvGraphicFramePr>
        <p:xfrm>
          <a:off x="5292725" y="1989138"/>
          <a:ext cx="3128963" cy="1444625"/>
        </p:xfrm>
        <a:graphic>
          <a:graphicData uri="http://schemas.openxmlformats.org/drawingml/2006/table">
            <a:tbl>
              <a:tblPr firstRow="1" bandRow="1">
                <a:tableStyleId>{5C22544A-7EE6-4342-B048-85BDC9FD1C3A}</a:tableStyleId>
              </a:tblPr>
              <a:tblGrid>
                <a:gridCol w="1564482"/>
                <a:gridCol w="1564482"/>
              </a:tblGrid>
              <a:tr h="402232">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35" marR="91435" marT="45726" marB="45726"/>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35" marR="91435" marT="45726" marB="45726"/>
                </a:tc>
              </a:tr>
              <a:tr h="640161">
                <a:tc>
                  <a:txBody>
                    <a:bodyPr/>
                    <a:lstStyle/>
                    <a:p>
                      <a:pPr algn="ctr"/>
                      <a:r>
                        <a:rPr lang="fr-FR" sz="1800" b="1" dirty="0" smtClean="0">
                          <a:solidFill>
                            <a:srgbClr val="FF0000"/>
                          </a:solidFill>
                          <a:latin typeface="Times New Roman" pitchFamily="18" charset="0"/>
                          <a:cs typeface="Times New Roman" pitchFamily="18" charset="0"/>
                        </a:rPr>
                        <a:t>Créance sur</a:t>
                      </a:r>
                      <a:r>
                        <a:rPr lang="fr-FR" sz="1800" b="1" baseline="0" dirty="0" smtClean="0">
                          <a:solidFill>
                            <a:srgbClr val="FF0000"/>
                          </a:solidFill>
                          <a:latin typeface="Times New Roman" pitchFamily="18" charset="0"/>
                          <a:cs typeface="Times New Roman" pitchFamily="18" charset="0"/>
                        </a:rPr>
                        <a:t> B1=100</a:t>
                      </a:r>
                      <a:endParaRPr lang="fr-FR" sz="1800" b="1" dirty="0">
                        <a:solidFill>
                          <a:srgbClr val="FF0000"/>
                        </a:solidFill>
                        <a:latin typeface="Times New Roman" pitchFamily="18" charset="0"/>
                        <a:cs typeface="Times New Roman" pitchFamily="18" charset="0"/>
                      </a:endParaRPr>
                    </a:p>
                  </a:txBody>
                  <a:tcPr marL="91435" marR="91435" marT="45726" marB="45726"/>
                </a:tc>
                <a:tc>
                  <a:txBody>
                    <a:bodyPr/>
                    <a:lstStyle/>
                    <a:p>
                      <a:pPr algn="ctr"/>
                      <a:r>
                        <a:rPr lang="fr-FR" sz="1800" b="1" dirty="0" smtClean="0">
                          <a:latin typeface="Times New Roman" pitchFamily="18" charset="0"/>
                          <a:cs typeface="Times New Roman" pitchFamily="18" charset="0"/>
                        </a:rPr>
                        <a:t>Dépôt Frs= +100</a:t>
                      </a:r>
                      <a:endParaRPr lang="fr-FR" sz="1800" b="1" dirty="0">
                        <a:latin typeface="Times New Roman" pitchFamily="18" charset="0"/>
                        <a:cs typeface="Times New Roman" pitchFamily="18" charset="0"/>
                      </a:endParaRPr>
                    </a:p>
                  </a:txBody>
                  <a:tcPr marL="91435" marR="91435" marT="45726" marB="45726"/>
                </a:tc>
              </a:tr>
              <a:tr h="402232">
                <a:tc>
                  <a:txBody>
                    <a:bodyPr/>
                    <a:lstStyle/>
                    <a:p>
                      <a:pPr algn="ctr"/>
                      <a:endParaRPr lang="fr-FR" sz="1800" b="1" dirty="0">
                        <a:solidFill>
                          <a:srgbClr val="FF0000"/>
                        </a:solidFill>
                        <a:latin typeface="Times New Roman" pitchFamily="18" charset="0"/>
                        <a:cs typeface="Times New Roman" pitchFamily="18" charset="0"/>
                      </a:endParaRPr>
                    </a:p>
                  </a:txBody>
                  <a:tcPr marL="91435" marR="91435" marT="45726" marB="45726"/>
                </a:tc>
                <a:tc>
                  <a:txBody>
                    <a:bodyPr/>
                    <a:lstStyle/>
                    <a:p>
                      <a:pPr algn="ctr"/>
                      <a:endParaRPr lang="fr-FR" sz="1800" b="1" dirty="0">
                        <a:solidFill>
                          <a:schemeClr val="accent1"/>
                        </a:solidFill>
                        <a:latin typeface="Times New Roman" pitchFamily="18" charset="0"/>
                        <a:cs typeface="Times New Roman" pitchFamily="18" charset="0"/>
                      </a:endParaRPr>
                    </a:p>
                  </a:txBody>
                  <a:tcPr marL="91435" marR="91435" marT="45726" marB="45726"/>
                </a:tc>
              </a:tr>
            </a:tbl>
          </a:graphicData>
        </a:graphic>
      </p:graphicFrame>
      <p:sp>
        <p:nvSpPr>
          <p:cNvPr id="104510" name="Rectangle 2"/>
          <p:cNvSpPr>
            <a:spLocks noChangeArrowheads="1"/>
          </p:cNvSpPr>
          <p:nvPr/>
        </p:nvSpPr>
        <p:spPr bwMode="auto">
          <a:xfrm>
            <a:off x="6561138" y="1509713"/>
            <a:ext cx="454025" cy="369887"/>
          </a:xfrm>
          <a:prstGeom prst="rect">
            <a:avLst/>
          </a:prstGeom>
          <a:noFill/>
          <a:ln w="9525">
            <a:noFill/>
            <a:miter lim="800000"/>
            <a:headEnd/>
            <a:tailEnd/>
          </a:ln>
        </p:spPr>
        <p:txBody>
          <a:bodyPr wrap="none">
            <a:spAutoFit/>
          </a:bodyPr>
          <a:lstStyle/>
          <a:p>
            <a:pPr algn="ctr"/>
            <a:r>
              <a:rPr lang="fr-FR">
                <a:latin typeface="Times New Roman" pitchFamily="18" charset="0"/>
                <a:cs typeface="Times New Roman" pitchFamily="18" charset="0"/>
              </a:rPr>
              <a:t>B2</a:t>
            </a:r>
            <a:endParaRPr lang="fr-FR" b="1">
              <a:latin typeface="Times New Roman" pitchFamily="18" charset="0"/>
              <a:cs typeface="Times New Roman" pitchFamily="18" charset="0"/>
            </a:endParaRPr>
          </a:p>
        </p:txBody>
      </p:sp>
      <p:sp>
        <p:nvSpPr>
          <p:cNvPr id="104511" name="Rectangle 9"/>
          <p:cNvSpPr>
            <a:spLocks noChangeArrowheads="1"/>
          </p:cNvSpPr>
          <p:nvPr/>
        </p:nvSpPr>
        <p:spPr bwMode="auto">
          <a:xfrm rot="-700132">
            <a:off x="3851275" y="2459038"/>
            <a:ext cx="1638300" cy="646112"/>
          </a:xfrm>
          <a:prstGeom prst="rect">
            <a:avLst/>
          </a:prstGeom>
          <a:noFill/>
          <a:ln w="9525">
            <a:noFill/>
            <a:miter lim="800000"/>
            <a:headEnd/>
            <a:tailEnd/>
          </a:ln>
        </p:spPr>
        <p:txBody>
          <a:bodyPr>
            <a:spAutoFit/>
          </a:bodyPr>
          <a:lstStyle/>
          <a:p>
            <a:r>
              <a:rPr lang="fr-FR" i="1">
                <a:solidFill>
                  <a:schemeClr val="tx2"/>
                </a:solidFill>
                <a:latin typeface="Times New Roman" pitchFamily="18" charset="0"/>
                <a:cs typeface="Times New Roman" pitchFamily="18" charset="0"/>
              </a:rPr>
              <a:t>Emprunt</a:t>
            </a:r>
          </a:p>
          <a:p>
            <a:r>
              <a:rPr lang="fr-FR" i="1">
                <a:solidFill>
                  <a:schemeClr val="tx2"/>
                </a:solidFill>
                <a:latin typeface="Times New Roman" pitchFamily="18" charset="0"/>
                <a:cs typeface="Times New Roman" pitchFamily="18" charset="0"/>
              </a:rPr>
              <a:t> interbancaire</a:t>
            </a:r>
          </a:p>
        </p:txBody>
      </p:sp>
      <p:cxnSp>
        <p:nvCxnSpPr>
          <p:cNvPr id="16" name="Connecteur droit avec flèche 15"/>
          <p:cNvCxnSpPr/>
          <p:nvPr/>
        </p:nvCxnSpPr>
        <p:spPr>
          <a:xfrm flipH="1">
            <a:off x="3635375" y="2852738"/>
            <a:ext cx="1903413" cy="4175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Espace réservé du pied de page 12"/>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itre 1"/>
          <p:cNvSpPr>
            <a:spLocks noGrp="1"/>
          </p:cNvSpPr>
          <p:nvPr>
            <p:ph type="title"/>
          </p:nvPr>
        </p:nvSpPr>
        <p:spPr/>
        <p:txBody>
          <a:bodyPr/>
          <a:lstStyle/>
          <a:p>
            <a:pPr eaLnBrk="1" hangingPunct="1"/>
            <a:r>
              <a:rPr lang="fr-FR" smtClean="0">
                <a:latin typeface="Times New Roman" pitchFamily="18" charset="0"/>
                <a:cs typeface="Times New Roman" pitchFamily="18" charset="0"/>
              </a:rPr>
              <a:t>1</a:t>
            </a:r>
            <a:r>
              <a:rPr lang="fr-FR" baseline="30000" smtClean="0">
                <a:latin typeface="Times New Roman" pitchFamily="18" charset="0"/>
                <a:cs typeface="Times New Roman" pitchFamily="18" charset="0"/>
              </a:rPr>
              <a:t>er</a:t>
            </a:r>
            <a:r>
              <a:rPr lang="fr-FR" smtClean="0">
                <a:latin typeface="Times New Roman" pitchFamily="18" charset="0"/>
                <a:cs typeface="Times New Roman" pitchFamily="18" charset="0"/>
              </a:rPr>
              <a:t> Cas: Achat de devises</a:t>
            </a:r>
          </a:p>
        </p:txBody>
      </p:sp>
      <p:graphicFrame>
        <p:nvGraphicFramePr>
          <p:cNvPr id="4" name="Espace réservé du contenu 3"/>
          <p:cNvGraphicFramePr>
            <a:graphicFrameLocks noGrp="1"/>
          </p:cNvGraphicFramePr>
          <p:nvPr>
            <p:ph idx="1"/>
          </p:nvPr>
        </p:nvGraphicFramePr>
        <p:xfrm>
          <a:off x="544513" y="1989138"/>
          <a:ext cx="3306762" cy="1685925"/>
        </p:xfrm>
        <a:graphic>
          <a:graphicData uri="http://schemas.openxmlformats.org/drawingml/2006/table">
            <a:tbl>
              <a:tblPr firstRow="1" bandRow="1">
                <a:tableStyleId>{5C22544A-7EE6-4342-B048-85BDC9FD1C3A}</a:tableStyleId>
              </a:tblPr>
              <a:tblGrid>
                <a:gridCol w="1650679"/>
                <a:gridCol w="1656083"/>
              </a:tblGrid>
              <a:tr h="405628">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21" marR="91421" marT="45725" marB="45725"/>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21" marR="91421" marT="45725" marB="45725"/>
                </a:tc>
              </a:tr>
              <a:tr h="64014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800" b="1" dirty="0" smtClean="0">
                          <a:solidFill>
                            <a:schemeClr val="accent1"/>
                          </a:solidFill>
                          <a:latin typeface="Times New Roman" pitchFamily="18" charset="0"/>
                          <a:cs typeface="Times New Roman" pitchFamily="18" charset="0"/>
                        </a:rPr>
                        <a:t>Devises=</a:t>
                      </a:r>
                      <a:r>
                        <a:rPr lang="fr-FR" sz="1800" b="1" baseline="0" dirty="0" smtClean="0">
                          <a:solidFill>
                            <a:schemeClr val="accent1"/>
                          </a:solidFill>
                          <a:latin typeface="Times New Roman" pitchFamily="18" charset="0"/>
                          <a:cs typeface="Times New Roman" pitchFamily="18" charset="0"/>
                        </a:rPr>
                        <a:t> +100</a:t>
                      </a:r>
                      <a:endParaRPr lang="fr-FR" sz="1800" b="1" dirty="0" smtClean="0">
                        <a:solidFill>
                          <a:schemeClr val="accent1"/>
                        </a:solidFill>
                        <a:latin typeface="Times New Roman" pitchFamily="18" charset="0"/>
                        <a:cs typeface="Times New Roman" pitchFamily="18" charset="0"/>
                      </a:endParaRPr>
                    </a:p>
                  </a:txBody>
                  <a:tcPr marL="91421" marR="91421" marT="45725" marB="45725"/>
                </a:tc>
                <a:tc>
                  <a:txBody>
                    <a:bodyPr/>
                    <a:lstStyle/>
                    <a:p>
                      <a:pPr algn="ctr"/>
                      <a:r>
                        <a:rPr lang="fr-FR" sz="1800" b="1" dirty="0" smtClean="0">
                          <a:latin typeface="Times New Roman" pitchFamily="18" charset="0"/>
                          <a:cs typeface="Times New Roman" pitchFamily="18" charset="0"/>
                        </a:rPr>
                        <a:t>Cc.</a:t>
                      </a:r>
                      <a:r>
                        <a:rPr lang="fr-FR" sz="1800" b="1" baseline="0" dirty="0" smtClean="0">
                          <a:latin typeface="Times New Roman" pitchFamily="18" charset="0"/>
                          <a:cs typeface="Times New Roman" pitchFamily="18" charset="0"/>
                        </a:rPr>
                        <a:t> Exp= </a:t>
                      </a:r>
                    </a:p>
                    <a:p>
                      <a:pPr algn="ctr"/>
                      <a:r>
                        <a:rPr lang="fr-FR" sz="1800" b="1" baseline="0" dirty="0" smtClean="0">
                          <a:latin typeface="Times New Roman" pitchFamily="18" charset="0"/>
                          <a:cs typeface="Times New Roman" pitchFamily="18" charset="0"/>
                        </a:rPr>
                        <a:t>-100</a:t>
                      </a:r>
                      <a:endParaRPr lang="fr-FR" sz="1800" b="1" dirty="0">
                        <a:latin typeface="Times New Roman" pitchFamily="18" charset="0"/>
                        <a:cs typeface="Times New Roman" pitchFamily="18" charset="0"/>
                      </a:endParaRPr>
                    </a:p>
                  </a:txBody>
                  <a:tcPr marL="91421" marR="91421" marT="45725" marB="45725"/>
                </a:tc>
              </a:tr>
              <a:tr h="640149">
                <a:tc>
                  <a:txBody>
                    <a:bodyPr/>
                    <a:lstStyle/>
                    <a:p>
                      <a:pPr algn="ctr"/>
                      <a:endParaRPr lang="fr-FR" sz="1800">
                        <a:latin typeface="Times New Roman" pitchFamily="18" charset="0"/>
                        <a:cs typeface="Times New Roman" pitchFamily="18" charset="0"/>
                      </a:endParaRPr>
                    </a:p>
                  </a:txBody>
                  <a:tcPr marL="91421" marR="91421" marT="45725" marB="45725"/>
                </a:tc>
                <a:tc>
                  <a:txBody>
                    <a:bodyPr/>
                    <a:lstStyle/>
                    <a:p>
                      <a:pPr algn="ctr"/>
                      <a:r>
                        <a:rPr lang="fr-FR" sz="1800" b="1" dirty="0" smtClean="0">
                          <a:solidFill>
                            <a:srgbClr val="FF0000"/>
                          </a:solidFill>
                          <a:latin typeface="Times New Roman" pitchFamily="18" charset="0"/>
                          <a:cs typeface="Times New Roman" pitchFamily="18" charset="0"/>
                        </a:rPr>
                        <a:t>Dette envers</a:t>
                      </a:r>
                      <a:r>
                        <a:rPr lang="fr-FR" sz="1800" b="1" baseline="0" dirty="0" smtClean="0">
                          <a:solidFill>
                            <a:srgbClr val="FF0000"/>
                          </a:solidFill>
                          <a:latin typeface="Times New Roman" pitchFamily="18" charset="0"/>
                          <a:cs typeface="Times New Roman" pitchFamily="18" charset="0"/>
                        </a:rPr>
                        <a:t> B2=100</a:t>
                      </a:r>
                      <a:endParaRPr lang="fr-FR" sz="1800" b="1" dirty="0">
                        <a:solidFill>
                          <a:srgbClr val="FF0000"/>
                        </a:solidFill>
                        <a:latin typeface="Times New Roman" pitchFamily="18" charset="0"/>
                        <a:cs typeface="Times New Roman" pitchFamily="18" charset="0"/>
                      </a:endParaRPr>
                    </a:p>
                  </a:txBody>
                  <a:tcPr marL="91421" marR="91421" marT="45725" marB="45725"/>
                </a:tc>
              </a:tr>
            </a:tbl>
          </a:graphicData>
        </a:graphic>
      </p:graphicFrame>
      <p:graphicFrame>
        <p:nvGraphicFramePr>
          <p:cNvPr id="5" name="Espace réservé du contenu 3"/>
          <p:cNvGraphicFramePr>
            <a:graphicFrameLocks/>
          </p:cNvGraphicFramePr>
          <p:nvPr/>
        </p:nvGraphicFramePr>
        <p:xfrm>
          <a:off x="179388" y="4078288"/>
          <a:ext cx="3816350" cy="1096962"/>
        </p:xfrm>
        <a:graphic>
          <a:graphicData uri="http://schemas.openxmlformats.org/drawingml/2006/table">
            <a:tbl>
              <a:tblPr firstRow="1" bandRow="1">
                <a:tableStyleId>{5C22544A-7EE6-4342-B048-85BDC9FD1C3A}</a:tableStyleId>
              </a:tblPr>
              <a:tblGrid>
                <a:gridCol w="2376218"/>
                <a:gridCol w="1440132"/>
              </a:tblGrid>
              <a:tr h="365654">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38" marR="91438" marT="45680" marB="45680"/>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38" marR="91438" marT="45680" marB="45680"/>
                </a:tc>
              </a:tr>
              <a:tr h="365654">
                <a:tc>
                  <a:txBody>
                    <a:bodyPr/>
                    <a:lstStyle/>
                    <a:p>
                      <a:pPr algn="ctr"/>
                      <a:r>
                        <a:rPr lang="fr-FR" sz="1800" b="0" baseline="0" dirty="0" smtClean="0">
                          <a:solidFill>
                            <a:schemeClr val="tx1"/>
                          </a:solidFill>
                          <a:latin typeface="Times New Roman" pitchFamily="18" charset="0"/>
                          <a:cs typeface="Times New Roman" pitchFamily="18" charset="0"/>
                        </a:rPr>
                        <a:t>Devises= -100</a:t>
                      </a:r>
                      <a:endParaRPr lang="fr-FR" sz="1800" b="0" dirty="0">
                        <a:solidFill>
                          <a:schemeClr val="tx1"/>
                        </a:solidFill>
                        <a:latin typeface="Times New Roman" pitchFamily="18" charset="0"/>
                        <a:cs typeface="Times New Roman" pitchFamily="18" charset="0"/>
                      </a:endParaRPr>
                    </a:p>
                  </a:txBody>
                  <a:tcPr marL="91438" marR="91438" marT="45680" marB="45680"/>
                </a:tc>
                <a:tc>
                  <a:txBody>
                    <a:bodyPr/>
                    <a:lstStyle/>
                    <a:p>
                      <a:pPr algn="ctr"/>
                      <a:endParaRPr lang="fr-FR" sz="1800">
                        <a:latin typeface="Times New Roman" pitchFamily="18" charset="0"/>
                        <a:cs typeface="Times New Roman" pitchFamily="18" charset="0"/>
                      </a:endParaRPr>
                    </a:p>
                  </a:txBody>
                  <a:tcPr marL="91438" marR="91438" marT="45680" marB="45680"/>
                </a:tc>
              </a:tr>
              <a:tr h="365654">
                <a:tc>
                  <a:txBody>
                    <a:bodyPr/>
                    <a:lstStyle/>
                    <a:p>
                      <a:pPr marL="0" algn="ctr" defTabSz="914400" rtl="0" eaLnBrk="1" latinLnBrk="0" hangingPunct="1"/>
                      <a:r>
                        <a:rPr lang="fr-FR" sz="1800" b="1" kern="1200" baseline="0" dirty="0" smtClean="0">
                          <a:solidFill>
                            <a:schemeClr val="tx1"/>
                          </a:solidFill>
                          <a:latin typeface="Times New Roman" pitchFamily="18" charset="0"/>
                          <a:ea typeface="+mn-ea"/>
                          <a:cs typeface="Times New Roman" pitchFamily="18" charset="0"/>
                        </a:rPr>
                        <a:t>Cc. B1= -100</a:t>
                      </a:r>
                      <a:endParaRPr lang="fr-FR" sz="1800" b="1" kern="1200" baseline="0" dirty="0">
                        <a:solidFill>
                          <a:schemeClr val="tx1"/>
                        </a:solidFill>
                        <a:latin typeface="Times New Roman" pitchFamily="18" charset="0"/>
                        <a:ea typeface="+mn-ea"/>
                        <a:cs typeface="Times New Roman" pitchFamily="18" charset="0"/>
                      </a:endParaRPr>
                    </a:p>
                  </a:txBody>
                  <a:tcPr marL="91438" marR="91438" marT="45680" marB="45680"/>
                </a:tc>
                <a:tc>
                  <a:txBody>
                    <a:bodyPr/>
                    <a:lstStyle/>
                    <a:p>
                      <a:pPr algn="ctr"/>
                      <a:endParaRPr lang="fr-FR" sz="1800" dirty="0">
                        <a:latin typeface="Times New Roman" pitchFamily="18" charset="0"/>
                        <a:cs typeface="Times New Roman" pitchFamily="18" charset="0"/>
                      </a:endParaRPr>
                    </a:p>
                  </a:txBody>
                  <a:tcPr marL="91438" marR="91438" marT="45680" marB="45680"/>
                </a:tc>
              </a:tr>
            </a:tbl>
          </a:graphicData>
        </a:graphic>
      </p:graphicFrame>
      <p:graphicFrame>
        <p:nvGraphicFramePr>
          <p:cNvPr id="6" name="Espace réservé du contenu 3"/>
          <p:cNvGraphicFramePr>
            <a:graphicFrameLocks/>
          </p:cNvGraphicFramePr>
          <p:nvPr/>
        </p:nvGraphicFramePr>
        <p:xfrm>
          <a:off x="5651500" y="4078288"/>
          <a:ext cx="3457575" cy="1096962"/>
        </p:xfrm>
        <a:graphic>
          <a:graphicData uri="http://schemas.openxmlformats.org/drawingml/2006/table">
            <a:tbl>
              <a:tblPr firstRow="1" bandRow="1">
                <a:tableStyleId>{5C22544A-7EE6-4342-B048-85BDC9FD1C3A}</a:tableStyleId>
              </a:tblPr>
              <a:tblGrid>
                <a:gridCol w="2447684"/>
                <a:gridCol w="1009891"/>
              </a:tblGrid>
              <a:tr h="365654">
                <a:tc>
                  <a:txBody>
                    <a:bodyPr/>
                    <a:lstStyle/>
                    <a:p>
                      <a:pPr algn="ctr"/>
                      <a:r>
                        <a:rPr lang="fr-FR" sz="1800" b="1" dirty="0" smtClean="0">
                          <a:latin typeface="Times New Roman" pitchFamily="18" charset="0"/>
                          <a:cs typeface="Times New Roman" pitchFamily="18" charset="0"/>
                        </a:rPr>
                        <a:t>Actif</a:t>
                      </a:r>
                      <a:endParaRPr lang="fr-FR" sz="1800" b="1" dirty="0">
                        <a:latin typeface="Times New Roman" pitchFamily="18" charset="0"/>
                        <a:cs typeface="Times New Roman" pitchFamily="18" charset="0"/>
                      </a:endParaRPr>
                    </a:p>
                  </a:txBody>
                  <a:tcPr marL="91418" marR="91418" marT="45680" marB="45680"/>
                </a:tc>
                <a:tc>
                  <a:txBody>
                    <a:bodyPr/>
                    <a:lstStyle/>
                    <a:p>
                      <a:pPr algn="ctr"/>
                      <a:r>
                        <a:rPr lang="fr-FR" sz="180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18" marR="91418" marT="45680" marB="45680"/>
                </a:tc>
              </a:tr>
              <a:tr h="365654">
                <a:tc>
                  <a:txBody>
                    <a:bodyPr/>
                    <a:lstStyle/>
                    <a:p>
                      <a:pPr algn="ctr"/>
                      <a:r>
                        <a:rPr lang="fr-FR" sz="1800" b="1" dirty="0" smtClean="0">
                          <a:solidFill>
                            <a:schemeClr val="accent1"/>
                          </a:solidFill>
                          <a:latin typeface="Times New Roman" pitchFamily="18" charset="0"/>
                          <a:cs typeface="Times New Roman" pitchFamily="18" charset="0"/>
                        </a:rPr>
                        <a:t>Cc.</a:t>
                      </a:r>
                      <a:r>
                        <a:rPr lang="fr-FR" sz="1800" b="1" baseline="0" dirty="0" smtClean="0">
                          <a:solidFill>
                            <a:schemeClr val="accent1"/>
                          </a:solidFill>
                          <a:latin typeface="Times New Roman" pitchFamily="18" charset="0"/>
                          <a:cs typeface="Times New Roman" pitchFamily="18" charset="0"/>
                        </a:rPr>
                        <a:t> B2=+100</a:t>
                      </a:r>
                      <a:endParaRPr lang="fr-FR" sz="1800" b="1" dirty="0">
                        <a:solidFill>
                          <a:schemeClr val="accent1"/>
                        </a:solidFill>
                        <a:latin typeface="Times New Roman" pitchFamily="18" charset="0"/>
                        <a:cs typeface="Times New Roman" pitchFamily="18" charset="0"/>
                      </a:endParaRPr>
                    </a:p>
                  </a:txBody>
                  <a:tcPr marL="91418" marR="91418" marT="45680" marB="45680"/>
                </a:tc>
                <a:tc>
                  <a:txBody>
                    <a:bodyPr/>
                    <a:lstStyle/>
                    <a:p>
                      <a:pPr algn="ctr"/>
                      <a:endParaRPr lang="fr-FR" sz="1800">
                        <a:latin typeface="Times New Roman" pitchFamily="18" charset="0"/>
                        <a:cs typeface="Times New Roman" pitchFamily="18" charset="0"/>
                      </a:endParaRPr>
                    </a:p>
                  </a:txBody>
                  <a:tcPr marL="91418" marR="91418" marT="45680" marB="45680"/>
                </a:tc>
              </a:tr>
              <a:tr h="365654">
                <a:tc>
                  <a:txBody>
                    <a:bodyPr/>
                    <a:lstStyle/>
                    <a:p>
                      <a:pPr algn="ctr"/>
                      <a:endParaRPr lang="fr-FR" sz="1800" b="1" dirty="0">
                        <a:solidFill>
                          <a:schemeClr val="tx1"/>
                        </a:solidFill>
                        <a:latin typeface="Times New Roman" pitchFamily="18" charset="0"/>
                        <a:cs typeface="Times New Roman" pitchFamily="18" charset="0"/>
                      </a:endParaRPr>
                    </a:p>
                  </a:txBody>
                  <a:tcPr marL="91418" marR="91418" marT="45680" marB="45680"/>
                </a:tc>
                <a:tc>
                  <a:txBody>
                    <a:bodyPr/>
                    <a:lstStyle/>
                    <a:p>
                      <a:pPr algn="ctr"/>
                      <a:endParaRPr lang="fr-FR" sz="1800" dirty="0">
                        <a:latin typeface="Times New Roman" pitchFamily="18" charset="0"/>
                        <a:cs typeface="Times New Roman" pitchFamily="18" charset="0"/>
                      </a:endParaRPr>
                    </a:p>
                  </a:txBody>
                  <a:tcPr marL="91418" marR="91418" marT="45680" marB="45680"/>
                </a:tc>
              </a:tr>
            </a:tbl>
          </a:graphicData>
        </a:graphic>
      </p:graphicFrame>
      <p:sp>
        <p:nvSpPr>
          <p:cNvPr id="105517" name="ZoneTexte 6"/>
          <p:cNvSpPr txBox="1">
            <a:spLocks noChangeArrowheads="1"/>
          </p:cNvSpPr>
          <p:nvPr/>
        </p:nvSpPr>
        <p:spPr bwMode="auto">
          <a:xfrm>
            <a:off x="1547813" y="1509713"/>
            <a:ext cx="1511300" cy="368300"/>
          </a:xfrm>
          <a:prstGeom prst="rect">
            <a:avLst/>
          </a:prstGeom>
          <a:noFill/>
          <a:ln w="9525">
            <a:noFill/>
            <a:miter lim="800000"/>
            <a:headEnd/>
            <a:tailEnd/>
          </a:ln>
        </p:spPr>
        <p:txBody>
          <a:bodyPr>
            <a:spAutoFit/>
          </a:bodyPr>
          <a:lstStyle/>
          <a:p>
            <a:pPr algn="ctr"/>
            <a:r>
              <a:rPr lang="fr-FR">
                <a:latin typeface="Times New Roman" pitchFamily="18" charset="0"/>
                <a:cs typeface="Times New Roman" pitchFamily="18" charset="0"/>
              </a:rPr>
              <a:t>B1</a:t>
            </a:r>
            <a:endParaRPr lang="fr-FR" b="1">
              <a:latin typeface="Times New Roman" pitchFamily="18" charset="0"/>
              <a:cs typeface="Times New Roman" pitchFamily="18" charset="0"/>
            </a:endParaRPr>
          </a:p>
        </p:txBody>
      </p:sp>
      <p:sp>
        <p:nvSpPr>
          <p:cNvPr id="105518" name="ZoneTexte 7"/>
          <p:cNvSpPr txBox="1">
            <a:spLocks noChangeArrowheads="1"/>
          </p:cNvSpPr>
          <p:nvPr/>
        </p:nvSpPr>
        <p:spPr bwMode="auto">
          <a:xfrm>
            <a:off x="6732588" y="3713163"/>
            <a:ext cx="1295400" cy="369887"/>
          </a:xfrm>
          <a:prstGeom prst="rect">
            <a:avLst/>
          </a:prstGeom>
          <a:noFill/>
          <a:ln w="9525">
            <a:noFill/>
            <a:miter lim="800000"/>
            <a:headEnd/>
            <a:tailEnd/>
          </a:ln>
        </p:spPr>
        <p:txBody>
          <a:bodyPr>
            <a:spAutoFit/>
          </a:bodyPr>
          <a:lstStyle/>
          <a:p>
            <a:r>
              <a:rPr lang="fr-FR">
                <a:latin typeface="Times New Roman" pitchFamily="18" charset="0"/>
                <a:cs typeface="Times New Roman" pitchFamily="18" charset="0"/>
              </a:rPr>
              <a:t>Fournisseur</a:t>
            </a:r>
          </a:p>
        </p:txBody>
      </p:sp>
      <p:sp>
        <p:nvSpPr>
          <p:cNvPr id="105519" name="ZoneTexte 8"/>
          <p:cNvSpPr txBox="1">
            <a:spLocks noChangeArrowheads="1"/>
          </p:cNvSpPr>
          <p:nvPr/>
        </p:nvSpPr>
        <p:spPr bwMode="auto">
          <a:xfrm>
            <a:off x="1693863" y="3708400"/>
            <a:ext cx="1365250" cy="369888"/>
          </a:xfrm>
          <a:prstGeom prst="rect">
            <a:avLst/>
          </a:prstGeom>
          <a:noFill/>
          <a:ln w="9525">
            <a:noFill/>
            <a:miter lim="800000"/>
            <a:headEnd/>
            <a:tailEnd/>
          </a:ln>
        </p:spPr>
        <p:txBody>
          <a:bodyPr>
            <a:spAutoFit/>
          </a:bodyPr>
          <a:lstStyle/>
          <a:p>
            <a:r>
              <a:rPr lang="fr-FR">
                <a:latin typeface="Times New Roman" pitchFamily="18" charset="0"/>
                <a:cs typeface="Times New Roman" pitchFamily="18" charset="0"/>
              </a:rPr>
              <a:t>Exportateur</a:t>
            </a:r>
          </a:p>
        </p:txBody>
      </p:sp>
      <p:graphicFrame>
        <p:nvGraphicFramePr>
          <p:cNvPr id="11" name="Espace réservé du contenu 3"/>
          <p:cNvGraphicFramePr>
            <a:graphicFrameLocks/>
          </p:cNvGraphicFramePr>
          <p:nvPr/>
        </p:nvGraphicFramePr>
        <p:xfrm>
          <a:off x="5292725" y="1989138"/>
          <a:ext cx="3128963" cy="1444625"/>
        </p:xfrm>
        <a:graphic>
          <a:graphicData uri="http://schemas.openxmlformats.org/drawingml/2006/table">
            <a:tbl>
              <a:tblPr firstRow="1" bandRow="1">
                <a:tableStyleId>{5C22544A-7EE6-4342-B048-85BDC9FD1C3A}</a:tableStyleId>
              </a:tblPr>
              <a:tblGrid>
                <a:gridCol w="1564482"/>
                <a:gridCol w="1564482"/>
              </a:tblGrid>
              <a:tr h="402232">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35" marR="91435" marT="45726" marB="45726"/>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35" marR="91435" marT="45726" marB="45726"/>
                </a:tc>
              </a:tr>
              <a:tr h="640161">
                <a:tc>
                  <a:txBody>
                    <a:bodyPr/>
                    <a:lstStyle/>
                    <a:p>
                      <a:pPr algn="ctr"/>
                      <a:r>
                        <a:rPr lang="fr-FR" sz="1800" b="1" dirty="0" smtClean="0">
                          <a:solidFill>
                            <a:srgbClr val="FF0000"/>
                          </a:solidFill>
                          <a:latin typeface="Times New Roman" pitchFamily="18" charset="0"/>
                          <a:cs typeface="Times New Roman" pitchFamily="18" charset="0"/>
                        </a:rPr>
                        <a:t>Créance sur</a:t>
                      </a:r>
                      <a:r>
                        <a:rPr lang="fr-FR" sz="1800" b="1" baseline="0" dirty="0" smtClean="0">
                          <a:solidFill>
                            <a:srgbClr val="FF0000"/>
                          </a:solidFill>
                          <a:latin typeface="Times New Roman" pitchFamily="18" charset="0"/>
                          <a:cs typeface="Times New Roman" pitchFamily="18" charset="0"/>
                        </a:rPr>
                        <a:t> B1=100</a:t>
                      </a:r>
                      <a:endParaRPr lang="fr-FR" sz="1800" b="1" dirty="0">
                        <a:solidFill>
                          <a:srgbClr val="FF0000"/>
                        </a:solidFill>
                        <a:latin typeface="Times New Roman" pitchFamily="18" charset="0"/>
                        <a:cs typeface="Times New Roman" pitchFamily="18" charset="0"/>
                      </a:endParaRPr>
                    </a:p>
                  </a:txBody>
                  <a:tcPr marL="91435" marR="91435" marT="45726" marB="45726"/>
                </a:tc>
                <a:tc>
                  <a:txBody>
                    <a:bodyPr/>
                    <a:lstStyle/>
                    <a:p>
                      <a:pPr algn="ctr"/>
                      <a:r>
                        <a:rPr lang="fr-FR" sz="1800" b="1" dirty="0" smtClean="0">
                          <a:solidFill>
                            <a:schemeClr val="tx1"/>
                          </a:solidFill>
                          <a:latin typeface="Times New Roman" pitchFamily="18" charset="0"/>
                          <a:cs typeface="Times New Roman" pitchFamily="18" charset="0"/>
                        </a:rPr>
                        <a:t>Dépôt Frs= +100</a:t>
                      </a:r>
                      <a:endParaRPr lang="fr-FR" sz="1800" b="1" dirty="0">
                        <a:solidFill>
                          <a:schemeClr val="tx1"/>
                        </a:solidFill>
                        <a:latin typeface="Times New Roman" pitchFamily="18" charset="0"/>
                        <a:cs typeface="Times New Roman" pitchFamily="18" charset="0"/>
                      </a:endParaRPr>
                    </a:p>
                  </a:txBody>
                  <a:tcPr marL="91435" marR="91435" marT="45726" marB="45726"/>
                </a:tc>
              </a:tr>
              <a:tr h="402232">
                <a:tc>
                  <a:txBody>
                    <a:bodyPr/>
                    <a:lstStyle/>
                    <a:p>
                      <a:pPr algn="ctr"/>
                      <a:endParaRPr lang="fr-FR" sz="1800" b="1" dirty="0">
                        <a:solidFill>
                          <a:srgbClr val="FF0000"/>
                        </a:solidFill>
                        <a:latin typeface="Times New Roman" pitchFamily="18" charset="0"/>
                        <a:cs typeface="Times New Roman" pitchFamily="18" charset="0"/>
                      </a:endParaRPr>
                    </a:p>
                  </a:txBody>
                  <a:tcPr marL="91435" marR="91435" marT="45726" marB="45726"/>
                </a:tc>
                <a:tc>
                  <a:txBody>
                    <a:bodyPr/>
                    <a:lstStyle/>
                    <a:p>
                      <a:pPr algn="ctr"/>
                      <a:endParaRPr lang="fr-FR" sz="1800" b="1" dirty="0">
                        <a:solidFill>
                          <a:schemeClr val="accent1"/>
                        </a:solidFill>
                        <a:latin typeface="Times New Roman" pitchFamily="18" charset="0"/>
                        <a:cs typeface="Times New Roman" pitchFamily="18" charset="0"/>
                      </a:endParaRPr>
                    </a:p>
                  </a:txBody>
                  <a:tcPr marL="91435" marR="91435" marT="45726" marB="45726"/>
                </a:tc>
              </a:tr>
            </a:tbl>
          </a:graphicData>
        </a:graphic>
      </p:graphicFrame>
      <p:sp>
        <p:nvSpPr>
          <p:cNvPr id="105534" name="Rectangle 2"/>
          <p:cNvSpPr>
            <a:spLocks noChangeArrowheads="1"/>
          </p:cNvSpPr>
          <p:nvPr/>
        </p:nvSpPr>
        <p:spPr bwMode="auto">
          <a:xfrm>
            <a:off x="6561138" y="1509713"/>
            <a:ext cx="454025" cy="369887"/>
          </a:xfrm>
          <a:prstGeom prst="rect">
            <a:avLst/>
          </a:prstGeom>
          <a:noFill/>
          <a:ln w="9525">
            <a:noFill/>
            <a:miter lim="800000"/>
            <a:headEnd/>
            <a:tailEnd/>
          </a:ln>
        </p:spPr>
        <p:txBody>
          <a:bodyPr wrap="none">
            <a:spAutoFit/>
          </a:bodyPr>
          <a:lstStyle/>
          <a:p>
            <a:pPr algn="ctr"/>
            <a:r>
              <a:rPr lang="fr-FR">
                <a:latin typeface="Times New Roman" pitchFamily="18" charset="0"/>
                <a:cs typeface="Times New Roman" pitchFamily="18" charset="0"/>
              </a:rPr>
              <a:t>B2</a:t>
            </a:r>
            <a:endParaRPr lang="fr-FR" b="1">
              <a:latin typeface="Times New Roman" pitchFamily="18" charset="0"/>
              <a:cs typeface="Times New Roman" pitchFamily="18" charset="0"/>
            </a:endParaRPr>
          </a:p>
        </p:txBody>
      </p:sp>
      <p:sp>
        <p:nvSpPr>
          <p:cNvPr id="105535" name="Rectangle 9"/>
          <p:cNvSpPr>
            <a:spLocks noChangeArrowheads="1"/>
          </p:cNvSpPr>
          <p:nvPr/>
        </p:nvSpPr>
        <p:spPr bwMode="auto">
          <a:xfrm rot="-700132">
            <a:off x="3851275" y="2459038"/>
            <a:ext cx="1638300" cy="646112"/>
          </a:xfrm>
          <a:prstGeom prst="rect">
            <a:avLst/>
          </a:prstGeom>
          <a:noFill/>
          <a:ln w="9525">
            <a:noFill/>
            <a:miter lim="800000"/>
            <a:headEnd/>
            <a:tailEnd/>
          </a:ln>
        </p:spPr>
        <p:txBody>
          <a:bodyPr>
            <a:spAutoFit/>
          </a:bodyPr>
          <a:lstStyle/>
          <a:p>
            <a:r>
              <a:rPr lang="fr-FR" i="1">
                <a:solidFill>
                  <a:schemeClr val="tx2"/>
                </a:solidFill>
                <a:latin typeface="Times New Roman" pitchFamily="18" charset="0"/>
                <a:cs typeface="Times New Roman" pitchFamily="18" charset="0"/>
              </a:rPr>
              <a:t>Emprunt</a:t>
            </a:r>
          </a:p>
          <a:p>
            <a:r>
              <a:rPr lang="fr-FR" i="1">
                <a:solidFill>
                  <a:schemeClr val="tx2"/>
                </a:solidFill>
                <a:latin typeface="Times New Roman" pitchFamily="18" charset="0"/>
                <a:cs typeface="Times New Roman" pitchFamily="18" charset="0"/>
              </a:rPr>
              <a:t> interbancaire</a:t>
            </a:r>
          </a:p>
        </p:txBody>
      </p:sp>
      <p:cxnSp>
        <p:nvCxnSpPr>
          <p:cNvPr id="16" name="Connecteur droit avec flèche 15"/>
          <p:cNvCxnSpPr/>
          <p:nvPr/>
        </p:nvCxnSpPr>
        <p:spPr>
          <a:xfrm flipH="1">
            <a:off x="3635375" y="2852738"/>
            <a:ext cx="1903413" cy="4175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Espace réservé du pied de page 12"/>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Espace réservé du contenu 2"/>
          <p:cNvSpPr>
            <a:spLocks noGrp="1"/>
          </p:cNvSpPr>
          <p:nvPr>
            <p:ph idx="1"/>
          </p:nvPr>
        </p:nvSpPr>
        <p:spPr>
          <a:xfrm>
            <a:off x="457200" y="428625"/>
            <a:ext cx="8229600" cy="6072188"/>
          </a:xfrm>
        </p:spPr>
        <p:txBody>
          <a:bodyPr/>
          <a:lstStyle/>
          <a:p>
            <a:pPr marL="0" indent="0" algn="just" eaLnBrk="1" hangingPunct="1">
              <a:buFont typeface="Arial" charset="0"/>
              <a:buNone/>
            </a:pPr>
            <a:r>
              <a:rPr lang="fr-FR" b="1" i="1" u="sng" smtClean="0">
                <a:latin typeface="Times New Roman" pitchFamily="18" charset="0"/>
                <a:cs typeface="Times New Roman" pitchFamily="18" charset="0"/>
              </a:rPr>
              <a:t>Deux remarques:</a:t>
            </a:r>
          </a:p>
          <a:p>
            <a:pPr marL="0" indent="0" algn="just" eaLnBrk="1" hangingPunct="1">
              <a:buFont typeface="Arial" charset="0"/>
              <a:buNone/>
            </a:pPr>
            <a:endParaRPr lang="fr-FR" b="1" i="1" u="sng" smtClean="0">
              <a:latin typeface="Times New Roman" pitchFamily="18" charset="0"/>
              <a:cs typeface="Times New Roman" pitchFamily="18" charset="0"/>
            </a:endParaRPr>
          </a:p>
          <a:p>
            <a:pPr marL="0" indent="0" algn="just" eaLnBrk="1" hangingPunct="1">
              <a:buFont typeface="Arial" charset="0"/>
              <a:buNone/>
            </a:pPr>
            <a:r>
              <a:rPr lang="fr-FR" i="1" smtClean="0">
                <a:latin typeface="Times New Roman" pitchFamily="18" charset="0"/>
                <a:cs typeface="Times New Roman" pitchFamily="18" charset="0"/>
              </a:rPr>
              <a:t>- L’Emprunt interbancaire vient combler les déficits de trésorerie qui sont le résultat systématique des règlements interbancaires (compensation).</a:t>
            </a:r>
          </a:p>
          <a:p>
            <a:pPr marL="0" indent="0" algn="just" eaLnBrk="1" hangingPunct="1">
              <a:buFont typeface="Arial" charset="0"/>
              <a:buNone/>
            </a:pPr>
            <a:endParaRPr lang="fr-FR" i="1" smtClean="0">
              <a:latin typeface="Times New Roman" pitchFamily="18" charset="0"/>
              <a:cs typeface="Times New Roman" pitchFamily="18" charset="0"/>
            </a:endParaRPr>
          </a:p>
          <a:p>
            <a:pPr marL="0" indent="0" algn="just" eaLnBrk="1" hangingPunct="1">
              <a:buFont typeface="Arial" charset="0"/>
              <a:buNone/>
            </a:pPr>
            <a:r>
              <a:rPr lang="fr-FR" i="1" smtClean="0">
                <a:latin typeface="Times New Roman" pitchFamily="18" charset="0"/>
                <a:cs typeface="Times New Roman" pitchFamily="18" charset="0"/>
              </a:rPr>
              <a:t>- Dans un système bancaire multiple, la monétisation des créances par une banque est financée par les banques créancières sur le marché interbancaire.</a:t>
            </a:r>
          </a:p>
        </p:txBody>
      </p:sp>
      <p:sp>
        <p:nvSpPr>
          <p:cNvPr id="3" name="Espace réservé du pied de page 2"/>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Titre 1"/>
          <p:cNvSpPr>
            <a:spLocks noGrp="1"/>
          </p:cNvSpPr>
          <p:nvPr>
            <p:ph type="title"/>
          </p:nvPr>
        </p:nvSpPr>
        <p:spPr/>
        <p:txBody>
          <a:bodyPr/>
          <a:lstStyle/>
          <a:p>
            <a:pPr eaLnBrk="1" hangingPunct="1"/>
            <a:r>
              <a:rPr lang="fr-FR" smtClean="0">
                <a:latin typeface="Times New Roman" pitchFamily="18" charset="0"/>
                <a:cs typeface="Times New Roman" pitchFamily="18" charset="0"/>
              </a:rPr>
              <a:t>2</a:t>
            </a:r>
            <a:r>
              <a:rPr lang="fr-FR" baseline="30000" smtClean="0">
                <a:latin typeface="Times New Roman" pitchFamily="18" charset="0"/>
                <a:cs typeface="Times New Roman" pitchFamily="18" charset="0"/>
              </a:rPr>
              <a:t>ème</a:t>
            </a:r>
            <a:r>
              <a:rPr lang="fr-FR" smtClean="0">
                <a:latin typeface="Times New Roman" pitchFamily="18" charset="0"/>
                <a:cs typeface="Times New Roman" pitchFamily="18" charset="0"/>
              </a:rPr>
              <a:t> cas: Offre de crédit</a:t>
            </a:r>
          </a:p>
        </p:txBody>
      </p:sp>
      <p:graphicFrame>
        <p:nvGraphicFramePr>
          <p:cNvPr id="4" name="Espace réservé du contenu 3"/>
          <p:cNvGraphicFramePr>
            <a:graphicFrameLocks noGrp="1"/>
          </p:cNvGraphicFramePr>
          <p:nvPr>
            <p:ph idx="1"/>
          </p:nvPr>
        </p:nvGraphicFramePr>
        <p:xfrm>
          <a:off x="544513" y="1989138"/>
          <a:ext cx="3019425" cy="1455737"/>
        </p:xfrm>
        <a:graphic>
          <a:graphicData uri="http://schemas.openxmlformats.org/drawingml/2006/table">
            <a:tbl>
              <a:tblPr firstRow="1" bandRow="1">
                <a:tableStyleId>{5C22544A-7EE6-4342-B048-85BDC9FD1C3A}</a:tableStyleId>
              </a:tblPr>
              <a:tblGrid>
                <a:gridCol w="1579253"/>
                <a:gridCol w="1440172"/>
              </a:tblGrid>
              <a:tr h="407852">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41" marR="91441" marT="45698" marB="45698"/>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41" marR="91441" marT="45698" marB="45698"/>
                </a:tc>
              </a:tr>
              <a:tr h="407852">
                <a:tc>
                  <a:txBody>
                    <a:bodyPr/>
                    <a:lstStyle/>
                    <a:p>
                      <a:pPr algn="ctr"/>
                      <a:endParaRPr lang="fr-FR" sz="1800" dirty="0">
                        <a:latin typeface="Times New Roman" pitchFamily="18" charset="0"/>
                        <a:cs typeface="Times New Roman" pitchFamily="18" charset="0"/>
                      </a:endParaRPr>
                    </a:p>
                  </a:txBody>
                  <a:tcPr marL="91441" marR="91441" marT="45698" marB="45698"/>
                </a:tc>
                <a:tc>
                  <a:txBody>
                    <a:bodyPr/>
                    <a:lstStyle/>
                    <a:p>
                      <a:pPr algn="ctr"/>
                      <a:endParaRPr lang="fr-FR" sz="1800" b="1" dirty="0">
                        <a:latin typeface="Times New Roman" pitchFamily="18" charset="0"/>
                        <a:cs typeface="Times New Roman" pitchFamily="18" charset="0"/>
                      </a:endParaRPr>
                    </a:p>
                  </a:txBody>
                  <a:tcPr marL="91441" marR="91441" marT="45698" marB="45698"/>
                </a:tc>
              </a:tr>
              <a:tr h="640032">
                <a:tc>
                  <a:txBody>
                    <a:bodyPr/>
                    <a:lstStyle/>
                    <a:p>
                      <a:pPr algn="ctr"/>
                      <a:endParaRPr lang="fr-FR" sz="1800">
                        <a:latin typeface="Times New Roman" pitchFamily="18" charset="0"/>
                        <a:cs typeface="Times New Roman" pitchFamily="18" charset="0"/>
                      </a:endParaRPr>
                    </a:p>
                  </a:txBody>
                  <a:tcPr marL="91441" marR="91441" marT="45698" marB="45698"/>
                </a:tc>
                <a:tc>
                  <a:txBody>
                    <a:bodyPr/>
                    <a:lstStyle/>
                    <a:p>
                      <a:pPr algn="ctr"/>
                      <a:endParaRPr lang="fr-FR" sz="1800" b="1" dirty="0" smtClean="0">
                        <a:solidFill>
                          <a:srgbClr val="FF0000"/>
                        </a:solidFill>
                        <a:latin typeface="Times New Roman" pitchFamily="18" charset="0"/>
                        <a:cs typeface="Times New Roman" pitchFamily="18" charset="0"/>
                      </a:endParaRPr>
                    </a:p>
                    <a:p>
                      <a:pPr algn="ctr"/>
                      <a:endParaRPr lang="fr-FR" sz="1800" b="1" dirty="0">
                        <a:solidFill>
                          <a:srgbClr val="FF0000"/>
                        </a:solidFill>
                        <a:latin typeface="Times New Roman" pitchFamily="18" charset="0"/>
                        <a:cs typeface="Times New Roman" pitchFamily="18" charset="0"/>
                      </a:endParaRPr>
                    </a:p>
                  </a:txBody>
                  <a:tcPr marL="91441" marR="91441" marT="45698" marB="45698"/>
                </a:tc>
              </a:tr>
            </a:tbl>
          </a:graphicData>
        </a:graphic>
      </p:graphicFrame>
      <p:graphicFrame>
        <p:nvGraphicFramePr>
          <p:cNvPr id="5" name="Espace réservé du contenu 3"/>
          <p:cNvGraphicFramePr>
            <a:graphicFrameLocks/>
          </p:cNvGraphicFramePr>
          <p:nvPr/>
        </p:nvGraphicFramePr>
        <p:xfrm>
          <a:off x="179388" y="4078288"/>
          <a:ext cx="3816350" cy="1096962"/>
        </p:xfrm>
        <a:graphic>
          <a:graphicData uri="http://schemas.openxmlformats.org/drawingml/2006/table">
            <a:tbl>
              <a:tblPr firstRow="1" bandRow="1">
                <a:tableStyleId>{5C22544A-7EE6-4342-B048-85BDC9FD1C3A}</a:tableStyleId>
              </a:tblPr>
              <a:tblGrid>
                <a:gridCol w="2376218"/>
                <a:gridCol w="1440132"/>
              </a:tblGrid>
              <a:tr h="365654">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38" marR="91438" marT="45680" marB="45680"/>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38" marR="91438" marT="45680" marB="45680"/>
                </a:tc>
              </a:tr>
              <a:tr h="365654">
                <a:tc>
                  <a:txBody>
                    <a:bodyPr/>
                    <a:lstStyle/>
                    <a:p>
                      <a:pPr algn="ctr"/>
                      <a:endParaRPr lang="fr-FR" sz="1800" b="0" dirty="0">
                        <a:solidFill>
                          <a:schemeClr val="tx1"/>
                        </a:solidFill>
                        <a:latin typeface="Times New Roman" pitchFamily="18" charset="0"/>
                        <a:cs typeface="Times New Roman" pitchFamily="18" charset="0"/>
                      </a:endParaRPr>
                    </a:p>
                  </a:txBody>
                  <a:tcPr marL="91438" marR="91438" marT="45680" marB="45680"/>
                </a:tc>
                <a:tc>
                  <a:txBody>
                    <a:bodyPr/>
                    <a:lstStyle/>
                    <a:p>
                      <a:pPr algn="ctr"/>
                      <a:endParaRPr lang="fr-FR" sz="1800">
                        <a:latin typeface="Times New Roman" pitchFamily="18" charset="0"/>
                        <a:cs typeface="Times New Roman" pitchFamily="18" charset="0"/>
                      </a:endParaRPr>
                    </a:p>
                  </a:txBody>
                  <a:tcPr marL="91438" marR="91438" marT="45680" marB="45680"/>
                </a:tc>
              </a:tr>
              <a:tr h="365654">
                <a:tc>
                  <a:txBody>
                    <a:bodyPr/>
                    <a:lstStyle/>
                    <a:p>
                      <a:pPr algn="ctr"/>
                      <a:endParaRPr lang="fr-FR" sz="1800" dirty="0">
                        <a:latin typeface="Times New Roman" pitchFamily="18" charset="0"/>
                        <a:cs typeface="Times New Roman" pitchFamily="18" charset="0"/>
                      </a:endParaRPr>
                    </a:p>
                  </a:txBody>
                  <a:tcPr marL="91438" marR="91438" marT="45680" marB="45680"/>
                </a:tc>
                <a:tc>
                  <a:txBody>
                    <a:bodyPr/>
                    <a:lstStyle/>
                    <a:p>
                      <a:pPr algn="ctr"/>
                      <a:endParaRPr lang="fr-FR" sz="1800" dirty="0">
                        <a:latin typeface="Times New Roman" pitchFamily="18" charset="0"/>
                        <a:cs typeface="Times New Roman" pitchFamily="18" charset="0"/>
                      </a:endParaRPr>
                    </a:p>
                  </a:txBody>
                  <a:tcPr marL="91438" marR="91438" marT="45680" marB="45680"/>
                </a:tc>
              </a:tr>
            </a:tbl>
          </a:graphicData>
        </a:graphic>
      </p:graphicFrame>
      <p:graphicFrame>
        <p:nvGraphicFramePr>
          <p:cNvPr id="6" name="Espace réservé du contenu 3"/>
          <p:cNvGraphicFramePr>
            <a:graphicFrameLocks/>
          </p:cNvGraphicFramePr>
          <p:nvPr/>
        </p:nvGraphicFramePr>
        <p:xfrm>
          <a:off x="5651500" y="4078288"/>
          <a:ext cx="3457575" cy="1096962"/>
        </p:xfrm>
        <a:graphic>
          <a:graphicData uri="http://schemas.openxmlformats.org/drawingml/2006/table">
            <a:tbl>
              <a:tblPr firstRow="1" bandRow="1">
                <a:tableStyleId>{5C22544A-7EE6-4342-B048-85BDC9FD1C3A}</a:tableStyleId>
              </a:tblPr>
              <a:tblGrid>
                <a:gridCol w="2447684"/>
                <a:gridCol w="1009891"/>
              </a:tblGrid>
              <a:tr h="365654">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18" marR="91418" marT="45680" marB="45680"/>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18" marR="91418" marT="45680" marB="45680"/>
                </a:tc>
              </a:tr>
              <a:tr h="365654">
                <a:tc>
                  <a:txBody>
                    <a:bodyPr/>
                    <a:lstStyle/>
                    <a:p>
                      <a:pPr algn="ctr"/>
                      <a:endParaRPr lang="fr-FR" sz="1800" dirty="0">
                        <a:latin typeface="Times New Roman" pitchFamily="18" charset="0"/>
                        <a:cs typeface="Times New Roman" pitchFamily="18" charset="0"/>
                      </a:endParaRPr>
                    </a:p>
                  </a:txBody>
                  <a:tcPr marL="91418" marR="91418" marT="45680" marB="45680"/>
                </a:tc>
                <a:tc>
                  <a:txBody>
                    <a:bodyPr/>
                    <a:lstStyle/>
                    <a:p>
                      <a:pPr algn="ctr"/>
                      <a:endParaRPr lang="fr-FR" sz="1800">
                        <a:latin typeface="Times New Roman" pitchFamily="18" charset="0"/>
                        <a:cs typeface="Times New Roman" pitchFamily="18" charset="0"/>
                      </a:endParaRPr>
                    </a:p>
                  </a:txBody>
                  <a:tcPr marL="91418" marR="91418" marT="45680" marB="45680"/>
                </a:tc>
              </a:tr>
              <a:tr h="365654">
                <a:tc>
                  <a:txBody>
                    <a:bodyPr/>
                    <a:lstStyle/>
                    <a:p>
                      <a:pPr algn="ctr"/>
                      <a:endParaRPr lang="fr-FR" sz="1800" b="1" dirty="0">
                        <a:solidFill>
                          <a:schemeClr val="accent1"/>
                        </a:solidFill>
                        <a:latin typeface="Times New Roman" pitchFamily="18" charset="0"/>
                        <a:cs typeface="Times New Roman" pitchFamily="18" charset="0"/>
                      </a:endParaRPr>
                    </a:p>
                  </a:txBody>
                  <a:tcPr marL="91418" marR="91418" marT="45680" marB="45680"/>
                </a:tc>
                <a:tc>
                  <a:txBody>
                    <a:bodyPr/>
                    <a:lstStyle/>
                    <a:p>
                      <a:pPr algn="ctr"/>
                      <a:endParaRPr lang="fr-FR" sz="1800" dirty="0">
                        <a:latin typeface="Times New Roman" pitchFamily="18" charset="0"/>
                        <a:cs typeface="Times New Roman" pitchFamily="18" charset="0"/>
                      </a:endParaRPr>
                    </a:p>
                  </a:txBody>
                  <a:tcPr marL="91418" marR="91418" marT="45680" marB="45680"/>
                </a:tc>
              </a:tr>
            </a:tbl>
          </a:graphicData>
        </a:graphic>
      </p:graphicFrame>
      <p:sp>
        <p:nvSpPr>
          <p:cNvPr id="107565" name="ZoneTexte 6"/>
          <p:cNvSpPr txBox="1">
            <a:spLocks noChangeArrowheads="1"/>
          </p:cNvSpPr>
          <p:nvPr/>
        </p:nvSpPr>
        <p:spPr bwMode="auto">
          <a:xfrm>
            <a:off x="1547813" y="1509713"/>
            <a:ext cx="1511300" cy="368300"/>
          </a:xfrm>
          <a:prstGeom prst="rect">
            <a:avLst/>
          </a:prstGeom>
          <a:noFill/>
          <a:ln w="9525">
            <a:noFill/>
            <a:miter lim="800000"/>
            <a:headEnd/>
            <a:tailEnd/>
          </a:ln>
        </p:spPr>
        <p:txBody>
          <a:bodyPr>
            <a:spAutoFit/>
          </a:bodyPr>
          <a:lstStyle/>
          <a:p>
            <a:pPr algn="ctr"/>
            <a:r>
              <a:rPr lang="fr-FR">
                <a:latin typeface="Times New Roman" pitchFamily="18" charset="0"/>
                <a:cs typeface="Times New Roman" pitchFamily="18" charset="0"/>
              </a:rPr>
              <a:t>B1</a:t>
            </a:r>
            <a:endParaRPr lang="fr-FR" b="1">
              <a:latin typeface="Times New Roman" pitchFamily="18" charset="0"/>
              <a:cs typeface="Times New Roman" pitchFamily="18" charset="0"/>
            </a:endParaRPr>
          </a:p>
        </p:txBody>
      </p:sp>
      <p:sp>
        <p:nvSpPr>
          <p:cNvPr id="107566" name="ZoneTexte 7"/>
          <p:cNvSpPr txBox="1">
            <a:spLocks noChangeArrowheads="1"/>
          </p:cNvSpPr>
          <p:nvPr/>
        </p:nvSpPr>
        <p:spPr bwMode="auto">
          <a:xfrm>
            <a:off x="6732588" y="3713163"/>
            <a:ext cx="1295400" cy="369887"/>
          </a:xfrm>
          <a:prstGeom prst="rect">
            <a:avLst/>
          </a:prstGeom>
          <a:noFill/>
          <a:ln w="9525">
            <a:noFill/>
            <a:miter lim="800000"/>
            <a:headEnd/>
            <a:tailEnd/>
          </a:ln>
        </p:spPr>
        <p:txBody>
          <a:bodyPr>
            <a:spAutoFit/>
          </a:bodyPr>
          <a:lstStyle/>
          <a:p>
            <a:r>
              <a:rPr lang="fr-FR">
                <a:latin typeface="Times New Roman" pitchFamily="18" charset="0"/>
                <a:cs typeface="Times New Roman" pitchFamily="18" charset="0"/>
              </a:rPr>
              <a:t>Fournisseur</a:t>
            </a:r>
          </a:p>
        </p:txBody>
      </p:sp>
      <p:sp>
        <p:nvSpPr>
          <p:cNvPr id="107567" name="ZoneTexte 8"/>
          <p:cNvSpPr txBox="1">
            <a:spLocks noChangeArrowheads="1"/>
          </p:cNvSpPr>
          <p:nvPr/>
        </p:nvSpPr>
        <p:spPr bwMode="auto">
          <a:xfrm>
            <a:off x="1693863" y="3708400"/>
            <a:ext cx="1365250" cy="369888"/>
          </a:xfrm>
          <a:prstGeom prst="rect">
            <a:avLst/>
          </a:prstGeom>
          <a:noFill/>
          <a:ln w="9525">
            <a:noFill/>
            <a:miter lim="800000"/>
            <a:headEnd/>
            <a:tailEnd/>
          </a:ln>
        </p:spPr>
        <p:txBody>
          <a:bodyPr>
            <a:spAutoFit/>
          </a:bodyPr>
          <a:lstStyle/>
          <a:p>
            <a:r>
              <a:rPr lang="fr-FR">
                <a:latin typeface="Times New Roman" pitchFamily="18" charset="0"/>
                <a:cs typeface="Times New Roman" pitchFamily="18" charset="0"/>
              </a:rPr>
              <a:t>Entreprise</a:t>
            </a:r>
          </a:p>
        </p:txBody>
      </p:sp>
      <p:graphicFrame>
        <p:nvGraphicFramePr>
          <p:cNvPr id="11" name="Espace réservé du contenu 3"/>
          <p:cNvGraphicFramePr>
            <a:graphicFrameLocks/>
          </p:cNvGraphicFramePr>
          <p:nvPr/>
        </p:nvGraphicFramePr>
        <p:xfrm>
          <a:off x="5292725" y="1989138"/>
          <a:ext cx="3128963" cy="1444625"/>
        </p:xfrm>
        <a:graphic>
          <a:graphicData uri="http://schemas.openxmlformats.org/drawingml/2006/table">
            <a:tbl>
              <a:tblPr firstRow="1" bandRow="1">
                <a:tableStyleId>{5C22544A-7EE6-4342-B048-85BDC9FD1C3A}</a:tableStyleId>
              </a:tblPr>
              <a:tblGrid>
                <a:gridCol w="1564482"/>
                <a:gridCol w="1564482"/>
              </a:tblGrid>
              <a:tr h="402232">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35" marR="91435" marT="45726" marB="45726"/>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35" marR="91435" marT="45726" marB="45726"/>
                </a:tc>
              </a:tr>
              <a:tr h="402232">
                <a:tc>
                  <a:txBody>
                    <a:bodyPr/>
                    <a:lstStyle/>
                    <a:p>
                      <a:pPr algn="ctr"/>
                      <a:endParaRPr lang="fr-FR" sz="1800" dirty="0">
                        <a:latin typeface="Times New Roman" pitchFamily="18" charset="0"/>
                        <a:cs typeface="Times New Roman" pitchFamily="18" charset="0"/>
                      </a:endParaRPr>
                    </a:p>
                  </a:txBody>
                  <a:tcPr marL="91435" marR="91435" marT="45726" marB="45726"/>
                </a:tc>
                <a:tc>
                  <a:txBody>
                    <a:bodyPr/>
                    <a:lstStyle/>
                    <a:p>
                      <a:pPr algn="ctr"/>
                      <a:endParaRPr lang="fr-FR" sz="1800" dirty="0">
                        <a:latin typeface="Times New Roman" pitchFamily="18" charset="0"/>
                        <a:cs typeface="Times New Roman" pitchFamily="18" charset="0"/>
                      </a:endParaRPr>
                    </a:p>
                  </a:txBody>
                  <a:tcPr marL="91435" marR="91435" marT="45726" marB="45726"/>
                </a:tc>
              </a:tr>
              <a:tr h="640161">
                <a:tc>
                  <a:txBody>
                    <a:bodyPr/>
                    <a:lstStyle/>
                    <a:p>
                      <a:pPr algn="ctr"/>
                      <a:endParaRPr lang="fr-FR" sz="1800" b="1" dirty="0">
                        <a:solidFill>
                          <a:srgbClr val="FF0000"/>
                        </a:solidFill>
                        <a:latin typeface="Times New Roman" pitchFamily="18" charset="0"/>
                        <a:cs typeface="Times New Roman" pitchFamily="18" charset="0"/>
                      </a:endParaRPr>
                    </a:p>
                  </a:txBody>
                  <a:tcPr marL="91435" marR="91435" marT="45726" marB="45726"/>
                </a:tc>
                <a:tc>
                  <a:txBody>
                    <a:bodyPr/>
                    <a:lstStyle/>
                    <a:p>
                      <a:pPr algn="ctr"/>
                      <a:endParaRPr lang="fr-FR" sz="1800" b="1" dirty="0">
                        <a:solidFill>
                          <a:schemeClr val="accent1"/>
                        </a:solidFill>
                        <a:latin typeface="Times New Roman" pitchFamily="18" charset="0"/>
                        <a:cs typeface="Times New Roman" pitchFamily="18" charset="0"/>
                      </a:endParaRPr>
                    </a:p>
                    <a:p>
                      <a:pPr algn="ctr"/>
                      <a:endParaRPr lang="fr-FR" sz="1800" b="1" dirty="0" smtClean="0">
                        <a:solidFill>
                          <a:schemeClr val="accent1"/>
                        </a:solidFill>
                        <a:latin typeface="Times New Roman" pitchFamily="18" charset="0"/>
                        <a:cs typeface="Times New Roman" pitchFamily="18" charset="0"/>
                      </a:endParaRPr>
                    </a:p>
                  </a:txBody>
                  <a:tcPr marL="91435" marR="91435" marT="45726" marB="45726"/>
                </a:tc>
              </a:tr>
            </a:tbl>
          </a:graphicData>
        </a:graphic>
      </p:graphicFrame>
      <p:sp>
        <p:nvSpPr>
          <p:cNvPr id="107582" name="Rectangle 2"/>
          <p:cNvSpPr>
            <a:spLocks noChangeArrowheads="1"/>
          </p:cNvSpPr>
          <p:nvPr/>
        </p:nvSpPr>
        <p:spPr bwMode="auto">
          <a:xfrm>
            <a:off x="6561138" y="1509713"/>
            <a:ext cx="454025" cy="369887"/>
          </a:xfrm>
          <a:prstGeom prst="rect">
            <a:avLst/>
          </a:prstGeom>
          <a:noFill/>
          <a:ln w="9525">
            <a:noFill/>
            <a:miter lim="800000"/>
            <a:headEnd/>
            <a:tailEnd/>
          </a:ln>
        </p:spPr>
        <p:txBody>
          <a:bodyPr wrap="none">
            <a:spAutoFit/>
          </a:bodyPr>
          <a:lstStyle/>
          <a:p>
            <a:pPr algn="ctr"/>
            <a:r>
              <a:rPr lang="fr-FR">
                <a:latin typeface="Times New Roman" pitchFamily="18" charset="0"/>
                <a:cs typeface="Times New Roman" pitchFamily="18" charset="0"/>
              </a:rPr>
              <a:t>B2</a:t>
            </a:r>
            <a:endParaRPr lang="fr-FR" b="1">
              <a:latin typeface="Times New Roman" pitchFamily="18" charset="0"/>
              <a:cs typeface="Times New Roman" pitchFamily="18" charset="0"/>
            </a:endParaRPr>
          </a:p>
        </p:txBody>
      </p:sp>
      <p:sp>
        <p:nvSpPr>
          <p:cNvPr id="12" name="Espace réservé du pied de page 11"/>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544513" y="1989138"/>
          <a:ext cx="3090862" cy="1455737"/>
        </p:xfrm>
        <a:graphic>
          <a:graphicData uri="http://schemas.openxmlformats.org/drawingml/2006/table">
            <a:tbl>
              <a:tblPr firstRow="1" bandRow="1">
                <a:tableStyleId>{5C22544A-7EE6-4342-B048-85BDC9FD1C3A}</a:tableStyleId>
              </a:tblPr>
              <a:tblGrid>
                <a:gridCol w="1722952"/>
                <a:gridCol w="1367910"/>
              </a:tblGrid>
              <a:tr h="407852">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24" marR="91424" marT="45698" marB="45698"/>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24" marR="91424" marT="45698" marB="45698"/>
                </a:tc>
              </a:tr>
              <a:tr h="640032">
                <a:tc>
                  <a:txBody>
                    <a:bodyPr/>
                    <a:lstStyle/>
                    <a:p>
                      <a:pPr algn="ctr"/>
                      <a:r>
                        <a:rPr lang="fr-FR" sz="1800" b="1" dirty="0" smtClean="0">
                          <a:solidFill>
                            <a:schemeClr val="accent1"/>
                          </a:solidFill>
                          <a:latin typeface="Times New Roman" pitchFamily="18" charset="0"/>
                          <a:cs typeface="Times New Roman" pitchFamily="18" charset="0"/>
                        </a:rPr>
                        <a:t>Crédit</a:t>
                      </a:r>
                      <a:r>
                        <a:rPr lang="fr-FR" sz="1800" b="1" baseline="0" dirty="0" smtClean="0">
                          <a:solidFill>
                            <a:schemeClr val="accent1"/>
                          </a:solidFill>
                          <a:latin typeface="Times New Roman" pitchFamily="18" charset="0"/>
                          <a:cs typeface="Times New Roman" pitchFamily="18" charset="0"/>
                        </a:rPr>
                        <a:t> </a:t>
                      </a:r>
                      <a:r>
                        <a:rPr lang="fr-FR" sz="1800" b="1" dirty="0" smtClean="0">
                          <a:solidFill>
                            <a:schemeClr val="accent1"/>
                          </a:solidFill>
                          <a:latin typeface="Times New Roman" pitchFamily="18" charset="0"/>
                          <a:cs typeface="Times New Roman" pitchFamily="18" charset="0"/>
                        </a:rPr>
                        <a:t>=</a:t>
                      </a:r>
                      <a:r>
                        <a:rPr lang="fr-FR" sz="1800" b="1" baseline="0" dirty="0" smtClean="0">
                          <a:solidFill>
                            <a:schemeClr val="accent1"/>
                          </a:solidFill>
                          <a:latin typeface="Times New Roman" pitchFamily="18" charset="0"/>
                          <a:cs typeface="Times New Roman" pitchFamily="18" charset="0"/>
                        </a:rPr>
                        <a:t> +100</a:t>
                      </a:r>
                      <a:endParaRPr lang="fr-FR" sz="1800" b="1" dirty="0">
                        <a:solidFill>
                          <a:schemeClr val="accent1"/>
                        </a:solidFill>
                        <a:latin typeface="Times New Roman" pitchFamily="18" charset="0"/>
                        <a:cs typeface="Times New Roman" pitchFamily="18" charset="0"/>
                      </a:endParaRPr>
                    </a:p>
                  </a:txBody>
                  <a:tcPr marL="91424" marR="91424" marT="45698" marB="45698"/>
                </a:tc>
                <a:tc>
                  <a:txBody>
                    <a:bodyPr/>
                    <a:lstStyle/>
                    <a:p>
                      <a:pPr algn="ctr"/>
                      <a:r>
                        <a:rPr lang="fr-FR" sz="1800" b="1" dirty="0" smtClean="0">
                          <a:latin typeface="Times New Roman" pitchFamily="18" charset="0"/>
                          <a:cs typeface="Times New Roman" pitchFamily="18" charset="0"/>
                        </a:rPr>
                        <a:t>Cc.</a:t>
                      </a:r>
                      <a:r>
                        <a:rPr lang="fr-FR" sz="1800" b="1" baseline="0" dirty="0" smtClean="0">
                          <a:latin typeface="Times New Roman" pitchFamily="18" charset="0"/>
                          <a:cs typeface="Times New Roman" pitchFamily="18" charset="0"/>
                        </a:rPr>
                        <a:t> Etse= +100</a:t>
                      </a:r>
                      <a:endParaRPr lang="fr-FR" sz="1800" b="1" dirty="0">
                        <a:latin typeface="Times New Roman" pitchFamily="18" charset="0"/>
                        <a:cs typeface="Times New Roman" pitchFamily="18" charset="0"/>
                      </a:endParaRPr>
                    </a:p>
                  </a:txBody>
                  <a:tcPr marL="91424" marR="91424" marT="45698" marB="45698"/>
                </a:tc>
              </a:tr>
              <a:tr h="407852">
                <a:tc>
                  <a:txBody>
                    <a:bodyPr/>
                    <a:lstStyle/>
                    <a:p>
                      <a:pPr algn="ctr"/>
                      <a:endParaRPr lang="fr-FR" sz="1800" dirty="0">
                        <a:latin typeface="Times New Roman" pitchFamily="18" charset="0"/>
                        <a:cs typeface="Times New Roman" pitchFamily="18" charset="0"/>
                      </a:endParaRPr>
                    </a:p>
                  </a:txBody>
                  <a:tcPr marL="91424" marR="91424" marT="45698" marB="45698"/>
                </a:tc>
                <a:tc>
                  <a:txBody>
                    <a:bodyPr/>
                    <a:lstStyle/>
                    <a:p>
                      <a:pPr algn="ctr"/>
                      <a:endParaRPr lang="fr-FR" sz="1800" b="1" dirty="0" smtClean="0">
                        <a:solidFill>
                          <a:srgbClr val="FF0000"/>
                        </a:solidFill>
                        <a:latin typeface="Times New Roman" pitchFamily="18" charset="0"/>
                        <a:cs typeface="Times New Roman" pitchFamily="18" charset="0"/>
                      </a:endParaRPr>
                    </a:p>
                  </a:txBody>
                  <a:tcPr marL="91424" marR="91424" marT="45698" marB="45698"/>
                </a:tc>
              </a:tr>
            </a:tbl>
          </a:graphicData>
        </a:graphic>
      </p:graphicFrame>
      <p:graphicFrame>
        <p:nvGraphicFramePr>
          <p:cNvPr id="5" name="Espace réservé du contenu 3"/>
          <p:cNvGraphicFramePr>
            <a:graphicFrameLocks/>
          </p:cNvGraphicFramePr>
          <p:nvPr/>
        </p:nvGraphicFramePr>
        <p:xfrm>
          <a:off x="179388" y="4078288"/>
          <a:ext cx="3816350" cy="1371600"/>
        </p:xfrm>
        <a:graphic>
          <a:graphicData uri="http://schemas.openxmlformats.org/drawingml/2006/table">
            <a:tbl>
              <a:tblPr firstRow="1" bandRow="1">
                <a:tableStyleId>{5C22544A-7EE6-4342-B048-85BDC9FD1C3A}</a:tableStyleId>
              </a:tblPr>
              <a:tblGrid>
                <a:gridCol w="2376218"/>
                <a:gridCol w="1440132"/>
              </a:tblGrid>
              <a:tr h="360040">
                <a:tc>
                  <a:txBody>
                    <a:bodyPr/>
                    <a:lstStyle/>
                    <a:p>
                      <a:pPr algn="ctr"/>
                      <a:r>
                        <a:rPr lang="fr-FR" dirty="0" smtClean="0">
                          <a:solidFill>
                            <a:schemeClr val="bg1"/>
                          </a:solidFill>
                          <a:latin typeface="Times New Roman" pitchFamily="18" charset="0"/>
                          <a:cs typeface="Times New Roman" pitchFamily="18" charset="0"/>
                        </a:rPr>
                        <a:t>Actif</a:t>
                      </a:r>
                      <a:endParaRPr lang="fr-FR" dirty="0">
                        <a:solidFill>
                          <a:schemeClr val="bg1"/>
                        </a:solidFill>
                        <a:latin typeface="Times New Roman" pitchFamily="18" charset="0"/>
                        <a:cs typeface="Times New Roman" pitchFamily="18" charset="0"/>
                      </a:endParaRPr>
                    </a:p>
                  </a:txBody>
                  <a:tcPr marL="91438" marR="91438"/>
                </a:tc>
                <a:tc>
                  <a:txBody>
                    <a:bodyPr/>
                    <a:lstStyle/>
                    <a:p>
                      <a:pPr algn="ctr"/>
                      <a:r>
                        <a:rPr lang="fr-FR" dirty="0" smtClean="0">
                          <a:latin typeface="Times New Roman" pitchFamily="18" charset="0"/>
                          <a:cs typeface="Times New Roman" pitchFamily="18" charset="0"/>
                        </a:rPr>
                        <a:t>Passif</a:t>
                      </a:r>
                      <a:endParaRPr lang="fr-FR" dirty="0">
                        <a:latin typeface="Times New Roman" pitchFamily="18" charset="0"/>
                        <a:cs typeface="Times New Roman" pitchFamily="18" charset="0"/>
                      </a:endParaRPr>
                    </a:p>
                  </a:txBody>
                  <a:tcPr marL="91438" marR="91438"/>
                </a:tc>
              </a:tr>
              <a:tr h="360040">
                <a:tc>
                  <a:txBody>
                    <a:bodyPr/>
                    <a:lstStyle/>
                    <a:p>
                      <a:pPr algn="ctr"/>
                      <a:endParaRPr lang="fr-FR" b="0" dirty="0">
                        <a:solidFill>
                          <a:schemeClr val="tx1"/>
                        </a:solidFill>
                        <a:latin typeface="Times New Roman" pitchFamily="18" charset="0"/>
                        <a:cs typeface="Times New Roman" pitchFamily="18" charset="0"/>
                      </a:endParaRPr>
                    </a:p>
                  </a:txBody>
                  <a:tcPr marL="91438" marR="91438"/>
                </a:tc>
                <a:tc>
                  <a:txBody>
                    <a:bodyPr/>
                    <a:lstStyle/>
                    <a:p>
                      <a:pPr algn="ctr"/>
                      <a:r>
                        <a:rPr lang="fr-FR" b="1" dirty="0" smtClean="0">
                          <a:latin typeface="Times New Roman" pitchFamily="18" charset="0"/>
                          <a:cs typeface="Times New Roman" pitchFamily="18" charset="0"/>
                        </a:rPr>
                        <a:t>Dette</a:t>
                      </a:r>
                      <a:r>
                        <a:rPr lang="fr-FR" b="1" baseline="0" dirty="0" smtClean="0">
                          <a:latin typeface="Times New Roman" pitchFamily="18" charset="0"/>
                          <a:cs typeface="Times New Roman" pitchFamily="18" charset="0"/>
                        </a:rPr>
                        <a:t> B1= +100</a:t>
                      </a:r>
                      <a:endParaRPr lang="fr-FR" b="1" dirty="0">
                        <a:latin typeface="Times New Roman" pitchFamily="18" charset="0"/>
                        <a:cs typeface="Times New Roman" pitchFamily="18" charset="0"/>
                      </a:endParaRPr>
                    </a:p>
                  </a:txBody>
                  <a:tcPr marL="91438" marR="91438"/>
                </a:tc>
              </a:tr>
              <a:tr h="360040">
                <a:tc>
                  <a:txBody>
                    <a:bodyPr/>
                    <a:lstStyle/>
                    <a:p>
                      <a:pPr algn="ctr"/>
                      <a:r>
                        <a:rPr lang="fr-FR" b="1" dirty="0" smtClean="0">
                          <a:solidFill>
                            <a:schemeClr val="accent1"/>
                          </a:solidFill>
                          <a:latin typeface="Times New Roman" pitchFamily="18" charset="0"/>
                          <a:cs typeface="Times New Roman" pitchFamily="18" charset="0"/>
                        </a:rPr>
                        <a:t>Cc. B1</a:t>
                      </a:r>
                      <a:r>
                        <a:rPr lang="fr-FR" b="1" baseline="0" dirty="0" smtClean="0">
                          <a:solidFill>
                            <a:schemeClr val="accent1"/>
                          </a:solidFill>
                          <a:latin typeface="Times New Roman" pitchFamily="18" charset="0"/>
                          <a:cs typeface="Times New Roman" pitchFamily="18" charset="0"/>
                        </a:rPr>
                        <a:t> = +100</a:t>
                      </a:r>
                      <a:endParaRPr lang="fr-FR" b="1" dirty="0">
                        <a:solidFill>
                          <a:schemeClr val="accent1"/>
                        </a:solidFill>
                        <a:latin typeface="Times New Roman" pitchFamily="18" charset="0"/>
                        <a:cs typeface="Times New Roman" pitchFamily="18" charset="0"/>
                      </a:endParaRPr>
                    </a:p>
                  </a:txBody>
                  <a:tcPr marL="91438" marR="91438"/>
                </a:tc>
                <a:tc>
                  <a:txBody>
                    <a:bodyPr/>
                    <a:lstStyle/>
                    <a:p>
                      <a:pPr algn="ctr"/>
                      <a:endParaRPr lang="fr-FR" dirty="0">
                        <a:latin typeface="Times New Roman" pitchFamily="18" charset="0"/>
                        <a:cs typeface="Times New Roman" pitchFamily="18" charset="0"/>
                      </a:endParaRPr>
                    </a:p>
                  </a:txBody>
                  <a:tcPr marL="91438" marR="91438"/>
                </a:tc>
              </a:tr>
            </a:tbl>
          </a:graphicData>
        </a:graphic>
      </p:graphicFrame>
      <p:graphicFrame>
        <p:nvGraphicFramePr>
          <p:cNvPr id="6" name="Espace réservé du contenu 3"/>
          <p:cNvGraphicFramePr>
            <a:graphicFrameLocks/>
          </p:cNvGraphicFramePr>
          <p:nvPr/>
        </p:nvGraphicFramePr>
        <p:xfrm>
          <a:off x="5651500" y="4078288"/>
          <a:ext cx="3457575" cy="1096962"/>
        </p:xfrm>
        <a:graphic>
          <a:graphicData uri="http://schemas.openxmlformats.org/drawingml/2006/table">
            <a:tbl>
              <a:tblPr firstRow="1" bandRow="1">
                <a:tableStyleId>{5C22544A-7EE6-4342-B048-85BDC9FD1C3A}</a:tableStyleId>
              </a:tblPr>
              <a:tblGrid>
                <a:gridCol w="2447684"/>
                <a:gridCol w="1009891"/>
              </a:tblGrid>
              <a:tr h="365654">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18" marR="91418" marT="45680" marB="45680"/>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18" marR="91418" marT="45680" marB="45680"/>
                </a:tc>
              </a:tr>
              <a:tr h="365654">
                <a:tc>
                  <a:txBody>
                    <a:bodyPr/>
                    <a:lstStyle/>
                    <a:p>
                      <a:pPr algn="ctr"/>
                      <a:endParaRPr lang="fr-FR" sz="1800" dirty="0">
                        <a:latin typeface="Times New Roman" pitchFamily="18" charset="0"/>
                        <a:cs typeface="Times New Roman" pitchFamily="18" charset="0"/>
                      </a:endParaRPr>
                    </a:p>
                  </a:txBody>
                  <a:tcPr marL="91418" marR="91418" marT="45680" marB="45680"/>
                </a:tc>
                <a:tc>
                  <a:txBody>
                    <a:bodyPr/>
                    <a:lstStyle/>
                    <a:p>
                      <a:pPr algn="ctr"/>
                      <a:endParaRPr lang="fr-FR" sz="1800">
                        <a:latin typeface="Times New Roman" pitchFamily="18" charset="0"/>
                        <a:cs typeface="Times New Roman" pitchFamily="18" charset="0"/>
                      </a:endParaRPr>
                    </a:p>
                  </a:txBody>
                  <a:tcPr marL="91418" marR="91418" marT="45680" marB="45680"/>
                </a:tc>
              </a:tr>
              <a:tr h="365654">
                <a:tc>
                  <a:txBody>
                    <a:bodyPr/>
                    <a:lstStyle/>
                    <a:p>
                      <a:pPr algn="ctr"/>
                      <a:endParaRPr lang="fr-FR" sz="1800" b="1" dirty="0">
                        <a:solidFill>
                          <a:schemeClr val="accent1"/>
                        </a:solidFill>
                        <a:latin typeface="Times New Roman" pitchFamily="18" charset="0"/>
                        <a:cs typeface="Times New Roman" pitchFamily="18" charset="0"/>
                      </a:endParaRPr>
                    </a:p>
                  </a:txBody>
                  <a:tcPr marL="91418" marR="91418" marT="45680" marB="45680"/>
                </a:tc>
                <a:tc>
                  <a:txBody>
                    <a:bodyPr/>
                    <a:lstStyle/>
                    <a:p>
                      <a:pPr algn="ctr"/>
                      <a:endParaRPr lang="fr-FR" sz="1800" dirty="0">
                        <a:latin typeface="Times New Roman" pitchFamily="18" charset="0"/>
                        <a:cs typeface="Times New Roman" pitchFamily="18" charset="0"/>
                      </a:endParaRPr>
                    </a:p>
                  </a:txBody>
                  <a:tcPr marL="91418" marR="91418" marT="45680" marB="45680"/>
                </a:tc>
              </a:tr>
            </a:tbl>
          </a:graphicData>
        </a:graphic>
      </p:graphicFrame>
      <p:sp>
        <p:nvSpPr>
          <p:cNvPr id="108588" name="ZoneTexte 6"/>
          <p:cNvSpPr txBox="1">
            <a:spLocks noChangeArrowheads="1"/>
          </p:cNvSpPr>
          <p:nvPr/>
        </p:nvSpPr>
        <p:spPr bwMode="auto">
          <a:xfrm>
            <a:off x="1547813" y="1509713"/>
            <a:ext cx="1511300" cy="368300"/>
          </a:xfrm>
          <a:prstGeom prst="rect">
            <a:avLst/>
          </a:prstGeom>
          <a:noFill/>
          <a:ln w="9525">
            <a:noFill/>
            <a:miter lim="800000"/>
            <a:headEnd/>
            <a:tailEnd/>
          </a:ln>
        </p:spPr>
        <p:txBody>
          <a:bodyPr>
            <a:spAutoFit/>
          </a:bodyPr>
          <a:lstStyle/>
          <a:p>
            <a:pPr algn="ctr"/>
            <a:r>
              <a:rPr lang="fr-FR">
                <a:latin typeface="Times New Roman" pitchFamily="18" charset="0"/>
                <a:cs typeface="Times New Roman" pitchFamily="18" charset="0"/>
              </a:rPr>
              <a:t>B1</a:t>
            </a:r>
            <a:endParaRPr lang="fr-FR" b="1">
              <a:latin typeface="Times New Roman" pitchFamily="18" charset="0"/>
              <a:cs typeface="Times New Roman" pitchFamily="18" charset="0"/>
            </a:endParaRPr>
          </a:p>
        </p:txBody>
      </p:sp>
      <p:sp>
        <p:nvSpPr>
          <p:cNvPr id="108589" name="ZoneTexte 7"/>
          <p:cNvSpPr txBox="1">
            <a:spLocks noChangeArrowheads="1"/>
          </p:cNvSpPr>
          <p:nvPr/>
        </p:nvSpPr>
        <p:spPr bwMode="auto">
          <a:xfrm>
            <a:off x="6732588" y="3713163"/>
            <a:ext cx="1295400" cy="369887"/>
          </a:xfrm>
          <a:prstGeom prst="rect">
            <a:avLst/>
          </a:prstGeom>
          <a:noFill/>
          <a:ln w="9525">
            <a:noFill/>
            <a:miter lim="800000"/>
            <a:headEnd/>
            <a:tailEnd/>
          </a:ln>
        </p:spPr>
        <p:txBody>
          <a:bodyPr>
            <a:spAutoFit/>
          </a:bodyPr>
          <a:lstStyle/>
          <a:p>
            <a:r>
              <a:rPr lang="fr-FR">
                <a:latin typeface="Times New Roman" pitchFamily="18" charset="0"/>
                <a:cs typeface="Times New Roman" pitchFamily="18" charset="0"/>
              </a:rPr>
              <a:t>Fournisseur</a:t>
            </a:r>
          </a:p>
        </p:txBody>
      </p:sp>
      <p:sp>
        <p:nvSpPr>
          <p:cNvPr id="108590" name="ZoneTexte 8"/>
          <p:cNvSpPr txBox="1">
            <a:spLocks noChangeArrowheads="1"/>
          </p:cNvSpPr>
          <p:nvPr/>
        </p:nvSpPr>
        <p:spPr bwMode="auto">
          <a:xfrm>
            <a:off x="1547813" y="3708400"/>
            <a:ext cx="1371600" cy="369888"/>
          </a:xfrm>
          <a:prstGeom prst="rect">
            <a:avLst/>
          </a:prstGeom>
          <a:noFill/>
          <a:ln w="9525">
            <a:noFill/>
            <a:miter lim="800000"/>
            <a:headEnd/>
            <a:tailEnd/>
          </a:ln>
        </p:spPr>
        <p:txBody>
          <a:bodyPr>
            <a:spAutoFit/>
          </a:bodyPr>
          <a:lstStyle/>
          <a:p>
            <a:r>
              <a:rPr lang="fr-FR">
                <a:latin typeface="Times New Roman" pitchFamily="18" charset="0"/>
                <a:cs typeface="Times New Roman" pitchFamily="18" charset="0"/>
              </a:rPr>
              <a:t>Entreprise</a:t>
            </a:r>
          </a:p>
        </p:txBody>
      </p:sp>
      <p:graphicFrame>
        <p:nvGraphicFramePr>
          <p:cNvPr id="11" name="Espace réservé du contenu 3"/>
          <p:cNvGraphicFramePr>
            <a:graphicFrameLocks/>
          </p:cNvGraphicFramePr>
          <p:nvPr/>
        </p:nvGraphicFramePr>
        <p:xfrm>
          <a:off x="5292725" y="1989138"/>
          <a:ext cx="3128963" cy="1444625"/>
        </p:xfrm>
        <a:graphic>
          <a:graphicData uri="http://schemas.openxmlformats.org/drawingml/2006/table">
            <a:tbl>
              <a:tblPr firstRow="1" bandRow="1">
                <a:tableStyleId>{5C22544A-7EE6-4342-B048-85BDC9FD1C3A}</a:tableStyleId>
              </a:tblPr>
              <a:tblGrid>
                <a:gridCol w="1564482"/>
                <a:gridCol w="1564482"/>
              </a:tblGrid>
              <a:tr h="402232">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35" marR="91435" marT="45726" marB="45726"/>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35" marR="91435" marT="45726" marB="45726"/>
                </a:tc>
              </a:tr>
              <a:tr h="402232">
                <a:tc>
                  <a:txBody>
                    <a:bodyPr/>
                    <a:lstStyle/>
                    <a:p>
                      <a:pPr algn="ctr"/>
                      <a:endParaRPr lang="fr-FR" sz="1800" dirty="0">
                        <a:latin typeface="Times New Roman" pitchFamily="18" charset="0"/>
                        <a:cs typeface="Times New Roman" pitchFamily="18" charset="0"/>
                      </a:endParaRPr>
                    </a:p>
                  </a:txBody>
                  <a:tcPr marL="91435" marR="91435" marT="45726" marB="45726"/>
                </a:tc>
                <a:tc>
                  <a:txBody>
                    <a:bodyPr/>
                    <a:lstStyle/>
                    <a:p>
                      <a:pPr algn="ctr"/>
                      <a:endParaRPr lang="fr-FR" sz="1800" dirty="0">
                        <a:latin typeface="Times New Roman" pitchFamily="18" charset="0"/>
                        <a:cs typeface="Times New Roman" pitchFamily="18" charset="0"/>
                      </a:endParaRPr>
                    </a:p>
                  </a:txBody>
                  <a:tcPr marL="91435" marR="91435" marT="45726" marB="45726"/>
                </a:tc>
              </a:tr>
              <a:tr h="640161">
                <a:tc>
                  <a:txBody>
                    <a:bodyPr/>
                    <a:lstStyle/>
                    <a:p>
                      <a:pPr algn="ctr"/>
                      <a:endParaRPr lang="fr-FR" sz="1800" b="1" dirty="0">
                        <a:solidFill>
                          <a:srgbClr val="FF0000"/>
                        </a:solidFill>
                        <a:latin typeface="Times New Roman" pitchFamily="18" charset="0"/>
                        <a:cs typeface="Times New Roman" pitchFamily="18" charset="0"/>
                      </a:endParaRPr>
                    </a:p>
                  </a:txBody>
                  <a:tcPr marL="91435" marR="91435" marT="45726" marB="45726"/>
                </a:tc>
                <a:tc>
                  <a:txBody>
                    <a:bodyPr/>
                    <a:lstStyle/>
                    <a:p>
                      <a:pPr algn="ctr"/>
                      <a:endParaRPr lang="fr-FR" sz="1800" b="1" dirty="0">
                        <a:solidFill>
                          <a:schemeClr val="accent1"/>
                        </a:solidFill>
                        <a:latin typeface="Times New Roman" pitchFamily="18" charset="0"/>
                        <a:cs typeface="Times New Roman" pitchFamily="18" charset="0"/>
                      </a:endParaRPr>
                    </a:p>
                    <a:p>
                      <a:pPr algn="ctr"/>
                      <a:endParaRPr lang="fr-FR" sz="1800" b="1" dirty="0" smtClean="0">
                        <a:solidFill>
                          <a:schemeClr val="accent1"/>
                        </a:solidFill>
                        <a:latin typeface="Times New Roman" pitchFamily="18" charset="0"/>
                        <a:cs typeface="Times New Roman" pitchFamily="18" charset="0"/>
                      </a:endParaRPr>
                    </a:p>
                  </a:txBody>
                  <a:tcPr marL="91435" marR="91435" marT="45726" marB="45726"/>
                </a:tc>
              </a:tr>
            </a:tbl>
          </a:graphicData>
        </a:graphic>
      </p:graphicFrame>
      <p:sp>
        <p:nvSpPr>
          <p:cNvPr id="108605" name="Rectangle 2"/>
          <p:cNvSpPr>
            <a:spLocks noChangeArrowheads="1"/>
          </p:cNvSpPr>
          <p:nvPr/>
        </p:nvSpPr>
        <p:spPr bwMode="auto">
          <a:xfrm>
            <a:off x="6561138" y="1509713"/>
            <a:ext cx="454025" cy="369887"/>
          </a:xfrm>
          <a:prstGeom prst="rect">
            <a:avLst/>
          </a:prstGeom>
          <a:noFill/>
          <a:ln w="9525">
            <a:noFill/>
            <a:miter lim="800000"/>
            <a:headEnd/>
            <a:tailEnd/>
          </a:ln>
        </p:spPr>
        <p:txBody>
          <a:bodyPr wrap="none">
            <a:spAutoFit/>
          </a:bodyPr>
          <a:lstStyle/>
          <a:p>
            <a:pPr algn="ctr"/>
            <a:r>
              <a:rPr lang="fr-FR">
                <a:latin typeface="Times New Roman" pitchFamily="18" charset="0"/>
                <a:cs typeface="Times New Roman" pitchFamily="18" charset="0"/>
              </a:rPr>
              <a:t>B2</a:t>
            </a:r>
            <a:endParaRPr lang="fr-FR" b="1">
              <a:latin typeface="Times New Roman" pitchFamily="18" charset="0"/>
              <a:cs typeface="Times New Roman" pitchFamily="18" charset="0"/>
            </a:endParaRPr>
          </a:p>
        </p:txBody>
      </p:sp>
      <p:cxnSp>
        <p:nvCxnSpPr>
          <p:cNvPr id="12" name="Connecteur droit avec flèche 11"/>
          <p:cNvCxnSpPr/>
          <p:nvPr/>
        </p:nvCxnSpPr>
        <p:spPr>
          <a:xfrm flipV="1">
            <a:off x="701675" y="2700338"/>
            <a:ext cx="0" cy="20177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8607" name="ZoneTexte 16"/>
          <p:cNvSpPr txBox="1">
            <a:spLocks noChangeArrowheads="1"/>
          </p:cNvSpPr>
          <p:nvPr/>
        </p:nvSpPr>
        <p:spPr bwMode="auto">
          <a:xfrm rot="-5400000">
            <a:off x="-657225" y="2949575"/>
            <a:ext cx="2198688" cy="369888"/>
          </a:xfrm>
          <a:prstGeom prst="rect">
            <a:avLst/>
          </a:prstGeom>
          <a:noFill/>
          <a:ln w="9525">
            <a:noFill/>
            <a:miter lim="800000"/>
            <a:headEnd/>
            <a:tailEnd/>
          </a:ln>
        </p:spPr>
        <p:txBody>
          <a:bodyPr>
            <a:spAutoFit/>
          </a:bodyPr>
          <a:lstStyle/>
          <a:p>
            <a:r>
              <a:rPr lang="fr-FR" b="1" i="1">
                <a:solidFill>
                  <a:schemeClr val="tx2"/>
                </a:solidFill>
                <a:latin typeface="Times New Roman" pitchFamily="18" charset="0"/>
                <a:cs typeface="Times New Roman" pitchFamily="18" charset="0"/>
              </a:rPr>
              <a:t>Demande de crédit</a:t>
            </a:r>
          </a:p>
        </p:txBody>
      </p:sp>
      <p:cxnSp>
        <p:nvCxnSpPr>
          <p:cNvPr id="13" name="Connecteur droit avec flèche 12"/>
          <p:cNvCxnSpPr/>
          <p:nvPr/>
        </p:nvCxnSpPr>
        <p:spPr>
          <a:xfrm flipH="1">
            <a:off x="2051050" y="2598738"/>
            <a:ext cx="1565275" cy="2414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8609" name="ZoneTexte 20"/>
          <p:cNvSpPr txBox="1">
            <a:spLocks noChangeArrowheads="1"/>
          </p:cNvSpPr>
          <p:nvPr/>
        </p:nvSpPr>
        <p:spPr bwMode="auto">
          <a:xfrm rot="-3440832">
            <a:off x="2469356" y="2999582"/>
            <a:ext cx="2259013" cy="368300"/>
          </a:xfrm>
          <a:prstGeom prst="rect">
            <a:avLst/>
          </a:prstGeom>
          <a:noFill/>
          <a:ln w="9525">
            <a:noFill/>
            <a:miter lim="800000"/>
            <a:headEnd/>
            <a:tailEnd/>
          </a:ln>
        </p:spPr>
        <p:txBody>
          <a:bodyPr>
            <a:spAutoFit/>
          </a:bodyPr>
          <a:lstStyle/>
          <a:p>
            <a:r>
              <a:rPr lang="fr-FR" b="1" i="1">
                <a:solidFill>
                  <a:schemeClr val="tx2"/>
                </a:solidFill>
                <a:latin typeface="Times New Roman" pitchFamily="18" charset="0"/>
                <a:cs typeface="Times New Roman" pitchFamily="18" charset="0"/>
              </a:rPr>
              <a:t>Création monétaire</a:t>
            </a:r>
          </a:p>
        </p:txBody>
      </p:sp>
      <p:sp>
        <p:nvSpPr>
          <p:cNvPr id="108610" name="Titre 1"/>
          <p:cNvSpPr txBox="1">
            <a:spLocks/>
          </p:cNvSpPr>
          <p:nvPr/>
        </p:nvSpPr>
        <p:spPr bwMode="auto">
          <a:xfrm>
            <a:off x="701675" y="0"/>
            <a:ext cx="8229600" cy="1143000"/>
          </a:xfrm>
          <a:prstGeom prst="rect">
            <a:avLst/>
          </a:prstGeom>
          <a:noFill/>
          <a:ln w="9525">
            <a:noFill/>
            <a:miter lim="800000"/>
            <a:headEnd/>
            <a:tailEnd/>
          </a:ln>
        </p:spPr>
        <p:txBody>
          <a:bodyPr anchor="ctr"/>
          <a:lstStyle/>
          <a:p>
            <a:pPr algn="ctr"/>
            <a:r>
              <a:rPr lang="fr-FR" sz="4400">
                <a:latin typeface="Times New Roman" pitchFamily="18" charset="0"/>
                <a:cs typeface="Times New Roman" pitchFamily="18" charset="0"/>
              </a:rPr>
              <a:t>2</a:t>
            </a:r>
            <a:r>
              <a:rPr lang="fr-FR" sz="4400" baseline="30000">
                <a:latin typeface="Times New Roman" pitchFamily="18" charset="0"/>
                <a:cs typeface="Times New Roman" pitchFamily="18" charset="0"/>
              </a:rPr>
              <a:t>ème</a:t>
            </a:r>
            <a:r>
              <a:rPr lang="fr-FR" sz="4400">
                <a:latin typeface="Times New Roman" pitchFamily="18" charset="0"/>
                <a:cs typeface="Times New Roman" pitchFamily="18" charset="0"/>
              </a:rPr>
              <a:t> cas: Offre de crédit</a:t>
            </a:r>
          </a:p>
        </p:txBody>
      </p:sp>
      <p:sp>
        <p:nvSpPr>
          <p:cNvPr id="15" name="Espace réservé du pied de page 14"/>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Titre 1"/>
          <p:cNvSpPr>
            <a:spLocks noGrp="1"/>
          </p:cNvSpPr>
          <p:nvPr>
            <p:ph type="title"/>
          </p:nvPr>
        </p:nvSpPr>
        <p:spPr/>
        <p:txBody>
          <a:bodyPr/>
          <a:lstStyle/>
          <a:p>
            <a:pPr eaLnBrk="1" hangingPunct="1"/>
            <a:r>
              <a:rPr lang="fr-FR" smtClean="0">
                <a:latin typeface="Times New Roman" pitchFamily="18" charset="0"/>
                <a:cs typeface="Times New Roman" pitchFamily="18" charset="0"/>
              </a:rPr>
              <a:t>2</a:t>
            </a:r>
            <a:r>
              <a:rPr lang="fr-FR" baseline="30000" smtClean="0">
                <a:latin typeface="Times New Roman" pitchFamily="18" charset="0"/>
                <a:cs typeface="Times New Roman" pitchFamily="18" charset="0"/>
              </a:rPr>
              <a:t>ème</a:t>
            </a:r>
            <a:r>
              <a:rPr lang="fr-FR" smtClean="0">
                <a:latin typeface="Times New Roman" pitchFamily="18" charset="0"/>
                <a:cs typeface="Times New Roman" pitchFamily="18" charset="0"/>
              </a:rPr>
              <a:t> cas: Offre de crédit</a:t>
            </a:r>
          </a:p>
        </p:txBody>
      </p:sp>
      <p:graphicFrame>
        <p:nvGraphicFramePr>
          <p:cNvPr id="4" name="Espace réservé du contenu 3"/>
          <p:cNvGraphicFramePr>
            <a:graphicFrameLocks noGrp="1"/>
          </p:cNvGraphicFramePr>
          <p:nvPr>
            <p:ph idx="1"/>
          </p:nvPr>
        </p:nvGraphicFramePr>
        <p:xfrm>
          <a:off x="544513" y="1989138"/>
          <a:ext cx="3306762" cy="1450975"/>
        </p:xfrm>
        <a:graphic>
          <a:graphicData uri="http://schemas.openxmlformats.org/drawingml/2006/table">
            <a:tbl>
              <a:tblPr firstRow="1" bandRow="1">
                <a:tableStyleId>{5C22544A-7EE6-4342-B048-85BDC9FD1C3A}</a:tableStyleId>
              </a:tblPr>
              <a:tblGrid>
                <a:gridCol w="1650679"/>
                <a:gridCol w="1656083"/>
              </a:tblGrid>
              <a:tr h="405462">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21" marR="91421" marT="45707" marB="45707"/>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21" marR="91421" marT="45707" marB="45707"/>
                </a:tc>
              </a:tr>
              <a:tr h="64005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800" b="1" dirty="0" smtClean="0">
                          <a:solidFill>
                            <a:schemeClr val="tx1"/>
                          </a:solidFill>
                          <a:latin typeface="Times New Roman" pitchFamily="18" charset="0"/>
                          <a:cs typeface="Times New Roman" pitchFamily="18" charset="0"/>
                        </a:rPr>
                        <a:t>Crédit=</a:t>
                      </a:r>
                      <a:r>
                        <a:rPr lang="fr-FR" sz="1800" b="1" baseline="0" dirty="0" smtClean="0">
                          <a:solidFill>
                            <a:schemeClr val="tx1"/>
                          </a:solidFill>
                          <a:latin typeface="Times New Roman" pitchFamily="18" charset="0"/>
                          <a:cs typeface="Times New Roman" pitchFamily="18" charset="0"/>
                        </a:rPr>
                        <a:t> +100</a:t>
                      </a:r>
                      <a:endParaRPr lang="fr-FR" sz="1800" b="1" dirty="0" smtClean="0">
                        <a:solidFill>
                          <a:schemeClr val="tx1"/>
                        </a:solidFill>
                        <a:latin typeface="Times New Roman" pitchFamily="18" charset="0"/>
                        <a:cs typeface="Times New Roman" pitchFamily="18" charset="0"/>
                      </a:endParaRPr>
                    </a:p>
                  </a:txBody>
                  <a:tcPr marL="91421" marR="91421" marT="45707" marB="45707"/>
                </a:tc>
                <a:tc>
                  <a:txBody>
                    <a:bodyPr/>
                    <a:lstStyle/>
                    <a:p>
                      <a:pPr algn="ctr"/>
                      <a:r>
                        <a:rPr lang="fr-FR" sz="1800" b="1" dirty="0" smtClean="0">
                          <a:latin typeface="Times New Roman" pitchFamily="18" charset="0"/>
                          <a:cs typeface="Times New Roman" pitchFamily="18" charset="0"/>
                        </a:rPr>
                        <a:t>Cc.</a:t>
                      </a:r>
                      <a:r>
                        <a:rPr lang="fr-FR" sz="1800" b="1" baseline="0" dirty="0" smtClean="0">
                          <a:latin typeface="Times New Roman" pitchFamily="18" charset="0"/>
                          <a:cs typeface="Times New Roman" pitchFamily="18" charset="0"/>
                        </a:rPr>
                        <a:t> Etse = +100</a:t>
                      </a:r>
                      <a:endParaRPr lang="fr-FR" sz="1800" b="1" dirty="0">
                        <a:latin typeface="Times New Roman" pitchFamily="18" charset="0"/>
                        <a:cs typeface="Times New Roman" pitchFamily="18" charset="0"/>
                      </a:endParaRPr>
                    </a:p>
                  </a:txBody>
                  <a:tcPr marL="91421" marR="91421" marT="45707" marB="45707"/>
                </a:tc>
              </a:tr>
              <a:tr h="405462">
                <a:tc>
                  <a:txBody>
                    <a:bodyPr/>
                    <a:lstStyle/>
                    <a:p>
                      <a:pPr algn="ctr"/>
                      <a:endParaRPr lang="fr-FR" sz="1800">
                        <a:latin typeface="Times New Roman" pitchFamily="18" charset="0"/>
                        <a:cs typeface="Times New Roman" pitchFamily="18" charset="0"/>
                      </a:endParaRPr>
                    </a:p>
                  </a:txBody>
                  <a:tcPr marL="91421" marR="91421" marT="45707" marB="45707"/>
                </a:tc>
                <a:tc>
                  <a:txBody>
                    <a:bodyPr/>
                    <a:lstStyle/>
                    <a:p>
                      <a:pPr algn="ctr"/>
                      <a:endParaRPr lang="fr-FR" sz="1800" b="1" dirty="0">
                        <a:solidFill>
                          <a:srgbClr val="FF0000"/>
                        </a:solidFill>
                        <a:latin typeface="Times New Roman" pitchFamily="18" charset="0"/>
                        <a:cs typeface="Times New Roman" pitchFamily="18" charset="0"/>
                      </a:endParaRPr>
                    </a:p>
                  </a:txBody>
                  <a:tcPr marL="91421" marR="91421" marT="45707" marB="45707"/>
                </a:tc>
              </a:tr>
            </a:tbl>
          </a:graphicData>
        </a:graphic>
      </p:graphicFrame>
      <p:graphicFrame>
        <p:nvGraphicFramePr>
          <p:cNvPr id="5" name="Espace réservé du contenu 3"/>
          <p:cNvGraphicFramePr>
            <a:graphicFrameLocks/>
          </p:cNvGraphicFramePr>
          <p:nvPr/>
        </p:nvGraphicFramePr>
        <p:xfrm>
          <a:off x="179388" y="4078288"/>
          <a:ext cx="3816350" cy="1371600"/>
        </p:xfrm>
        <a:graphic>
          <a:graphicData uri="http://schemas.openxmlformats.org/drawingml/2006/table">
            <a:tbl>
              <a:tblPr firstRow="1" bandRow="1">
                <a:tableStyleId>{5C22544A-7EE6-4342-B048-85BDC9FD1C3A}</a:tableStyleId>
              </a:tblPr>
              <a:tblGrid>
                <a:gridCol w="2376218"/>
                <a:gridCol w="1440132"/>
              </a:tblGrid>
              <a:tr h="360040">
                <a:tc>
                  <a:txBody>
                    <a:bodyPr/>
                    <a:lstStyle/>
                    <a:p>
                      <a:pPr algn="ctr"/>
                      <a:r>
                        <a:rPr lang="fr-FR" dirty="0" smtClean="0">
                          <a:latin typeface="Times New Roman" pitchFamily="18" charset="0"/>
                          <a:cs typeface="Times New Roman" pitchFamily="18" charset="0"/>
                        </a:rPr>
                        <a:t>Actif</a:t>
                      </a:r>
                      <a:endParaRPr lang="fr-FR" dirty="0">
                        <a:latin typeface="Times New Roman" pitchFamily="18" charset="0"/>
                        <a:cs typeface="Times New Roman" pitchFamily="18" charset="0"/>
                      </a:endParaRPr>
                    </a:p>
                  </a:txBody>
                  <a:tcPr marL="91438" marR="91438"/>
                </a:tc>
                <a:tc>
                  <a:txBody>
                    <a:bodyPr/>
                    <a:lstStyle/>
                    <a:p>
                      <a:pPr algn="ctr"/>
                      <a:r>
                        <a:rPr lang="fr-FR" dirty="0" smtClean="0">
                          <a:latin typeface="Times New Roman" pitchFamily="18" charset="0"/>
                          <a:cs typeface="Times New Roman" pitchFamily="18" charset="0"/>
                        </a:rPr>
                        <a:t>Passif</a:t>
                      </a:r>
                      <a:endParaRPr lang="fr-FR" dirty="0">
                        <a:latin typeface="Times New Roman" pitchFamily="18" charset="0"/>
                        <a:cs typeface="Times New Roman" pitchFamily="18" charset="0"/>
                      </a:endParaRPr>
                    </a:p>
                  </a:txBody>
                  <a:tcPr marL="91438" marR="91438"/>
                </a:tc>
              </a:tr>
              <a:tr h="360040">
                <a:tc>
                  <a:txBody>
                    <a:bodyPr/>
                    <a:lstStyle/>
                    <a:p>
                      <a:pPr algn="ctr"/>
                      <a:endParaRPr lang="fr-FR" b="0" dirty="0">
                        <a:solidFill>
                          <a:schemeClr val="tx1"/>
                        </a:solidFill>
                        <a:latin typeface="Times New Roman" pitchFamily="18" charset="0"/>
                        <a:cs typeface="Times New Roman" pitchFamily="18" charset="0"/>
                      </a:endParaRPr>
                    </a:p>
                  </a:txBody>
                  <a:tcPr marL="91438" marR="91438"/>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b="1" dirty="0" smtClean="0">
                          <a:latin typeface="Times New Roman" pitchFamily="18" charset="0"/>
                          <a:cs typeface="Times New Roman" pitchFamily="18" charset="0"/>
                        </a:rPr>
                        <a:t>Dette</a:t>
                      </a:r>
                      <a:r>
                        <a:rPr lang="fr-FR" b="1" baseline="0" dirty="0" smtClean="0">
                          <a:latin typeface="Times New Roman" pitchFamily="18" charset="0"/>
                          <a:cs typeface="Times New Roman" pitchFamily="18" charset="0"/>
                        </a:rPr>
                        <a:t> B1= +100</a:t>
                      </a:r>
                      <a:endParaRPr lang="fr-FR" b="1" dirty="0" smtClean="0">
                        <a:latin typeface="Times New Roman" pitchFamily="18" charset="0"/>
                        <a:cs typeface="Times New Roman" pitchFamily="18" charset="0"/>
                      </a:endParaRPr>
                    </a:p>
                  </a:txBody>
                  <a:tcPr marL="91438" marR="91438"/>
                </a:tc>
              </a:tr>
              <a:tr h="360040">
                <a:tc>
                  <a:txBody>
                    <a:bodyPr/>
                    <a:lstStyle/>
                    <a:p>
                      <a:pPr marL="0" algn="ctr" defTabSz="914400" rtl="0" eaLnBrk="1" latinLnBrk="0" hangingPunct="1"/>
                      <a:r>
                        <a:rPr lang="fr-FR" sz="1800" b="1" kern="1200" baseline="0" dirty="0" smtClean="0">
                          <a:solidFill>
                            <a:schemeClr val="accent1"/>
                          </a:solidFill>
                          <a:latin typeface="Times New Roman" pitchFamily="18" charset="0"/>
                          <a:ea typeface="+mn-ea"/>
                          <a:cs typeface="Times New Roman" pitchFamily="18" charset="0"/>
                        </a:rPr>
                        <a:t>Cc. B1= +100</a:t>
                      </a:r>
                      <a:endParaRPr lang="fr-FR" sz="1800" b="1" kern="1200" baseline="0" dirty="0">
                        <a:solidFill>
                          <a:schemeClr val="accent1"/>
                        </a:solidFill>
                        <a:latin typeface="Times New Roman" pitchFamily="18" charset="0"/>
                        <a:ea typeface="+mn-ea"/>
                        <a:cs typeface="Times New Roman" pitchFamily="18" charset="0"/>
                      </a:endParaRPr>
                    </a:p>
                  </a:txBody>
                  <a:tcPr marL="91438" marR="91438"/>
                </a:tc>
                <a:tc>
                  <a:txBody>
                    <a:bodyPr/>
                    <a:lstStyle/>
                    <a:p>
                      <a:pPr algn="ctr"/>
                      <a:endParaRPr lang="fr-FR" dirty="0">
                        <a:latin typeface="Times New Roman" pitchFamily="18" charset="0"/>
                        <a:cs typeface="Times New Roman" pitchFamily="18" charset="0"/>
                      </a:endParaRPr>
                    </a:p>
                  </a:txBody>
                  <a:tcPr marL="91438" marR="91438"/>
                </a:tc>
              </a:tr>
            </a:tbl>
          </a:graphicData>
        </a:graphic>
      </p:graphicFrame>
      <p:graphicFrame>
        <p:nvGraphicFramePr>
          <p:cNvPr id="6" name="Espace réservé du contenu 3"/>
          <p:cNvGraphicFramePr>
            <a:graphicFrameLocks/>
          </p:cNvGraphicFramePr>
          <p:nvPr/>
        </p:nvGraphicFramePr>
        <p:xfrm>
          <a:off x="5651500" y="4078288"/>
          <a:ext cx="3457575" cy="1096962"/>
        </p:xfrm>
        <a:graphic>
          <a:graphicData uri="http://schemas.openxmlformats.org/drawingml/2006/table">
            <a:tbl>
              <a:tblPr firstRow="1" bandRow="1">
                <a:tableStyleId>{5C22544A-7EE6-4342-B048-85BDC9FD1C3A}</a:tableStyleId>
              </a:tblPr>
              <a:tblGrid>
                <a:gridCol w="2447684"/>
                <a:gridCol w="1009891"/>
              </a:tblGrid>
              <a:tr h="365654">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18" marR="91418" marT="45680" marB="45680"/>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18" marR="91418" marT="45680" marB="45680"/>
                </a:tc>
              </a:tr>
              <a:tr h="365654">
                <a:tc>
                  <a:txBody>
                    <a:bodyPr/>
                    <a:lstStyle/>
                    <a:p>
                      <a:pPr algn="ctr"/>
                      <a:endParaRPr lang="fr-FR" sz="1800" dirty="0">
                        <a:latin typeface="Times New Roman" pitchFamily="18" charset="0"/>
                        <a:cs typeface="Times New Roman" pitchFamily="18" charset="0"/>
                      </a:endParaRPr>
                    </a:p>
                  </a:txBody>
                  <a:tcPr marL="91418" marR="91418" marT="45680" marB="45680"/>
                </a:tc>
                <a:tc>
                  <a:txBody>
                    <a:bodyPr/>
                    <a:lstStyle/>
                    <a:p>
                      <a:pPr algn="ctr"/>
                      <a:endParaRPr lang="fr-FR" sz="1800">
                        <a:latin typeface="Times New Roman" pitchFamily="18" charset="0"/>
                        <a:cs typeface="Times New Roman" pitchFamily="18" charset="0"/>
                      </a:endParaRPr>
                    </a:p>
                  </a:txBody>
                  <a:tcPr marL="91418" marR="91418" marT="45680" marB="45680"/>
                </a:tc>
              </a:tr>
              <a:tr h="365654">
                <a:tc>
                  <a:txBody>
                    <a:bodyPr/>
                    <a:lstStyle/>
                    <a:p>
                      <a:pPr algn="ctr"/>
                      <a:endParaRPr lang="fr-FR" sz="1800" b="1" dirty="0">
                        <a:solidFill>
                          <a:schemeClr val="accent1"/>
                        </a:solidFill>
                        <a:latin typeface="Times New Roman" pitchFamily="18" charset="0"/>
                        <a:cs typeface="Times New Roman" pitchFamily="18" charset="0"/>
                      </a:endParaRPr>
                    </a:p>
                  </a:txBody>
                  <a:tcPr marL="91418" marR="91418" marT="45680" marB="45680"/>
                </a:tc>
                <a:tc>
                  <a:txBody>
                    <a:bodyPr/>
                    <a:lstStyle/>
                    <a:p>
                      <a:pPr algn="ctr"/>
                      <a:endParaRPr lang="fr-FR" sz="1800" dirty="0">
                        <a:latin typeface="Times New Roman" pitchFamily="18" charset="0"/>
                        <a:cs typeface="Times New Roman" pitchFamily="18" charset="0"/>
                      </a:endParaRPr>
                    </a:p>
                  </a:txBody>
                  <a:tcPr marL="91418" marR="91418" marT="45680" marB="45680"/>
                </a:tc>
              </a:tr>
            </a:tbl>
          </a:graphicData>
        </a:graphic>
      </p:graphicFrame>
      <p:sp>
        <p:nvSpPr>
          <p:cNvPr id="109613" name="ZoneTexte 6"/>
          <p:cNvSpPr txBox="1">
            <a:spLocks noChangeArrowheads="1"/>
          </p:cNvSpPr>
          <p:nvPr/>
        </p:nvSpPr>
        <p:spPr bwMode="auto">
          <a:xfrm>
            <a:off x="1547813" y="1509713"/>
            <a:ext cx="1511300" cy="368300"/>
          </a:xfrm>
          <a:prstGeom prst="rect">
            <a:avLst/>
          </a:prstGeom>
          <a:noFill/>
          <a:ln w="9525">
            <a:noFill/>
            <a:miter lim="800000"/>
            <a:headEnd/>
            <a:tailEnd/>
          </a:ln>
        </p:spPr>
        <p:txBody>
          <a:bodyPr>
            <a:spAutoFit/>
          </a:bodyPr>
          <a:lstStyle/>
          <a:p>
            <a:pPr algn="ctr"/>
            <a:r>
              <a:rPr lang="fr-FR">
                <a:latin typeface="Times New Roman" pitchFamily="18" charset="0"/>
                <a:cs typeface="Times New Roman" pitchFamily="18" charset="0"/>
              </a:rPr>
              <a:t>B1</a:t>
            </a:r>
            <a:endParaRPr lang="fr-FR" b="1">
              <a:latin typeface="Times New Roman" pitchFamily="18" charset="0"/>
              <a:cs typeface="Times New Roman" pitchFamily="18" charset="0"/>
            </a:endParaRPr>
          </a:p>
        </p:txBody>
      </p:sp>
      <p:sp>
        <p:nvSpPr>
          <p:cNvPr id="109614" name="ZoneTexte 7"/>
          <p:cNvSpPr txBox="1">
            <a:spLocks noChangeArrowheads="1"/>
          </p:cNvSpPr>
          <p:nvPr/>
        </p:nvSpPr>
        <p:spPr bwMode="auto">
          <a:xfrm>
            <a:off x="6732588" y="3713163"/>
            <a:ext cx="1295400" cy="369887"/>
          </a:xfrm>
          <a:prstGeom prst="rect">
            <a:avLst/>
          </a:prstGeom>
          <a:noFill/>
          <a:ln w="9525">
            <a:noFill/>
            <a:miter lim="800000"/>
            <a:headEnd/>
            <a:tailEnd/>
          </a:ln>
        </p:spPr>
        <p:txBody>
          <a:bodyPr>
            <a:spAutoFit/>
          </a:bodyPr>
          <a:lstStyle/>
          <a:p>
            <a:r>
              <a:rPr lang="fr-FR">
                <a:latin typeface="Times New Roman" pitchFamily="18" charset="0"/>
                <a:cs typeface="Times New Roman" pitchFamily="18" charset="0"/>
              </a:rPr>
              <a:t>Fournisseur</a:t>
            </a:r>
          </a:p>
        </p:txBody>
      </p:sp>
      <p:sp>
        <p:nvSpPr>
          <p:cNvPr id="109615" name="ZoneTexte 8"/>
          <p:cNvSpPr txBox="1">
            <a:spLocks noChangeArrowheads="1"/>
          </p:cNvSpPr>
          <p:nvPr/>
        </p:nvSpPr>
        <p:spPr bwMode="auto">
          <a:xfrm>
            <a:off x="1693863" y="3708400"/>
            <a:ext cx="1365250" cy="369888"/>
          </a:xfrm>
          <a:prstGeom prst="rect">
            <a:avLst/>
          </a:prstGeom>
          <a:noFill/>
          <a:ln w="9525">
            <a:noFill/>
            <a:miter lim="800000"/>
            <a:headEnd/>
            <a:tailEnd/>
          </a:ln>
        </p:spPr>
        <p:txBody>
          <a:bodyPr>
            <a:spAutoFit/>
          </a:bodyPr>
          <a:lstStyle/>
          <a:p>
            <a:r>
              <a:rPr lang="fr-FR">
                <a:latin typeface="Times New Roman" pitchFamily="18" charset="0"/>
                <a:cs typeface="Times New Roman" pitchFamily="18" charset="0"/>
              </a:rPr>
              <a:t>Exportateur</a:t>
            </a:r>
          </a:p>
        </p:txBody>
      </p:sp>
      <p:graphicFrame>
        <p:nvGraphicFramePr>
          <p:cNvPr id="11" name="Espace réservé du contenu 3"/>
          <p:cNvGraphicFramePr>
            <a:graphicFrameLocks/>
          </p:cNvGraphicFramePr>
          <p:nvPr/>
        </p:nvGraphicFramePr>
        <p:xfrm>
          <a:off x="5292725" y="1989138"/>
          <a:ext cx="3128963" cy="1206500"/>
        </p:xfrm>
        <a:graphic>
          <a:graphicData uri="http://schemas.openxmlformats.org/drawingml/2006/table">
            <a:tbl>
              <a:tblPr firstRow="1" bandRow="1">
                <a:tableStyleId>{5C22544A-7EE6-4342-B048-85BDC9FD1C3A}</a:tableStyleId>
              </a:tblPr>
              <a:tblGrid>
                <a:gridCol w="1564482"/>
                <a:gridCol w="1564482"/>
              </a:tblGrid>
              <a:tr h="402167">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35" marR="91435" marT="45718" marB="45718"/>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35" marR="91435" marT="45718" marB="45718"/>
                </a:tc>
              </a:tr>
              <a:tr h="402167">
                <a:tc>
                  <a:txBody>
                    <a:bodyPr/>
                    <a:lstStyle/>
                    <a:p>
                      <a:pPr algn="ctr"/>
                      <a:endParaRPr lang="fr-FR" sz="1800" dirty="0">
                        <a:latin typeface="Times New Roman" pitchFamily="18" charset="0"/>
                        <a:cs typeface="Times New Roman" pitchFamily="18" charset="0"/>
                      </a:endParaRPr>
                    </a:p>
                  </a:txBody>
                  <a:tcPr marL="91435" marR="91435" marT="45718" marB="45718"/>
                </a:tc>
                <a:tc>
                  <a:txBody>
                    <a:bodyPr/>
                    <a:lstStyle/>
                    <a:p>
                      <a:pPr algn="ctr"/>
                      <a:endParaRPr lang="fr-FR" sz="1800" dirty="0">
                        <a:latin typeface="Times New Roman" pitchFamily="18" charset="0"/>
                        <a:cs typeface="Times New Roman" pitchFamily="18" charset="0"/>
                      </a:endParaRPr>
                    </a:p>
                  </a:txBody>
                  <a:tcPr marL="91435" marR="91435" marT="45718" marB="45718"/>
                </a:tc>
              </a:tr>
              <a:tr h="402167">
                <a:tc>
                  <a:txBody>
                    <a:bodyPr/>
                    <a:lstStyle/>
                    <a:p>
                      <a:pPr algn="ctr"/>
                      <a:endParaRPr lang="fr-FR" sz="1800" b="1" dirty="0">
                        <a:solidFill>
                          <a:srgbClr val="FF0000"/>
                        </a:solidFill>
                        <a:latin typeface="Times New Roman" pitchFamily="18" charset="0"/>
                        <a:cs typeface="Times New Roman" pitchFamily="18" charset="0"/>
                      </a:endParaRPr>
                    </a:p>
                  </a:txBody>
                  <a:tcPr marL="91435" marR="91435" marT="45718" marB="45718"/>
                </a:tc>
                <a:tc>
                  <a:txBody>
                    <a:bodyPr/>
                    <a:lstStyle/>
                    <a:p>
                      <a:pPr algn="ctr"/>
                      <a:endParaRPr lang="fr-FR" sz="1800" b="1" dirty="0">
                        <a:solidFill>
                          <a:schemeClr val="accent1"/>
                        </a:solidFill>
                        <a:latin typeface="Times New Roman" pitchFamily="18" charset="0"/>
                        <a:cs typeface="Times New Roman" pitchFamily="18" charset="0"/>
                      </a:endParaRPr>
                    </a:p>
                  </a:txBody>
                  <a:tcPr marL="91435" marR="91435" marT="45718" marB="45718"/>
                </a:tc>
              </a:tr>
            </a:tbl>
          </a:graphicData>
        </a:graphic>
      </p:graphicFrame>
      <p:sp>
        <p:nvSpPr>
          <p:cNvPr id="109630" name="Rectangle 2"/>
          <p:cNvSpPr>
            <a:spLocks noChangeArrowheads="1"/>
          </p:cNvSpPr>
          <p:nvPr/>
        </p:nvSpPr>
        <p:spPr bwMode="auto">
          <a:xfrm>
            <a:off x="6561138" y="1509713"/>
            <a:ext cx="454025" cy="369887"/>
          </a:xfrm>
          <a:prstGeom prst="rect">
            <a:avLst/>
          </a:prstGeom>
          <a:noFill/>
          <a:ln w="9525">
            <a:noFill/>
            <a:miter lim="800000"/>
            <a:headEnd/>
            <a:tailEnd/>
          </a:ln>
        </p:spPr>
        <p:txBody>
          <a:bodyPr wrap="none">
            <a:spAutoFit/>
          </a:bodyPr>
          <a:lstStyle/>
          <a:p>
            <a:pPr algn="ctr"/>
            <a:r>
              <a:rPr lang="fr-FR">
                <a:latin typeface="Times New Roman" pitchFamily="18" charset="0"/>
                <a:cs typeface="Times New Roman" pitchFamily="18" charset="0"/>
              </a:rPr>
              <a:t>B2</a:t>
            </a:r>
            <a:endParaRPr lang="fr-FR" b="1">
              <a:latin typeface="Times New Roman" pitchFamily="18" charset="0"/>
              <a:cs typeface="Times New Roman" pitchFamily="18" charset="0"/>
            </a:endParaRPr>
          </a:p>
        </p:txBody>
      </p:sp>
      <p:sp>
        <p:nvSpPr>
          <p:cNvPr id="109631" name="ZoneTexte 13"/>
          <p:cNvSpPr txBox="1">
            <a:spLocks noChangeArrowheads="1"/>
          </p:cNvSpPr>
          <p:nvPr/>
        </p:nvSpPr>
        <p:spPr bwMode="auto">
          <a:xfrm>
            <a:off x="3789363" y="5187950"/>
            <a:ext cx="2520950" cy="369888"/>
          </a:xfrm>
          <a:prstGeom prst="rect">
            <a:avLst/>
          </a:prstGeom>
          <a:noFill/>
          <a:ln w="9525">
            <a:noFill/>
            <a:miter lim="800000"/>
            <a:headEnd/>
            <a:tailEnd/>
          </a:ln>
        </p:spPr>
        <p:txBody>
          <a:bodyPr>
            <a:spAutoFit/>
          </a:bodyPr>
          <a:lstStyle/>
          <a:p>
            <a:r>
              <a:rPr lang="fr-FR" i="1">
                <a:solidFill>
                  <a:schemeClr val="tx2"/>
                </a:solidFill>
                <a:latin typeface="Times New Roman" pitchFamily="18" charset="0"/>
                <a:cs typeface="Times New Roman" pitchFamily="18" charset="0"/>
              </a:rPr>
              <a:t>Règlement de facture</a:t>
            </a:r>
          </a:p>
        </p:txBody>
      </p:sp>
      <p:cxnSp>
        <p:nvCxnSpPr>
          <p:cNvPr id="15" name="Connecteur droit avec flèche 14"/>
          <p:cNvCxnSpPr/>
          <p:nvPr/>
        </p:nvCxnSpPr>
        <p:spPr>
          <a:xfrm>
            <a:off x="2195513" y="5013325"/>
            <a:ext cx="4105275"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Espace réservé du pied de page 12"/>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Titre 1"/>
          <p:cNvSpPr>
            <a:spLocks noGrp="1"/>
          </p:cNvSpPr>
          <p:nvPr>
            <p:ph type="title"/>
          </p:nvPr>
        </p:nvSpPr>
        <p:spPr/>
        <p:txBody>
          <a:bodyPr/>
          <a:lstStyle/>
          <a:p>
            <a:pPr eaLnBrk="1" hangingPunct="1"/>
            <a:r>
              <a:rPr lang="fr-FR" smtClean="0">
                <a:latin typeface="Times New Roman" pitchFamily="18" charset="0"/>
                <a:cs typeface="Times New Roman" pitchFamily="18" charset="0"/>
              </a:rPr>
              <a:t>2</a:t>
            </a:r>
            <a:r>
              <a:rPr lang="fr-FR" baseline="30000" smtClean="0">
                <a:latin typeface="Times New Roman" pitchFamily="18" charset="0"/>
                <a:cs typeface="Times New Roman" pitchFamily="18" charset="0"/>
              </a:rPr>
              <a:t>ème</a:t>
            </a:r>
            <a:r>
              <a:rPr lang="fr-FR" smtClean="0">
                <a:latin typeface="Times New Roman" pitchFamily="18" charset="0"/>
                <a:cs typeface="Times New Roman" pitchFamily="18" charset="0"/>
              </a:rPr>
              <a:t>  Cas: Offre de crédit</a:t>
            </a:r>
          </a:p>
        </p:txBody>
      </p:sp>
      <p:graphicFrame>
        <p:nvGraphicFramePr>
          <p:cNvPr id="4" name="Espace réservé du contenu 3"/>
          <p:cNvGraphicFramePr>
            <a:graphicFrameLocks noGrp="1"/>
          </p:cNvGraphicFramePr>
          <p:nvPr>
            <p:ph idx="1"/>
          </p:nvPr>
        </p:nvGraphicFramePr>
        <p:xfrm>
          <a:off x="544513" y="1989138"/>
          <a:ext cx="3306762" cy="1450975"/>
        </p:xfrm>
        <a:graphic>
          <a:graphicData uri="http://schemas.openxmlformats.org/drawingml/2006/table">
            <a:tbl>
              <a:tblPr firstRow="1" bandRow="1">
                <a:tableStyleId>{5C22544A-7EE6-4342-B048-85BDC9FD1C3A}</a:tableStyleId>
              </a:tblPr>
              <a:tblGrid>
                <a:gridCol w="1650679"/>
                <a:gridCol w="1656083"/>
              </a:tblGrid>
              <a:tr h="405462">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21" marR="91421" marT="45707" marB="45707"/>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21" marR="91421" marT="45707" marB="45707"/>
                </a:tc>
              </a:tr>
              <a:tr h="64005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800" b="1" dirty="0" smtClean="0">
                          <a:solidFill>
                            <a:schemeClr val="tx1"/>
                          </a:solidFill>
                          <a:latin typeface="Times New Roman" pitchFamily="18" charset="0"/>
                          <a:cs typeface="Times New Roman" pitchFamily="18" charset="0"/>
                        </a:rPr>
                        <a:t>crédit=</a:t>
                      </a:r>
                      <a:r>
                        <a:rPr lang="fr-FR" sz="1800" b="1" baseline="0" dirty="0" smtClean="0">
                          <a:solidFill>
                            <a:schemeClr val="tx1"/>
                          </a:solidFill>
                          <a:latin typeface="Times New Roman" pitchFamily="18" charset="0"/>
                          <a:cs typeface="Times New Roman" pitchFamily="18" charset="0"/>
                        </a:rPr>
                        <a:t> +100</a:t>
                      </a:r>
                      <a:endParaRPr lang="fr-FR" sz="1800" b="1" dirty="0" smtClean="0">
                        <a:solidFill>
                          <a:schemeClr val="tx1"/>
                        </a:solidFill>
                        <a:latin typeface="Times New Roman" pitchFamily="18" charset="0"/>
                        <a:cs typeface="Times New Roman" pitchFamily="18" charset="0"/>
                      </a:endParaRPr>
                    </a:p>
                  </a:txBody>
                  <a:tcPr marL="91421" marR="91421" marT="45707" marB="45707"/>
                </a:tc>
                <a:tc>
                  <a:txBody>
                    <a:bodyPr/>
                    <a:lstStyle/>
                    <a:p>
                      <a:pPr algn="ctr"/>
                      <a:r>
                        <a:rPr lang="fr-FR" sz="1800" b="1" dirty="0" smtClean="0">
                          <a:latin typeface="Times New Roman" pitchFamily="18" charset="0"/>
                          <a:cs typeface="Times New Roman" pitchFamily="18" charset="0"/>
                        </a:rPr>
                        <a:t>Cc.</a:t>
                      </a:r>
                      <a:r>
                        <a:rPr lang="fr-FR" sz="1800" b="1" baseline="0" dirty="0" smtClean="0">
                          <a:latin typeface="Times New Roman" pitchFamily="18" charset="0"/>
                          <a:cs typeface="Times New Roman" pitchFamily="18" charset="0"/>
                        </a:rPr>
                        <a:t> Etse= </a:t>
                      </a:r>
                    </a:p>
                    <a:p>
                      <a:pPr algn="ctr"/>
                      <a:r>
                        <a:rPr lang="fr-FR" sz="1800" b="1" baseline="0" dirty="0" smtClean="0">
                          <a:latin typeface="Times New Roman" pitchFamily="18" charset="0"/>
                          <a:cs typeface="Times New Roman" pitchFamily="18" charset="0"/>
                        </a:rPr>
                        <a:t>+100</a:t>
                      </a:r>
                      <a:endParaRPr lang="fr-FR" sz="1800" b="1" dirty="0">
                        <a:latin typeface="Times New Roman" pitchFamily="18" charset="0"/>
                        <a:cs typeface="Times New Roman" pitchFamily="18" charset="0"/>
                      </a:endParaRPr>
                    </a:p>
                  </a:txBody>
                  <a:tcPr marL="91421" marR="91421" marT="45707" marB="45707"/>
                </a:tc>
              </a:tr>
              <a:tr h="405462">
                <a:tc>
                  <a:txBody>
                    <a:bodyPr/>
                    <a:lstStyle/>
                    <a:p>
                      <a:pPr algn="ctr"/>
                      <a:endParaRPr lang="fr-FR" sz="1800">
                        <a:latin typeface="Times New Roman" pitchFamily="18" charset="0"/>
                        <a:cs typeface="Times New Roman" pitchFamily="18" charset="0"/>
                      </a:endParaRPr>
                    </a:p>
                  </a:txBody>
                  <a:tcPr marL="91421" marR="91421" marT="45707" marB="45707"/>
                </a:tc>
                <a:tc>
                  <a:txBody>
                    <a:bodyPr/>
                    <a:lstStyle/>
                    <a:p>
                      <a:pPr algn="ctr"/>
                      <a:endParaRPr lang="fr-FR" sz="1800" b="1" dirty="0">
                        <a:solidFill>
                          <a:srgbClr val="FF0000"/>
                        </a:solidFill>
                        <a:latin typeface="Times New Roman" pitchFamily="18" charset="0"/>
                        <a:cs typeface="Times New Roman" pitchFamily="18" charset="0"/>
                      </a:endParaRPr>
                    </a:p>
                  </a:txBody>
                  <a:tcPr marL="91421" marR="91421" marT="45707" marB="45707"/>
                </a:tc>
              </a:tr>
            </a:tbl>
          </a:graphicData>
        </a:graphic>
      </p:graphicFrame>
      <p:graphicFrame>
        <p:nvGraphicFramePr>
          <p:cNvPr id="5" name="Espace réservé du contenu 3"/>
          <p:cNvGraphicFramePr>
            <a:graphicFrameLocks/>
          </p:cNvGraphicFramePr>
          <p:nvPr/>
        </p:nvGraphicFramePr>
        <p:xfrm>
          <a:off x="179388" y="4078288"/>
          <a:ext cx="3816350" cy="1371600"/>
        </p:xfrm>
        <a:graphic>
          <a:graphicData uri="http://schemas.openxmlformats.org/drawingml/2006/table">
            <a:tbl>
              <a:tblPr firstRow="1" bandRow="1">
                <a:tableStyleId>{5C22544A-7EE6-4342-B048-85BDC9FD1C3A}</a:tableStyleId>
              </a:tblPr>
              <a:tblGrid>
                <a:gridCol w="2376218"/>
                <a:gridCol w="1440132"/>
              </a:tblGrid>
              <a:tr h="360040">
                <a:tc>
                  <a:txBody>
                    <a:bodyPr/>
                    <a:lstStyle/>
                    <a:p>
                      <a:pPr algn="ctr"/>
                      <a:r>
                        <a:rPr lang="fr-FR" dirty="0" smtClean="0">
                          <a:latin typeface="Times New Roman" pitchFamily="18" charset="0"/>
                          <a:cs typeface="Times New Roman" pitchFamily="18" charset="0"/>
                        </a:rPr>
                        <a:t>Actif</a:t>
                      </a:r>
                      <a:endParaRPr lang="fr-FR" dirty="0">
                        <a:latin typeface="Times New Roman" pitchFamily="18" charset="0"/>
                        <a:cs typeface="Times New Roman" pitchFamily="18" charset="0"/>
                      </a:endParaRPr>
                    </a:p>
                  </a:txBody>
                  <a:tcPr marL="91438" marR="91438"/>
                </a:tc>
                <a:tc>
                  <a:txBody>
                    <a:bodyPr/>
                    <a:lstStyle/>
                    <a:p>
                      <a:pPr algn="ctr"/>
                      <a:r>
                        <a:rPr lang="fr-FR" dirty="0" smtClean="0">
                          <a:latin typeface="Times New Roman" pitchFamily="18" charset="0"/>
                          <a:cs typeface="Times New Roman" pitchFamily="18" charset="0"/>
                        </a:rPr>
                        <a:t>Passif</a:t>
                      </a:r>
                      <a:endParaRPr lang="fr-FR" dirty="0">
                        <a:latin typeface="Times New Roman" pitchFamily="18" charset="0"/>
                        <a:cs typeface="Times New Roman" pitchFamily="18" charset="0"/>
                      </a:endParaRPr>
                    </a:p>
                  </a:txBody>
                  <a:tcPr marL="91438" marR="91438"/>
                </a:tc>
              </a:tr>
              <a:tr h="360040">
                <a:tc>
                  <a:txBody>
                    <a:bodyPr/>
                    <a:lstStyle/>
                    <a:p>
                      <a:pPr algn="ctr"/>
                      <a:endParaRPr lang="fr-FR" b="0" dirty="0">
                        <a:solidFill>
                          <a:schemeClr val="tx1"/>
                        </a:solidFill>
                        <a:latin typeface="Times New Roman" pitchFamily="18" charset="0"/>
                        <a:cs typeface="Times New Roman" pitchFamily="18" charset="0"/>
                      </a:endParaRPr>
                    </a:p>
                  </a:txBody>
                  <a:tcPr marL="91438" marR="91438"/>
                </a:tc>
                <a:tc>
                  <a:txBody>
                    <a:bodyPr/>
                    <a:lstStyle/>
                    <a:p>
                      <a:pPr algn="ctr"/>
                      <a:r>
                        <a:rPr lang="fr-FR" b="1" dirty="0" smtClean="0">
                          <a:latin typeface="Times New Roman" pitchFamily="18" charset="0"/>
                          <a:cs typeface="Times New Roman" pitchFamily="18" charset="0"/>
                        </a:rPr>
                        <a:t>Dette B1=+100</a:t>
                      </a:r>
                      <a:endParaRPr lang="fr-FR" b="1" dirty="0">
                        <a:latin typeface="Times New Roman" pitchFamily="18" charset="0"/>
                        <a:cs typeface="Times New Roman" pitchFamily="18" charset="0"/>
                      </a:endParaRPr>
                    </a:p>
                  </a:txBody>
                  <a:tcPr marL="91438" marR="91438"/>
                </a:tc>
              </a:tr>
              <a:tr h="360040">
                <a:tc>
                  <a:txBody>
                    <a:bodyPr/>
                    <a:lstStyle/>
                    <a:p>
                      <a:pPr marL="0" algn="ctr" defTabSz="914400" rtl="0" eaLnBrk="1" latinLnBrk="0" hangingPunct="1"/>
                      <a:r>
                        <a:rPr lang="fr-FR" sz="1800" b="1" kern="1200" baseline="0" dirty="0" smtClean="0">
                          <a:solidFill>
                            <a:schemeClr val="tx1"/>
                          </a:solidFill>
                          <a:latin typeface="Times New Roman" pitchFamily="18" charset="0"/>
                          <a:ea typeface="+mn-ea"/>
                          <a:cs typeface="Times New Roman" pitchFamily="18" charset="0"/>
                        </a:rPr>
                        <a:t>Cc. B1= -100</a:t>
                      </a:r>
                      <a:endParaRPr lang="fr-FR" sz="1800" b="1" kern="1200" baseline="0" dirty="0">
                        <a:solidFill>
                          <a:schemeClr val="tx1"/>
                        </a:solidFill>
                        <a:latin typeface="Times New Roman" pitchFamily="18" charset="0"/>
                        <a:ea typeface="+mn-ea"/>
                        <a:cs typeface="Times New Roman" pitchFamily="18" charset="0"/>
                      </a:endParaRPr>
                    </a:p>
                  </a:txBody>
                  <a:tcPr marL="91438" marR="91438"/>
                </a:tc>
                <a:tc>
                  <a:txBody>
                    <a:bodyPr/>
                    <a:lstStyle/>
                    <a:p>
                      <a:pPr algn="ctr"/>
                      <a:endParaRPr lang="fr-FR" dirty="0">
                        <a:latin typeface="Times New Roman" pitchFamily="18" charset="0"/>
                        <a:cs typeface="Times New Roman" pitchFamily="18" charset="0"/>
                      </a:endParaRPr>
                    </a:p>
                  </a:txBody>
                  <a:tcPr marL="91438" marR="91438"/>
                </a:tc>
              </a:tr>
            </a:tbl>
          </a:graphicData>
        </a:graphic>
      </p:graphicFrame>
      <p:graphicFrame>
        <p:nvGraphicFramePr>
          <p:cNvPr id="6" name="Espace réservé du contenu 3"/>
          <p:cNvGraphicFramePr>
            <a:graphicFrameLocks/>
          </p:cNvGraphicFramePr>
          <p:nvPr/>
        </p:nvGraphicFramePr>
        <p:xfrm>
          <a:off x="5651500" y="4078288"/>
          <a:ext cx="3457575" cy="1096962"/>
        </p:xfrm>
        <a:graphic>
          <a:graphicData uri="http://schemas.openxmlformats.org/drawingml/2006/table">
            <a:tbl>
              <a:tblPr firstRow="1" bandRow="1">
                <a:tableStyleId>{5C22544A-7EE6-4342-B048-85BDC9FD1C3A}</a:tableStyleId>
              </a:tblPr>
              <a:tblGrid>
                <a:gridCol w="2447684"/>
                <a:gridCol w="1009891"/>
              </a:tblGrid>
              <a:tr h="365654">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18" marR="91418" marT="45680" marB="45680"/>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18" marR="91418" marT="45680" marB="45680"/>
                </a:tc>
              </a:tr>
              <a:tr h="365654">
                <a:tc>
                  <a:txBody>
                    <a:bodyPr/>
                    <a:lstStyle/>
                    <a:p>
                      <a:pPr algn="ctr"/>
                      <a:r>
                        <a:rPr lang="fr-FR" sz="1800" b="1" dirty="0" smtClean="0">
                          <a:solidFill>
                            <a:schemeClr val="accent1"/>
                          </a:solidFill>
                          <a:latin typeface="Times New Roman" pitchFamily="18" charset="0"/>
                          <a:cs typeface="Times New Roman" pitchFamily="18" charset="0"/>
                        </a:rPr>
                        <a:t>Cc.</a:t>
                      </a:r>
                      <a:r>
                        <a:rPr lang="fr-FR" sz="1800" b="1" baseline="0" dirty="0" smtClean="0">
                          <a:solidFill>
                            <a:schemeClr val="accent1"/>
                          </a:solidFill>
                          <a:latin typeface="Times New Roman" pitchFamily="18" charset="0"/>
                          <a:cs typeface="Times New Roman" pitchFamily="18" charset="0"/>
                        </a:rPr>
                        <a:t> B2=+100</a:t>
                      </a:r>
                      <a:endParaRPr lang="fr-FR" sz="1800" b="1" dirty="0">
                        <a:solidFill>
                          <a:schemeClr val="accent1"/>
                        </a:solidFill>
                        <a:latin typeface="Times New Roman" pitchFamily="18" charset="0"/>
                        <a:cs typeface="Times New Roman" pitchFamily="18" charset="0"/>
                      </a:endParaRPr>
                    </a:p>
                  </a:txBody>
                  <a:tcPr marL="91418" marR="91418" marT="45680" marB="45680"/>
                </a:tc>
                <a:tc>
                  <a:txBody>
                    <a:bodyPr/>
                    <a:lstStyle/>
                    <a:p>
                      <a:pPr algn="ctr"/>
                      <a:endParaRPr lang="fr-FR" sz="1800">
                        <a:latin typeface="Times New Roman" pitchFamily="18" charset="0"/>
                        <a:cs typeface="Times New Roman" pitchFamily="18" charset="0"/>
                      </a:endParaRPr>
                    </a:p>
                  </a:txBody>
                  <a:tcPr marL="91418" marR="91418" marT="45680" marB="45680"/>
                </a:tc>
              </a:tr>
              <a:tr h="365654">
                <a:tc>
                  <a:txBody>
                    <a:bodyPr/>
                    <a:lstStyle/>
                    <a:p>
                      <a:pPr algn="ctr"/>
                      <a:r>
                        <a:rPr lang="fr-FR" sz="1800" b="1" dirty="0" smtClean="0">
                          <a:solidFill>
                            <a:schemeClr val="tx1"/>
                          </a:solidFill>
                          <a:latin typeface="Times New Roman" pitchFamily="18" charset="0"/>
                          <a:cs typeface="Times New Roman" pitchFamily="18" charset="0"/>
                        </a:rPr>
                        <a:t>Cc.</a:t>
                      </a:r>
                      <a:r>
                        <a:rPr lang="fr-FR" sz="1800" b="1" baseline="0" dirty="0" smtClean="0">
                          <a:solidFill>
                            <a:schemeClr val="tx1"/>
                          </a:solidFill>
                          <a:latin typeface="Times New Roman" pitchFamily="18" charset="0"/>
                          <a:cs typeface="Times New Roman" pitchFamily="18" charset="0"/>
                        </a:rPr>
                        <a:t> B1= -100</a:t>
                      </a:r>
                      <a:endParaRPr lang="fr-FR" sz="1800" b="1" dirty="0">
                        <a:solidFill>
                          <a:schemeClr val="tx1"/>
                        </a:solidFill>
                        <a:latin typeface="Times New Roman" pitchFamily="18" charset="0"/>
                        <a:cs typeface="Times New Roman" pitchFamily="18" charset="0"/>
                      </a:endParaRPr>
                    </a:p>
                  </a:txBody>
                  <a:tcPr marL="91418" marR="91418" marT="45680" marB="45680"/>
                </a:tc>
                <a:tc>
                  <a:txBody>
                    <a:bodyPr/>
                    <a:lstStyle/>
                    <a:p>
                      <a:pPr algn="ctr"/>
                      <a:endParaRPr lang="fr-FR" sz="1800" dirty="0">
                        <a:latin typeface="Times New Roman" pitchFamily="18" charset="0"/>
                        <a:cs typeface="Times New Roman" pitchFamily="18" charset="0"/>
                      </a:endParaRPr>
                    </a:p>
                  </a:txBody>
                  <a:tcPr marL="91418" marR="91418" marT="45680" marB="45680"/>
                </a:tc>
              </a:tr>
            </a:tbl>
          </a:graphicData>
        </a:graphic>
      </p:graphicFrame>
      <p:sp>
        <p:nvSpPr>
          <p:cNvPr id="110637" name="ZoneTexte 6"/>
          <p:cNvSpPr txBox="1">
            <a:spLocks noChangeArrowheads="1"/>
          </p:cNvSpPr>
          <p:nvPr/>
        </p:nvSpPr>
        <p:spPr bwMode="auto">
          <a:xfrm>
            <a:off x="1547813" y="1509713"/>
            <a:ext cx="1511300" cy="368300"/>
          </a:xfrm>
          <a:prstGeom prst="rect">
            <a:avLst/>
          </a:prstGeom>
          <a:noFill/>
          <a:ln w="9525">
            <a:noFill/>
            <a:miter lim="800000"/>
            <a:headEnd/>
            <a:tailEnd/>
          </a:ln>
        </p:spPr>
        <p:txBody>
          <a:bodyPr>
            <a:spAutoFit/>
          </a:bodyPr>
          <a:lstStyle/>
          <a:p>
            <a:pPr algn="ctr"/>
            <a:r>
              <a:rPr lang="fr-FR">
                <a:latin typeface="Times New Roman" pitchFamily="18" charset="0"/>
                <a:cs typeface="Times New Roman" pitchFamily="18" charset="0"/>
              </a:rPr>
              <a:t>B1</a:t>
            </a:r>
            <a:endParaRPr lang="fr-FR" b="1">
              <a:latin typeface="Times New Roman" pitchFamily="18" charset="0"/>
              <a:cs typeface="Times New Roman" pitchFamily="18" charset="0"/>
            </a:endParaRPr>
          </a:p>
        </p:txBody>
      </p:sp>
      <p:sp>
        <p:nvSpPr>
          <p:cNvPr id="110638" name="ZoneTexte 7"/>
          <p:cNvSpPr txBox="1">
            <a:spLocks noChangeArrowheads="1"/>
          </p:cNvSpPr>
          <p:nvPr/>
        </p:nvSpPr>
        <p:spPr bwMode="auto">
          <a:xfrm>
            <a:off x="6732588" y="3713163"/>
            <a:ext cx="1295400" cy="369887"/>
          </a:xfrm>
          <a:prstGeom prst="rect">
            <a:avLst/>
          </a:prstGeom>
          <a:noFill/>
          <a:ln w="9525">
            <a:noFill/>
            <a:miter lim="800000"/>
            <a:headEnd/>
            <a:tailEnd/>
          </a:ln>
        </p:spPr>
        <p:txBody>
          <a:bodyPr>
            <a:spAutoFit/>
          </a:bodyPr>
          <a:lstStyle/>
          <a:p>
            <a:r>
              <a:rPr lang="fr-FR">
                <a:latin typeface="Times New Roman" pitchFamily="18" charset="0"/>
                <a:cs typeface="Times New Roman" pitchFamily="18" charset="0"/>
              </a:rPr>
              <a:t>Fournisseur</a:t>
            </a:r>
          </a:p>
        </p:txBody>
      </p:sp>
      <p:sp>
        <p:nvSpPr>
          <p:cNvPr id="110639" name="ZoneTexte 8"/>
          <p:cNvSpPr txBox="1">
            <a:spLocks noChangeArrowheads="1"/>
          </p:cNvSpPr>
          <p:nvPr/>
        </p:nvSpPr>
        <p:spPr bwMode="auto">
          <a:xfrm>
            <a:off x="1693863" y="3708400"/>
            <a:ext cx="1365250" cy="369888"/>
          </a:xfrm>
          <a:prstGeom prst="rect">
            <a:avLst/>
          </a:prstGeom>
          <a:noFill/>
          <a:ln w="9525">
            <a:noFill/>
            <a:miter lim="800000"/>
            <a:headEnd/>
            <a:tailEnd/>
          </a:ln>
        </p:spPr>
        <p:txBody>
          <a:bodyPr>
            <a:spAutoFit/>
          </a:bodyPr>
          <a:lstStyle/>
          <a:p>
            <a:r>
              <a:rPr lang="fr-FR">
                <a:latin typeface="Times New Roman" pitchFamily="18" charset="0"/>
                <a:cs typeface="Times New Roman" pitchFamily="18" charset="0"/>
              </a:rPr>
              <a:t>Entreprise</a:t>
            </a:r>
          </a:p>
        </p:txBody>
      </p:sp>
      <p:graphicFrame>
        <p:nvGraphicFramePr>
          <p:cNvPr id="11" name="Espace réservé du contenu 3"/>
          <p:cNvGraphicFramePr>
            <a:graphicFrameLocks/>
          </p:cNvGraphicFramePr>
          <p:nvPr/>
        </p:nvGraphicFramePr>
        <p:xfrm>
          <a:off x="5292725" y="1989138"/>
          <a:ext cx="3128963" cy="1444625"/>
        </p:xfrm>
        <a:graphic>
          <a:graphicData uri="http://schemas.openxmlformats.org/drawingml/2006/table">
            <a:tbl>
              <a:tblPr firstRow="1" bandRow="1">
                <a:tableStyleId>{5C22544A-7EE6-4342-B048-85BDC9FD1C3A}</a:tableStyleId>
              </a:tblPr>
              <a:tblGrid>
                <a:gridCol w="1564482"/>
                <a:gridCol w="1564482"/>
              </a:tblGrid>
              <a:tr h="402232">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35" marR="91435" marT="45726" marB="45726"/>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35" marR="91435" marT="45726" marB="45726"/>
                </a:tc>
              </a:tr>
              <a:tr h="640161">
                <a:tc>
                  <a:txBody>
                    <a:bodyPr/>
                    <a:lstStyle/>
                    <a:p>
                      <a:pPr algn="ctr"/>
                      <a:endParaRPr lang="fr-FR" sz="1800" b="1" dirty="0">
                        <a:solidFill>
                          <a:srgbClr val="FF0000"/>
                        </a:solidFill>
                        <a:latin typeface="Times New Roman" pitchFamily="18" charset="0"/>
                        <a:cs typeface="Times New Roman" pitchFamily="18" charset="0"/>
                      </a:endParaRPr>
                    </a:p>
                  </a:txBody>
                  <a:tcPr marL="91435" marR="91435" marT="45726" marB="45726"/>
                </a:tc>
                <a:tc>
                  <a:txBody>
                    <a:bodyPr/>
                    <a:lstStyle/>
                    <a:p>
                      <a:pPr algn="ctr"/>
                      <a:r>
                        <a:rPr lang="fr-FR" sz="1800" b="1" dirty="0" smtClean="0">
                          <a:solidFill>
                            <a:schemeClr val="accent1"/>
                          </a:solidFill>
                          <a:latin typeface="Times New Roman" pitchFamily="18" charset="0"/>
                          <a:cs typeface="Times New Roman" pitchFamily="18" charset="0"/>
                        </a:rPr>
                        <a:t>Dépôt Frs= +100</a:t>
                      </a:r>
                      <a:endParaRPr lang="fr-FR" sz="1800" b="1" dirty="0">
                        <a:solidFill>
                          <a:schemeClr val="accent1"/>
                        </a:solidFill>
                        <a:latin typeface="Times New Roman" pitchFamily="18" charset="0"/>
                        <a:cs typeface="Times New Roman" pitchFamily="18" charset="0"/>
                      </a:endParaRPr>
                    </a:p>
                  </a:txBody>
                  <a:tcPr marL="91435" marR="91435" marT="45726" marB="45726"/>
                </a:tc>
              </a:tr>
              <a:tr h="402232">
                <a:tc>
                  <a:txBody>
                    <a:bodyPr/>
                    <a:lstStyle/>
                    <a:p>
                      <a:pPr algn="ctr"/>
                      <a:endParaRPr lang="fr-FR" sz="1800" b="1" dirty="0">
                        <a:solidFill>
                          <a:srgbClr val="FF0000"/>
                        </a:solidFill>
                        <a:latin typeface="Times New Roman" pitchFamily="18" charset="0"/>
                        <a:cs typeface="Times New Roman" pitchFamily="18" charset="0"/>
                      </a:endParaRPr>
                    </a:p>
                  </a:txBody>
                  <a:tcPr marL="91435" marR="91435" marT="45726" marB="45726"/>
                </a:tc>
                <a:tc>
                  <a:txBody>
                    <a:bodyPr/>
                    <a:lstStyle/>
                    <a:p>
                      <a:pPr algn="ctr"/>
                      <a:endParaRPr lang="fr-FR" sz="1800" b="1" dirty="0">
                        <a:solidFill>
                          <a:schemeClr val="accent1"/>
                        </a:solidFill>
                        <a:latin typeface="Times New Roman" pitchFamily="18" charset="0"/>
                        <a:cs typeface="Times New Roman" pitchFamily="18" charset="0"/>
                      </a:endParaRPr>
                    </a:p>
                  </a:txBody>
                  <a:tcPr marL="91435" marR="91435" marT="45726" marB="45726"/>
                </a:tc>
              </a:tr>
            </a:tbl>
          </a:graphicData>
        </a:graphic>
      </p:graphicFrame>
      <p:sp>
        <p:nvSpPr>
          <p:cNvPr id="110654" name="Rectangle 2"/>
          <p:cNvSpPr>
            <a:spLocks noChangeArrowheads="1"/>
          </p:cNvSpPr>
          <p:nvPr/>
        </p:nvSpPr>
        <p:spPr bwMode="auto">
          <a:xfrm>
            <a:off x="6561138" y="1509713"/>
            <a:ext cx="454025" cy="369887"/>
          </a:xfrm>
          <a:prstGeom prst="rect">
            <a:avLst/>
          </a:prstGeom>
          <a:noFill/>
          <a:ln w="9525">
            <a:noFill/>
            <a:miter lim="800000"/>
            <a:headEnd/>
            <a:tailEnd/>
          </a:ln>
        </p:spPr>
        <p:txBody>
          <a:bodyPr wrap="none">
            <a:spAutoFit/>
          </a:bodyPr>
          <a:lstStyle/>
          <a:p>
            <a:pPr algn="ctr"/>
            <a:r>
              <a:rPr lang="fr-FR">
                <a:latin typeface="Times New Roman" pitchFamily="18" charset="0"/>
                <a:cs typeface="Times New Roman" pitchFamily="18" charset="0"/>
              </a:rPr>
              <a:t>B2</a:t>
            </a:r>
            <a:endParaRPr lang="fr-FR" b="1">
              <a:latin typeface="Times New Roman" pitchFamily="18" charset="0"/>
              <a:cs typeface="Times New Roman" pitchFamily="18" charset="0"/>
            </a:endParaRPr>
          </a:p>
        </p:txBody>
      </p:sp>
      <p:sp>
        <p:nvSpPr>
          <p:cNvPr id="110655" name="ZoneTexte 13"/>
          <p:cNvSpPr txBox="1">
            <a:spLocks noChangeArrowheads="1"/>
          </p:cNvSpPr>
          <p:nvPr/>
        </p:nvSpPr>
        <p:spPr bwMode="auto">
          <a:xfrm>
            <a:off x="3779838" y="5021263"/>
            <a:ext cx="4032250" cy="369887"/>
          </a:xfrm>
          <a:prstGeom prst="rect">
            <a:avLst/>
          </a:prstGeom>
          <a:noFill/>
          <a:ln w="9525">
            <a:noFill/>
            <a:miter lim="800000"/>
            <a:headEnd/>
            <a:tailEnd/>
          </a:ln>
        </p:spPr>
        <p:txBody>
          <a:bodyPr>
            <a:spAutoFit/>
          </a:bodyPr>
          <a:lstStyle/>
          <a:p>
            <a:r>
              <a:rPr lang="fr-FR" i="1">
                <a:solidFill>
                  <a:schemeClr val="tx2"/>
                </a:solidFill>
                <a:latin typeface="Times New Roman" pitchFamily="18" charset="0"/>
                <a:cs typeface="Times New Roman" pitchFamily="18" charset="0"/>
              </a:rPr>
              <a:t>Règlement de facture</a:t>
            </a:r>
          </a:p>
        </p:txBody>
      </p:sp>
      <p:cxnSp>
        <p:nvCxnSpPr>
          <p:cNvPr id="15" name="Connecteur droit avec flèche 14"/>
          <p:cNvCxnSpPr/>
          <p:nvPr/>
        </p:nvCxnSpPr>
        <p:spPr>
          <a:xfrm>
            <a:off x="2195513" y="5013325"/>
            <a:ext cx="3889375" cy="79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Connecteur droit avec flèche 11"/>
          <p:cNvCxnSpPr/>
          <p:nvPr/>
        </p:nvCxnSpPr>
        <p:spPr>
          <a:xfrm flipV="1">
            <a:off x="8604250" y="2636838"/>
            <a:ext cx="0" cy="12795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0658" name="Rectangle 17"/>
          <p:cNvSpPr>
            <a:spLocks noChangeArrowheads="1"/>
          </p:cNvSpPr>
          <p:nvPr/>
        </p:nvSpPr>
        <p:spPr bwMode="auto">
          <a:xfrm rot="-5400000">
            <a:off x="7517606" y="2667794"/>
            <a:ext cx="2543175" cy="369888"/>
          </a:xfrm>
          <a:prstGeom prst="rect">
            <a:avLst/>
          </a:prstGeom>
          <a:noFill/>
          <a:ln w="9525">
            <a:noFill/>
            <a:miter lim="800000"/>
            <a:headEnd/>
            <a:tailEnd/>
          </a:ln>
        </p:spPr>
        <p:txBody>
          <a:bodyPr wrap="none">
            <a:spAutoFit/>
          </a:bodyPr>
          <a:lstStyle/>
          <a:p>
            <a:r>
              <a:rPr lang="fr-FR" b="1" i="1">
                <a:solidFill>
                  <a:schemeClr val="accent1"/>
                </a:solidFill>
                <a:latin typeface="Times New Roman" pitchFamily="18" charset="0"/>
                <a:cs typeface="Times New Roman" pitchFamily="18" charset="0"/>
              </a:rPr>
              <a:t>Remise à l’encaissement</a:t>
            </a:r>
          </a:p>
        </p:txBody>
      </p:sp>
      <p:sp>
        <p:nvSpPr>
          <p:cNvPr id="16" name="Espace réservé du pied de page 15"/>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Titre 1"/>
          <p:cNvSpPr>
            <a:spLocks noGrp="1"/>
          </p:cNvSpPr>
          <p:nvPr>
            <p:ph type="title"/>
          </p:nvPr>
        </p:nvSpPr>
        <p:spPr/>
        <p:txBody>
          <a:bodyPr/>
          <a:lstStyle/>
          <a:p>
            <a:pPr eaLnBrk="1" hangingPunct="1"/>
            <a:r>
              <a:rPr lang="fr-FR" smtClean="0">
                <a:latin typeface="Times New Roman" pitchFamily="18" charset="0"/>
                <a:cs typeface="Times New Roman" pitchFamily="18" charset="0"/>
              </a:rPr>
              <a:t>2</a:t>
            </a:r>
            <a:r>
              <a:rPr lang="fr-FR" baseline="30000" smtClean="0">
                <a:latin typeface="Times New Roman" pitchFamily="18" charset="0"/>
                <a:cs typeface="Times New Roman" pitchFamily="18" charset="0"/>
              </a:rPr>
              <a:t>ème</a:t>
            </a:r>
            <a:r>
              <a:rPr lang="fr-FR" smtClean="0">
                <a:latin typeface="Times New Roman" pitchFamily="18" charset="0"/>
                <a:cs typeface="Times New Roman" pitchFamily="18" charset="0"/>
              </a:rPr>
              <a:t>  Cas: Offre de crédit</a:t>
            </a:r>
          </a:p>
        </p:txBody>
      </p:sp>
      <p:graphicFrame>
        <p:nvGraphicFramePr>
          <p:cNvPr id="4" name="Espace réservé du contenu 3"/>
          <p:cNvGraphicFramePr>
            <a:graphicFrameLocks noGrp="1"/>
          </p:cNvGraphicFramePr>
          <p:nvPr>
            <p:ph idx="1"/>
          </p:nvPr>
        </p:nvGraphicFramePr>
        <p:xfrm>
          <a:off x="544513" y="1989138"/>
          <a:ext cx="3306762" cy="1450975"/>
        </p:xfrm>
        <a:graphic>
          <a:graphicData uri="http://schemas.openxmlformats.org/drawingml/2006/table">
            <a:tbl>
              <a:tblPr firstRow="1" bandRow="1">
                <a:tableStyleId>{5C22544A-7EE6-4342-B048-85BDC9FD1C3A}</a:tableStyleId>
              </a:tblPr>
              <a:tblGrid>
                <a:gridCol w="1650679"/>
                <a:gridCol w="1656083"/>
              </a:tblGrid>
              <a:tr h="405462">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21" marR="91421" marT="45707" marB="45707"/>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21" marR="91421" marT="45707" marB="45707"/>
                </a:tc>
              </a:tr>
              <a:tr h="64005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800" b="1" dirty="0" smtClean="0">
                          <a:solidFill>
                            <a:schemeClr val="tx1"/>
                          </a:solidFill>
                          <a:latin typeface="Times New Roman" pitchFamily="18" charset="0"/>
                          <a:cs typeface="Times New Roman" pitchFamily="18" charset="0"/>
                        </a:rPr>
                        <a:t>Crédit=</a:t>
                      </a:r>
                      <a:r>
                        <a:rPr lang="fr-FR" sz="1800" b="1" baseline="0" dirty="0" smtClean="0">
                          <a:solidFill>
                            <a:schemeClr val="tx1"/>
                          </a:solidFill>
                          <a:latin typeface="Times New Roman" pitchFamily="18" charset="0"/>
                          <a:cs typeface="Times New Roman" pitchFamily="18" charset="0"/>
                        </a:rPr>
                        <a:t> +100</a:t>
                      </a:r>
                      <a:endParaRPr lang="fr-FR" sz="1800" b="1" dirty="0" smtClean="0">
                        <a:solidFill>
                          <a:schemeClr val="tx1"/>
                        </a:solidFill>
                        <a:latin typeface="Times New Roman" pitchFamily="18" charset="0"/>
                        <a:cs typeface="Times New Roman" pitchFamily="18" charset="0"/>
                      </a:endParaRPr>
                    </a:p>
                  </a:txBody>
                  <a:tcPr marL="91421" marR="91421" marT="45707" marB="45707"/>
                </a:tc>
                <a:tc>
                  <a:txBody>
                    <a:bodyPr/>
                    <a:lstStyle/>
                    <a:p>
                      <a:pPr algn="ctr"/>
                      <a:r>
                        <a:rPr lang="fr-FR" sz="1800" b="1" dirty="0" smtClean="0">
                          <a:latin typeface="Times New Roman" pitchFamily="18" charset="0"/>
                          <a:cs typeface="Times New Roman" pitchFamily="18" charset="0"/>
                        </a:rPr>
                        <a:t>Cc.</a:t>
                      </a:r>
                      <a:r>
                        <a:rPr lang="fr-FR" sz="1800" b="1" baseline="0" dirty="0" smtClean="0">
                          <a:latin typeface="Times New Roman" pitchFamily="18" charset="0"/>
                          <a:cs typeface="Times New Roman" pitchFamily="18" charset="0"/>
                        </a:rPr>
                        <a:t> Etse= </a:t>
                      </a:r>
                    </a:p>
                    <a:p>
                      <a:pPr algn="ctr"/>
                      <a:r>
                        <a:rPr lang="fr-FR" sz="1800" b="1" baseline="0" dirty="0" smtClean="0">
                          <a:latin typeface="Times New Roman" pitchFamily="18" charset="0"/>
                          <a:cs typeface="Times New Roman" pitchFamily="18" charset="0"/>
                        </a:rPr>
                        <a:t>-100</a:t>
                      </a:r>
                      <a:endParaRPr lang="fr-FR" sz="1800" b="1" dirty="0">
                        <a:latin typeface="Times New Roman" pitchFamily="18" charset="0"/>
                        <a:cs typeface="Times New Roman" pitchFamily="18" charset="0"/>
                      </a:endParaRPr>
                    </a:p>
                  </a:txBody>
                  <a:tcPr marL="91421" marR="91421" marT="45707" marB="45707"/>
                </a:tc>
              </a:tr>
              <a:tr h="405462">
                <a:tc>
                  <a:txBody>
                    <a:bodyPr/>
                    <a:lstStyle/>
                    <a:p>
                      <a:pPr algn="ctr"/>
                      <a:endParaRPr lang="fr-FR" sz="1800">
                        <a:latin typeface="Times New Roman" pitchFamily="18" charset="0"/>
                        <a:cs typeface="Times New Roman" pitchFamily="18" charset="0"/>
                      </a:endParaRPr>
                    </a:p>
                  </a:txBody>
                  <a:tcPr marL="91421" marR="91421" marT="45707" marB="45707"/>
                </a:tc>
                <a:tc>
                  <a:txBody>
                    <a:bodyPr/>
                    <a:lstStyle/>
                    <a:p>
                      <a:pPr algn="ctr"/>
                      <a:r>
                        <a:rPr lang="fr-FR" sz="1800" b="1" dirty="0" smtClean="0">
                          <a:solidFill>
                            <a:srgbClr val="FF0000"/>
                          </a:solidFill>
                          <a:latin typeface="Times New Roman" pitchFamily="18" charset="0"/>
                          <a:cs typeface="Times New Roman" pitchFamily="18" charset="0"/>
                        </a:rPr>
                        <a:t>Dette</a:t>
                      </a:r>
                      <a:r>
                        <a:rPr lang="fr-FR" sz="1800" b="1" baseline="0" dirty="0" smtClean="0">
                          <a:solidFill>
                            <a:srgbClr val="FF0000"/>
                          </a:solidFill>
                          <a:latin typeface="Times New Roman" pitchFamily="18" charset="0"/>
                          <a:cs typeface="Times New Roman" pitchFamily="18" charset="0"/>
                        </a:rPr>
                        <a:t> B2</a:t>
                      </a:r>
                      <a:endParaRPr lang="fr-FR" sz="1800" b="1" dirty="0">
                        <a:solidFill>
                          <a:srgbClr val="FF0000"/>
                        </a:solidFill>
                        <a:latin typeface="Times New Roman" pitchFamily="18" charset="0"/>
                        <a:cs typeface="Times New Roman" pitchFamily="18" charset="0"/>
                      </a:endParaRPr>
                    </a:p>
                  </a:txBody>
                  <a:tcPr marL="91421" marR="91421" marT="45707" marB="45707"/>
                </a:tc>
              </a:tr>
            </a:tbl>
          </a:graphicData>
        </a:graphic>
      </p:graphicFrame>
      <p:graphicFrame>
        <p:nvGraphicFramePr>
          <p:cNvPr id="5" name="Espace réservé du contenu 3"/>
          <p:cNvGraphicFramePr>
            <a:graphicFrameLocks/>
          </p:cNvGraphicFramePr>
          <p:nvPr/>
        </p:nvGraphicFramePr>
        <p:xfrm>
          <a:off x="179388" y="4078288"/>
          <a:ext cx="3816350" cy="1371600"/>
        </p:xfrm>
        <a:graphic>
          <a:graphicData uri="http://schemas.openxmlformats.org/drawingml/2006/table">
            <a:tbl>
              <a:tblPr firstRow="1" bandRow="1">
                <a:tableStyleId>{5C22544A-7EE6-4342-B048-85BDC9FD1C3A}</a:tableStyleId>
              </a:tblPr>
              <a:tblGrid>
                <a:gridCol w="2376218"/>
                <a:gridCol w="1440132"/>
              </a:tblGrid>
              <a:tr h="360040">
                <a:tc>
                  <a:txBody>
                    <a:bodyPr/>
                    <a:lstStyle/>
                    <a:p>
                      <a:pPr algn="ctr"/>
                      <a:r>
                        <a:rPr lang="fr-FR" dirty="0" smtClean="0">
                          <a:latin typeface="Times New Roman" pitchFamily="18" charset="0"/>
                          <a:cs typeface="Times New Roman" pitchFamily="18" charset="0"/>
                        </a:rPr>
                        <a:t>Actif</a:t>
                      </a:r>
                      <a:endParaRPr lang="fr-FR" dirty="0">
                        <a:latin typeface="Times New Roman" pitchFamily="18" charset="0"/>
                        <a:cs typeface="Times New Roman" pitchFamily="18" charset="0"/>
                      </a:endParaRPr>
                    </a:p>
                  </a:txBody>
                  <a:tcPr marL="91438" marR="91438"/>
                </a:tc>
                <a:tc>
                  <a:txBody>
                    <a:bodyPr/>
                    <a:lstStyle/>
                    <a:p>
                      <a:pPr algn="ctr"/>
                      <a:r>
                        <a:rPr lang="fr-FR" dirty="0" smtClean="0">
                          <a:latin typeface="Times New Roman" pitchFamily="18" charset="0"/>
                          <a:cs typeface="Times New Roman" pitchFamily="18" charset="0"/>
                        </a:rPr>
                        <a:t>Passif</a:t>
                      </a:r>
                      <a:endParaRPr lang="fr-FR" dirty="0">
                        <a:latin typeface="Times New Roman" pitchFamily="18" charset="0"/>
                        <a:cs typeface="Times New Roman" pitchFamily="18" charset="0"/>
                      </a:endParaRPr>
                    </a:p>
                  </a:txBody>
                  <a:tcPr marL="91438" marR="91438"/>
                </a:tc>
              </a:tr>
              <a:tr h="360040">
                <a:tc>
                  <a:txBody>
                    <a:bodyPr/>
                    <a:lstStyle/>
                    <a:p>
                      <a:pPr algn="ctr"/>
                      <a:endParaRPr lang="fr-FR" b="0" dirty="0">
                        <a:solidFill>
                          <a:schemeClr val="tx1"/>
                        </a:solidFill>
                        <a:latin typeface="Times New Roman" pitchFamily="18" charset="0"/>
                        <a:cs typeface="Times New Roman" pitchFamily="18" charset="0"/>
                      </a:endParaRPr>
                    </a:p>
                  </a:txBody>
                  <a:tcPr marL="91438" marR="91438"/>
                </a:tc>
                <a:tc>
                  <a:txBody>
                    <a:bodyPr/>
                    <a:lstStyle/>
                    <a:p>
                      <a:pPr algn="ctr"/>
                      <a:r>
                        <a:rPr lang="fr-FR" b="1" dirty="0" smtClean="0">
                          <a:latin typeface="Times New Roman" pitchFamily="18" charset="0"/>
                          <a:cs typeface="Times New Roman" pitchFamily="18" charset="0"/>
                        </a:rPr>
                        <a:t>Dette B1=+100</a:t>
                      </a:r>
                      <a:endParaRPr lang="fr-FR" b="1" dirty="0">
                        <a:latin typeface="Times New Roman" pitchFamily="18" charset="0"/>
                        <a:cs typeface="Times New Roman" pitchFamily="18" charset="0"/>
                      </a:endParaRPr>
                    </a:p>
                  </a:txBody>
                  <a:tcPr marL="91438" marR="91438"/>
                </a:tc>
              </a:tr>
              <a:tr h="360040">
                <a:tc>
                  <a:txBody>
                    <a:bodyPr/>
                    <a:lstStyle/>
                    <a:p>
                      <a:pPr marL="0" algn="ctr" defTabSz="914400" rtl="0" eaLnBrk="1" latinLnBrk="0" hangingPunct="1"/>
                      <a:r>
                        <a:rPr lang="fr-FR" sz="1800" b="1" kern="1200" baseline="0" dirty="0" smtClean="0">
                          <a:solidFill>
                            <a:schemeClr val="tx1"/>
                          </a:solidFill>
                          <a:latin typeface="Times New Roman" pitchFamily="18" charset="0"/>
                          <a:ea typeface="+mn-ea"/>
                          <a:cs typeface="Times New Roman" pitchFamily="18" charset="0"/>
                        </a:rPr>
                        <a:t>Cc. B1= -100</a:t>
                      </a:r>
                      <a:endParaRPr lang="fr-FR" sz="1800" b="1" kern="1200" baseline="0" dirty="0">
                        <a:solidFill>
                          <a:schemeClr val="tx1"/>
                        </a:solidFill>
                        <a:latin typeface="Times New Roman" pitchFamily="18" charset="0"/>
                        <a:ea typeface="+mn-ea"/>
                        <a:cs typeface="Times New Roman" pitchFamily="18" charset="0"/>
                      </a:endParaRPr>
                    </a:p>
                  </a:txBody>
                  <a:tcPr marL="91438" marR="91438"/>
                </a:tc>
                <a:tc>
                  <a:txBody>
                    <a:bodyPr/>
                    <a:lstStyle/>
                    <a:p>
                      <a:pPr algn="ctr"/>
                      <a:endParaRPr lang="fr-FR" dirty="0">
                        <a:latin typeface="Times New Roman" pitchFamily="18" charset="0"/>
                        <a:cs typeface="Times New Roman" pitchFamily="18" charset="0"/>
                      </a:endParaRPr>
                    </a:p>
                  </a:txBody>
                  <a:tcPr marL="91438" marR="91438"/>
                </a:tc>
              </a:tr>
            </a:tbl>
          </a:graphicData>
        </a:graphic>
      </p:graphicFrame>
      <p:graphicFrame>
        <p:nvGraphicFramePr>
          <p:cNvPr id="6" name="Espace réservé du contenu 3"/>
          <p:cNvGraphicFramePr>
            <a:graphicFrameLocks/>
          </p:cNvGraphicFramePr>
          <p:nvPr/>
        </p:nvGraphicFramePr>
        <p:xfrm>
          <a:off x="5651500" y="4078288"/>
          <a:ext cx="3457575" cy="1096962"/>
        </p:xfrm>
        <a:graphic>
          <a:graphicData uri="http://schemas.openxmlformats.org/drawingml/2006/table">
            <a:tbl>
              <a:tblPr firstRow="1" bandRow="1">
                <a:tableStyleId>{5C22544A-7EE6-4342-B048-85BDC9FD1C3A}</a:tableStyleId>
              </a:tblPr>
              <a:tblGrid>
                <a:gridCol w="2447684"/>
                <a:gridCol w="1009891"/>
              </a:tblGrid>
              <a:tr h="365654">
                <a:tc>
                  <a:txBody>
                    <a:bodyPr/>
                    <a:lstStyle/>
                    <a:p>
                      <a:pPr algn="ctr"/>
                      <a:r>
                        <a:rPr lang="fr-FR" sz="1800" b="1" dirty="0" smtClean="0">
                          <a:latin typeface="Times New Roman" pitchFamily="18" charset="0"/>
                          <a:cs typeface="Times New Roman" pitchFamily="18" charset="0"/>
                        </a:rPr>
                        <a:t>Actif</a:t>
                      </a:r>
                      <a:endParaRPr lang="fr-FR" sz="1800" b="1" dirty="0">
                        <a:latin typeface="Times New Roman" pitchFamily="18" charset="0"/>
                        <a:cs typeface="Times New Roman" pitchFamily="18" charset="0"/>
                      </a:endParaRPr>
                    </a:p>
                  </a:txBody>
                  <a:tcPr marL="91418" marR="91418" marT="45680" marB="45680"/>
                </a:tc>
                <a:tc>
                  <a:txBody>
                    <a:bodyPr/>
                    <a:lstStyle/>
                    <a:p>
                      <a:pPr algn="ctr"/>
                      <a:r>
                        <a:rPr lang="fr-FR" sz="180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18" marR="91418" marT="45680" marB="45680"/>
                </a:tc>
              </a:tr>
              <a:tr h="365654">
                <a:tc>
                  <a:txBody>
                    <a:bodyPr/>
                    <a:lstStyle/>
                    <a:p>
                      <a:pPr algn="ctr"/>
                      <a:r>
                        <a:rPr lang="fr-FR" sz="1800" b="1" dirty="0" smtClean="0">
                          <a:solidFill>
                            <a:schemeClr val="tx1"/>
                          </a:solidFill>
                          <a:latin typeface="Times New Roman" pitchFamily="18" charset="0"/>
                          <a:cs typeface="Times New Roman" pitchFamily="18" charset="0"/>
                        </a:rPr>
                        <a:t>Cc.</a:t>
                      </a:r>
                      <a:r>
                        <a:rPr lang="fr-FR" sz="1800" b="1" baseline="0" dirty="0" smtClean="0">
                          <a:solidFill>
                            <a:schemeClr val="tx1"/>
                          </a:solidFill>
                          <a:latin typeface="Times New Roman" pitchFamily="18" charset="0"/>
                          <a:cs typeface="Times New Roman" pitchFamily="18" charset="0"/>
                        </a:rPr>
                        <a:t> B2=+100</a:t>
                      </a:r>
                      <a:endParaRPr lang="fr-FR" sz="1800" b="1" dirty="0">
                        <a:solidFill>
                          <a:schemeClr val="tx1"/>
                        </a:solidFill>
                        <a:latin typeface="Times New Roman" pitchFamily="18" charset="0"/>
                        <a:cs typeface="Times New Roman" pitchFamily="18" charset="0"/>
                      </a:endParaRPr>
                    </a:p>
                  </a:txBody>
                  <a:tcPr marL="91418" marR="91418" marT="45680" marB="45680"/>
                </a:tc>
                <a:tc>
                  <a:txBody>
                    <a:bodyPr/>
                    <a:lstStyle/>
                    <a:p>
                      <a:pPr algn="ctr"/>
                      <a:endParaRPr lang="fr-FR" sz="1800">
                        <a:latin typeface="Times New Roman" pitchFamily="18" charset="0"/>
                        <a:cs typeface="Times New Roman" pitchFamily="18" charset="0"/>
                      </a:endParaRPr>
                    </a:p>
                  </a:txBody>
                  <a:tcPr marL="91418" marR="91418" marT="45680" marB="45680"/>
                </a:tc>
              </a:tr>
              <a:tr h="365654">
                <a:tc>
                  <a:txBody>
                    <a:bodyPr/>
                    <a:lstStyle/>
                    <a:p>
                      <a:pPr algn="ctr"/>
                      <a:r>
                        <a:rPr lang="fr-FR" sz="1800" b="1" dirty="0" smtClean="0">
                          <a:solidFill>
                            <a:schemeClr val="tx1"/>
                          </a:solidFill>
                          <a:latin typeface="Times New Roman" pitchFamily="18" charset="0"/>
                          <a:cs typeface="Times New Roman" pitchFamily="18" charset="0"/>
                        </a:rPr>
                        <a:t>Cc.</a:t>
                      </a:r>
                      <a:r>
                        <a:rPr lang="fr-FR" sz="1800" b="1" baseline="0" dirty="0" smtClean="0">
                          <a:solidFill>
                            <a:schemeClr val="tx1"/>
                          </a:solidFill>
                          <a:latin typeface="Times New Roman" pitchFamily="18" charset="0"/>
                          <a:cs typeface="Times New Roman" pitchFamily="18" charset="0"/>
                        </a:rPr>
                        <a:t> B1= -100</a:t>
                      </a:r>
                      <a:endParaRPr lang="fr-FR" sz="1800" b="1" dirty="0">
                        <a:solidFill>
                          <a:schemeClr val="tx1"/>
                        </a:solidFill>
                        <a:latin typeface="Times New Roman" pitchFamily="18" charset="0"/>
                        <a:cs typeface="Times New Roman" pitchFamily="18" charset="0"/>
                      </a:endParaRPr>
                    </a:p>
                  </a:txBody>
                  <a:tcPr marL="91418" marR="91418" marT="45680" marB="45680"/>
                </a:tc>
                <a:tc>
                  <a:txBody>
                    <a:bodyPr/>
                    <a:lstStyle/>
                    <a:p>
                      <a:pPr algn="ctr"/>
                      <a:endParaRPr lang="fr-FR" sz="1800" dirty="0">
                        <a:latin typeface="Times New Roman" pitchFamily="18" charset="0"/>
                        <a:cs typeface="Times New Roman" pitchFamily="18" charset="0"/>
                      </a:endParaRPr>
                    </a:p>
                  </a:txBody>
                  <a:tcPr marL="91418" marR="91418" marT="45680" marB="45680"/>
                </a:tc>
              </a:tr>
            </a:tbl>
          </a:graphicData>
        </a:graphic>
      </p:graphicFrame>
      <p:sp>
        <p:nvSpPr>
          <p:cNvPr id="111661" name="ZoneTexte 6"/>
          <p:cNvSpPr txBox="1">
            <a:spLocks noChangeArrowheads="1"/>
          </p:cNvSpPr>
          <p:nvPr/>
        </p:nvSpPr>
        <p:spPr bwMode="auto">
          <a:xfrm>
            <a:off x="1547813" y="1509713"/>
            <a:ext cx="1511300" cy="368300"/>
          </a:xfrm>
          <a:prstGeom prst="rect">
            <a:avLst/>
          </a:prstGeom>
          <a:noFill/>
          <a:ln w="9525">
            <a:noFill/>
            <a:miter lim="800000"/>
            <a:headEnd/>
            <a:tailEnd/>
          </a:ln>
        </p:spPr>
        <p:txBody>
          <a:bodyPr>
            <a:spAutoFit/>
          </a:bodyPr>
          <a:lstStyle/>
          <a:p>
            <a:pPr algn="ctr"/>
            <a:r>
              <a:rPr lang="fr-FR">
                <a:latin typeface="Times New Roman" pitchFamily="18" charset="0"/>
                <a:cs typeface="Times New Roman" pitchFamily="18" charset="0"/>
              </a:rPr>
              <a:t>B1</a:t>
            </a:r>
            <a:endParaRPr lang="fr-FR" b="1">
              <a:latin typeface="Times New Roman" pitchFamily="18" charset="0"/>
              <a:cs typeface="Times New Roman" pitchFamily="18" charset="0"/>
            </a:endParaRPr>
          </a:p>
        </p:txBody>
      </p:sp>
      <p:sp>
        <p:nvSpPr>
          <p:cNvPr id="111662" name="ZoneTexte 7"/>
          <p:cNvSpPr txBox="1">
            <a:spLocks noChangeArrowheads="1"/>
          </p:cNvSpPr>
          <p:nvPr/>
        </p:nvSpPr>
        <p:spPr bwMode="auto">
          <a:xfrm>
            <a:off x="6732588" y="3713163"/>
            <a:ext cx="1295400" cy="369887"/>
          </a:xfrm>
          <a:prstGeom prst="rect">
            <a:avLst/>
          </a:prstGeom>
          <a:noFill/>
          <a:ln w="9525">
            <a:noFill/>
            <a:miter lim="800000"/>
            <a:headEnd/>
            <a:tailEnd/>
          </a:ln>
        </p:spPr>
        <p:txBody>
          <a:bodyPr>
            <a:spAutoFit/>
          </a:bodyPr>
          <a:lstStyle/>
          <a:p>
            <a:r>
              <a:rPr lang="fr-FR">
                <a:latin typeface="Times New Roman" pitchFamily="18" charset="0"/>
                <a:cs typeface="Times New Roman" pitchFamily="18" charset="0"/>
              </a:rPr>
              <a:t>Fournisseur</a:t>
            </a:r>
          </a:p>
        </p:txBody>
      </p:sp>
      <p:sp>
        <p:nvSpPr>
          <p:cNvPr id="111663" name="ZoneTexte 8"/>
          <p:cNvSpPr txBox="1">
            <a:spLocks noChangeArrowheads="1"/>
          </p:cNvSpPr>
          <p:nvPr/>
        </p:nvSpPr>
        <p:spPr bwMode="auto">
          <a:xfrm>
            <a:off x="1693863" y="3708400"/>
            <a:ext cx="1365250" cy="369888"/>
          </a:xfrm>
          <a:prstGeom prst="rect">
            <a:avLst/>
          </a:prstGeom>
          <a:noFill/>
          <a:ln w="9525">
            <a:noFill/>
            <a:miter lim="800000"/>
            <a:headEnd/>
            <a:tailEnd/>
          </a:ln>
        </p:spPr>
        <p:txBody>
          <a:bodyPr>
            <a:spAutoFit/>
          </a:bodyPr>
          <a:lstStyle/>
          <a:p>
            <a:r>
              <a:rPr lang="fr-FR">
                <a:latin typeface="Times New Roman" pitchFamily="18" charset="0"/>
                <a:cs typeface="Times New Roman" pitchFamily="18" charset="0"/>
              </a:rPr>
              <a:t>Entreprise</a:t>
            </a:r>
          </a:p>
        </p:txBody>
      </p:sp>
      <p:graphicFrame>
        <p:nvGraphicFramePr>
          <p:cNvPr id="11" name="Espace réservé du contenu 3"/>
          <p:cNvGraphicFramePr>
            <a:graphicFrameLocks/>
          </p:cNvGraphicFramePr>
          <p:nvPr/>
        </p:nvGraphicFramePr>
        <p:xfrm>
          <a:off x="5292725" y="1989138"/>
          <a:ext cx="3128963" cy="1444625"/>
        </p:xfrm>
        <a:graphic>
          <a:graphicData uri="http://schemas.openxmlformats.org/drawingml/2006/table">
            <a:tbl>
              <a:tblPr firstRow="1" bandRow="1">
                <a:tableStyleId>{5C22544A-7EE6-4342-B048-85BDC9FD1C3A}</a:tableStyleId>
              </a:tblPr>
              <a:tblGrid>
                <a:gridCol w="1564482"/>
                <a:gridCol w="1564482"/>
              </a:tblGrid>
              <a:tr h="402232">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35" marR="91435" marT="45726" marB="45726"/>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35" marR="91435" marT="45726" marB="45726"/>
                </a:tc>
              </a:tr>
              <a:tr h="640161">
                <a:tc>
                  <a:txBody>
                    <a:bodyPr/>
                    <a:lstStyle/>
                    <a:p>
                      <a:pPr algn="ctr"/>
                      <a:r>
                        <a:rPr lang="fr-FR" sz="1800" b="1" dirty="0" smtClean="0">
                          <a:solidFill>
                            <a:srgbClr val="FF0000"/>
                          </a:solidFill>
                          <a:latin typeface="Times New Roman" pitchFamily="18" charset="0"/>
                          <a:cs typeface="Times New Roman" pitchFamily="18" charset="0"/>
                        </a:rPr>
                        <a:t>Créance sur</a:t>
                      </a:r>
                      <a:r>
                        <a:rPr lang="fr-FR" sz="1800" b="1" baseline="0" dirty="0" smtClean="0">
                          <a:solidFill>
                            <a:srgbClr val="FF0000"/>
                          </a:solidFill>
                          <a:latin typeface="Times New Roman" pitchFamily="18" charset="0"/>
                          <a:cs typeface="Times New Roman" pitchFamily="18" charset="0"/>
                        </a:rPr>
                        <a:t> B1=100</a:t>
                      </a:r>
                      <a:endParaRPr lang="fr-FR" sz="1800" b="1" dirty="0">
                        <a:solidFill>
                          <a:srgbClr val="FF0000"/>
                        </a:solidFill>
                        <a:latin typeface="Times New Roman" pitchFamily="18" charset="0"/>
                        <a:cs typeface="Times New Roman" pitchFamily="18" charset="0"/>
                      </a:endParaRPr>
                    </a:p>
                  </a:txBody>
                  <a:tcPr marL="91435" marR="91435" marT="45726" marB="45726"/>
                </a:tc>
                <a:tc>
                  <a:txBody>
                    <a:bodyPr/>
                    <a:lstStyle/>
                    <a:p>
                      <a:pPr algn="ctr"/>
                      <a:r>
                        <a:rPr lang="fr-FR" sz="1800" b="1" dirty="0" smtClean="0">
                          <a:solidFill>
                            <a:schemeClr val="tx1"/>
                          </a:solidFill>
                          <a:latin typeface="Times New Roman" pitchFamily="18" charset="0"/>
                          <a:cs typeface="Times New Roman" pitchFamily="18" charset="0"/>
                        </a:rPr>
                        <a:t>Dépôt Frs= +100</a:t>
                      </a:r>
                      <a:endParaRPr lang="fr-FR" sz="1800" b="1" dirty="0">
                        <a:solidFill>
                          <a:schemeClr val="tx1"/>
                        </a:solidFill>
                        <a:latin typeface="Times New Roman" pitchFamily="18" charset="0"/>
                        <a:cs typeface="Times New Roman" pitchFamily="18" charset="0"/>
                      </a:endParaRPr>
                    </a:p>
                  </a:txBody>
                  <a:tcPr marL="91435" marR="91435" marT="45726" marB="45726"/>
                </a:tc>
              </a:tr>
              <a:tr h="402232">
                <a:tc>
                  <a:txBody>
                    <a:bodyPr/>
                    <a:lstStyle/>
                    <a:p>
                      <a:pPr algn="ctr"/>
                      <a:endParaRPr lang="fr-FR" sz="1800" b="1" dirty="0">
                        <a:solidFill>
                          <a:srgbClr val="FF0000"/>
                        </a:solidFill>
                        <a:latin typeface="Times New Roman" pitchFamily="18" charset="0"/>
                        <a:cs typeface="Times New Roman" pitchFamily="18" charset="0"/>
                      </a:endParaRPr>
                    </a:p>
                  </a:txBody>
                  <a:tcPr marL="91435" marR="91435" marT="45726" marB="45726"/>
                </a:tc>
                <a:tc>
                  <a:txBody>
                    <a:bodyPr/>
                    <a:lstStyle/>
                    <a:p>
                      <a:pPr algn="ctr"/>
                      <a:endParaRPr lang="fr-FR" sz="1800" b="1" dirty="0">
                        <a:solidFill>
                          <a:schemeClr val="accent1"/>
                        </a:solidFill>
                        <a:latin typeface="Times New Roman" pitchFamily="18" charset="0"/>
                        <a:cs typeface="Times New Roman" pitchFamily="18" charset="0"/>
                      </a:endParaRPr>
                    </a:p>
                  </a:txBody>
                  <a:tcPr marL="91435" marR="91435" marT="45726" marB="45726"/>
                </a:tc>
              </a:tr>
            </a:tbl>
          </a:graphicData>
        </a:graphic>
      </p:graphicFrame>
      <p:sp>
        <p:nvSpPr>
          <p:cNvPr id="111678" name="Rectangle 2"/>
          <p:cNvSpPr>
            <a:spLocks noChangeArrowheads="1"/>
          </p:cNvSpPr>
          <p:nvPr/>
        </p:nvSpPr>
        <p:spPr bwMode="auto">
          <a:xfrm>
            <a:off x="6561138" y="1509713"/>
            <a:ext cx="454025" cy="369887"/>
          </a:xfrm>
          <a:prstGeom prst="rect">
            <a:avLst/>
          </a:prstGeom>
          <a:noFill/>
          <a:ln w="9525">
            <a:noFill/>
            <a:miter lim="800000"/>
            <a:headEnd/>
            <a:tailEnd/>
          </a:ln>
        </p:spPr>
        <p:txBody>
          <a:bodyPr wrap="none">
            <a:spAutoFit/>
          </a:bodyPr>
          <a:lstStyle/>
          <a:p>
            <a:pPr algn="ctr"/>
            <a:r>
              <a:rPr lang="fr-FR">
                <a:latin typeface="Times New Roman" pitchFamily="18" charset="0"/>
                <a:cs typeface="Times New Roman" pitchFamily="18" charset="0"/>
              </a:rPr>
              <a:t>B2</a:t>
            </a:r>
            <a:endParaRPr lang="fr-FR" b="1">
              <a:latin typeface="Times New Roman" pitchFamily="18" charset="0"/>
              <a:cs typeface="Times New Roman" pitchFamily="18" charset="0"/>
            </a:endParaRPr>
          </a:p>
        </p:txBody>
      </p:sp>
      <p:sp>
        <p:nvSpPr>
          <p:cNvPr id="111679" name="Rectangle 9"/>
          <p:cNvSpPr>
            <a:spLocks noChangeArrowheads="1"/>
          </p:cNvSpPr>
          <p:nvPr/>
        </p:nvSpPr>
        <p:spPr bwMode="auto">
          <a:xfrm rot="-700132">
            <a:off x="3851275" y="2459038"/>
            <a:ext cx="1638300" cy="646112"/>
          </a:xfrm>
          <a:prstGeom prst="rect">
            <a:avLst/>
          </a:prstGeom>
          <a:noFill/>
          <a:ln w="9525">
            <a:noFill/>
            <a:miter lim="800000"/>
            <a:headEnd/>
            <a:tailEnd/>
          </a:ln>
        </p:spPr>
        <p:txBody>
          <a:bodyPr>
            <a:spAutoFit/>
          </a:bodyPr>
          <a:lstStyle/>
          <a:p>
            <a:r>
              <a:rPr lang="fr-FR" i="1">
                <a:solidFill>
                  <a:schemeClr val="tx2"/>
                </a:solidFill>
                <a:latin typeface="Times New Roman" pitchFamily="18" charset="0"/>
                <a:cs typeface="Times New Roman" pitchFamily="18" charset="0"/>
              </a:rPr>
              <a:t>Emprunt</a:t>
            </a:r>
          </a:p>
          <a:p>
            <a:r>
              <a:rPr lang="fr-FR" i="1">
                <a:solidFill>
                  <a:schemeClr val="tx2"/>
                </a:solidFill>
                <a:latin typeface="Times New Roman" pitchFamily="18" charset="0"/>
                <a:cs typeface="Times New Roman" pitchFamily="18" charset="0"/>
              </a:rPr>
              <a:t> interbancaire</a:t>
            </a:r>
          </a:p>
        </p:txBody>
      </p:sp>
      <p:cxnSp>
        <p:nvCxnSpPr>
          <p:cNvPr id="16" name="Connecteur droit avec flèche 15"/>
          <p:cNvCxnSpPr/>
          <p:nvPr/>
        </p:nvCxnSpPr>
        <p:spPr>
          <a:xfrm flipH="1">
            <a:off x="3635375" y="2852738"/>
            <a:ext cx="1903413" cy="4175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Espace réservé du pied de page 12"/>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Titre 1"/>
          <p:cNvSpPr>
            <a:spLocks noGrp="1"/>
          </p:cNvSpPr>
          <p:nvPr>
            <p:ph type="title"/>
          </p:nvPr>
        </p:nvSpPr>
        <p:spPr/>
        <p:txBody>
          <a:bodyPr/>
          <a:lstStyle/>
          <a:p>
            <a:pPr eaLnBrk="1" hangingPunct="1"/>
            <a:r>
              <a:rPr lang="fr-FR" smtClean="0">
                <a:latin typeface="Times New Roman" pitchFamily="18" charset="0"/>
                <a:cs typeface="Times New Roman" pitchFamily="18" charset="0"/>
              </a:rPr>
              <a:t>2</a:t>
            </a:r>
            <a:r>
              <a:rPr lang="fr-FR" baseline="30000" smtClean="0">
                <a:latin typeface="Times New Roman" pitchFamily="18" charset="0"/>
                <a:cs typeface="Times New Roman" pitchFamily="18" charset="0"/>
              </a:rPr>
              <a:t>ème</a:t>
            </a:r>
            <a:r>
              <a:rPr lang="fr-FR" smtClean="0">
                <a:latin typeface="Times New Roman" pitchFamily="18" charset="0"/>
                <a:cs typeface="Times New Roman" pitchFamily="18" charset="0"/>
              </a:rPr>
              <a:t>  Cas: Offre de crédit</a:t>
            </a:r>
          </a:p>
        </p:txBody>
      </p:sp>
      <p:graphicFrame>
        <p:nvGraphicFramePr>
          <p:cNvPr id="4" name="Espace réservé du contenu 3"/>
          <p:cNvGraphicFramePr>
            <a:graphicFrameLocks noGrp="1"/>
          </p:cNvGraphicFramePr>
          <p:nvPr>
            <p:ph idx="1"/>
          </p:nvPr>
        </p:nvGraphicFramePr>
        <p:xfrm>
          <a:off x="544513" y="1989138"/>
          <a:ext cx="3306762" cy="1431925"/>
        </p:xfrm>
        <a:graphic>
          <a:graphicData uri="http://schemas.openxmlformats.org/drawingml/2006/table">
            <a:tbl>
              <a:tblPr firstRow="1" bandRow="1">
                <a:tableStyleId>{5C22544A-7EE6-4342-B048-85BDC9FD1C3A}</a:tableStyleId>
              </a:tblPr>
              <a:tblGrid>
                <a:gridCol w="1650679"/>
                <a:gridCol w="1656083"/>
              </a:tblGrid>
              <a:tr h="405473">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21" marR="91421" marT="45708" marB="45708"/>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21" marR="91421" marT="45708" marB="45708"/>
                </a:tc>
              </a:tr>
              <a:tr h="38639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800" b="1" dirty="0" smtClean="0">
                          <a:solidFill>
                            <a:schemeClr val="tx1"/>
                          </a:solidFill>
                          <a:latin typeface="Times New Roman" pitchFamily="18" charset="0"/>
                          <a:cs typeface="Times New Roman" pitchFamily="18" charset="0"/>
                        </a:rPr>
                        <a:t>Crédit=</a:t>
                      </a:r>
                      <a:r>
                        <a:rPr lang="fr-FR" sz="1800" b="1" baseline="0" dirty="0" smtClean="0">
                          <a:solidFill>
                            <a:schemeClr val="tx1"/>
                          </a:solidFill>
                          <a:latin typeface="Times New Roman" pitchFamily="18" charset="0"/>
                          <a:cs typeface="Times New Roman" pitchFamily="18" charset="0"/>
                        </a:rPr>
                        <a:t> +100</a:t>
                      </a:r>
                      <a:endParaRPr lang="fr-FR" sz="1800" b="1" dirty="0" smtClean="0">
                        <a:solidFill>
                          <a:schemeClr val="tx1"/>
                        </a:solidFill>
                        <a:latin typeface="Times New Roman" pitchFamily="18" charset="0"/>
                        <a:cs typeface="Times New Roman" pitchFamily="18" charset="0"/>
                      </a:endParaRPr>
                    </a:p>
                  </a:txBody>
                  <a:tcPr marL="91421" marR="91421" marT="45708" marB="45708"/>
                </a:tc>
                <a:tc>
                  <a:txBody>
                    <a:bodyPr/>
                    <a:lstStyle/>
                    <a:p>
                      <a:pPr algn="ctr"/>
                      <a:endParaRPr lang="fr-FR" sz="1800" b="1" dirty="0">
                        <a:latin typeface="Times New Roman" pitchFamily="18" charset="0"/>
                        <a:cs typeface="Times New Roman" pitchFamily="18" charset="0"/>
                      </a:endParaRPr>
                    </a:p>
                  </a:txBody>
                  <a:tcPr marL="91421" marR="91421" marT="45708" marB="45708"/>
                </a:tc>
              </a:tr>
              <a:tr h="640053">
                <a:tc>
                  <a:txBody>
                    <a:bodyPr/>
                    <a:lstStyle/>
                    <a:p>
                      <a:pPr algn="ctr"/>
                      <a:endParaRPr lang="fr-FR" sz="1800">
                        <a:latin typeface="Times New Roman" pitchFamily="18" charset="0"/>
                        <a:cs typeface="Times New Roman" pitchFamily="18" charset="0"/>
                      </a:endParaRPr>
                    </a:p>
                  </a:txBody>
                  <a:tcPr marL="91421" marR="91421" marT="45708" marB="45708"/>
                </a:tc>
                <a:tc>
                  <a:txBody>
                    <a:bodyPr/>
                    <a:lstStyle/>
                    <a:p>
                      <a:pPr algn="ctr"/>
                      <a:r>
                        <a:rPr lang="fr-FR" sz="1800" b="1" dirty="0" smtClean="0">
                          <a:solidFill>
                            <a:srgbClr val="FF0000"/>
                          </a:solidFill>
                          <a:latin typeface="Times New Roman" pitchFamily="18" charset="0"/>
                          <a:cs typeface="Times New Roman" pitchFamily="18" charset="0"/>
                        </a:rPr>
                        <a:t>Dette</a:t>
                      </a:r>
                      <a:r>
                        <a:rPr lang="fr-FR" sz="1800" b="1" baseline="0" dirty="0" smtClean="0">
                          <a:solidFill>
                            <a:srgbClr val="FF0000"/>
                          </a:solidFill>
                          <a:latin typeface="Times New Roman" pitchFamily="18" charset="0"/>
                          <a:cs typeface="Times New Roman" pitchFamily="18" charset="0"/>
                        </a:rPr>
                        <a:t> B2=100</a:t>
                      </a:r>
                      <a:endParaRPr lang="fr-FR" sz="1800" b="1" dirty="0">
                        <a:solidFill>
                          <a:srgbClr val="FF0000"/>
                        </a:solidFill>
                        <a:latin typeface="Times New Roman" pitchFamily="18" charset="0"/>
                        <a:cs typeface="Times New Roman" pitchFamily="18" charset="0"/>
                      </a:endParaRPr>
                    </a:p>
                  </a:txBody>
                  <a:tcPr marL="91421" marR="91421" marT="45708" marB="45708"/>
                </a:tc>
              </a:tr>
            </a:tbl>
          </a:graphicData>
        </a:graphic>
      </p:graphicFrame>
      <p:graphicFrame>
        <p:nvGraphicFramePr>
          <p:cNvPr id="5" name="Espace réservé du contenu 3"/>
          <p:cNvGraphicFramePr>
            <a:graphicFrameLocks/>
          </p:cNvGraphicFramePr>
          <p:nvPr/>
        </p:nvGraphicFramePr>
        <p:xfrm>
          <a:off x="179388" y="4078288"/>
          <a:ext cx="3816350" cy="1371600"/>
        </p:xfrm>
        <a:graphic>
          <a:graphicData uri="http://schemas.openxmlformats.org/drawingml/2006/table">
            <a:tbl>
              <a:tblPr firstRow="1" bandRow="1">
                <a:tableStyleId>{5C22544A-7EE6-4342-B048-85BDC9FD1C3A}</a:tableStyleId>
              </a:tblPr>
              <a:tblGrid>
                <a:gridCol w="2376218"/>
                <a:gridCol w="1440132"/>
              </a:tblGrid>
              <a:tr h="360040">
                <a:tc>
                  <a:txBody>
                    <a:bodyPr/>
                    <a:lstStyle/>
                    <a:p>
                      <a:pPr algn="ctr"/>
                      <a:r>
                        <a:rPr lang="fr-FR" dirty="0" smtClean="0">
                          <a:latin typeface="Times New Roman" pitchFamily="18" charset="0"/>
                          <a:cs typeface="Times New Roman" pitchFamily="18" charset="0"/>
                        </a:rPr>
                        <a:t>Actif</a:t>
                      </a:r>
                      <a:endParaRPr lang="fr-FR" dirty="0">
                        <a:latin typeface="Times New Roman" pitchFamily="18" charset="0"/>
                        <a:cs typeface="Times New Roman" pitchFamily="18" charset="0"/>
                      </a:endParaRPr>
                    </a:p>
                  </a:txBody>
                  <a:tcPr marL="91438" marR="91438"/>
                </a:tc>
                <a:tc>
                  <a:txBody>
                    <a:bodyPr/>
                    <a:lstStyle/>
                    <a:p>
                      <a:pPr algn="ctr"/>
                      <a:r>
                        <a:rPr lang="fr-FR" dirty="0" smtClean="0">
                          <a:latin typeface="Times New Roman" pitchFamily="18" charset="0"/>
                          <a:cs typeface="Times New Roman" pitchFamily="18" charset="0"/>
                        </a:rPr>
                        <a:t>Passif</a:t>
                      </a:r>
                      <a:endParaRPr lang="fr-FR" dirty="0">
                        <a:latin typeface="Times New Roman" pitchFamily="18" charset="0"/>
                        <a:cs typeface="Times New Roman" pitchFamily="18" charset="0"/>
                      </a:endParaRPr>
                    </a:p>
                  </a:txBody>
                  <a:tcPr marL="91438" marR="91438"/>
                </a:tc>
              </a:tr>
              <a:tr h="360040">
                <a:tc>
                  <a:txBody>
                    <a:bodyPr/>
                    <a:lstStyle/>
                    <a:p>
                      <a:pPr algn="ctr"/>
                      <a:endParaRPr lang="fr-FR" b="0" dirty="0">
                        <a:solidFill>
                          <a:schemeClr val="tx1"/>
                        </a:solidFill>
                        <a:latin typeface="Times New Roman" pitchFamily="18" charset="0"/>
                        <a:cs typeface="Times New Roman" pitchFamily="18" charset="0"/>
                      </a:endParaRPr>
                    </a:p>
                  </a:txBody>
                  <a:tcPr marL="91438" marR="91438"/>
                </a:tc>
                <a:tc>
                  <a:txBody>
                    <a:bodyPr/>
                    <a:lstStyle/>
                    <a:p>
                      <a:pPr algn="ctr"/>
                      <a:r>
                        <a:rPr lang="fr-FR" b="1" dirty="0" smtClean="0">
                          <a:latin typeface="Times New Roman" pitchFamily="18" charset="0"/>
                          <a:cs typeface="Times New Roman" pitchFamily="18" charset="0"/>
                        </a:rPr>
                        <a:t>Dette B1=+100</a:t>
                      </a:r>
                      <a:endParaRPr lang="fr-FR" b="1" dirty="0">
                        <a:latin typeface="Times New Roman" pitchFamily="18" charset="0"/>
                        <a:cs typeface="Times New Roman" pitchFamily="18" charset="0"/>
                      </a:endParaRPr>
                    </a:p>
                  </a:txBody>
                  <a:tcPr marL="91438" marR="91438"/>
                </a:tc>
              </a:tr>
              <a:tr h="360040">
                <a:tc>
                  <a:txBody>
                    <a:bodyPr/>
                    <a:lstStyle/>
                    <a:p>
                      <a:pPr marL="0" algn="ctr" defTabSz="914400" rtl="0" eaLnBrk="1" latinLnBrk="0" hangingPunct="1"/>
                      <a:endParaRPr lang="fr-FR" sz="1800" b="1" kern="1200" baseline="0" dirty="0">
                        <a:solidFill>
                          <a:schemeClr val="tx1"/>
                        </a:solidFill>
                        <a:latin typeface="Times New Roman" pitchFamily="18" charset="0"/>
                        <a:ea typeface="+mn-ea"/>
                        <a:cs typeface="Times New Roman" pitchFamily="18" charset="0"/>
                      </a:endParaRPr>
                    </a:p>
                  </a:txBody>
                  <a:tcPr marL="91438" marR="91438"/>
                </a:tc>
                <a:tc>
                  <a:txBody>
                    <a:bodyPr/>
                    <a:lstStyle/>
                    <a:p>
                      <a:pPr algn="ctr"/>
                      <a:r>
                        <a:rPr lang="fr-FR" b="1" dirty="0" smtClean="0">
                          <a:solidFill>
                            <a:schemeClr val="accent1"/>
                          </a:solidFill>
                          <a:latin typeface="Times New Roman" pitchFamily="18" charset="0"/>
                          <a:cs typeface="Times New Roman" pitchFamily="18" charset="0"/>
                        </a:rPr>
                        <a:t>Frs= - 100</a:t>
                      </a:r>
                      <a:endParaRPr lang="fr-FR" b="1" dirty="0">
                        <a:solidFill>
                          <a:schemeClr val="accent1"/>
                        </a:solidFill>
                        <a:latin typeface="Times New Roman" pitchFamily="18" charset="0"/>
                        <a:cs typeface="Times New Roman" pitchFamily="18" charset="0"/>
                      </a:endParaRPr>
                    </a:p>
                  </a:txBody>
                  <a:tcPr marL="91438" marR="91438"/>
                </a:tc>
              </a:tr>
            </a:tbl>
          </a:graphicData>
        </a:graphic>
      </p:graphicFrame>
      <p:graphicFrame>
        <p:nvGraphicFramePr>
          <p:cNvPr id="6" name="Espace réservé du contenu 3"/>
          <p:cNvGraphicFramePr>
            <a:graphicFrameLocks/>
          </p:cNvGraphicFramePr>
          <p:nvPr/>
        </p:nvGraphicFramePr>
        <p:xfrm>
          <a:off x="5651500" y="4078288"/>
          <a:ext cx="3457575" cy="1096962"/>
        </p:xfrm>
        <a:graphic>
          <a:graphicData uri="http://schemas.openxmlformats.org/drawingml/2006/table">
            <a:tbl>
              <a:tblPr firstRow="1" bandRow="1">
                <a:tableStyleId>{5C22544A-7EE6-4342-B048-85BDC9FD1C3A}</a:tableStyleId>
              </a:tblPr>
              <a:tblGrid>
                <a:gridCol w="2447684"/>
                <a:gridCol w="1009891"/>
              </a:tblGrid>
              <a:tr h="365654">
                <a:tc>
                  <a:txBody>
                    <a:bodyPr/>
                    <a:lstStyle/>
                    <a:p>
                      <a:pPr algn="ctr"/>
                      <a:r>
                        <a:rPr lang="fr-FR" sz="1800" b="1" dirty="0" smtClean="0">
                          <a:latin typeface="Times New Roman" pitchFamily="18" charset="0"/>
                          <a:cs typeface="Times New Roman" pitchFamily="18" charset="0"/>
                        </a:rPr>
                        <a:t>Actif</a:t>
                      </a:r>
                      <a:endParaRPr lang="fr-FR" sz="1800" b="1" dirty="0">
                        <a:latin typeface="Times New Roman" pitchFamily="18" charset="0"/>
                        <a:cs typeface="Times New Roman" pitchFamily="18" charset="0"/>
                      </a:endParaRPr>
                    </a:p>
                  </a:txBody>
                  <a:tcPr marL="91418" marR="91418" marT="45680" marB="45680"/>
                </a:tc>
                <a:tc>
                  <a:txBody>
                    <a:bodyPr/>
                    <a:lstStyle/>
                    <a:p>
                      <a:pPr algn="ctr"/>
                      <a:r>
                        <a:rPr lang="fr-FR" sz="180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18" marR="91418" marT="45680" marB="45680"/>
                </a:tc>
              </a:tr>
              <a:tr h="365654">
                <a:tc>
                  <a:txBody>
                    <a:bodyPr/>
                    <a:lstStyle/>
                    <a:p>
                      <a:pPr algn="ctr"/>
                      <a:r>
                        <a:rPr lang="fr-FR" sz="1800" b="1" dirty="0" smtClean="0">
                          <a:solidFill>
                            <a:schemeClr val="tx1"/>
                          </a:solidFill>
                          <a:latin typeface="Times New Roman" pitchFamily="18" charset="0"/>
                          <a:cs typeface="Times New Roman" pitchFamily="18" charset="0"/>
                        </a:rPr>
                        <a:t>Cc.</a:t>
                      </a:r>
                      <a:r>
                        <a:rPr lang="fr-FR" sz="1800" b="1" baseline="0" dirty="0" smtClean="0">
                          <a:solidFill>
                            <a:schemeClr val="tx1"/>
                          </a:solidFill>
                          <a:latin typeface="Times New Roman" pitchFamily="18" charset="0"/>
                          <a:cs typeface="Times New Roman" pitchFamily="18" charset="0"/>
                        </a:rPr>
                        <a:t> B2=+100</a:t>
                      </a:r>
                      <a:endParaRPr lang="fr-FR" sz="1800" b="1" dirty="0">
                        <a:solidFill>
                          <a:schemeClr val="tx1"/>
                        </a:solidFill>
                        <a:latin typeface="Times New Roman" pitchFamily="18" charset="0"/>
                        <a:cs typeface="Times New Roman" pitchFamily="18" charset="0"/>
                      </a:endParaRPr>
                    </a:p>
                  </a:txBody>
                  <a:tcPr marL="91418" marR="91418" marT="45680" marB="45680"/>
                </a:tc>
                <a:tc>
                  <a:txBody>
                    <a:bodyPr/>
                    <a:lstStyle/>
                    <a:p>
                      <a:pPr algn="ctr"/>
                      <a:endParaRPr lang="fr-FR" sz="1800" dirty="0">
                        <a:latin typeface="Times New Roman" pitchFamily="18" charset="0"/>
                        <a:cs typeface="Times New Roman" pitchFamily="18" charset="0"/>
                      </a:endParaRPr>
                    </a:p>
                  </a:txBody>
                  <a:tcPr marL="91418" marR="91418" marT="45680" marB="45680"/>
                </a:tc>
              </a:tr>
              <a:tr h="365654">
                <a:tc>
                  <a:txBody>
                    <a:bodyPr/>
                    <a:lstStyle/>
                    <a:p>
                      <a:pPr algn="ctr"/>
                      <a:r>
                        <a:rPr lang="fr-FR" sz="1800" b="1" dirty="0" smtClean="0">
                          <a:solidFill>
                            <a:schemeClr val="accent1"/>
                          </a:solidFill>
                          <a:latin typeface="Times New Roman" pitchFamily="18" charset="0"/>
                          <a:cs typeface="Times New Roman" pitchFamily="18" charset="0"/>
                        </a:rPr>
                        <a:t>Client = -100</a:t>
                      </a:r>
                      <a:endParaRPr lang="fr-FR" sz="1800" b="1" dirty="0">
                        <a:solidFill>
                          <a:schemeClr val="accent1"/>
                        </a:solidFill>
                        <a:latin typeface="Times New Roman" pitchFamily="18" charset="0"/>
                        <a:cs typeface="Times New Roman" pitchFamily="18" charset="0"/>
                      </a:endParaRPr>
                    </a:p>
                  </a:txBody>
                  <a:tcPr marL="91418" marR="91418" marT="45680" marB="45680"/>
                </a:tc>
                <a:tc>
                  <a:txBody>
                    <a:bodyPr/>
                    <a:lstStyle/>
                    <a:p>
                      <a:pPr algn="ctr"/>
                      <a:endParaRPr lang="fr-FR" sz="1800" dirty="0">
                        <a:latin typeface="Times New Roman" pitchFamily="18" charset="0"/>
                        <a:cs typeface="Times New Roman" pitchFamily="18" charset="0"/>
                      </a:endParaRPr>
                    </a:p>
                  </a:txBody>
                  <a:tcPr marL="91418" marR="91418" marT="45680" marB="45680"/>
                </a:tc>
              </a:tr>
            </a:tbl>
          </a:graphicData>
        </a:graphic>
      </p:graphicFrame>
      <p:sp>
        <p:nvSpPr>
          <p:cNvPr id="112685" name="ZoneTexte 6"/>
          <p:cNvSpPr txBox="1">
            <a:spLocks noChangeArrowheads="1"/>
          </p:cNvSpPr>
          <p:nvPr/>
        </p:nvSpPr>
        <p:spPr bwMode="auto">
          <a:xfrm>
            <a:off x="1547813" y="1509713"/>
            <a:ext cx="1511300" cy="368300"/>
          </a:xfrm>
          <a:prstGeom prst="rect">
            <a:avLst/>
          </a:prstGeom>
          <a:noFill/>
          <a:ln w="9525">
            <a:noFill/>
            <a:miter lim="800000"/>
            <a:headEnd/>
            <a:tailEnd/>
          </a:ln>
        </p:spPr>
        <p:txBody>
          <a:bodyPr>
            <a:spAutoFit/>
          </a:bodyPr>
          <a:lstStyle/>
          <a:p>
            <a:pPr algn="ctr"/>
            <a:r>
              <a:rPr lang="fr-FR">
                <a:latin typeface="Times New Roman" pitchFamily="18" charset="0"/>
                <a:cs typeface="Times New Roman" pitchFamily="18" charset="0"/>
              </a:rPr>
              <a:t>B1</a:t>
            </a:r>
            <a:endParaRPr lang="fr-FR" b="1">
              <a:latin typeface="Times New Roman" pitchFamily="18" charset="0"/>
              <a:cs typeface="Times New Roman" pitchFamily="18" charset="0"/>
            </a:endParaRPr>
          </a:p>
        </p:txBody>
      </p:sp>
      <p:sp>
        <p:nvSpPr>
          <p:cNvPr id="112686" name="ZoneTexte 7"/>
          <p:cNvSpPr txBox="1">
            <a:spLocks noChangeArrowheads="1"/>
          </p:cNvSpPr>
          <p:nvPr/>
        </p:nvSpPr>
        <p:spPr bwMode="auto">
          <a:xfrm>
            <a:off x="6732588" y="3713163"/>
            <a:ext cx="1295400" cy="369887"/>
          </a:xfrm>
          <a:prstGeom prst="rect">
            <a:avLst/>
          </a:prstGeom>
          <a:noFill/>
          <a:ln w="9525">
            <a:noFill/>
            <a:miter lim="800000"/>
            <a:headEnd/>
            <a:tailEnd/>
          </a:ln>
        </p:spPr>
        <p:txBody>
          <a:bodyPr>
            <a:spAutoFit/>
          </a:bodyPr>
          <a:lstStyle/>
          <a:p>
            <a:r>
              <a:rPr lang="fr-FR">
                <a:latin typeface="Times New Roman" pitchFamily="18" charset="0"/>
                <a:cs typeface="Times New Roman" pitchFamily="18" charset="0"/>
              </a:rPr>
              <a:t>Fournisseur</a:t>
            </a:r>
          </a:p>
        </p:txBody>
      </p:sp>
      <p:sp>
        <p:nvSpPr>
          <p:cNvPr id="112687" name="ZoneTexte 8"/>
          <p:cNvSpPr txBox="1">
            <a:spLocks noChangeArrowheads="1"/>
          </p:cNvSpPr>
          <p:nvPr/>
        </p:nvSpPr>
        <p:spPr bwMode="auto">
          <a:xfrm>
            <a:off x="1693863" y="3708400"/>
            <a:ext cx="1365250" cy="369888"/>
          </a:xfrm>
          <a:prstGeom prst="rect">
            <a:avLst/>
          </a:prstGeom>
          <a:noFill/>
          <a:ln w="9525">
            <a:noFill/>
            <a:miter lim="800000"/>
            <a:headEnd/>
            <a:tailEnd/>
          </a:ln>
        </p:spPr>
        <p:txBody>
          <a:bodyPr>
            <a:spAutoFit/>
          </a:bodyPr>
          <a:lstStyle/>
          <a:p>
            <a:r>
              <a:rPr lang="fr-FR">
                <a:latin typeface="Times New Roman" pitchFamily="18" charset="0"/>
                <a:cs typeface="Times New Roman" pitchFamily="18" charset="0"/>
              </a:rPr>
              <a:t>Entreprise</a:t>
            </a:r>
          </a:p>
        </p:txBody>
      </p:sp>
      <p:graphicFrame>
        <p:nvGraphicFramePr>
          <p:cNvPr id="11" name="Espace réservé du contenu 3"/>
          <p:cNvGraphicFramePr>
            <a:graphicFrameLocks/>
          </p:cNvGraphicFramePr>
          <p:nvPr/>
        </p:nvGraphicFramePr>
        <p:xfrm>
          <a:off x="5292725" y="1989138"/>
          <a:ext cx="3128963" cy="1444625"/>
        </p:xfrm>
        <a:graphic>
          <a:graphicData uri="http://schemas.openxmlformats.org/drawingml/2006/table">
            <a:tbl>
              <a:tblPr firstRow="1" bandRow="1">
                <a:tableStyleId>{5C22544A-7EE6-4342-B048-85BDC9FD1C3A}</a:tableStyleId>
              </a:tblPr>
              <a:tblGrid>
                <a:gridCol w="1564482"/>
                <a:gridCol w="1564482"/>
              </a:tblGrid>
              <a:tr h="402232">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35" marR="91435" marT="45726" marB="45726"/>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35" marR="91435" marT="45726" marB="45726"/>
                </a:tc>
              </a:tr>
              <a:tr h="640161">
                <a:tc>
                  <a:txBody>
                    <a:bodyPr/>
                    <a:lstStyle/>
                    <a:p>
                      <a:pPr algn="ctr"/>
                      <a:r>
                        <a:rPr lang="fr-FR" sz="1800" b="1" dirty="0" smtClean="0">
                          <a:solidFill>
                            <a:srgbClr val="FF0000"/>
                          </a:solidFill>
                          <a:latin typeface="Times New Roman" pitchFamily="18" charset="0"/>
                          <a:cs typeface="Times New Roman" pitchFamily="18" charset="0"/>
                        </a:rPr>
                        <a:t>Créance sur</a:t>
                      </a:r>
                      <a:r>
                        <a:rPr lang="fr-FR" sz="1800" b="1" baseline="0" dirty="0" smtClean="0">
                          <a:solidFill>
                            <a:srgbClr val="FF0000"/>
                          </a:solidFill>
                          <a:latin typeface="Times New Roman" pitchFamily="18" charset="0"/>
                          <a:cs typeface="Times New Roman" pitchFamily="18" charset="0"/>
                        </a:rPr>
                        <a:t> B1=100</a:t>
                      </a:r>
                      <a:endParaRPr lang="fr-FR" sz="1800" b="1" dirty="0">
                        <a:solidFill>
                          <a:srgbClr val="FF0000"/>
                        </a:solidFill>
                        <a:latin typeface="Times New Roman" pitchFamily="18" charset="0"/>
                        <a:cs typeface="Times New Roman" pitchFamily="18" charset="0"/>
                      </a:endParaRPr>
                    </a:p>
                  </a:txBody>
                  <a:tcPr marL="91435" marR="91435" marT="45726" marB="45726"/>
                </a:tc>
                <a:tc>
                  <a:txBody>
                    <a:bodyPr/>
                    <a:lstStyle/>
                    <a:p>
                      <a:pPr algn="ctr"/>
                      <a:r>
                        <a:rPr lang="fr-FR" sz="1800" b="1" dirty="0" smtClean="0">
                          <a:solidFill>
                            <a:schemeClr val="tx1"/>
                          </a:solidFill>
                          <a:latin typeface="Times New Roman" pitchFamily="18" charset="0"/>
                          <a:cs typeface="Times New Roman" pitchFamily="18" charset="0"/>
                        </a:rPr>
                        <a:t>Dépôt Frs= +100</a:t>
                      </a:r>
                      <a:endParaRPr lang="fr-FR" sz="1800" b="1" dirty="0">
                        <a:solidFill>
                          <a:schemeClr val="tx1"/>
                        </a:solidFill>
                        <a:latin typeface="Times New Roman" pitchFamily="18" charset="0"/>
                        <a:cs typeface="Times New Roman" pitchFamily="18" charset="0"/>
                      </a:endParaRPr>
                    </a:p>
                  </a:txBody>
                  <a:tcPr marL="91435" marR="91435" marT="45726" marB="45726"/>
                </a:tc>
              </a:tr>
              <a:tr h="402232">
                <a:tc>
                  <a:txBody>
                    <a:bodyPr/>
                    <a:lstStyle/>
                    <a:p>
                      <a:pPr algn="ctr"/>
                      <a:endParaRPr lang="fr-FR" sz="1800" b="1" dirty="0">
                        <a:solidFill>
                          <a:srgbClr val="FF0000"/>
                        </a:solidFill>
                        <a:latin typeface="Times New Roman" pitchFamily="18" charset="0"/>
                        <a:cs typeface="Times New Roman" pitchFamily="18" charset="0"/>
                      </a:endParaRPr>
                    </a:p>
                  </a:txBody>
                  <a:tcPr marL="91435" marR="91435" marT="45726" marB="45726"/>
                </a:tc>
                <a:tc>
                  <a:txBody>
                    <a:bodyPr/>
                    <a:lstStyle/>
                    <a:p>
                      <a:pPr algn="ctr"/>
                      <a:endParaRPr lang="fr-FR" sz="1800" b="1" dirty="0">
                        <a:solidFill>
                          <a:schemeClr val="accent1"/>
                        </a:solidFill>
                        <a:latin typeface="Times New Roman" pitchFamily="18" charset="0"/>
                        <a:cs typeface="Times New Roman" pitchFamily="18" charset="0"/>
                      </a:endParaRPr>
                    </a:p>
                  </a:txBody>
                  <a:tcPr marL="91435" marR="91435" marT="45726" marB="45726"/>
                </a:tc>
              </a:tr>
            </a:tbl>
          </a:graphicData>
        </a:graphic>
      </p:graphicFrame>
      <p:sp>
        <p:nvSpPr>
          <p:cNvPr id="112702" name="Rectangle 2"/>
          <p:cNvSpPr>
            <a:spLocks noChangeArrowheads="1"/>
          </p:cNvSpPr>
          <p:nvPr/>
        </p:nvSpPr>
        <p:spPr bwMode="auto">
          <a:xfrm>
            <a:off x="6561138" y="1509713"/>
            <a:ext cx="454025" cy="369887"/>
          </a:xfrm>
          <a:prstGeom prst="rect">
            <a:avLst/>
          </a:prstGeom>
          <a:noFill/>
          <a:ln w="9525">
            <a:noFill/>
            <a:miter lim="800000"/>
            <a:headEnd/>
            <a:tailEnd/>
          </a:ln>
        </p:spPr>
        <p:txBody>
          <a:bodyPr wrap="none">
            <a:spAutoFit/>
          </a:bodyPr>
          <a:lstStyle/>
          <a:p>
            <a:pPr algn="ctr"/>
            <a:r>
              <a:rPr lang="fr-FR">
                <a:latin typeface="Times New Roman" pitchFamily="18" charset="0"/>
                <a:cs typeface="Times New Roman" pitchFamily="18" charset="0"/>
              </a:rPr>
              <a:t>B2</a:t>
            </a:r>
            <a:endParaRPr lang="fr-FR" b="1">
              <a:latin typeface="Times New Roman" pitchFamily="18" charset="0"/>
              <a:cs typeface="Times New Roman" pitchFamily="18" charset="0"/>
            </a:endParaRPr>
          </a:p>
        </p:txBody>
      </p:sp>
      <p:sp>
        <p:nvSpPr>
          <p:cNvPr id="112703" name="Rectangle 9"/>
          <p:cNvSpPr>
            <a:spLocks noChangeArrowheads="1"/>
          </p:cNvSpPr>
          <p:nvPr/>
        </p:nvSpPr>
        <p:spPr bwMode="auto">
          <a:xfrm rot="-700132">
            <a:off x="3851275" y="2459038"/>
            <a:ext cx="1638300" cy="646112"/>
          </a:xfrm>
          <a:prstGeom prst="rect">
            <a:avLst/>
          </a:prstGeom>
          <a:noFill/>
          <a:ln w="9525">
            <a:noFill/>
            <a:miter lim="800000"/>
            <a:headEnd/>
            <a:tailEnd/>
          </a:ln>
        </p:spPr>
        <p:txBody>
          <a:bodyPr>
            <a:spAutoFit/>
          </a:bodyPr>
          <a:lstStyle/>
          <a:p>
            <a:r>
              <a:rPr lang="fr-FR" i="1">
                <a:solidFill>
                  <a:schemeClr val="tx2"/>
                </a:solidFill>
                <a:latin typeface="Times New Roman" pitchFamily="18" charset="0"/>
                <a:cs typeface="Times New Roman" pitchFamily="18" charset="0"/>
              </a:rPr>
              <a:t>Emprunt</a:t>
            </a:r>
          </a:p>
          <a:p>
            <a:r>
              <a:rPr lang="fr-FR" i="1">
                <a:solidFill>
                  <a:schemeClr val="tx2"/>
                </a:solidFill>
                <a:latin typeface="Times New Roman" pitchFamily="18" charset="0"/>
                <a:cs typeface="Times New Roman" pitchFamily="18" charset="0"/>
              </a:rPr>
              <a:t> interbancaire</a:t>
            </a:r>
          </a:p>
        </p:txBody>
      </p:sp>
      <p:cxnSp>
        <p:nvCxnSpPr>
          <p:cNvPr id="16" name="Connecteur droit avec flèche 15"/>
          <p:cNvCxnSpPr/>
          <p:nvPr/>
        </p:nvCxnSpPr>
        <p:spPr>
          <a:xfrm flipH="1">
            <a:off x="3635375" y="2852738"/>
            <a:ext cx="1903413" cy="4175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Espace réservé du pied de page 12"/>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re 1"/>
          <p:cNvSpPr>
            <a:spLocks noGrp="1"/>
          </p:cNvSpPr>
          <p:nvPr>
            <p:ph type="ctrTitle"/>
          </p:nvPr>
        </p:nvSpPr>
        <p:spPr>
          <a:xfrm>
            <a:off x="857250" y="1030288"/>
            <a:ext cx="7772400" cy="898525"/>
          </a:xfrm>
        </p:spPr>
        <p:txBody>
          <a:bodyPr/>
          <a:lstStyle/>
          <a:p>
            <a:r>
              <a:rPr lang="fr-FR" u="sng" smtClean="0">
                <a:latin typeface="Times New Roman" pitchFamily="18" charset="0"/>
                <a:cs typeface="Times New Roman" pitchFamily="18" charset="0"/>
              </a:rPr>
              <a:t>Apparition du certificat de dépôt</a:t>
            </a:r>
            <a:endParaRPr lang="fr-FR" u="sng" smtClean="0"/>
          </a:p>
        </p:txBody>
      </p:sp>
      <p:sp>
        <p:nvSpPr>
          <p:cNvPr id="3" name="Sous-titre 2"/>
          <p:cNvSpPr>
            <a:spLocks noGrp="1"/>
          </p:cNvSpPr>
          <p:nvPr>
            <p:ph type="subTitle" idx="1"/>
          </p:nvPr>
        </p:nvSpPr>
        <p:spPr>
          <a:xfrm>
            <a:off x="1500188" y="1785938"/>
            <a:ext cx="785812" cy="642937"/>
          </a:xfrm>
        </p:spPr>
        <p:txBody>
          <a:bodyPr>
            <a:normAutofit lnSpcReduction="10000"/>
          </a:bodyPr>
          <a:lstStyle/>
          <a:p>
            <a:pPr algn="l">
              <a:defRPr/>
            </a:pPr>
            <a:r>
              <a:rPr lang="fr-FR" sz="3800" b="1" dirty="0" smtClean="0">
                <a:solidFill>
                  <a:schemeClr val="tx1"/>
                </a:solidFill>
                <a:latin typeface="Times New Roman" pitchFamily="18" charset="0"/>
                <a:cs typeface="Times New Roman" pitchFamily="18" charset="0"/>
              </a:rPr>
              <a:t>Or</a:t>
            </a:r>
          </a:p>
          <a:p>
            <a:pPr algn="l">
              <a:defRPr/>
            </a:pPr>
            <a:endParaRPr lang="fr-FR" dirty="0">
              <a:solidFill>
                <a:schemeClr val="tx1"/>
              </a:solidFill>
              <a:latin typeface="Times New Roman" pitchFamily="18" charset="0"/>
              <a:cs typeface="Times New Roman" pitchFamily="18" charset="0"/>
            </a:endParaRPr>
          </a:p>
        </p:txBody>
      </p:sp>
      <p:sp>
        <p:nvSpPr>
          <p:cNvPr id="4" name="Flèche à angle droit 3"/>
          <p:cNvSpPr/>
          <p:nvPr/>
        </p:nvSpPr>
        <p:spPr>
          <a:xfrm rot="5400000">
            <a:off x="1741487" y="2455863"/>
            <a:ext cx="1643063" cy="1589088"/>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13317" name="ZoneTexte 4"/>
          <p:cNvSpPr txBox="1">
            <a:spLocks noChangeArrowheads="1"/>
          </p:cNvSpPr>
          <p:nvPr/>
        </p:nvSpPr>
        <p:spPr bwMode="auto">
          <a:xfrm>
            <a:off x="3398838" y="3416300"/>
            <a:ext cx="1530350" cy="584200"/>
          </a:xfrm>
          <a:prstGeom prst="rect">
            <a:avLst/>
          </a:prstGeom>
          <a:noFill/>
          <a:ln w="9525">
            <a:noFill/>
            <a:miter lim="800000"/>
            <a:headEnd/>
            <a:tailEnd/>
          </a:ln>
        </p:spPr>
        <p:txBody>
          <a:bodyPr wrap="none">
            <a:spAutoFit/>
          </a:bodyPr>
          <a:lstStyle/>
          <a:p>
            <a:r>
              <a:rPr lang="fr-FR" sz="3200" b="1">
                <a:latin typeface="Times New Roman" pitchFamily="18" charset="0"/>
                <a:cs typeface="Times New Roman" pitchFamily="18" charset="0"/>
              </a:rPr>
              <a:t>Banque</a:t>
            </a:r>
          </a:p>
        </p:txBody>
      </p:sp>
      <p:sp>
        <p:nvSpPr>
          <p:cNvPr id="6" name="Flèche à angle droit 5"/>
          <p:cNvSpPr/>
          <p:nvPr/>
        </p:nvSpPr>
        <p:spPr>
          <a:xfrm rot="5400000">
            <a:off x="3813176" y="4098925"/>
            <a:ext cx="1643062" cy="1589087"/>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13319" name="ZoneTexte 6"/>
          <p:cNvSpPr txBox="1">
            <a:spLocks noChangeArrowheads="1"/>
          </p:cNvSpPr>
          <p:nvPr/>
        </p:nvSpPr>
        <p:spPr bwMode="auto">
          <a:xfrm>
            <a:off x="5357813" y="5000625"/>
            <a:ext cx="3568700" cy="584200"/>
          </a:xfrm>
          <a:prstGeom prst="rect">
            <a:avLst/>
          </a:prstGeom>
          <a:noFill/>
          <a:ln w="9525">
            <a:noFill/>
            <a:miter lim="800000"/>
            <a:headEnd/>
            <a:tailEnd/>
          </a:ln>
        </p:spPr>
        <p:txBody>
          <a:bodyPr wrap="none">
            <a:spAutoFit/>
          </a:bodyPr>
          <a:lstStyle/>
          <a:p>
            <a:r>
              <a:rPr lang="fr-FR" sz="3200" b="1">
                <a:latin typeface="Times New Roman" pitchFamily="18" charset="0"/>
                <a:cs typeface="Times New Roman" pitchFamily="18" charset="0"/>
              </a:rPr>
              <a:t> Certificat de dépôt</a:t>
            </a:r>
          </a:p>
        </p:txBody>
      </p:sp>
      <p:sp>
        <p:nvSpPr>
          <p:cNvPr id="13320" name="ZoneTexte 7"/>
          <p:cNvSpPr txBox="1">
            <a:spLocks noChangeArrowheads="1"/>
          </p:cNvSpPr>
          <p:nvPr/>
        </p:nvSpPr>
        <p:spPr bwMode="auto">
          <a:xfrm>
            <a:off x="571500" y="2786063"/>
            <a:ext cx="1214438" cy="523875"/>
          </a:xfrm>
          <a:prstGeom prst="rect">
            <a:avLst/>
          </a:prstGeom>
          <a:noFill/>
          <a:ln w="9525">
            <a:noFill/>
            <a:miter lim="800000"/>
            <a:headEnd/>
            <a:tailEnd/>
          </a:ln>
        </p:spPr>
        <p:txBody>
          <a:bodyPr>
            <a:spAutoFit/>
          </a:bodyPr>
          <a:lstStyle/>
          <a:p>
            <a:r>
              <a:rPr lang="fr-FR" sz="2800" i="1">
                <a:solidFill>
                  <a:schemeClr val="tx2"/>
                </a:solidFill>
                <a:latin typeface="Times New Roman" pitchFamily="18" charset="0"/>
                <a:cs typeface="Times New Roman" pitchFamily="18" charset="0"/>
              </a:rPr>
              <a:t>Dépôt</a:t>
            </a:r>
          </a:p>
        </p:txBody>
      </p:sp>
      <p:sp>
        <p:nvSpPr>
          <p:cNvPr id="9" name="Espace réservé du contenu 2"/>
          <p:cNvSpPr txBox="1">
            <a:spLocks/>
          </p:cNvSpPr>
          <p:nvPr/>
        </p:nvSpPr>
        <p:spPr bwMode="auto">
          <a:xfrm>
            <a:off x="428625" y="0"/>
            <a:ext cx="8229600" cy="685800"/>
          </a:xfrm>
          <a:prstGeom prst="rect">
            <a:avLst/>
          </a:prstGeom>
          <a:noFill/>
          <a:ln w="9525">
            <a:noFill/>
            <a:miter lim="800000"/>
            <a:headEnd/>
            <a:tailEnd/>
          </a:ln>
        </p:spPr>
        <p:txBody>
          <a:bodyPr/>
          <a:lstStyle/>
          <a:p>
            <a:pPr algn="ctr" eaLnBrk="0" hangingPunct="0">
              <a:spcBef>
                <a:spcPct val="20000"/>
              </a:spcBef>
              <a:buFont typeface="Arial" charset="0"/>
              <a:buNone/>
              <a:defRPr/>
            </a:pPr>
            <a:r>
              <a:rPr lang="fr-FR" sz="4800" dirty="0">
                <a:effectLst>
                  <a:outerShdw blurRad="38100" dist="38100" dir="2700000" algn="tl">
                    <a:srgbClr val="000000">
                      <a:alpha val="43137"/>
                    </a:srgbClr>
                  </a:outerShdw>
                </a:effectLst>
                <a:latin typeface="Times New Roman" pitchFamily="18" charset="0"/>
                <a:cs typeface="Times New Roman" pitchFamily="18" charset="0"/>
              </a:rPr>
              <a:t>Monnaie-papier:</a:t>
            </a:r>
          </a:p>
        </p:txBody>
      </p:sp>
      <p:sp>
        <p:nvSpPr>
          <p:cNvPr id="10" name="Espace réservé du pied de page 9"/>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Titre 1"/>
          <p:cNvSpPr>
            <a:spLocks noGrp="1"/>
          </p:cNvSpPr>
          <p:nvPr>
            <p:ph type="title"/>
          </p:nvPr>
        </p:nvSpPr>
        <p:spPr/>
        <p:txBody>
          <a:bodyPr/>
          <a:lstStyle/>
          <a:p>
            <a:pPr eaLnBrk="1" hangingPunct="1"/>
            <a:r>
              <a:rPr lang="fr-FR" smtClean="0">
                <a:latin typeface="Times New Roman" pitchFamily="18" charset="0"/>
                <a:cs typeface="Times New Roman" pitchFamily="18" charset="0"/>
              </a:rPr>
              <a:t>2</a:t>
            </a:r>
            <a:r>
              <a:rPr lang="fr-FR" baseline="30000" smtClean="0">
                <a:latin typeface="Times New Roman" pitchFamily="18" charset="0"/>
                <a:cs typeface="Times New Roman" pitchFamily="18" charset="0"/>
              </a:rPr>
              <a:t>ème</a:t>
            </a:r>
            <a:r>
              <a:rPr lang="fr-FR" smtClean="0">
                <a:latin typeface="Times New Roman" pitchFamily="18" charset="0"/>
                <a:cs typeface="Times New Roman" pitchFamily="18" charset="0"/>
              </a:rPr>
              <a:t>  Cas: Offre de crédit</a:t>
            </a:r>
          </a:p>
        </p:txBody>
      </p:sp>
      <p:graphicFrame>
        <p:nvGraphicFramePr>
          <p:cNvPr id="4" name="Espace réservé du contenu 3"/>
          <p:cNvGraphicFramePr>
            <a:graphicFrameLocks noGrp="1"/>
          </p:cNvGraphicFramePr>
          <p:nvPr>
            <p:ph idx="1"/>
          </p:nvPr>
        </p:nvGraphicFramePr>
        <p:xfrm>
          <a:off x="544513" y="1989138"/>
          <a:ext cx="3306762" cy="1431925"/>
        </p:xfrm>
        <a:graphic>
          <a:graphicData uri="http://schemas.openxmlformats.org/drawingml/2006/table">
            <a:tbl>
              <a:tblPr firstRow="1" bandRow="1">
                <a:tableStyleId>{5C22544A-7EE6-4342-B048-85BDC9FD1C3A}</a:tableStyleId>
              </a:tblPr>
              <a:tblGrid>
                <a:gridCol w="1650679"/>
                <a:gridCol w="1656083"/>
              </a:tblGrid>
              <a:tr h="405473">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21" marR="91421" marT="45708" marB="45708"/>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21" marR="91421" marT="45708" marB="45708"/>
                </a:tc>
              </a:tr>
              <a:tr h="38639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800" b="1" dirty="0" smtClean="0">
                          <a:solidFill>
                            <a:srgbClr val="FF0000"/>
                          </a:solidFill>
                          <a:latin typeface="Times New Roman" pitchFamily="18" charset="0"/>
                          <a:cs typeface="Times New Roman" pitchFamily="18" charset="0"/>
                        </a:rPr>
                        <a:t>Crédit=</a:t>
                      </a:r>
                      <a:r>
                        <a:rPr lang="fr-FR" sz="1800" b="1" baseline="0" dirty="0" smtClean="0">
                          <a:solidFill>
                            <a:srgbClr val="FF0000"/>
                          </a:solidFill>
                          <a:latin typeface="Times New Roman" pitchFamily="18" charset="0"/>
                          <a:cs typeface="Times New Roman" pitchFamily="18" charset="0"/>
                        </a:rPr>
                        <a:t> +100</a:t>
                      </a:r>
                      <a:endParaRPr lang="fr-FR" sz="1800" b="1" dirty="0" smtClean="0">
                        <a:solidFill>
                          <a:srgbClr val="FF0000"/>
                        </a:solidFill>
                        <a:latin typeface="Times New Roman" pitchFamily="18" charset="0"/>
                        <a:cs typeface="Times New Roman" pitchFamily="18" charset="0"/>
                      </a:endParaRPr>
                    </a:p>
                  </a:txBody>
                  <a:tcPr marL="91421" marR="91421" marT="45708" marB="45708"/>
                </a:tc>
                <a:tc>
                  <a:txBody>
                    <a:bodyPr/>
                    <a:lstStyle/>
                    <a:p>
                      <a:pPr algn="ctr"/>
                      <a:endParaRPr lang="fr-FR" sz="1800" b="1" dirty="0">
                        <a:latin typeface="Times New Roman" pitchFamily="18" charset="0"/>
                        <a:cs typeface="Times New Roman" pitchFamily="18" charset="0"/>
                      </a:endParaRPr>
                    </a:p>
                  </a:txBody>
                  <a:tcPr marL="91421" marR="91421" marT="45708" marB="45708"/>
                </a:tc>
              </a:tr>
              <a:tr h="640053">
                <a:tc>
                  <a:txBody>
                    <a:bodyPr/>
                    <a:lstStyle/>
                    <a:p>
                      <a:pPr algn="ctr"/>
                      <a:endParaRPr lang="fr-FR" sz="1800" dirty="0">
                        <a:latin typeface="Times New Roman" pitchFamily="18" charset="0"/>
                        <a:cs typeface="Times New Roman" pitchFamily="18" charset="0"/>
                      </a:endParaRPr>
                    </a:p>
                  </a:txBody>
                  <a:tcPr marL="91421" marR="91421" marT="45708" marB="45708"/>
                </a:tc>
                <a:tc>
                  <a:txBody>
                    <a:bodyPr/>
                    <a:lstStyle/>
                    <a:p>
                      <a:pPr algn="ctr"/>
                      <a:r>
                        <a:rPr lang="fr-FR" sz="1800" b="1" dirty="0" smtClean="0">
                          <a:solidFill>
                            <a:schemeClr val="tx1"/>
                          </a:solidFill>
                          <a:latin typeface="Times New Roman" pitchFamily="18" charset="0"/>
                          <a:cs typeface="Times New Roman" pitchFamily="18" charset="0"/>
                        </a:rPr>
                        <a:t>Dette</a:t>
                      </a:r>
                      <a:r>
                        <a:rPr lang="fr-FR" sz="1800" b="1" baseline="0" dirty="0" smtClean="0">
                          <a:solidFill>
                            <a:schemeClr val="tx1"/>
                          </a:solidFill>
                          <a:latin typeface="Times New Roman" pitchFamily="18" charset="0"/>
                          <a:cs typeface="Times New Roman" pitchFamily="18" charset="0"/>
                        </a:rPr>
                        <a:t> B2=+100</a:t>
                      </a:r>
                      <a:endParaRPr lang="fr-FR" sz="1800" b="1" dirty="0">
                        <a:solidFill>
                          <a:schemeClr val="tx1"/>
                        </a:solidFill>
                        <a:latin typeface="Times New Roman" pitchFamily="18" charset="0"/>
                        <a:cs typeface="Times New Roman" pitchFamily="18" charset="0"/>
                      </a:endParaRPr>
                    </a:p>
                  </a:txBody>
                  <a:tcPr marL="91421" marR="91421" marT="45708" marB="45708"/>
                </a:tc>
              </a:tr>
            </a:tbl>
          </a:graphicData>
        </a:graphic>
      </p:graphicFrame>
      <p:graphicFrame>
        <p:nvGraphicFramePr>
          <p:cNvPr id="5" name="Espace réservé du contenu 3"/>
          <p:cNvGraphicFramePr>
            <a:graphicFrameLocks/>
          </p:cNvGraphicFramePr>
          <p:nvPr/>
        </p:nvGraphicFramePr>
        <p:xfrm>
          <a:off x="179388" y="4078288"/>
          <a:ext cx="3816350" cy="1371600"/>
        </p:xfrm>
        <a:graphic>
          <a:graphicData uri="http://schemas.openxmlformats.org/drawingml/2006/table">
            <a:tbl>
              <a:tblPr firstRow="1" bandRow="1">
                <a:tableStyleId>{5C22544A-7EE6-4342-B048-85BDC9FD1C3A}</a:tableStyleId>
              </a:tblPr>
              <a:tblGrid>
                <a:gridCol w="2376218"/>
                <a:gridCol w="1440132"/>
              </a:tblGrid>
              <a:tr h="360040">
                <a:tc>
                  <a:txBody>
                    <a:bodyPr/>
                    <a:lstStyle/>
                    <a:p>
                      <a:pPr algn="ctr"/>
                      <a:r>
                        <a:rPr lang="fr-FR" dirty="0" smtClean="0">
                          <a:latin typeface="Times New Roman" pitchFamily="18" charset="0"/>
                          <a:cs typeface="Times New Roman" pitchFamily="18" charset="0"/>
                        </a:rPr>
                        <a:t>Actif</a:t>
                      </a:r>
                      <a:endParaRPr lang="fr-FR" dirty="0">
                        <a:latin typeface="Times New Roman" pitchFamily="18" charset="0"/>
                        <a:cs typeface="Times New Roman" pitchFamily="18" charset="0"/>
                      </a:endParaRPr>
                    </a:p>
                  </a:txBody>
                  <a:tcPr marL="91438" marR="91438"/>
                </a:tc>
                <a:tc>
                  <a:txBody>
                    <a:bodyPr/>
                    <a:lstStyle/>
                    <a:p>
                      <a:pPr algn="ctr"/>
                      <a:r>
                        <a:rPr lang="fr-FR" dirty="0" smtClean="0">
                          <a:latin typeface="Times New Roman" pitchFamily="18" charset="0"/>
                          <a:cs typeface="Times New Roman" pitchFamily="18" charset="0"/>
                        </a:rPr>
                        <a:t>Passif</a:t>
                      </a:r>
                      <a:endParaRPr lang="fr-FR" dirty="0">
                        <a:latin typeface="Times New Roman" pitchFamily="18" charset="0"/>
                        <a:cs typeface="Times New Roman" pitchFamily="18" charset="0"/>
                      </a:endParaRPr>
                    </a:p>
                  </a:txBody>
                  <a:tcPr marL="91438" marR="91438"/>
                </a:tc>
              </a:tr>
              <a:tr h="360040">
                <a:tc>
                  <a:txBody>
                    <a:bodyPr/>
                    <a:lstStyle/>
                    <a:p>
                      <a:pPr algn="ctr"/>
                      <a:endParaRPr lang="fr-FR" b="0" dirty="0">
                        <a:solidFill>
                          <a:schemeClr val="tx1"/>
                        </a:solidFill>
                        <a:latin typeface="Times New Roman" pitchFamily="18" charset="0"/>
                        <a:cs typeface="Times New Roman" pitchFamily="18" charset="0"/>
                      </a:endParaRPr>
                    </a:p>
                  </a:txBody>
                  <a:tcPr marL="91438" marR="91438"/>
                </a:tc>
                <a:tc>
                  <a:txBody>
                    <a:bodyPr/>
                    <a:lstStyle/>
                    <a:p>
                      <a:pPr algn="ctr"/>
                      <a:r>
                        <a:rPr lang="fr-FR" b="1" dirty="0" smtClean="0">
                          <a:latin typeface="Times New Roman" pitchFamily="18" charset="0"/>
                          <a:cs typeface="Times New Roman" pitchFamily="18" charset="0"/>
                        </a:rPr>
                        <a:t>Dette B1=+100</a:t>
                      </a:r>
                      <a:endParaRPr lang="fr-FR" b="1" dirty="0">
                        <a:latin typeface="Times New Roman" pitchFamily="18" charset="0"/>
                        <a:cs typeface="Times New Roman" pitchFamily="18" charset="0"/>
                      </a:endParaRPr>
                    </a:p>
                  </a:txBody>
                  <a:tcPr marL="91438" marR="91438"/>
                </a:tc>
              </a:tr>
              <a:tr h="360040">
                <a:tc>
                  <a:txBody>
                    <a:bodyPr/>
                    <a:lstStyle/>
                    <a:p>
                      <a:pPr marL="0" algn="ctr" defTabSz="914400" rtl="0" eaLnBrk="1" latinLnBrk="0" hangingPunct="1"/>
                      <a:endParaRPr lang="fr-FR" sz="1800" b="1" kern="1200" baseline="0" dirty="0">
                        <a:solidFill>
                          <a:schemeClr val="tx1"/>
                        </a:solidFill>
                        <a:latin typeface="Times New Roman" pitchFamily="18" charset="0"/>
                        <a:ea typeface="+mn-ea"/>
                        <a:cs typeface="Times New Roman" pitchFamily="18" charset="0"/>
                      </a:endParaRPr>
                    </a:p>
                  </a:txBody>
                  <a:tcPr marL="91438" marR="91438"/>
                </a:tc>
                <a:tc>
                  <a:txBody>
                    <a:bodyPr/>
                    <a:lstStyle/>
                    <a:p>
                      <a:pPr algn="ctr"/>
                      <a:endParaRPr lang="fr-FR" b="1" dirty="0">
                        <a:solidFill>
                          <a:schemeClr val="accent1"/>
                        </a:solidFill>
                        <a:latin typeface="Times New Roman" pitchFamily="18" charset="0"/>
                        <a:cs typeface="Times New Roman" pitchFamily="18" charset="0"/>
                      </a:endParaRPr>
                    </a:p>
                  </a:txBody>
                  <a:tcPr marL="91438" marR="91438"/>
                </a:tc>
              </a:tr>
            </a:tbl>
          </a:graphicData>
        </a:graphic>
      </p:graphicFrame>
      <p:graphicFrame>
        <p:nvGraphicFramePr>
          <p:cNvPr id="6" name="Espace réservé du contenu 3"/>
          <p:cNvGraphicFramePr>
            <a:graphicFrameLocks/>
          </p:cNvGraphicFramePr>
          <p:nvPr/>
        </p:nvGraphicFramePr>
        <p:xfrm>
          <a:off x="5651500" y="4078288"/>
          <a:ext cx="3457575" cy="1096962"/>
        </p:xfrm>
        <a:graphic>
          <a:graphicData uri="http://schemas.openxmlformats.org/drawingml/2006/table">
            <a:tbl>
              <a:tblPr firstRow="1" bandRow="1">
                <a:tableStyleId>{5C22544A-7EE6-4342-B048-85BDC9FD1C3A}</a:tableStyleId>
              </a:tblPr>
              <a:tblGrid>
                <a:gridCol w="2447684"/>
                <a:gridCol w="1009891"/>
              </a:tblGrid>
              <a:tr h="365654">
                <a:tc>
                  <a:txBody>
                    <a:bodyPr/>
                    <a:lstStyle/>
                    <a:p>
                      <a:pPr algn="ctr"/>
                      <a:r>
                        <a:rPr lang="fr-FR" sz="1800" b="1" dirty="0" smtClean="0">
                          <a:latin typeface="Times New Roman" pitchFamily="18" charset="0"/>
                          <a:cs typeface="Times New Roman" pitchFamily="18" charset="0"/>
                        </a:rPr>
                        <a:t>Actif</a:t>
                      </a:r>
                      <a:endParaRPr lang="fr-FR" sz="1800" b="1" dirty="0">
                        <a:latin typeface="Times New Roman" pitchFamily="18" charset="0"/>
                        <a:cs typeface="Times New Roman" pitchFamily="18" charset="0"/>
                      </a:endParaRPr>
                    </a:p>
                  </a:txBody>
                  <a:tcPr marL="91418" marR="91418" marT="45680" marB="45680"/>
                </a:tc>
                <a:tc>
                  <a:txBody>
                    <a:bodyPr/>
                    <a:lstStyle/>
                    <a:p>
                      <a:pPr algn="ctr"/>
                      <a:r>
                        <a:rPr lang="fr-FR" sz="180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18" marR="91418" marT="45680" marB="45680"/>
                </a:tc>
              </a:tr>
              <a:tr h="365654">
                <a:tc>
                  <a:txBody>
                    <a:bodyPr/>
                    <a:lstStyle/>
                    <a:p>
                      <a:pPr algn="ctr"/>
                      <a:r>
                        <a:rPr lang="fr-FR" sz="1800" b="1" dirty="0" smtClean="0">
                          <a:solidFill>
                            <a:srgbClr val="FF0000"/>
                          </a:solidFill>
                          <a:latin typeface="Times New Roman" pitchFamily="18" charset="0"/>
                          <a:cs typeface="Times New Roman" pitchFamily="18" charset="0"/>
                        </a:rPr>
                        <a:t>Cc.</a:t>
                      </a:r>
                      <a:r>
                        <a:rPr lang="fr-FR" sz="1800" b="1" baseline="0" dirty="0" smtClean="0">
                          <a:solidFill>
                            <a:srgbClr val="FF0000"/>
                          </a:solidFill>
                          <a:latin typeface="Times New Roman" pitchFamily="18" charset="0"/>
                          <a:cs typeface="Times New Roman" pitchFamily="18" charset="0"/>
                        </a:rPr>
                        <a:t> B2=+100</a:t>
                      </a:r>
                      <a:endParaRPr lang="fr-FR" sz="1800" b="1" dirty="0">
                        <a:solidFill>
                          <a:srgbClr val="FF0000"/>
                        </a:solidFill>
                        <a:latin typeface="Times New Roman" pitchFamily="18" charset="0"/>
                        <a:cs typeface="Times New Roman" pitchFamily="18" charset="0"/>
                      </a:endParaRPr>
                    </a:p>
                  </a:txBody>
                  <a:tcPr marL="91418" marR="91418" marT="45680" marB="45680"/>
                </a:tc>
                <a:tc>
                  <a:txBody>
                    <a:bodyPr/>
                    <a:lstStyle/>
                    <a:p>
                      <a:pPr algn="ctr"/>
                      <a:endParaRPr lang="fr-FR" sz="1800" dirty="0">
                        <a:latin typeface="Times New Roman" pitchFamily="18" charset="0"/>
                        <a:cs typeface="Times New Roman" pitchFamily="18" charset="0"/>
                      </a:endParaRPr>
                    </a:p>
                  </a:txBody>
                  <a:tcPr marL="91418" marR="91418" marT="45680" marB="45680"/>
                </a:tc>
              </a:tr>
              <a:tr h="365654">
                <a:tc>
                  <a:txBody>
                    <a:bodyPr/>
                    <a:lstStyle/>
                    <a:p>
                      <a:pPr algn="ctr"/>
                      <a:endParaRPr lang="fr-FR" sz="1800" b="1" dirty="0">
                        <a:solidFill>
                          <a:schemeClr val="accent1"/>
                        </a:solidFill>
                        <a:latin typeface="Times New Roman" pitchFamily="18" charset="0"/>
                        <a:cs typeface="Times New Roman" pitchFamily="18" charset="0"/>
                      </a:endParaRPr>
                    </a:p>
                  </a:txBody>
                  <a:tcPr marL="91418" marR="91418" marT="45680" marB="45680"/>
                </a:tc>
                <a:tc>
                  <a:txBody>
                    <a:bodyPr/>
                    <a:lstStyle/>
                    <a:p>
                      <a:pPr algn="ctr"/>
                      <a:endParaRPr lang="fr-FR" sz="1800" dirty="0">
                        <a:latin typeface="Times New Roman" pitchFamily="18" charset="0"/>
                        <a:cs typeface="Times New Roman" pitchFamily="18" charset="0"/>
                      </a:endParaRPr>
                    </a:p>
                  </a:txBody>
                  <a:tcPr marL="91418" marR="91418" marT="45680" marB="45680"/>
                </a:tc>
              </a:tr>
            </a:tbl>
          </a:graphicData>
        </a:graphic>
      </p:graphicFrame>
      <p:sp>
        <p:nvSpPr>
          <p:cNvPr id="113709" name="ZoneTexte 6"/>
          <p:cNvSpPr txBox="1">
            <a:spLocks noChangeArrowheads="1"/>
          </p:cNvSpPr>
          <p:nvPr/>
        </p:nvSpPr>
        <p:spPr bwMode="auto">
          <a:xfrm>
            <a:off x="1547813" y="1509713"/>
            <a:ext cx="1511300" cy="368300"/>
          </a:xfrm>
          <a:prstGeom prst="rect">
            <a:avLst/>
          </a:prstGeom>
          <a:noFill/>
          <a:ln w="9525">
            <a:noFill/>
            <a:miter lim="800000"/>
            <a:headEnd/>
            <a:tailEnd/>
          </a:ln>
        </p:spPr>
        <p:txBody>
          <a:bodyPr>
            <a:spAutoFit/>
          </a:bodyPr>
          <a:lstStyle/>
          <a:p>
            <a:pPr algn="ctr"/>
            <a:r>
              <a:rPr lang="fr-FR">
                <a:latin typeface="Times New Roman" pitchFamily="18" charset="0"/>
                <a:cs typeface="Times New Roman" pitchFamily="18" charset="0"/>
              </a:rPr>
              <a:t>B1</a:t>
            </a:r>
            <a:endParaRPr lang="fr-FR" b="1">
              <a:latin typeface="Times New Roman" pitchFamily="18" charset="0"/>
              <a:cs typeface="Times New Roman" pitchFamily="18" charset="0"/>
            </a:endParaRPr>
          </a:p>
        </p:txBody>
      </p:sp>
      <p:sp>
        <p:nvSpPr>
          <p:cNvPr id="113710" name="ZoneTexte 7"/>
          <p:cNvSpPr txBox="1">
            <a:spLocks noChangeArrowheads="1"/>
          </p:cNvSpPr>
          <p:nvPr/>
        </p:nvSpPr>
        <p:spPr bwMode="auto">
          <a:xfrm>
            <a:off x="6732588" y="3713163"/>
            <a:ext cx="1295400" cy="369887"/>
          </a:xfrm>
          <a:prstGeom prst="rect">
            <a:avLst/>
          </a:prstGeom>
          <a:noFill/>
          <a:ln w="9525">
            <a:noFill/>
            <a:miter lim="800000"/>
            <a:headEnd/>
            <a:tailEnd/>
          </a:ln>
        </p:spPr>
        <p:txBody>
          <a:bodyPr>
            <a:spAutoFit/>
          </a:bodyPr>
          <a:lstStyle/>
          <a:p>
            <a:r>
              <a:rPr lang="fr-FR">
                <a:latin typeface="Times New Roman" pitchFamily="18" charset="0"/>
                <a:cs typeface="Times New Roman" pitchFamily="18" charset="0"/>
              </a:rPr>
              <a:t>Fournisseur</a:t>
            </a:r>
          </a:p>
        </p:txBody>
      </p:sp>
      <p:sp>
        <p:nvSpPr>
          <p:cNvPr id="113711" name="ZoneTexte 8"/>
          <p:cNvSpPr txBox="1">
            <a:spLocks noChangeArrowheads="1"/>
          </p:cNvSpPr>
          <p:nvPr/>
        </p:nvSpPr>
        <p:spPr bwMode="auto">
          <a:xfrm>
            <a:off x="1693863" y="3708400"/>
            <a:ext cx="1365250" cy="369888"/>
          </a:xfrm>
          <a:prstGeom prst="rect">
            <a:avLst/>
          </a:prstGeom>
          <a:noFill/>
          <a:ln w="9525">
            <a:noFill/>
            <a:miter lim="800000"/>
            <a:headEnd/>
            <a:tailEnd/>
          </a:ln>
        </p:spPr>
        <p:txBody>
          <a:bodyPr>
            <a:spAutoFit/>
          </a:bodyPr>
          <a:lstStyle/>
          <a:p>
            <a:r>
              <a:rPr lang="fr-FR">
                <a:latin typeface="Times New Roman" pitchFamily="18" charset="0"/>
                <a:cs typeface="Times New Roman" pitchFamily="18" charset="0"/>
              </a:rPr>
              <a:t>Entreprise</a:t>
            </a:r>
          </a:p>
        </p:txBody>
      </p:sp>
      <p:graphicFrame>
        <p:nvGraphicFramePr>
          <p:cNvPr id="11" name="Espace réservé du contenu 3"/>
          <p:cNvGraphicFramePr>
            <a:graphicFrameLocks/>
          </p:cNvGraphicFramePr>
          <p:nvPr/>
        </p:nvGraphicFramePr>
        <p:xfrm>
          <a:off x="5292725" y="1989138"/>
          <a:ext cx="3128963" cy="1444625"/>
        </p:xfrm>
        <a:graphic>
          <a:graphicData uri="http://schemas.openxmlformats.org/drawingml/2006/table">
            <a:tbl>
              <a:tblPr firstRow="1" bandRow="1">
                <a:tableStyleId>{5C22544A-7EE6-4342-B048-85BDC9FD1C3A}</a:tableStyleId>
              </a:tblPr>
              <a:tblGrid>
                <a:gridCol w="1564482"/>
                <a:gridCol w="1564482"/>
              </a:tblGrid>
              <a:tr h="402232">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35" marR="91435" marT="45726" marB="45726"/>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35" marR="91435" marT="45726" marB="45726"/>
                </a:tc>
              </a:tr>
              <a:tr h="640161">
                <a:tc>
                  <a:txBody>
                    <a:bodyPr/>
                    <a:lstStyle/>
                    <a:p>
                      <a:pPr algn="ctr"/>
                      <a:r>
                        <a:rPr lang="fr-FR" sz="1800" b="1" dirty="0" smtClean="0">
                          <a:solidFill>
                            <a:schemeClr val="tx1"/>
                          </a:solidFill>
                          <a:latin typeface="Times New Roman" pitchFamily="18" charset="0"/>
                          <a:cs typeface="Times New Roman" pitchFamily="18" charset="0"/>
                        </a:rPr>
                        <a:t>Créance sur</a:t>
                      </a:r>
                      <a:r>
                        <a:rPr lang="fr-FR" sz="1800" b="1" baseline="0" dirty="0" smtClean="0">
                          <a:solidFill>
                            <a:schemeClr val="tx1"/>
                          </a:solidFill>
                          <a:latin typeface="Times New Roman" pitchFamily="18" charset="0"/>
                          <a:cs typeface="Times New Roman" pitchFamily="18" charset="0"/>
                        </a:rPr>
                        <a:t> B1=100</a:t>
                      </a:r>
                      <a:endParaRPr lang="fr-FR" sz="1800" b="1" dirty="0">
                        <a:solidFill>
                          <a:schemeClr val="tx1"/>
                        </a:solidFill>
                        <a:latin typeface="Times New Roman" pitchFamily="18" charset="0"/>
                        <a:cs typeface="Times New Roman" pitchFamily="18" charset="0"/>
                      </a:endParaRPr>
                    </a:p>
                  </a:txBody>
                  <a:tcPr marL="91435" marR="91435" marT="45726" marB="45726"/>
                </a:tc>
                <a:tc>
                  <a:txBody>
                    <a:bodyPr/>
                    <a:lstStyle/>
                    <a:p>
                      <a:pPr algn="ctr"/>
                      <a:r>
                        <a:rPr lang="fr-FR" sz="1800" b="1" dirty="0" smtClean="0">
                          <a:solidFill>
                            <a:schemeClr val="tx1"/>
                          </a:solidFill>
                          <a:latin typeface="Times New Roman" pitchFamily="18" charset="0"/>
                          <a:cs typeface="Times New Roman" pitchFamily="18" charset="0"/>
                        </a:rPr>
                        <a:t>Dépôt Frs= +100</a:t>
                      </a:r>
                      <a:endParaRPr lang="fr-FR" sz="1800" b="1" dirty="0">
                        <a:solidFill>
                          <a:schemeClr val="tx1"/>
                        </a:solidFill>
                        <a:latin typeface="Times New Roman" pitchFamily="18" charset="0"/>
                        <a:cs typeface="Times New Roman" pitchFamily="18" charset="0"/>
                      </a:endParaRPr>
                    </a:p>
                  </a:txBody>
                  <a:tcPr marL="91435" marR="91435" marT="45726" marB="45726"/>
                </a:tc>
              </a:tr>
              <a:tr h="402232">
                <a:tc>
                  <a:txBody>
                    <a:bodyPr/>
                    <a:lstStyle/>
                    <a:p>
                      <a:pPr algn="ctr"/>
                      <a:endParaRPr lang="fr-FR" sz="1800" b="1" dirty="0">
                        <a:solidFill>
                          <a:srgbClr val="FF0000"/>
                        </a:solidFill>
                        <a:latin typeface="Times New Roman" pitchFamily="18" charset="0"/>
                        <a:cs typeface="Times New Roman" pitchFamily="18" charset="0"/>
                      </a:endParaRPr>
                    </a:p>
                  </a:txBody>
                  <a:tcPr marL="91435" marR="91435" marT="45726" marB="45726"/>
                </a:tc>
                <a:tc>
                  <a:txBody>
                    <a:bodyPr/>
                    <a:lstStyle/>
                    <a:p>
                      <a:pPr algn="ctr"/>
                      <a:endParaRPr lang="fr-FR" sz="1800" b="1" dirty="0">
                        <a:solidFill>
                          <a:schemeClr val="accent1"/>
                        </a:solidFill>
                        <a:latin typeface="Times New Roman" pitchFamily="18" charset="0"/>
                        <a:cs typeface="Times New Roman" pitchFamily="18" charset="0"/>
                      </a:endParaRPr>
                    </a:p>
                  </a:txBody>
                  <a:tcPr marL="91435" marR="91435" marT="45726" marB="45726"/>
                </a:tc>
              </a:tr>
            </a:tbl>
          </a:graphicData>
        </a:graphic>
      </p:graphicFrame>
      <p:sp>
        <p:nvSpPr>
          <p:cNvPr id="113726" name="Rectangle 2"/>
          <p:cNvSpPr>
            <a:spLocks noChangeArrowheads="1"/>
          </p:cNvSpPr>
          <p:nvPr/>
        </p:nvSpPr>
        <p:spPr bwMode="auto">
          <a:xfrm>
            <a:off x="6561138" y="1509713"/>
            <a:ext cx="454025" cy="369887"/>
          </a:xfrm>
          <a:prstGeom prst="rect">
            <a:avLst/>
          </a:prstGeom>
          <a:noFill/>
          <a:ln w="9525">
            <a:noFill/>
            <a:miter lim="800000"/>
            <a:headEnd/>
            <a:tailEnd/>
          </a:ln>
        </p:spPr>
        <p:txBody>
          <a:bodyPr wrap="none">
            <a:spAutoFit/>
          </a:bodyPr>
          <a:lstStyle/>
          <a:p>
            <a:pPr algn="ctr"/>
            <a:r>
              <a:rPr lang="fr-FR">
                <a:latin typeface="Times New Roman" pitchFamily="18" charset="0"/>
                <a:cs typeface="Times New Roman" pitchFamily="18" charset="0"/>
              </a:rPr>
              <a:t>B2</a:t>
            </a:r>
            <a:endParaRPr lang="fr-FR" b="1">
              <a:latin typeface="Times New Roman" pitchFamily="18" charset="0"/>
              <a:cs typeface="Times New Roman" pitchFamily="18" charset="0"/>
            </a:endParaRPr>
          </a:p>
        </p:txBody>
      </p:sp>
      <p:sp>
        <p:nvSpPr>
          <p:cNvPr id="113727" name="Rectangle 9"/>
          <p:cNvSpPr>
            <a:spLocks noChangeArrowheads="1"/>
          </p:cNvSpPr>
          <p:nvPr/>
        </p:nvSpPr>
        <p:spPr bwMode="auto">
          <a:xfrm rot="-700132">
            <a:off x="3867150" y="2390775"/>
            <a:ext cx="1638300" cy="923925"/>
          </a:xfrm>
          <a:prstGeom prst="rect">
            <a:avLst/>
          </a:prstGeom>
          <a:noFill/>
          <a:ln w="9525">
            <a:noFill/>
            <a:miter lim="800000"/>
            <a:headEnd/>
            <a:tailEnd/>
          </a:ln>
        </p:spPr>
        <p:txBody>
          <a:bodyPr>
            <a:spAutoFit/>
          </a:bodyPr>
          <a:lstStyle/>
          <a:p>
            <a:r>
              <a:rPr lang="fr-FR" i="1">
                <a:solidFill>
                  <a:schemeClr val="tx2"/>
                </a:solidFill>
                <a:latin typeface="Times New Roman" pitchFamily="18" charset="0"/>
                <a:cs typeface="Times New Roman" pitchFamily="18" charset="0"/>
              </a:rPr>
              <a:t>Financement de la création monétaire</a:t>
            </a:r>
          </a:p>
        </p:txBody>
      </p:sp>
      <p:cxnSp>
        <p:nvCxnSpPr>
          <p:cNvPr id="16" name="Connecteur droit avec flèche 15"/>
          <p:cNvCxnSpPr/>
          <p:nvPr/>
        </p:nvCxnSpPr>
        <p:spPr>
          <a:xfrm flipH="1">
            <a:off x="3635375" y="2852738"/>
            <a:ext cx="1903413" cy="4175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Connecteur droit avec flèche 12"/>
          <p:cNvCxnSpPr>
            <a:endCxn id="6" idx="1"/>
          </p:cNvCxnSpPr>
          <p:nvPr/>
        </p:nvCxnSpPr>
        <p:spPr>
          <a:xfrm>
            <a:off x="900113" y="2708275"/>
            <a:ext cx="4751387" cy="1919288"/>
          </a:xfrm>
          <a:prstGeom prst="straightConnector1">
            <a:avLst/>
          </a:prstGeom>
          <a:ln>
            <a:solidFill>
              <a:srgbClr val="FF0000"/>
            </a:solidFill>
            <a:tailEnd type="arrow"/>
          </a:ln>
        </p:spPr>
        <p:style>
          <a:lnRef idx="2">
            <a:schemeClr val="accent2"/>
          </a:lnRef>
          <a:fillRef idx="0">
            <a:schemeClr val="accent2"/>
          </a:fillRef>
          <a:effectRef idx="1">
            <a:schemeClr val="accent2"/>
          </a:effectRef>
          <a:fontRef idx="minor">
            <a:schemeClr val="tx1"/>
          </a:fontRef>
        </p:style>
      </p:cxnSp>
      <p:sp>
        <p:nvSpPr>
          <p:cNvPr id="113730" name="Rectangle 17"/>
          <p:cNvSpPr>
            <a:spLocks noChangeArrowheads="1"/>
          </p:cNvSpPr>
          <p:nvPr/>
        </p:nvSpPr>
        <p:spPr bwMode="auto">
          <a:xfrm rot="1317994">
            <a:off x="3389313" y="3713163"/>
            <a:ext cx="1987550" cy="369887"/>
          </a:xfrm>
          <a:prstGeom prst="rect">
            <a:avLst/>
          </a:prstGeom>
          <a:noFill/>
          <a:ln w="9525">
            <a:noFill/>
            <a:miter lim="800000"/>
            <a:headEnd/>
            <a:tailEnd/>
          </a:ln>
        </p:spPr>
        <p:txBody>
          <a:bodyPr wrap="none">
            <a:spAutoFit/>
          </a:bodyPr>
          <a:lstStyle/>
          <a:p>
            <a:r>
              <a:rPr lang="fr-FR" b="1" i="1">
                <a:solidFill>
                  <a:srgbClr val="FF0000"/>
                </a:solidFill>
                <a:latin typeface="Times New Roman" pitchFamily="18" charset="0"/>
                <a:cs typeface="Times New Roman" pitchFamily="18" charset="0"/>
              </a:rPr>
              <a:t>création monétaire</a:t>
            </a:r>
            <a:endParaRPr lang="fr-FR" b="1">
              <a:solidFill>
                <a:srgbClr val="FF0000"/>
              </a:solidFill>
            </a:endParaRPr>
          </a:p>
        </p:txBody>
      </p:sp>
      <p:sp>
        <p:nvSpPr>
          <p:cNvPr id="15" name="Espace réservé du pied de page 14"/>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re 1"/>
          <p:cNvSpPr>
            <a:spLocks noGrp="1"/>
          </p:cNvSpPr>
          <p:nvPr>
            <p:ph type="title"/>
          </p:nvPr>
        </p:nvSpPr>
        <p:spPr/>
        <p:txBody>
          <a:bodyPr/>
          <a:lstStyle/>
          <a:p>
            <a:pPr eaLnBrk="1" hangingPunct="1">
              <a:defRPr/>
            </a:pPr>
            <a:r>
              <a:rPr lang="fr-FR" i="1" dirty="0" smtClean="0">
                <a:effectLst>
                  <a:outerShdw blurRad="38100" dist="38100" dir="2700000" algn="tl">
                    <a:srgbClr val="000000">
                      <a:alpha val="43137"/>
                    </a:srgbClr>
                  </a:outerShdw>
                </a:effectLst>
                <a:latin typeface="Times New Roman" pitchFamily="18" charset="0"/>
                <a:cs typeface="Times New Roman" pitchFamily="18" charset="0"/>
              </a:rPr>
              <a:t>Logique de la création monétaire</a:t>
            </a:r>
          </a:p>
        </p:txBody>
      </p:sp>
      <p:sp>
        <p:nvSpPr>
          <p:cNvPr id="3" name="Espace réservé du contenu 2"/>
          <p:cNvSpPr>
            <a:spLocks noGrp="1"/>
          </p:cNvSpPr>
          <p:nvPr>
            <p:ph idx="1"/>
          </p:nvPr>
        </p:nvSpPr>
        <p:spPr>
          <a:xfrm>
            <a:off x="457200" y="1916113"/>
            <a:ext cx="8229600" cy="4210050"/>
          </a:xfrm>
        </p:spPr>
        <p:txBody>
          <a:bodyPr rtlCol="0">
            <a:normAutofit/>
          </a:bodyPr>
          <a:lstStyle/>
          <a:p>
            <a:pPr marL="0" indent="0" algn="just" eaLnBrk="1" fontAlgn="auto" hangingPunct="1">
              <a:spcAft>
                <a:spcPts val="0"/>
              </a:spcAft>
              <a:buFont typeface="Arial" pitchFamily="34" charset="0"/>
              <a:buNone/>
              <a:defRPr/>
            </a:pPr>
            <a:r>
              <a:rPr lang="fr-FR" sz="4000" dirty="0" smtClean="0">
                <a:latin typeface="Times New Roman" pitchFamily="18" charset="0"/>
                <a:cs typeface="Times New Roman" pitchFamily="18" charset="0"/>
              </a:rPr>
              <a:t>Les Banques créent de la monnaie lorsqu’elles «</a:t>
            </a:r>
            <a:r>
              <a:rPr lang="fr-FR" sz="4000" dirty="0" smtClean="0">
                <a:effectLst>
                  <a:outerShdw blurRad="38100" dist="38100" dir="2700000" algn="tl">
                    <a:srgbClr val="000000">
                      <a:alpha val="43137"/>
                    </a:srgbClr>
                  </a:outerShdw>
                </a:effectLst>
                <a:latin typeface="Times New Roman" pitchFamily="18" charset="0"/>
                <a:cs typeface="Times New Roman" pitchFamily="18" charset="0"/>
              </a:rPr>
              <a:t> monétisent</a:t>
            </a:r>
            <a:r>
              <a:rPr lang="fr-FR" sz="4000" dirty="0" smtClean="0">
                <a:latin typeface="Times New Roman" pitchFamily="18" charset="0"/>
                <a:cs typeface="Times New Roman" pitchFamily="18" charset="0"/>
              </a:rPr>
              <a:t> » des titres de propriété ou de créance.</a:t>
            </a:r>
          </a:p>
          <a:p>
            <a:pPr marL="0" indent="0" algn="just" eaLnBrk="1" fontAlgn="auto" hangingPunct="1">
              <a:spcAft>
                <a:spcPts val="0"/>
              </a:spcAft>
              <a:buFont typeface="Arial" pitchFamily="34" charset="0"/>
              <a:buNone/>
              <a:defRPr/>
            </a:pPr>
            <a:endParaRPr lang="fr-FR" sz="4000" dirty="0" smtClean="0">
              <a:latin typeface="Times New Roman" pitchFamily="18" charset="0"/>
              <a:cs typeface="Times New Roman" pitchFamily="18" charset="0"/>
            </a:endParaRPr>
          </a:p>
          <a:p>
            <a:pPr marL="0" indent="0" algn="just" eaLnBrk="1" fontAlgn="auto" hangingPunct="1">
              <a:spcAft>
                <a:spcPts val="0"/>
              </a:spcAft>
              <a:buFont typeface="Arial" pitchFamily="34" charset="0"/>
              <a:buNone/>
              <a:defRPr/>
            </a:pPr>
            <a:r>
              <a:rPr lang="fr-FR" sz="4000" dirty="0" smtClean="0">
                <a:latin typeface="Times New Roman" pitchFamily="18" charset="0"/>
                <a:cs typeface="Times New Roman" pitchFamily="18" charset="0"/>
              </a:rPr>
              <a:t>La création monétaire peut être définitive ou temporaire.</a:t>
            </a:r>
            <a:endParaRPr lang="fr-FR" sz="4000" dirty="0">
              <a:latin typeface="Times New Roman" pitchFamily="18" charset="0"/>
              <a:cs typeface="Times New Roman" pitchFamily="18" charset="0"/>
            </a:endParaRPr>
          </a:p>
        </p:txBody>
      </p:sp>
      <p:sp>
        <p:nvSpPr>
          <p:cNvPr id="4" name="Espace réservé du pied de page 3"/>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71550" y="115888"/>
            <a:ext cx="7129463" cy="620712"/>
          </a:xfrm>
        </p:spPr>
        <p:txBody>
          <a:bodyPr rtlCol="0">
            <a:normAutofit fontScale="90000"/>
          </a:bodyPr>
          <a:lstStyle/>
          <a:p>
            <a:pPr eaLnBrk="1" fontAlgn="auto" hangingPunct="1">
              <a:spcAft>
                <a:spcPts val="0"/>
              </a:spcAft>
              <a:defRPr/>
            </a:pPr>
            <a:r>
              <a:rPr lang="fr-FR" sz="3600" i="1" dirty="0" smtClean="0">
                <a:latin typeface="Times New Roman" pitchFamily="18" charset="0"/>
                <a:cs typeface="Times New Roman" pitchFamily="18" charset="0"/>
              </a:rPr>
              <a:t>2.2. Processus de destruction monétaire</a:t>
            </a:r>
            <a:br>
              <a:rPr lang="fr-FR" sz="3600" i="1" dirty="0" smtClean="0">
                <a:latin typeface="Times New Roman" pitchFamily="18" charset="0"/>
                <a:cs typeface="Times New Roman" pitchFamily="18" charset="0"/>
              </a:rPr>
            </a:br>
            <a:r>
              <a:rPr lang="fr-FR" sz="3600" i="1" dirty="0" smtClean="0">
                <a:latin typeface="Times New Roman" pitchFamily="18" charset="0"/>
                <a:cs typeface="Times New Roman" pitchFamily="18" charset="0"/>
              </a:rPr>
              <a:t> -Modèle multiple-</a:t>
            </a:r>
            <a:endParaRPr lang="fr-FR" sz="3600" i="1" dirty="0">
              <a:latin typeface="Times New Roman" pitchFamily="18" charset="0"/>
              <a:cs typeface="Times New Roman" pitchFamily="18" charset="0"/>
            </a:endParaRPr>
          </a:p>
        </p:txBody>
      </p:sp>
      <p:sp>
        <p:nvSpPr>
          <p:cNvPr id="5" name="ZoneTexte 4"/>
          <p:cNvSpPr txBox="1"/>
          <p:nvPr/>
        </p:nvSpPr>
        <p:spPr>
          <a:xfrm>
            <a:off x="250825" y="1125538"/>
            <a:ext cx="7345363" cy="400050"/>
          </a:xfrm>
          <a:prstGeom prst="rect">
            <a:avLst/>
          </a:prstGeom>
          <a:noFill/>
        </p:spPr>
        <p:txBody>
          <a:bodyPr>
            <a:spAutoFit/>
          </a:bodyPr>
          <a:lstStyle/>
          <a:p>
            <a:pPr fontAlgn="auto">
              <a:spcBef>
                <a:spcPts val="0"/>
              </a:spcBef>
              <a:spcAft>
                <a:spcPts val="0"/>
              </a:spcAft>
              <a:defRPr/>
            </a:pPr>
            <a:r>
              <a:rPr lang="fr-FR" sz="2000" dirty="0">
                <a:latin typeface="Times New Roman" pitchFamily="18" charset="0"/>
                <a:cs typeface="Times New Roman" pitchFamily="18" charset="0"/>
              </a:rPr>
              <a:t>Il existe </a:t>
            </a:r>
            <a:r>
              <a:rPr lang="fr-FR" sz="2000" i="1" dirty="0">
                <a:effectLst>
                  <a:outerShdw blurRad="38100" dist="38100" dir="2700000" algn="tl">
                    <a:srgbClr val="000000">
                      <a:alpha val="43137"/>
                    </a:srgbClr>
                  </a:outerShdw>
                </a:effectLst>
                <a:latin typeface="Times New Roman" pitchFamily="18" charset="0"/>
                <a:cs typeface="Times New Roman" pitchFamily="18" charset="0"/>
              </a:rPr>
              <a:t>deux</a:t>
            </a:r>
            <a:r>
              <a:rPr lang="fr-FR" sz="2000" dirty="0">
                <a:effectLst>
                  <a:outerShdw blurRad="38100" dist="38100" dir="2700000" algn="tl">
                    <a:srgbClr val="000000">
                      <a:alpha val="43137"/>
                    </a:srgbClr>
                  </a:outerShdw>
                </a:effectLst>
                <a:latin typeface="Times New Roman" pitchFamily="18" charset="0"/>
                <a:cs typeface="Times New Roman" pitchFamily="18" charset="0"/>
              </a:rPr>
              <a:t> </a:t>
            </a:r>
            <a:r>
              <a:rPr lang="fr-FR" sz="2000" dirty="0">
                <a:latin typeface="Times New Roman" pitchFamily="18" charset="0"/>
                <a:cs typeface="Times New Roman" pitchFamily="18" charset="0"/>
              </a:rPr>
              <a:t>possibilités de destruction monétaire:</a:t>
            </a:r>
          </a:p>
        </p:txBody>
      </p:sp>
      <p:graphicFrame>
        <p:nvGraphicFramePr>
          <p:cNvPr id="8" name="Espace réservé du contenu 3"/>
          <p:cNvGraphicFramePr>
            <a:graphicFrameLocks noGrp="1"/>
          </p:cNvGraphicFramePr>
          <p:nvPr>
            <p:ph idx="1"/>
          </p:nvPr>
        </p:nvGraphicFramePr>
        <p:xfrm>
          <a:off x="485804" y="2000240"/>
          <a:ext cx="8229600" cy="46434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Espace réservé du pied de page 5"/>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re 1"/>
          <p:cNvSpPr>
            <a:spLocks noGrp="1"/>
          </p:cNvSpPr>
          <p:nvPr>
            <p:ph type="title"/>
          </p:nvPr>
        </p:nvSpPr>
        <p:spPr>
          <a:xfrm>
            <a:off x="0" y="285750"/>
            <a:ext cx="9144000" cy="836613"/>
          </a:xfrm>
        </p:spPr>
        <p:txBody>
          <a:bodyPr/>
          <a:lstStyle/>
          <a:p>
            <a:pPr eaLnBrk="1" hangingPunct="1">
              <a:defRPr/>
            </a:pPr>
            <a:r>
              <a:rPr lang="fr-FR" dirty="0" smtClean="0">
                <a:effectLst>
                  <a:outerShdw blurRad="38100" dist="38100" dir="2700000" algn="tl">
                    <a:srgbClr val="000000">
                      <a:alpha val="43137"/>
                    </a:srgbClr>
                  </a:outerShdw>
                </a:effectLst>
                <a:latin typeface="Times New Roman" pitchFamily="18" charset="0"/>
                <a:cs typeface="Times New Roman" pitchFamily="18" charset="0"/>
              </a:rPr>
              <a:t>3. Modèle Mixte: </a:t>
            </a:r>
            <a:r>
              <a:rPr lang="fr-FR" i="1" dirty="0" smtClean="0">
                <a:effectLst>
                  <a:outerShdw blurRad="38100" dist="38100" dir="2700000" algn="tl">
                    <a:srgbClr val="000000">
                      <a:alpha val="43137"/>
                    </a:srgbClr>
                  </a:outerShdw>
                </a:effectLst>
                <a:latin typeface="Times New Roman" pitchFamily="18" charset="0"/>
                <a:cs typeface="Times New Roman" pitchFamily="18" charset="0"/>
              </a:rPr>
              <a:t/>
            </a:r>
            <a:br>
              <a:rPr lang="fr-FR" i="1" dirty="0" smtClean="0">
                <a:effectLst>
                  <a:outerShdw blurRad="38100" dist="38100" dir="2700000" algn="tl">
                    <a:srgbClr val="000000">
                      <a:alpha val="43137"/>
                    </a:srgbClr>
                  </a:outerShdw>
                </a:effectLst>
                <a:latin typeface="Times New Roman" pitchFamily="18" charset="0"/>
                <a:cs typeface="Times New Roman" pitchFamily="18" charset="0"/>
              </a:rPr>
            </a:br>
            <a:r>
              <a:rPr lang="fr-FR" i="1" dirty="0" smtClean="0">
                <a:latin typeface="Times New Roman" pitchFamily="18" charset="0"/>
                <a:cs typeface="Times New Roman" pitchFamily="18" charset="0"/>
              </a:rPr>
              <a:t>Système bancaire hiérarchique</a:t>
            </a:r>
          </a:p>
        </p:txBody>
      </p:sp>
      <p:sp>
        <p:nvSpPr>
          <p:cNvPr id="62467" name="Espace réservé du contenu 2"/>
          <p:cNvSpPr>
            <a:spLocks noGrp="1"/>
          </p:cNvSpPr>
          <p:nvPr>
            <p:ph idx="1"/>
          </p:nvPr>
        </p:nvSpPr>
        <p:spPr>
          <a:xfrm>
            <a:off x="457200" y="1831975"/>
            <a:ext cx="8229600" cy="4525963"/>
          </a:xfrm>
        </p:spPr>
        <p:txBody>
          <a:bodyPr/>
          <a:lstStyle/>
          <a:p>
            <a:pPr marL="0" indent="0" algn="just" eaLnBrk="1" hangingPunct="1">
              <a:buFont typeface="Arial" charset="0"/>
              <a:buNone/>
              <a:defRPr/>
            </a:pPr>
            <a:r>
              <a:rPr lang="fr-FR" u="sng" dirty="0" smtClean="0">
                <a:effectLst>
                  <a:outerShdw blurRad="38100" dist="38100" dir="2700000" algn="tl">
                    <a:srgbClr val="000000">
                      <a:alpha val="43137"/>
                    </a:srgbClr>
                  </a:outerShdw>
                </a:effectLst>
                <a:latin typeface="Times New Roman" pitchFamily="18" charset="0"/>
                <a:cs typeface="Times New Roman" pitchFamily="18" charset="0"/>
              </a:rPr>
              <a:t>Hypothèse du modèle:</a:t>
            </a:r>
          </a:p>
          <a:p>
            <a:pPr marL="0" indent="0" algn="just" eaLnBrk="1" hangingPunct="1">
              <a:buFont typeface="Arial" charset="0"/>
              <a:buNone/>
              <a:defRPr/>
            </a:pPr>
            <a:endParaRPr lang="fr-FR" u="sng" dirty="0" smtClean="0">
              <a:latin typeface="Times New Roman" pitchFamily="18" charset="0"/>
              <a:cs typeface="Times New Roman" pitchFamily="18" charset="0"/>
            </a:endParaRPr>
          </a:p>
          <a:p>
            <a:pPr marL="0" indent="0" algn="just" eaLnBrk="1" hangingPunct="1">
              <a:buFont typeface="Arial" charset="0"/>
              <a:buNone/>
              <a:defRPr/>
            </a:pPr>
            <a:r>
              <a:rPr lang="fr-FR" dirty="0" smtClean="0">
                <a:latin typeface="Times New Roman" pitchFamily="18" charset="0"/>
                <a:cs typeface="Times New Roman" pitchFamily="18" charset="0"/>
              </a:rPr>
              <a:t>Une économie </a:t>
            </a:r>
            <a:r>
              <a:rPr lang="fr-FR" smtClean="0">
                <a:latin typeface="Times New Roman" pitchFamily="18" charset="0"/>
                <a:cs typeface="Times New Roman" pitchFamily="18" charset="0"/>
              </a:rPr>
              <a:t>monétaire ouverte </a:t>
            </a:r>
            <a:r>
              <a:rPr lang="fr-FR" dirty="0" smtClean="0">
                <a:latin typeface="Times New Roman" pitchFamily="18" charset="0"/>
                <a:cs typeface="Times New Roman" pitchFamily="18" charset="0"/>
              </a:rPr>
              <a:t>composée d’une banque centrale et de plusieurs banques de second rang. Toutes les formes de monnaie circulent dans l’économie.</a:t>
            </a:r>
          </a:p>
        </p:txBody>
      </p:sp>
      <p:sp>
        <p:nvSpPr>
          <p:cNvPr id="4" name="Espace réservé du pied de page 3"/>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428596" y="1071546"/>
          <a:ext cx="8229600" cy="54726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oneTexte 2"/>
          <p:cNvSpPr txBox="1"/>
          <p:nvPr/>
        </p:nvSpPr>
        <p:spPr>
          <a:xfrm>
            <a:off x="0" y="0"/>
            <a:ext cx="9144000" cy="1016000"/>
          </a:xfrm>
          <a:prstGeom prst="rect">
            <a:avLst/>
          </a:prstGeom>
          <a:noFill/>
        </p:spPr>
        <p:txBody>
          <a:bodyPr>
            <a:spAutoFit/>
          </a:bodyPr>
          <a:lstStyle/>
          <a:p>
            <a:pPr algn="ctr">
              <a:defRPr/>
            </a:pPr>
            <a:r>
              <a:rPr lang="fr-FR" sz="3200" dirty="0">
                <a:effectLst>
                  <a:outerShdw blurRad="38100" dist="38100" dir="2700000" algn="tl">
                    <a:srgbClr val="000000">
                      <a:alpha val="43137"/>
                    </a:srgbClr>
                  </a:outerShdw>
                </a:effectLst>
                <a:latin typeface="Times New Roman" pitchFamily="18" charset="0"/>
                <a:cs typeface="Times New Roman" pitchFamily="18" charset="0"/>
              </a:rPr>
              <a:t>Etapes de l’analyse du processus de création monétaire </a:t>
            </a:r>
          </a:p>
          <a:p>
            <a:pPr algn="ctr">
              <a:defRPr/>
            </a:pPr>
            <a:r>
              <a:rPr lang="fr-FR" sz="2800" dirty="0">
                <a:effectLst>
                  <a:outerShdw blurRad="38100" dist="38100" dir="2700000" algn="tl">
                    <a:srgbClr val="000000">
                      <a:alpha val="43137"/>
                    </a:srgbClr>
                  </a:outerShdw>
                </a:effectLst>
                <a:latin typeface="Times New Roman" pitchFamily="18" charset="0"/>
                <a:cs typeface="Times New Roman" pitchFamily="18" charset="0"/>
              </a:rPr>
              <a:t>-Modèle Mixte-</a:t>
            </a:r>
          </a:p>
        </p:txBody>
      </p:sp>
      <p:sp>
        <p:nvSpPr>
          <p:cNvPr id="5" name="Espace réservé du pied de page 4"/>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115888"/>
            <a:ext cx="9144000" cy="620712"/>
          </a:xfrm>
        </p:spPr>
        <p:txBody>
          <a:bodyPr rtlCol="0">
            <a:normAutofit fontScale="90000"/>
          </a:bodyPr>
          <a:lstStyle/>
          <a:p>
            <a:pPr eaLnBrk="1" fontAlgn="auto" hangingPunct="1">
              <a:spcAft>
                <a:spcPts val="0"/>
              </a:spcAft>
              <a:defRPr/>
            </a:pPr>
            <a:r>
              <a:rPr lang="fr-FR" sz="3100" b="1" i="1" dirty="0" smtClean="0">
                <a:latin typeface="Times New Roman" pitchFamily="18" charset="0"/>
                <a:cs typeface="Times New Roman" pitchFamily="18" charset="0"/>
              </a:rPr>
              <a:t>3.1. Processus de création monétaire par la banque centrale </a:t>
            </a:r>
            <a:br>
              <a:rPr lang="fr-FR" sz="3100" b="1" i="1" dirty="0" smtClean="0">
                <a:latin typeface="Times New Roman" pitchFamily="18" charset="0"/>
                <a:cs typeface="Times New Roman" pitchFamily="18" charset="0"/>
              </a:rPr>
            </a:br>
            <a:r>
              <a:rPr lang="fr-FR" sz="2700" b="1" i="1" dirty="0" smtClean="0">
                <a:latin typeface="Times New Roman" pitchFamily="18" charset="0"/>
                <a:cs typeface="Times New Roman" pitchFamily="18" charset="0"/>
              </a:rPr>
              <a:t>-Modèle mixte-</a:t>
            </a:r>
            <a:endParaRPr lang="fr-FR" sz="2700" b="1" i="1" dirty="0">
              <a:latin typeface="Times New Roman" pitchFamily="18" charset="0"/>
              <a:cs typeface="Times New Roman" pitchFamily="18" charset="0"/>
            </a:endParaRPr>
          </a:p>
        </p:txBody>
      </p:sp>
      <p:sp>
        <p:nvSpPr>
          <p:cNvPr id="5" name="ZoneTexte 4"/>
          <p:cNvSpPr txBox="1"/>
          <p:nvPr/>
        </p:nvSpPr>
        <p:spPr>
          <a:xfrm>
            <a:off x="250825" y="1125538"/>
            <a:ext cx="8107363" cy="400050"/>
          </a:xfrm>
          <a:prstGeom prst="rect">
            <a:avLst/>
          </a:prstGeom>
          <a:noFill/>
        </p:spPr>
        <p:txBody>
          <a:bodyPr>
            <a:spAutoFit/>
          </a:bodyPr>
          <a:lstStyle/>
          <a:p>
            <a:pPr fontAlgn="auto">
              <a:spcBef>
                <a:spcPts val="0"/>
              </a:spcBef>
              <a:spcAft>
                <a:spcPts val="0"/>
              </a:spcAft>
              <a:defRPr/>
            </a:pPr>
            <a:r>
              <a:rPr lang="fr-FR" sz="2000" dirty="0">
                <a:effectLst>
                  <a:outerShdw blurRad="38100" dist="38100" dir="2700000" algn="tl">
                    <a:srgbClr val="000000">
                      <a:alpha val="43137"/>
                    </a:srgbClr>
                  </a:outerShdw>
                </a:effectLst>
                <a:latin typeface="Times New Roman" pitchFamily="18" charset="0"/>
                <a:cs typeface="Times New Roman" pitchFamily="18" charset="0"/>
              </a:rPr>
              <a:t>Deux</a:t>
            </a:r>
            <a:r>
              <a:rPr lang="fr-FR" sz="2000" dirty="0">
                <a:latin typeface="Times New Roman" pitchFamily="18" charset="0"/>
                <a:cs typeface="Times New Roman" pitchFamily="18" charset="0"/>
              </a:rPr>
              <a:t> possibilités de création monétaire s’offrent à la banque centrale:</a:t>
            </a:r>
          </a:p>
        </p:txBody>
      </p:sp>
      <p:graphicFrame>
        <p:nvGraphicFramePr>
          <p:cNvPr id="7" name="Espace réservé du contenu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Espace réservé du pied de page 5"/>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8313" y="0"/>
            <a:ext cx="8229600" cy="404813"/>
          </a:xfrm>
        </p:spPr>
        <p:txBody>
          <a:bodyPr rtlCol="0">
            <a:normAutofit fontScale="90000"/>
          </a:bodyPr>
          <a:lstStyle/>
          <a:p>
            <a:pPr eaLnBrk="1" fontAlgn="auto" hangingPunct="1">
              <a:spcAft>
                <a:spcPts val="0"/>
              </a:spcAft>
              <a:defRPr/>
            </a:pPr>
            <a:r>
              <a:rPr lang="fr-FR" sz="2400" dirty="0" smtClean="0">
                <a:effectLst>
                  <a:outerShdw blurRad="38100" dist="38100" dir="2700000" algn="tl">
                    <a:srgbClr val="000000">
                      <a:alpha val="43137"/>
                    </a:srgbClr>
                  </a:outerShdw>
                </a:effectLst>
                <a:latin typeface="Times New Roman" pitchFamily="18" charset="0"/>
                <a:cs typeface="Times New Roman" pitchFamily="18" charset="0"/>
              </a:rPr>
              <a:t>1</a:t>
            </a:r>
            <a:r>
              <a:rPr lang="fr-FR" sz="2400" baseline="30000" dirty="0" smtClean="0">
                <a:effectLst>
                  <a:outerShdw blurRad="38100" dist="38100" dir="2700000" algn="tl">
                    <a:srgbClr val="000000">
                      <a:alpha val="43137"/>
                    </a:srgbClr>
                  </a:outerShdw>
                </a:effectLst>
                <a:latin typeface="Times New Roman" pitchFamily="18" charset="0"/>
                <a:cs typeface="Times New Roman" pitchFamily="18" charset="0"/>
              </a:rPr>
              <a:t>er</a:t>
            </a:r>
            <a:r>
              <a:rPr lang="fr-FR" sz="2400" dirty="0" smtClean="0">
                <a:effectLst>
                  <a:outerShdw blurRad="38100" dist="38100" dir="2700000" algn="tl">
                    <a:srgbClr val="000000">
                      <a:alpha val="43137"/>
                    </a:srgbClr>
                  </a:outerShdw>
                </a:effectLst>
                <a:latin typeface="Times New Roman" pitchFamily="18" charset="0"/>
                <a:cs typeface="Times New Roman" pitchFamily="18" charset="0"/>
              </a:rPr>
              <a:t> Cas : Achat de devises (Change manuel)</a:t>
            </a:r>
            <a:endParaRPr lang="fr-FR" sz="2400" dirty="0">
              <a:effectLst>
                <a:outerShdw blurRad="38100" dist="38100" dir="2700000" algn="tl">
                  <a:srgbClr val="000000">
                    <a:alpha val="43137"/>
                  </a:srgbClr>
                </a:outerShdw>
              </a:effectLst>
              <a:latin typeface="Times New Roman" pitchFamily="18" charset="0"/>
              <a:cs typeface="Times New Roman" pitchFamily="18" charset="0"/>
            </a:endParaRPr>
          </a:p>
        </p:txBody>
      </p:sp>
      <p:graphicFrame>
        <p:nvGraphicFramePr>
          <p:cNvPr id="4" name="Espace réservé du contenu 3"/>
          <p:cNvGraphicFramePr>
            <a:graphicFrameLocks noGrp="1"/>
          </p:cNvGraphicFramePr>
          <p:nvPr>
            <p:ph idx="1"/>
          </p:nvPr>
        </p:nvGraphicFramePr>
        <p:xfrm>
          <a:off x="2627313" y="2781300"/>
          <a:ext cx="3554412" cy="1355725"/>
        </p:xfrm>
        <a:graphic>
          <a:graphicData uri="http://schemas.openxmlformats.org/drawingml/2006/table">
            <a:tbl>
              <a:tblPr firstRow="1" bandRow="1">
                <a:tableStyleId>{5C22544A-7EE6-4342-B048-85BDC9FD1C3A}</a:tableStyleId>
              </a:tblPr>
              <a:tblGrid>
                <a:gridCol w="1872208"/>
                <a:gridCol w="1682204"/>
              </a:tblGrid>
              <a:tr h="365747">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23" marR="91423" marT="45714" marB="45714"/>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23" marR="91423" marT="45714" marB="45714"/>
                </a:tc>
              </a:tr>
              <a:tr h="570162">
                <a:tc>
                  <a:txBody>
                    <a:bodyPr/>
                    <a:lstStyle/>
                    <a:p>
                      <a:pPr algn="ctr"/>
                      <a:endParaRPr lang="fr-FR" sz="1800" dirty="0">
                        <a:latin typeface="Times New Roman" pitchFamily="18" charset="0"/>
                        <a:cs typeface="Times New Roman" pitchFamily="18" charset="0"/>
                      </a:endParaRPr>
                    </a:p>
                  </a:txBody>
                  <a:tcPr marL="91423" marR="91423" marT="45714" marB="45714"/>
                </a:tc>
                <a:tc>
                  <a:txBody>
                    <a:bodyPr/>
                    <a:lstStyle/>
                    <a:p>
                      <a:pPr algn="ctr"/>
                      <a:endParaRPr lang="fr-FR" sz="1800" dirty="0">
                        <a:latin typeface="Times New Roman" pitchFamily="18" charset="0"/>
                        <a:cs typeface="Times New Roman" pitchFamily="18" charset="0"/>
                      </a:endParaRPr>
                    </a:p>
                  </a:txBody>
                  <a:tcPr marL="91423" marR="91423" marT="45714" marB="45714"/>
                </a:tc>
              </a:tr>
              <a:tr h="419815">
                <a:tc>
                  <a:txBody>
                    <a:bodyPr/>
                    <a:lstStyle/>
                    <a:p>
                      <a:pPr algn="ctr"/>
                      <a:endParaRPr lang="fr-FR" sz="1800" dirty="0">
                        <a:latin typeface="Times New Roman" pitchFamily="18" charset="0"/>
                        <a:cs typeface="Times New Roman" pitchFamily="18" charset="0"/>
                      </a:endParaRPr>
                    </a:p>
                  </a:txBody>
                  <a:tcPr marL="91423" marR="91423" marT="45714" marB="45714"/>
                </a:tc>
                <a:tc>
                  <a:txBody>
                    <a:bodyPr/>
                    <a:lstStyle/>
                    <a:p>
                      <a:pPr algn="ctr"/>
                      <a:endParaRPr lang="fr-FR" sz="18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txBody>
                  <a:tcPr marL="91423" marR="91423" marT="45714" marB="45714"/>
                </a:tc>
              </a:tr>
            </a:tbl>
          </a:graphicData>
        </a:graphic>
      </p:graphicFrame>
      <p:sp>
        <p:nvSpPr>
          <p:cNvPr id="119825" name="ZoneTexte 6"/>
          <p:cNvSpPr txBox="1">
            <a:spLocks noChangeArrowheads="1"/>
          </p:cNvSpPr>
          <p:nvPr/>
        </p:nvSpPr>
        <p:spPr bwMode="auto">
          <a:xfrm>
            <a:off x="3775075" y="2419350"/>
            <a:ext cx="1511300" cy="368300"/>
          </a:xfrm>
          <a:prstGeom prst="rect">
            <a:avLst/>
          </a:prstGeom>
          <a:noFill/>
          <a:ln w="9525">
            <a:noFill/>
            <a:miter lim="800000"/>
            <a:headEnd/>
            <a:tailEnd/>
          </a:ln>
        </p:spPr>
        <p:txBody>
          <a:bodyPr>
            <a:spAutoFit/>
          </a:bodyPr>
          <a:lstStyle/>
          <a:p>
            <a:pPr algn="ctr"/>
            <a:r>
              <a:rPr lang="fr-FR">
                <a:latin typeface="Times New Roman" pitchFamily="18" charset="0"/>
                <a:cs typeface="Times New Roman" pitchFamily="18" charset="0"/>
              </a:rPr>
              <a:t>Banque</a:t>
            </a:r>
            <a:endParaRPr lang="fr-FR" b="1">
              <a:latin typeface="Times New Roman" pitchFamily="18" charset="0"/>
              <a:cs typeface="Times New Roman" pitchFamily="18" charset="0"/>
            </a:endParaRPr>
          </a:p>
        </p:txBody>
      </p:sp>
      <p:sp>
        <p:nvSpPr>
          <p:cNvPr id="119826" name="ZoneTexte 8"/>
          <p:cNvSpPr txBox="1">
            <a:spLocks noChangeArrowheads="1"/>
          </p:cNvSpPr>
          <p:nvPr/>
        </p:nvSpPr>
        <p:spPr bwMode="auto">
          <a:xfrm>
            <a:off x="4306888" y="5054600"/>
            <a:ext cx="836612" cy="368300"/>
          </a:xfrm>
          <a:prstGeom prst="rect">
            <a:avLst/>
          </a:prstGeom>
          <a:noFill/>
          <a:ln w="9525">
            <a:noFill/>
            <a:miter lim="800000"/>
            <a:headEnd/>
            <a:tailEnd/>
          </a:ln>
        </p:spPr>
        <p:txBody>
          <a:bodyPr>
            <a:spAutoFit/>
          </a:bodyPr>
          <a:lstStyle/>
          <a:p>
            <a:r>
              <a:rPr lang="fr-FR">
                <a:latin typeface="Times New Roman" pitchFamily="18" charset="0"/>
                <a:cs typeface="Times New Roman" pitchFamily="18" charset="0"/>
              </a:rPr>
              <a:t>AENF</a:t>
            </a:r>
          </a:p>
        </p:txBody>
      </p:sp>
      <p:graphicFrame>
        <p:nvGraphicFramePr>
          <p:cNvPr id="16" name="Espace réservé du contenu 3"/>
          <p:cNvGraphicFramePr>
            <a:graphicFrameLocks/>
          </p:cNvGraphicFramePr>
          <p:nvPr/>
        </p:nvGraphicFramePr>
        <p:xfrm>
          <a:off x="1492250" y="765175"/>
          <a:ext cx="6535738" cy="1165225"/>
        </p:xfrm>
        <a:graphic>
          <a:graphicData uri="http://schemas.openxmlformats.org/drawingml/2006/table">
            <a:tbl>
              <a:tblPr firstRow="1" bandRow="1">
                <a:tableStyleId>{5C22544A-7EE6-4342-B048-85BDC9FD1C3A}</a:tableStyleId>
              </a:tblPr>
              <a:tblGrid>
                <a:gridCol w="3223571"/>
                <a:gridCol w="3312167"/>
              </a:tblGrid>
              <a:tr h="365704">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43" marR="91443" marT="45694" marB="45694"/>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43" marR="91443" marT="45694" marB="45694"/>
                </a:tc>
              </a:tr>
              <a:tr h="365704">
                <a:tc>
                  <a:txBody>
                    <a:bodyPr/>
                    <a:lstStyle/>
                    <a:p>
                      <a:pPr algn="ctr"/>
                      <a:r>
                        <a:rPr lang="fr-FR" sz="1800" dirty="0" smtClean="0">
                          <a:latin typeface="Times New Roman" pitchFamily="18" charset="0"/>
                          <a:cs typeface="Times New Roman" pitchFamily="18" charset="0"/>
                        </a:rPr>
                        <a:t>Créance sur</a:t>
                      </a:r>
                      <a:r>
                        <a:rPr lang="fr-FR" sz="1800" baseline="0" dirty="0" smtClean="0">
                          <a:latin typeface="Times New Roman" pitchFamily="18" charset="0"/>
                          <a:cs typeface="Times New Roman" pitchFamily="18" charset="0"/>
                        </a:rPr>
                        <a:t> l’e</a:t>
                      </a:r>
                      <a:r>
                        <a:rPr lang="fr-FR" sz="1800" dirty="0" smtClean="0">
                          <a:latin typeface="Times New Roman" pitchFamily="18" charset="0"/>
                          <a:cs typeface="Times New Roman" pitchFamily="18" charset="0"/>
                        </a:rPr>
                        <a:t>xtérieur</a:t>
                      </a:r>
                      <a:endParaRPr lang="fr-FR" sz="1800" dirty="0">
                        <a:latin typeface="Times New Roman" pitchFamily="18" charset="0"/>
                        <a:cs typeface="Times New Roman" pitchFamily="18" charset="0"/>
                      </a:endParaRPr>
                    </a:p>
                  </a:txBody>
                  <a:tcPr marL="91443" marR="91443" marT="45694" marB="45694"/>
                </a:tc>
                <a:tc>
                  <a:txBody>
                    <a:bodyPr/>
                    <a:lstStyle/>
                    <a:p>
                      <a:pPr algn="ctr"/>
                      <a:r>
                        <a:rPr lang="fr-FR" sz="1800" dirty="0" smtClean="0">
                          <a:latin typeface="Times New Roman" pitchFamily="18" charset="0"/>
                          <a:cs typeface="Times New Roman" pitchFamily="18" charset="0"/>
                        </a:rPr>
                        <a:t>Circulation fiduciaire</a:t>
                      </a:r>
                      <a:endParaRPr lang="fr-FR" sz="1800" dirty="0">
                        <a:latin typeface="Times New Roman" pitchFamily="18" charset="0"/>
                        <a:cs typeface="Times New Roman" pitchFamily="18" charset="0"/>
                      </a:endParaRPr>
                    </a:p>
                  </a:txBody>
                  <a:tcPr marL="91443" marR="91443" marT="45694" marB="45694"/>
                </a:tc>
              </a:tr>
              <a:tr h="433817">
                <a:tc>
                  <a:txBody>
                    <a:bodyPr/>
                    <a:lstStyle/>
                    <a:p>
                      <a:pPr algn="ctr"/>
                      <a:r>
                        <a:rPr lang="fr-FR" sz="1800" dirty="0" smtClean="0">
                          <a:latin typeface="Times New Roman" pitchFamily="18" charset="0"/>
                          <a:cs typeface="Times New Roman" pitchFamily="18" charset="0"/>
                        </a:rPr>
                        <a:t>Créance sur l’intérieur</a:t>
                      </a:r>
                      <a:endParaRPr lang="fr-FR" sz="1800" dirty="0">
                        <a:latin typeface="Times New Roman" pitchFamily="18" charset="0"/>
                        <a:cs typeface="Times New Roman" pitchFamily="18" charset="0"/>
                      </a:endParaRPr>
                    </a:p>
                  </a:txBody>
                  <a:tcPr marL="91443" marR="91443" marT="45694" marB="45694"/>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800" dirty="0" smtClean="0">
                          <a:latin typeface="Times New Roman" pitchFamily="18" charset="0"/>
                          <a:cs typeface="Times New Roman" pitchFamily="18" charset="0"/>
                        </a:rPr>
                        <a:t>Réserves bancaires</a:t>
                      </a:r>
                    </a:p>
                  </a:txBody>
                  <a:tcPr marL="91443" marR="91443" marT="45694" marB="45694"/>
                </a:tc>
              </a:tr>
            </a:tbl>
          </a:graphicData>
        </a:graphic>
      </p:graphicFrame>
      <p:sp>
        <p:nvSpPr>
          <p:cNvPr id="119841" name="ZoneTexte 16"/>
          <p:cNvSpPr txBox="1">
            <a:spLocks noChangeArrowheads="1"/>
          </p:cNvSpPr>
          <p:nvPr/>
        </p:nvSpPr>
        <p:spPr bwMode="auto">
          <a:xfrm>
            <a:off x="3311525" y="395288"/>
            <a:ext cx="2052638" cy="369887"/>
          </a:xfrm>
          <a:prstGeom prst="rect">
            <a:avLst/>
          </a:prstGeom>
          <a:noFill/>
          <a:ln w="9525">
            <a:noFill/>
            <a:miter lim="800000"/>
            <a:headEnd/>
            <a:tailEnd/>
          </a:ln>
        </p:spPr>
        <p:txBody>
          <a:bodyPr>
            <a:spAutoFit/>
          </a:bodyPr>
          <a:lstStyle/>
          <a:p>
            <a:pPr algn="ctr"/>
            <a:r>
              <a:rPr lang="fr-FR" b="1">
                <a:latin typeface="Times New Roman" pitchFamily="18" charset="0"/>
                <a:cs typeface="Times New Roman" pitchFamily="18" charset="0"/>
              </a:rPr>
              <a:t>Banque Centrale</a:t>
            </a:r>
          </a:p>
        </p:txBody>
      </p:sp>
      <p:graphicFrame>
        <p:nvGraphicFramePr>
          <p:cNvPr id="18" name="Espace réservé du contenu 3"/>
          <p:cNvGraphicFramePr>
            <a:graphicFrameLocks/>
          </p:cNvGraphicFramePr>
          <p:nvPr/>
        </p:nvGraphicFramePr>
        <p:xfrm>
          <a:off x="2452688" y="5441950"/>
          <a:ext cx="3970337" cy="1406525"/>
        </p:xfrm>
        <a:graphic>
          <a:graphicData uri="http://schemas.openxmlformats.org/drawingml/2006/table">
            <a:tbl>
              <a:tblPr firstRow="1" bandRow="1">
                <a:tableStyleId>{5C22544A-7EE6-4342-B048-85BDC9FD1C3A}</a:tableStyleId>
              </a:tblPr>
              <a:tblGrid>
                <a:gridCol w="2231996"/>
                <a:gridCol w="1738341"/>
              </a:tblGrid>
              <a:tr h="370626">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30" marR="91430" marT="45694" marB="45694"/>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30" marR="91430" marT="45694" marB="45694"/>
                </a:tc>
              </a:tr>
              <a:tr h="396187">
                <a:tc>
                  <a:txBody>
                    <a:bodyPr/>
                    <a:lstStyle/>
                    <a:p>
                      <a:pPr algn="ctr"/>
                      <a:r>
                        <a:rPr lang="fr-FR" sz="2000" b="0" dirty="0" smtClean="0">
                          <a:solidFill>
                            <a:schemeClr val="tx1"/>
                          </a:solidFill>
                          <a:latin typeface="Times New Roman" pitchFamily="18" charset="0"/>
                          <a:cs typeface="Times New Roman" pitchFamily="18" charset="0"/>
                        </a:rPr>
                        <a:t>Devises = +100</a:t>
                      </a:r>
                    </a:p>
                  </a:txBody>
                  <a:tcPr marL="91430" marR="91430" marT="45694" marB="45694"/>
                </a:tc>
                <a:tc>
                  <a:txBody>
                    <a:bodyPr/>
                    <a:lstStyle/>
                    <a:p>
                      <a:pPr algn="ctr"/>
                      <a:r>
                        <a:rPr lang="fr-FR" sz="1800" b="0" dirty="0" smtClean="0">
                          <a:solidFill>
                            <a:schemeClr val="tx1"/>
                          </a:solidFill>
                          <a:effectLst/>
                          <a:latin typeface="Times New Roman" pitchFamily="18" charset="0"/>
                          <a:cs typeface="Times New Roman" pitchFamily="18" charset="0"/>
                        </a:rPr>
                        <a:t>R=100</a:t>
                      </a:r>
                      <a:endParaRPr lang="fr-FR" sz="1800" b="0" dirty="0">
                        <a:solidFill>
                          <a:schemeClr val="tx1"/>
                        </a:solidFill>
                        <a:effectLst/>
                        <a:latin typeface="Times New Roman" pitchFamily="18" charset="0"/>
                        <a:cs typeface="Times New Roman" pitchFamily="18" charset="0"/>
                      </a:endParaRPr>
                    </a:p>
                  </a:txBody>
                  <a:tcPr marL="91430" marR="91430" marT="45694" marB="45694"/>
                </a:tc>
              </a:tr>
              <a:tr h="63971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fr-FR" sz="18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txBody>
                  <a:tcPr marL="91430" marR="91430" marT="45694" marB="45694"/>
                </a:tc>
                <a:tc>
                  <a:txBody>
                    <a:bodyPr/>
                    <a:lstStyle/>
                    <a:p>
                      <a:pPr algn="ctr"/>
                      <a:endParaRPr lang="fr-FR" sz="1800" dirty="0">
                        <a:latin typeface="Times New Roman" pitchFamily="18" charset="0"/>
                        <a:cs typeface="Times New Roman" pitchFamily="18" charset="0"/>
                      </a:endParaRPr>
                    </a:p>
                  </a:txBody>
                  <a:tcPr marL="91430" marR="91430" marT="45694" marB="45694"/>
                </a:tc>
              </a:tr>
            </a:tbl>
          </a:graphicData>
        </a:graphic>
      </p:graphicFrame>
      <p:sp>
        <p:nvSpPr>
          <p:cNvPr id="9" name="Espace réservé du pied de page 8"/>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8313" y="0"/>
            <a:ext cx="8229600" cy="404813"/>
          </a:xfrm>
        </p:spPr>
        <p:txBody>
          <a:bodyPr rtlCol="0">
            <a:normAutofit fontScale="90000"/>
          </a:bodyPr>
          <a:lstStyle/>
          <a:p>
            <a:pPr eaLnBrk="1" fontAlgn="auto" hangingPunct="1">
              <a:spcAft>
                <a:spcPts val="0"/>
              </a:spcAft>
              <a:defRPr/>
            </a:pPr>
            <a:r>
              <a:rPr lang="fr-FR" sz="2400" dirty="0" smtClean="0">
                <a:effectLst>
                  <a:outerShdw blurRad="38100" dist="38100" dir="2700000" algn="tl">
                    <a:srgbClr val="000000">
                      <a:alpha val="43137"/>
                    </a:srgbClr>
                  </a:outerShdw>
                </a:effectLst>
                <a:latin typeface="Times New Roman" pitchFamily="18" charset="0"/>
                <a:cs typeface="Times New Roman" pitchFamily="18" charset="0"/>
              </a:rPr>
              <a:t>1</a:t>
            </a:r>
            <a:r>
              <a:rPr lang="fr-FR" sz="2400" baseline="30000" dirty="0" smtClean="0">
                <a:effectLst>
                  <a:outerShdw blurRad="38100" dist="38100" dir="2700000" algn="tl">
                    <a:srgbClr val="000000">
                      <a:alpha val="43137"/>
                    </a:srgbClr>
                  </a:outerShdw>
                </a:effectLst>
                <a:latin typeface="Times New Roman" pitchFamily="18" charset="0"/>
                <a:cs typeface="Times New Roman" pitchFamily="18" charset="0"/>
              </a:rPr>
              <a:t>er</a:t>
            </a:r>
            <a:r>
              <a:rPr lang="fr-FR" sz="2400" dirty="0" smtClean="0">
                <a:effectLst>
                  <a:outerShdw blurRad="38100" dist="38100" dir="2700000" algn="tl">
                    <a:srgbClr val="000000">
                      <a:alpha val="43137"/>
                    </a:srgbClr>
                  </a:outerShdw>
                </a:effectLst>
                <a:latin typeface="Times New Roman" pitchFamily="18" charset="0"/>
                <a:cs typeface="Times New Roman" pitchFamily="18" charset="0"/>
              </a:rPr>
              <a:t> Cas : Achat de devises (change manuel)</a:t>
            </a:r>
            <a:endParaRPr lang="fr-FR" sz="2400" dirty="0">
              <a:effectLst>
                <a:outerShdw blurRad="38100" dist="38100" dir="2700000" algn="tl">
                  <a:srgbClr val="000000">
                    <a:alpha val="43137"/>
                  </a:srgbClr>
                </a:outerShdw>
              </a:effectLst>
              <a:latin typeface="Times New Roman" pitchFamily="18" charset="0"/>
              <a:cs typeface="Times New Roman" pitchFamily="18" charset="0"/>
            </a:endParaRPr>
          </a:p>
        </p:txBody>
      </p:sp>
      <p:graphicFrame>
        <p:nvGraphicFramePr>
          <p:cNvPr id="4" name="Espace réservé du contenu 3"/>
          <p:cNvGraphicFramePr>
            <a:graphicFrameLocks noGrp="1"/>
          </p:cNvGraphicFramePr>
          <p:nvPr>
            <p:ph idx="1"/>
          </p:nvPr>
        </p:nvGraphicFramePr>
        <p:xfrm>
          <a:off x="2627313" y="2781300"/>
          <a:ext cx="3554412" cy="1355725"/>
        </p:xfrm>
        <a:graphic>
          <a:graphicData uri="http://schemas.openxmlformats.org/drawingml/2006/table">
            <a:tbl>
              <a:tblPr firstRow="1" bandRow="1">
                <a:tableStyleId>{5C22544A-7EE6-4342-B048-85BDC9FD1C3A}</a:tableStyleId>
              </a:tblPr>
              <a:tblGrid>
                <a:gridCol w="1872208"/>
                <a:gridCol w="1682204"/>
              </a:tblGrid>
              <a:tr h="365747">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23" marR="91423" marT="45714" marB="45714"/>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23" marR="91423" marT="45714" marB="45714"/>
                </a:tc>
              </a:tr>
              <a:tr h="570162">
                <a:tc>
                  <a:txBody>
                    <a:bodyPr/>
                    <a:lstStyle/>
                    <a:p>
                      <a:pPr algn="ctr"/>
                      <a:r>
                        <a:rPr lang="fr-FR" sz="1800" dirty="0" smtClean="0">
                          <a:latin typeface="Times New Roman" pitchFamily="18" charset="0"/>
                          <a:cs typeface="Times New Roman" pitchFamily="18" charset="0"/>
                        </a:rPr>
                        <a:t>Devises</a:t>
                      </a:r>
                      <a:r>
                        <a:rPr lang="fr-FR" sz="1800" baseline="0" dirty="0" smtClean="0">
                          <a:latin typeface="Times New Roman" pitchFamily="18" charset="0"/>
                          <a:cs typeface="Times New Roman" pitchFamily="18" charset="0"/>
                        </a:rPr>
                        <a:t> +100</a:t>
                      </a:r>
                      <a:endParaRPr lang="fr-FR" sz="1800" dirty="0">
                        <a:latin typeface="Times New Roman" pitchFamily="18" charset="0"/>
                        <a:cs typeface="Times New Roman" pitchFamily="18" charset="0"/>
                      </a:endParaRPr>
                    </a:p>
                  </a:txBody>
                  <a:tcPr marL="91423" marR="91423" marT="45714" marB="45714"/>
                </a:tc>
                <a:tc>
                  <a:txBody>
                    <a:bodyPr/>
                    <a:lstStyle/>
                    <a:p>
                      <a:pPr algn="ctr"/>
                      <a:endParaRPr lang="fr-FR" sz="1800" dirty="0">
                        <a:latin typeface="Times New Roman" pitchFamily="18" charset="0"/>
                        <a:cs typeface="Times New Roman" pitchFamily="18" charset="0"/>
                      </a:endParaRPr>
                    </a:p>
                  </a:txBody>
                  <a:tcPr marL="91423" marR="91423" marT="45714" marB="45714"/>
                </a:tc>
              </a:tr>
              <a:tr h="419815">
                <a:tc>
                  <a:txBody>
                    <a:bodyPr/>
                    <a:lstStyle/>
                    <a:p>
                      <a:pPr algn="ctr"/>
                      <a:endParaRPr lang="fr-FR" sz="1800" dirty="0">
                        <a:latin typeface="Times New Roman" pitchFamily="18" charset="0"/>
                        <a:cs typeface="Times New Roman" pitchFamily="18" charset="0"/>
                      </a:endParaRPr>
                    </a:p>
                  </a:txBody>
                  <a:tcPr marL="91423" marR="91423" marT="45714" marB="45714"/>
                </a:tc>
                <a:tc>
                  <a:txBody>
                    <a:bodyPr/>
                    <a:lstStyle/>
                    <a:p>
                      <a:pPr algn="ctr"/>
                      <a:endParaRPr lang="fr-FR" sz="18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txBody>
                  <a:tcPr marL="91423" marR="91423" marT="45714" marB="45714"/>
                </a:tc>
              </a:tr>
            </a:tbl>
          </a:graphicData>
        </a:graphic>
      </p:graphicFrame>
      <p:sp>
        <p:nvSpPr>
          <p:cNvPr id="120849" name="ZoneTexte 6"/>
          <p:cNvSpPr txBox="1">
            <a:spLocks noChangeArrowheads="1"/>
          </p:cNvSpPr>
          <p:nvPr/>
        </p:nvSpPr>
        <p:spPr bwMode="auto">
          <a:xfrm>
            <a:off x="3775075" y="2419350"/>
            <a:ext cx="1511300" cy="368300"/>
          </a:xfrm>
          <a:prstGeom prst="rect">
            <a:avLst/>
          </a:prstGeom>
          <a:noFill/>
          <a:ln w="9525">
            <a:noFill/>
            <a:miter lim="800000"/>
            <a:headEnd/>
            <a:tailEnd/>
          </a:ln>
        </p:spPr>
        <p:txBody>
          <a:bodyPr>
            <a:spAutoFit/>
          </a:bodyPr>
          <a:lstStyle/>
          <a:p>
            <a:pPr algn="ctr"/>
            <a:r>
              <a:rPr lang="fr-FR">
                <a:latin typeface="Times New Roman" pitchFamily="18" charset="0"/>
                <a:cs typeface="Times New Roman" pitchFamily="18" charset="0"/>
              </a:rPr>
              <a:t>Banque</a:t>
            </a:r>
            <a:endParaRPr lang="fr-FR" b="1">
              <a:latin typeface="Times New Roman" pitchFamily="18" charset="0"/>
              <a:cs typeface="Times New Roman" pitchFamily="18" charset="0"/>
            </a:endParaRPr>
          </a:p>
        </p:txBody>
      </p:sp>
      <p:sp>
        <p:nvSpPr>
          <p:cNvPr id="120850" name="ZoneTexte 8"/>
          <p:cNvSpPr txBox="1">
            <a:spLocks noChangeArrowheads="1"/>
          </p:cNvSpPr>
          <p:nvPr/>
        </p:nvSpPr>
        <p:spPr bwMode="auto">
          <a:xfrm>
            <a:off x="4306888" y="5054600"/>
            <a:ext cx="836612" cy="368300"/>
          </a:xfrm>
          <a:prstGeom prst="rect">
            <a:avLst/>
          </a:prstGeom>
          <a:noFill/>
          <a:ln w="9525">
            <a:noFill/>
            <a:miter lim="800000"/>
            <a:headEnd/>
            <a:tailEnd/>
          </a:ln>
        </p:spPr>
        <p:txBody>
          <a:bodyPr>
            <a:spAutoFit/>
          </a:bodyPr>
          <a:lstStyle/>
          <a:p>
            <a:r>
              <a:rPr lang="fr-FR">
                <a:latin typeface="Times New Roman" pitchFamily="18" charset="0"/>
                <a:cs typeface="Times New Roman" pitchFamily="18" charset="0"/>
              </a:rPr>
              <a:t>AENF</a:t>
            </a:r>
          </a:p>
        </p:txBody>
      </p:sp>
      <p:graphicFrame>
        <p:nvGraphicFramePr>
          <p:cNvPr id="16" name="Espace réservé du contenu 3"/>
          <p:cNvGraphicFramePr>
            <a:graphicFrameLocks/>
          </p:cNvGraphicFramePr>
          <p:nvPr/>
        </p:nvGraphicFramePr>
        <p:xfrm>
          <a:off x="1492250" y="765175"/>
          <a:ext cx="6535738" cy="1165225"/>
        </p:xfrm>
        <a:graphic>
          <a:graphicData uri="http://schemas.openxmlformats.org/drawingml/2006/table">
            <a:tbl>
              <a:tblPr firstRow="1" bandRow="1">
                <a:tableStyleId>{5C22544A-7EE6-4342-B048-85BDC9FD1C3A}</a:tableStyleId>
              </a:tblPr>
              <a:tblGrid>
                <a:gridCol w="3223571"/>
                <a:gridCol w="3312167"/>
              </a:tblGrid>
              <a:tr h="365704">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43" marR="91443" marT="45694" marB="45694"/>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43" marR="91443" marT="45694" marB="45694"/>
                </a:tc>
              </a:tr>
              <a:tr h="365704">
                <a:tc>
                  <a:txBody>
                    <a:bodyPr/>
                    <a:lstStyle/>
                    <a:p>
                      <a:pPr algn="ctr"/>
                      <a:r>
                        <a:rPr lang="fr-FR" sz="1800" dirty="0" smtClean="0">
                          <a:latin typeface="Times New Roman" pitchFamily="18" charset="0"/>
                          <a:cs typeface="Times New Roman" pitchFamily="18" charset="0"/>
                        </a:rPr>
                        <a:t>Créance sur</a:t>
                      </a:r>
                      <a:r>
                        <a:rPr lang="fr-FR" sz="1800" baseline="0" dirty="0" smtClean="0">
                          <a:latin typeface="Times New Roman" pitchFamily="18" charset="0"/>
                          <a:cs typeface="Times New Roman" pitchFamily="18" charset="0"/>
                        </a:rPr>
                        <a:t> l’e</a:t>
                      </a:r>
                      <a:r>
                        <a:rPr lang="fr-FR" sz="1800" dirty="0" smtClean="0">
                          <a:latin typeface="Times New Roman" pitchFamily="18" charset="0"/>
                          <a:cs typeface="Times New Roman" pitchFamily="18" charset="0"/>
                        </a:rPr>
                        <a:t>xtérieur</a:t>
                      </a:r>
                      <a:endParaRPr lang="fr-FR" sz="1800" dirty="0">
                        <a:latin typeface="Times New Roman" pitchFamily="18" charset="0"/>
                        <a:cs typeface="Times New Roman" pitchFamily="18" charset="0"/>
                      </a:endParaRPr>
                    </a:p>
                  </a:txBody>
                  <a:tcPr marL="91443" marR="91443" marT="45694" marB="45694"/>
                </a:tc>
                <a:tc>
                  <a:txBody>
                    <a:bodyPr/>
                    <a:lstStyle/>
                    <a:p>
                      <a:pPr algn="ctr"/>
                      <a:r>
                        <a:rPr lang="fr-FR" sz="1800" dirty="0" smtClean="0">
                          <a:latin typeface="Times New Roman" pitchFamily="18" charset="0"/>
                          <a:cs typeface="Times New Roman" pitchFamily="18" charset="0"/>
                        </a:rPr>
                        <a:t>Circulation fiduciaire</a:t>
                      </a:r>
                      <a:endParaRPr lang="fr-FR" sz="1800" dirty="0">
                        <a:latin typeface="Times New Roman" pitchFamily="18" charset="0"/>
                        <a:cs typeface="Times New Roman" pitchFamily="18" charset="0"/>
                      </a:endParaRPr>
                    </a:p>
                  </a:txBody>
                  <a:tcPr marL="91443" marR="91443" marT="45694" marB="45694"/>
                </a:tc>
              </a:tr>
              <a:tr h="433817">
                <a:tc>
                  <a:txBody>
                    <a:bodyPr/>
                    <a:lstStyle/>
                    <a:p>
                      <a:pPr algn="ctr"/>
                      <a:r>
                        <a:rPr lang="fr-FR" sz="1800" dirty="0" smtClean="0">
                          <a:latin typeface="Times New Roman" pitchFamily="18" charset="0"/>
                          <a:cs typeface="Times New Roman" pitchFamily="18" charset="0"/>
                        </a:rPr>
                        <a:t>Créance sur l’intérieur</a:t>
                      </a:r>
                      <a:endParaRPr lang="fr-FR" sz="1800" dirty="0">
                        <a:latin typeface="Times New Roman" pitchFamily="18" charset="0"/>
                        <a:cs typeface="Times New Roman" pitchFamily="18" charset="0"/>
                      </a:endParaRPr>
                    </a:p>
                  </a:txBody>
                  <a:tcPr marL="91443" marR="91443" marT="45694" marB="45694"/>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800" dirty="0" smtClean="0">
                          <a:latin typeface="Times New Roman" pitchFamily="18" charset="0"/>
                          <a:cs typeface="Times New Roman" pitchFamily="18" charset="0"/>
                        </a:rPr>
                        <a:t>Réserves bancaires</a:t>
                      </a:r>
                    </a:p>
                  </a:txBody>
                  <a:tcPr marL="91443" marR="91443" marT="45694" marB="45694"/>
                </a:tc>
              </a:tr>
            </a:tbl>
          </a:graphicData>
        </a:graphic>
      </p:graphicFrame>
      <p:sp>
        <p:nvSpPr>
          <p:cNvPr id="120865" name="ZoneTexte 16"/>
          <p:cNvSpPr txBox="1">
            <a:spLocks noChangeArrowheads="1"/>
          </p:cNvSpPr>
          <p:nvPr/>
        </p:nvSpPr>
        <p:spPr bwMode="auto">
          <a:xfrm>
            <a:off x="3311525" y="395288"/>
            <a:ext cx="2052638" cy="369887"/>
          </a:xfrm>
          <a:prstGeom prst="rect">
            <a:avLst/>
          </a:prstGeom>
          <a:noFill/>
          <a:ln w="9525">
            <a:noFill/>
            <a:miter lim="800000"/>
            <a:headEnd/>
            <a:tailEnd/>
          </a:ln>
        </p:spPr>
        <p:txBody>
          <a:bodyPr>
            <a:spAutoFit/>
          </a:bodyPr>
          <a:lstStyle/>
          <a:p>
            <a:pPr algn="ctr"/>
            <a:r>
              <a:rPr lang="fr-FR" b="1">
                <a:latin typeface="Times New Roman" pitchFamily="18" charset="0"/>
                <a:cs typeface="Times New Roman" pitchFamily="18" charset="0"/>
              </a:rPr>
              <a:t>Banque Centrale</a:t>
            </a:r>
          </a:p>
        </p:txBody>
      </p:sp>
      <p:graphicFrame>
        <p:nvGraphicFramePr>
          <p:cNvPr id="18" name="Espace réservé du contenu 3"/>
          <p:cNvGraphicFramePr>
            <a:graphicFrameLocks/>
          </p:cNvGraphicFramePr>
          <p:nvPr/>
        </p:nvGraphicFramePr>
        <p:xfrm>
          <a:off x="2452688" y="5441950"/>
          <a:ext cx="3970337" cy="1406525"/>
        </p:xfrm>
        <a:graphic>
          <a:graphicData uri="http://schemas.openxmlformats.org/drawingml/2006/table">
            <a:tbl>
              <a:tblPr firstRow="1" bandRow="1">
                <a:tableStyleId>{5C22544A-7EE6-4342-B048-85BDC9FD1C3A}</a:tableStyleId>
              </a:tblPr>
              <a:tblGrid>
                <a:gridCol w="2231996"/>
                <a:gridCol w="1738341"/>
              </a:tblGrid>
              <a:tr h="370626">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30" marR="91430" marT="45694" marB="45694"/>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30" marR="91430" marT="45694" marB="45694"/>
                </a:tc>
              </a:tr>
              <a:tr h="396187">
                <a:tc>
                  <a:txBody>
                    <a:bodyPr/>
                    <a:lstStyle/>
                    <a:p>
                      <a:pPr algn="ctr"/>
                      <a:r>
                        <a:rPr lang="fr-FR" sz="2000" b="0" dirty="0" smtClean="0">
                          <a:solidFill>
                            <a:schemeClr val="tx1"/>
                          </a:solidFill>
                          <a:latin typeface="Times New Roman" pitchFamily="18" charset="0"/>
                          <a:cs typeface="Times New Roman" pitchFamily="18" charset="0"/>
                        </a:rPr>
                        <a:t>Devises = -100</a:t>
                      </a:r>
                    </a:p>
                  </a:txBody>
                  <a:tcPr marL="91430" marR="91430" marT="45694" marB="45694"/>
                </a:tc>
                <a:tc>
                  <a:txBody>
                    <a:bodyPr/>
                    <a:lstStyle/>
                    <a:p>
                      <a:pPr algn="ctr"/>
                      <a:r>
                        <a:rPr lang="fr-FR" sz="1800" b="0" dirty="0" smtClean="0">
                          <a:solidFill>
                            <a:schemeClr val="tx1"/>
                          </a:solidFill>
                          <a:effectLst/>
                          <a:latin typeface="Times New Roman" pitchFamily="18" charset="0"/>
                          <a:cs typeface="Times New Roman" pitchFamily="18" charset="0"/>
                        </a:rPr>
                        <a:t>R=100</a:t>
                      </a:r>
                      <a:endParaRPr lang="fr-FR" sz="1800" b="0" dirty="0">
                        <a:solidFill>
                          <a:schemeClr val="tx1"/>
                        </a:solidFill>
                        <a:effectLst/>
                        <a:latin typeface="Times New Roman" pitchFamily="18" charset="0"/>
                        <a:cs typeface="Times New Roman" pitchFamily="18" charset="0"/>
                      </a:endParaRPr>
                    </a:p>
                  </a:txBody>
                  <a:tcPr marL="91430" marR="91430" marT="45694" marB="45694"/>
                </a:tc>
              </a:tr>
              <a:tr h="63971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fr-FR" sz="18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txBody>
                  <a:tcPr marL="91430" marR="91430" marT="45694" marB="45694"/>
                </a:tc>
                <a:tc>
                  <a:txBody>
                    <a:bodyPr/>
                    <a:lstStyle/>
                    <a:p>
                      <a:pPr algn="ctr"/>
                      <a:endParaRPr lang="fr-FR" sz="1800" dirty="0">
                        <a:latin typeface="Times New Roman" pitchFamily="18" charset="0"/>
                        <a:cs typeface="Times New Roman" pitchFamily="18" charset="0"/>
                      </a:endParaRPr>
                    </a:p>
                  </a:txBody>
                  <a:tcPr marL="91430" marR="91430" marT="45694" marB="45694"/>
                </a:tc>
              </a:tr>
            </a:tbl>
          </a:graphicData>
        </a:graphic>
      </p:graphicFrame>
      <p:cxnSp>
        <p:nvCxnSpPr>
          <p:cNvPr id="5" name="Connecteur droit avec flèche 4"/>
          <p:cNvCxnSpPr/>
          <p:nvPr/>
        </p:nvCxnSpPr>
        <p:spPr>
          <a:xfrm flipV="1">
            <a:off x="2555875" y="3500438"/>
            <a:ext cx="0" cy="192246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Espace réservé du pied de page 9"/>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8313" y="0"/>
            <a:ext cx="8229600" cy="404813"/>
          </a:xfrm>
        </p:spPr>
        <p:txBody>
          <a:bodyPr rtlCol="0">
            <a:normAutofit fontScale="90000"/>
          </a:bodyPr>
          <a:lstStyle/>
          <a:p>
            <a:pPr eaLnBrk="1" fontAlgn="auto" hangingPunct="1">
              <a:spcAft>
                <a:spcPts val="0"/>
              </a:spcAft>
              <a:defRPr/>
            </a:pPr>
            <a:r>
              <a:rPr lang="fr-FR" sz="2400" dirty="0" smtClean="0">
                <a:effectLst>
                  <a:outerShdw blurRad="38100" dist="38100" dir="2700000" algn="tl">
                    <a:srgbClr val="000000">
                      <a:alpha val="43137"/>
                    </a:srgbClr>
                  </a:outerShdw>
                </a:effectLst>
                <a:latin typeface="Times New Roman" pitchFamily="18" charset="0"/>
                <a:cs typeface="Times New Roman" pitchFamily="18" charset="0"/>
              </a:rPr>
              <a:t>1</a:t>
            </a:r>
            <a:r>
              <a:rPr lang="fr-FR" sz="2400" baseline="30000" dirty="0" smtClean="0">
                <a:effectLst>
                  <a:outerShdw blurRad="38100" dist="38100" dir="2700000" algn="tl">
                    <a:srgbClr val="000000">
                      <a:alpha val="43137"/>
                    </a:srgbClr>
                  </a:outerShdw>
                </a:effectLst>
                <a:latin typeface="Times New Roman" pitchFamily="18" charset="0"/>
                <a:cs typeface="Times New Roman" pitchFamily="18" charset="0"/>
              </a:rPr>
              <a:t>er</a:t>
            </a:r>
            <a:r>
              <a:rPr lang="fr-FR" sz="2400" dirty="0" smtClean="0">
                <a:effectLst>
                  <a:outerShdw blurRad="38100" dist="38100" dir="2700000" algn="tl">
                    <a:srgbClr val="000000">
                      <a:alpha val="43137"/>
                    </a:srgbClr>
                  </a:outerShdw>
                </a:effectLst>
                <a:latin typeface="Times New Roman" pitchFamily="18" charset="0"/>
                <a:cs typeface="Times New Roman" pitchFamily="18" charset="0"/>
              </a:rPr>
              <a:t> Cas : Achat de devises (change manuel)</a:t>
            </a:r>
            <a:endParaRPr lang="fr-FR" sz="2400" dirty="0">
              <a:effectLst>
                <a:outerShdw blurRad="38100" dist="38100" dir="2700000" algn="tl">
                  <a:srgbClr val="000000">
                    <a:alpha val="43137"/>
                  </a:srgbClr>
                </a:outerShdw>
              </a:effectLst>
              <a:latin typeface="Times New Roman" pitchFamily="18" charset="0"/>
              <a:cs typeface="Times New Roman" pitchFamily="18" charset="0"/>
            </a:endParaRPr>
          </a:p>
        </p:txBody>
      </p:sp>
      <p:graphicFrame>
        <p:nvGraphicFramePr>
          <p:cNvPr id="4" name="Espace réservé du contenu 3"/>
          <p:cNvGraphicFramePr>
            <a:graphicFrameLocks noGrp="1"/>
          </p:cNvGraphicFramePr>
          <p:nvPr>
            <p:ph idx="1"/>
          </p:nvPr>
        </p:nvGraphicFramePr>
        <p:xfrm>
          <a:off x="2339975" y="2781300"/>
          <a:ext cx="3887788" cy="1355725"/>
        </p:xfrm>
        <a:graphic>
          <a:graphicData uri="http://schemas.openxmlformats.org/drawingml/2006/table">
            <a:tbl>
              <a:tblPr firstRow="1" bandRow="1">
                <a:tableStyleId>{5C22544A-7EE6-4342-B048-85BDC9FD1C3A}</a:tableStyleId>
              </a:tblPr>
              <a:tblGrid>
                <a:gridCol w="2185733"/>
                <a:gridCol w="1702055"/>
              </a:tblGrid>
              <a:tr h="365747">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08" marR="91408" marT="45714" marB="45714"/>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08" marR="91408" marT="45714" marB="45714"/>
                </a:tc>
              </a:tr>
              <a:tr h="570162">
                <a:tc>
                  <a:txBody>
                    <a:bodyPr/>
                    <a:lstStyle/>
                    <a:p>
                      <a:pPr algn="ctr"/>
                      <a:r>
                        <a:rPr lang="fr-FR" sz="1800" dirty="0" smtClean="0">
                          <a:latin typeface="Times New Roman" pitchFamily="18" charset="0"/>
                          <a:cs typeface="Times New Roman" pitchFamily="18" charset="0"/>
                        </a:rPr>
                        <a:t>Devises</a:t>
                      </a:r>
                      <a:r>
                        <a:rPr lang="fr-FR" sz="1800" baseline="0" dirty="0" smtClean="0">
                          <a:latin typeface="Times New Roman" pitchFamily="18" charset="0"/>
                          <a:cs typeface="Times New Roman" pitchFamily="18" charset="0"/>
                        </a:rPr>
                        <a:t> +100</a:t>
                      </a:r>
                      <a:endParaRPr lang="fr-FR" sz="1800" dirty="0">
                        <a:latin typeface="Times New Roman" pitchFamily="18" charset="0"/>
                        <a:cs typeface="Times New Roman" pitchFamily="18" charset="0"/>
                      </a:endParaRPr>
                    </a:p>
                  </a:txBody>
                  <a:tcPr marL="91408" marR="91408" marT="45714" marB="45714"/>
                </a:tc>
                <a:tc>
                  <a:txBody>
                    <a:bodyPr/>
                    <a:lstStyle/>
                    <a:p>
                      <a:pPr algn="ctr"/>
                      <a:r>
                        <a:rPr lang="fr-FR" sz="18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Dépôt +100</a:t>
                      </a:r>
                      <a:endParaRPr lang="fr-FR" sz="18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txBody>
                  <a:tcPr marL="91408" marR="91408" marT="45714" marB="45714"/>
                </a:tc>
              </a:tr>
              <a:tr h="419815">
                <a:tc>
                  <a:txBody>
                    <a:bodyPr/>
                    <a:lstStyle/>
                    <a:p>
                      <a:pPr algn="ctr"/>
                      <a:endParaRPr lang="fr-FR" sz="1800" dirty="0">
                        <a:latin typeface="Times New Roman" pitchFamily="18" charset="0"/>
                        <a:cs typeface="Times New Roman" pitchFamily="18" charset="0"/>
                      </a:endParaRPr>
                    </a:p>
                  </a:txBody>
                  <a:tcPr marL="91408" marR="91408" marT="45714" marB="45714"/>
                </a:tc>
                <a:tc>
                  <a:txBody>
                    <a:bodyPr/>
                    <a:lstStyle/>
                    <a:p>
                      <a:pPr algn="ctr"/>
                      <a:endParaRPr lang="fr-FR" sz="18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txBody>
                  <a:tcPr marL="91408" marR="91408" marT="45714" marB="45714"/>
                </a:tc>
              </a:tr>
            </a:tbl>
          </a:graphicData>
        </a:graphic>
      </p:graphicFrame>
      <p:sp>
        <p:nvSpPr>
          <p:cNvPr id="121873" name="ZoneTexte 6"/>
          <p:cNvSpPr txBox="1">
            <a:spLocks noChangeArrowheads="1"/>
          </p:cNvSpPr>
          <p:nvPr/>
        </p:nvSpPr>
        <p:spPr bwMode="auto">
          <a:xfrm>
            <a:off x="3775075" y="2419350"/>
            <a:ext cx="1511300" cy="368300"/>
          </a:xfrm>
          <a:prstGeom prst="rect">
            <a:avLst/>
          </a:prstGeom>
          <a:noFill/>
          <a:ln w="9525">
            <a:noFill/>
            <a:miter lim="800000"/>
            <a:headEnd/>
            <a:tailEnd/>
          </a:ln>
        </p:spPr>
        <p:txBody>
          <a:bodyPr>
            <a:spAutoFit/>
          </a:bodyPr>
          <a:lstStyle/>
          <a:p>
            <a:pPr algn="ctr"/>
            <a:r>
              <a:rPr lang="fr-FR">
                <a:latin typeface="Times New Roman" pitchFamily="18" charset="0"/>
                <a:cs typeface="Times New Roman" pitchFamily="18" charset="0"/>
              </a:rPr>
              <a:t>Banque</a:t>
            </a:r>
            <a:endParaRPr lang="fr-FR" b="1">
              <a:latin typeface="Times New Roman" pitchFamily="18" charset="0"/>
              <a:cs typeface="Times New Roman" pitchFamily="18" charset="0"/>
            </a:endParaRPr>
          </a:p>
        </p:txBody>
      </p:sp>
      <p:sp>
        <p:nvSpPr>
          <p:cNvPr id="121874" name="ZoneTexte 8"/>
          <p:cNvSpPr txBox="1">
            <a:spLocks noChangeArrowheads="1"/>
          </p:cNvSpPr>
          <p:nvPr/>
        </p:nvSpPr>
        <p:spPr bwMode="auto">
          <a:xfrm>
            <a:off x="4071938" y="5054600"/>
            <a:ext cx="836612" cy="368300"/>
          </a:xfrm>
          <a:prstGeom prst="rect">
            <a:avLst/>
          </a:prstGeom>
          <a:noFill/>
          <a:ln w="9525">
            <a:noFill/>
            <a:miter lim="800000"/>
            <a:headEnd/>
            <a:tailEnd/>
          </a:ln>
        </p:spPr>
        <p:txBody>
          <a:bodyPr>
            <a:spAutoFit/>
          </a:bodyPr>
          <a:lstStyle/>
          <a:p>
            <a:r>
              <a:rPr lang="fr-FR">
                <a:latin typeface="Times New Roman" pitchFamily="18" charset="0"/>
                <a:cs typeface="Times New Roman" pitchFamily="18" charset="0"/>
              </a:rPr>
              <a:t>AENF</a:t>
            </a:r>
          </a:p>
        </p:txBody>
      </p:sp>
      <p:graphicFrame>
        <p:nvGraphicFramePr>
          <p:cNvPr id="16" name="Espace réservé du contenu 3"/>
          <p:cNvGraphicFramePr>
            <a:graphicFrameLocks/>
          </p:cNvGraphicFramePr>
          <p:nvPr/>
        </p:nvGraphicFramePr>
        <p:xfrm>
          <a:off x="1492250" y="765175"/>
          <a:ext cx="6535738" cy="1165225"/>
        </p:xfrm>
        <a:graphic>
          <a:graphicData uri="http://schemas.openxmlformats.org/drawingml/2006/table">
            <a:tbl>
              <a:tblPr firstRow="1" bandRow="1">
                <a:tableStyleId>{5C22544A-7EE6-4342-B048-85BDC9FD1C3A}</a:tableStyleId>
              </a:tblPr>
              <a:tblGrid>
                <a:gridCol w="3223571"/>
                <a:gridCol w="3312167"/>
              </a:tblGrid>
              <a:tr h="365704">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43" marR="91443" marT="45694" marB="45694"/>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43" marR="91443" marT="45694" marB="45694"/>
                </a:tc>
              </a:tr>
              <a:tr h="365704">
                <a:tc>
                  <a:txBody>
                    <a:bodyPr/>
                    <a:lstStyle/>
                    <a:p>
                      <a:pPr algn="ctr"/>
                      <a:r>
                        <a:rPr lang="fr-FR" sz="1800" dirty="0" smtClean="0">
                          <a:latin typeface="Times New Roman" pitchFamily="18" charset="0"/>
                          <a:cs typeface="Times New Roman" pitchFamily="18" charset="0"/>
                        </a:rPr>
                        <a:t>Créance sur</a:t>
                      </a:r>
                      <a:r>
                        <a:rPr lang="fr-FR" sz="1800" baseline="0" dirty="0" smtClean="0">
                          <a:latin typeface="Times New Roman" pitchFamily="18" charset="0"/>
                          <a:cs typeface="Times New Roman" pitchFamily="18" charset="0"/>
                        </a:rPr>
                        <a:t> l’e</a:t>
                      </a:r>
                      <a:r>
                        <a:rPr lang="fr-FR" sz="1800" dirty="0" smtClean="0">
                          <a:latin typeface="Times New Roman" pitchFamily="18" charset="0"/>
                          <a:cs typeface="Times New Roman" pitchFamily="18" charset="0"/>
                        </a:rPr>
                        <a:t>xtérieur</a:t>
                      </a:r>
                      <a:endParaRPr lang="fr-FR" sz="1800" dirty="0">
                        <a:latin typeface="Times New Roman" pitchFamily="18" charset="0"/>
                        <a:cs typeface="Times New Roman" pitchFamily="18" charset="0"/>
                      </a:endParaRPr>
                    </a:p>
                  </a:txBody>
                  <a:tcPr marL="91443" marR="91443" marT="45694" marB="45694"/>
                </a:tc>
                <a:tc>
                  <a:txBody>
                    <a:bodyPr/>
                    <a:lstStyle/>
                    <a:p>
                      <a:pPr algn="ctr"/>
                      <a:r>
                        <a:rPr lang="fr-FR" sz="1800" dirty="0" smtClean="0">
                          <a:latin typeface="Times New Roman" pitchFamily="18" charset="0"/>
                          <a:cs typeface="Times New Roman" pitchFamily="18" charset="0"/>
                        </a:rPr>
                        <a:t>Circulation fiduciaire</a:t>
                      </a:r>
                      <a:endParaRPr lang="fr-FR" sz="1800" dirty="0">
                        <a:latin typeface="Times New Roman" pitchFamily="18" charset="0"/>
                        <a:cs typeface="Times New Roman" pitchFamily="18" charset="0"/>
                      </a:endParaRPr>
                    </a:p>
                  </a:txBody>
                  <a:tcPr marL="91443" marR="91443" marT="45694" marB="45694"/>
                </a:tc>
              </a:tr>
              <a:tr h="433817">
                <a:tc>
                  <a:txBody>
                    <a:bodyPr/>
                    <a:lstStyle/>
                    <a:p>
                      <a:pPr algn="ctr"/>
                      <a:r>
                        <a:rPr lang="fr-FR" sz="1800" dirty="0" smtClean="0">
                          <a:latin typeface="Times New Roman" pitchFamily="18" charset="0"/>
                          <a:cs typeface="Times New Roman" pitchFamily="18" charset="0"/>
                        </a:rPr>
                        <a:t>Créance sur l’intérieur</a:t>
                      </a:r>
                      <a:endParaRPr lang="fr-FR" sz="1800" dirty="0">
                        <a:latin typeface="Times New Roman" pitchFamily="18" charset="0"/>
                        <a:cs typeface="Times New Roman" pitchFamily="18" charset="0"/>
                      </a:endParaRPr>
                    </a:p>
                  </a:txBody>
                  <a:tcPr marL="91443" marR="91443" marT="45694" marB="45694"/>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800" dirty="0" smtClean="0">
                          <a:latin typeface="Times New Roman" pitchFamily="18" charset="0"/>
                          <a:cs typeface="Times New Roman" pitchFamily="18" charset="0"/>
                        </a:rPr>
                        <a:t>Réserves bancaires</a:t>
                      </a:r>
                    </a:p>
                  </a:txBody>
                  <a:tcPr marL="91443" marR="91443" marT="45694" marB="45694"/>
                </a:tc>
              </a:tr>
            </a:tbl>
          </a:graphicData>
        </a:graphic>
      </p:graphicFrame>
      <p:sp>
        <p:nvSpPr>
          <p:cNvPr id="121889" name="ZoneTexte 16"/>
          <p:cNvSpPr txBox="1">
            <a:spLocks noChangeArrowheads="1"/>
          </p:cNvSpPr>
          <p:nvPr/>
        </p:nvSpPr>
        <p:spPr bwMode="auto">
          <a:xfrm>
            <a:off x="3311525" y="395288"/>
            <a:ext cx="2052638" cy="369887"/>
          </a:xfrm>
          <a:prstGeom prst="rect">
            <a:avLst/>
          </a:prstGeom>
          <a:noFill/>
          <a:ln w="9525">
            <a:noFill/>
            <a:miter lim="800000"/>
            <a:headEnd/>
            <a:tailEnd/>
          </a:ln>
        </p:spPr>
        <p:txBody>
          <a:bodyPr>
            <a:spAutoFit/>
          </a:bodyPr>
          <a:lstStyle/>
          <a:p>
            <a:pPr algn="ctr"/>
            <a:r>
              <a:rPr lang="fr-FR" b="1">
                <a:latin typeface="Times New Roman" pitchFamily="18" charset="0"/>
                <a:cs typeface="Times New Roman" pitchFamily="18" charset="0"/>
              </a:rPr>
              <a:t>Banque Centrale</a:t>
            </a:r>
          </a:p>
        </p:txBody>
      </p:sp>
      <p:graphicFrame>
        <p:nvGraphicFramePr>
          <p:cNvPr id="18" name="Espace réservé du contenu 3"/>
          <p:cNvGraphicFramePr>
            <a:graphicFrameLocks/>
          </p:cNvGraphicFramePr>
          <p:nvPr/>
        </p:nvGraphicFramePr>
        <p:xfrm>
          <a:off x="2452688" y="5441950"/>
          <a:ext cx="3970337" cy="1406525"/>
        </p:xfrm>
        <a:graphic>
          <a:graphicData uri="http://schemas.openxmlformats.org/drawingml/2006/table">
            <a:tbl>
              <a:tblPr firstRow="1" bandRow="1">
                <a:tableStyleId>{5C22544A-7EE6-4342-B048-85BDC9FD1C3A}</a:tableStyleId>
              </a:tblPr>
              <a:tblGrid>
                <a:gridCol w="2231996"/>
                <a:gridCol w="1738341"/>
              </a:tblGrid>
              <a:tr h="370626">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30" marR="91430" marT="45694" marB="45694"/>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30" marR="91430" marT="45694" marB="45694"/>
                </a:tc>
              </a:tr>
              <a:tr h="396187">
                <a:tc>
                  <a:txBody>
                    <a:bodyPr/>
                    <a:lstStyle/>
                    <a:p>
                      <a:pPr algn="ctr"/>
                      <a:r>
                        <a:rPr lang="fr-FR" sz="2000" b="0" dirty="0" smtClean="0">
                          <a:solidFill>
                            <a:schemeClr val="tx1"/>
                          </a:solidFill>
                          <a:latin typeface="Times New Roman" pitchFamily="18" charset="0"/>
                          <a:cs typeface="Times New Roman" pitchFamily="18" charset="0"/>
                        </a:rPr>
                        <a:t>Devises = -100</a:t>
                      </a:r>
                    </a:p>
                  </a:txBody>
                  <a:tcPr marL="91430" marR="91430" marT="45694" marB="45694"/>
                </a:tc>
                <a:tc>
                  <a:txBody>
                    <a:bodyPr/>
                    <a:lstStyle/>
                    <a:p>
                      <a:pPr algn="ctr"/>
                      <a:r>
                        <a:rPr lang="fr-FR" sz="1800" b="0" dirty="0" smtClean="0">
                          <a:solidFill>
                            <a:schemeClr val="tx1"/>
                          </a:solidFill>
                          <a:effectLst/>
                          <a:latin typeface="Times New Roman" pitchFamily="18" charset="0"/>
                          <a:cs typeface="Times New Roman" pitchFamily="18" charset="0"/>
                        </a:rPr>
                        <a:t>R=100</a:t>
                      </a:r>
                      <a:endParaRPr lang="fr-FR" sz="1800" b="0" dirty="0">
                        <a:solidFill>
                          <a:schemeClr val="tx1"/>
                        </a:solidFill>
                        <a:effectLst/>
                        <a:latin typeface="Times New Roman" pitchFamily="18" charset="0"/>
                        <a:cs typeface="Times New Roman" pitchFamily="18" charset="0"/>
                      </a:endParaRPr>
                    </a:p>
                  </a:txBody>
                  <a:tcPr marL="91430" marR="91430" marT="45694" marB="45694"/>
                </a:tc>
              </a:tr>
              <a:tr h="63971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8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Cc. = +100</a:t>
                      </a:r>
                    </a:p>
                  </a:txBody>
                  <a:tcPr marL="91430" marR="91430" marT="45694" marB="45694"/>
                </a:tc>
                <a:tc>
                  <a:txBody>
                    <a:bodyPr/>
                    <a:lstStyle/>
                    <a:p>
                      <a:pPr algn="ctr"/>
                      <a:endParaRPr lang="fr-FR" sz="1800" dirty="0">
                        <a:latin typeface="Times New Roman" pitchFamily="18" charset="0"/>
                        <a:cs typeface="Times New Roman" pitchFamily="18" charset="0"/>
                      </a:endParaRPr>
                    </a:p>
                  </a:txBody>
                  <a:tcPr marL="91430" marR="91430" marT="45694" marB="45694"/>
                </a:tc>
              </a:tr>
            </a:tbl>
          </a:graphicData>
        </a:graphic>
      </p:graphicFrame>
      <p:cxnSp>
        <p:nvCxnSpPr>
          <p:cNvPr id="5" name="Connecteur droit avec flèche 4"/>
          <p:cNvCxnSpPr/>
          <p:nvPr/>
        </p:nvCxnSpPr>
        <p:spPr>
          <a:xfrm flipV="1">
            <a:off x="2700338" y="3357563"/>
            <a:ext cx="0" cy="26574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Connecteur droit avec flèche 9"/>
          <p:cNvCxnSpPr/>
          <p:nvPr/>
        </p:nvCxnSpPr>
        <p:spPr>
          <a:xfrm flipH="1">
            <a:off x="4337050" y="3644900"/>
            <a:ext cx="1027113" cy="27368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Espace réservé du pied de page 10"/>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8313" y="0"/>
            <a:ext cx="8229600" cy="404813"/>
          </a:xfrm>
        </p:spPr>
        <p:txBody>
          <a:bodyPr rtlCol="0">
            <a:noAutofit/>
          </a:bodyPr>
          <a:lstStyle/>
          <a:p>
            <a:pPr eaLnBrk="1" fontAlgn="auto" hangingPunct="1">
              <a:spcAft>
                <a:spcPts val="0"/>
              </a:spcAft>
              <a:defRPr/>
            </a:pPr>
            <a:r>
              <a:rPr lang="fr-FR" sz="2400" dirty="0" smtClean="0">
                <a:effectLst>
                  <a:outerShdw blurRad="38100" dist="38100" dir="2700000" algn="tl">
                    <a:srgbClr val="000000">
                      <a:alpha val="43137"/>
                    </a:srgbClr>
                  </a:outerShdw>
                </a:effectLst>
                <a:latin typeface="Times New Roman" pitchFamily="18" charset="0"/>
                <a:cs typeface="Times New Roman" pitchFamily="18" charset="0"/>
              </a:rPr>
              <a:t>1</a:t>
            </a:r>
            <a:r>
              <a:rPr lang="fr-FR" sz="2400" baseline="30000" dirty="0" smtClean="0">
                <a:effectLst>
                  <a:outerShdw blurRad="38100" dist="38100" dir="2700000" algn="tl">
                    <a:srgbClr val="000000">
                      <a:alpha val="43137"/>
                    </a:srgbClr>
                  </a:outerShdw>
                </a:effectLst>
                <a:latin typeface="Times New Roman" pitchFamily="18" charset="0"/>
                <a:cs typeface="Times New Roman" pitchFamily="18" charset="0"/>
              </a:rPr>
              <a:t>er</a:t>
            </a:r>
            <a:r>
              <a:rPr lang="fr-FR" sz="2400" dirty="0" smtClean="0">
                <a:effectLst>
                  <a:outerShdw blurRad="38100" dist="38100" dir="2700000" algn="tl">
                    <a:srgbClr val="000000">
                      <a:alpha val="43137"/>
                    </a:srgbClr>
                  </a:outerShdw>
                </a:effectLst>
                <a:latin typeface="Times New Roman" pitchFamily="18" charset="0"/>
                <a:cs typeface="Times New Roman" pitchFamily="18" charset="0"/>
              </a:rPr>
              <a:t> Cas : Achat de devises (</a:t>
            </a:r>
            <a:r>
              <a:rPr lang="fr-FR" sz="2400" dirty="0">
                <a:effectLst>
                  <a:outerShdw blurRad="38100" dist="38100" dir="2700000" algn="tl">
                    <a:srgbClr val="000000">
                      <a:alpha val="43137"/>
                    </a:srgbClr>
                  </a:outerShdw>
                </a:effectLst>
                <a:latin typeface="Times New Roman" pitchFamily="18" charset="0"/>
                <a:cs typeface="Times New Roman" pitchFamily="18" charset="0"/>
              </a:rPr>
              <a:t>C</a:t>
            </a:r>
            <a:r>
              <a:rPr lang="fr-FR" sz="2400" dirty="0" smtClean="0">
                <a:effectLst>
                  <a:outerShdw blurRad="38100" dist="38100" dir="2700000" algn="tl">
                    <a:srgbClr val="000000">
                      <a:alpha val="43137"/>
                    </a:srgbClr>
                  </a:outerShdw>
                </a:effectLst>
                <a:latin typeface="Times New Roman" pitchFamily="18" charset="0"/>
                <a:cs typeface="Times New Roman" pitchFamily="18" charset="0"/>
              </a:rPr>
              <a:t>hange manuel)</a:t>
            </a:r>
            <a:endParaRPr lang="fr-FR" sz="2400" dirty="0">
              <a:effectLst>
                <a:outerShdw blurRad="38100" dist="38100" dir="2700000" algn="tl">
                  <a:srgbClr val="000000">
                    <a:alpha val="43137"/>
                  </a:srgbClr>
                </a:outerShdw>
              </a:effectLst>
              <a:latin typeface="Times New Roman" pitchFamily="18" charset="0"/>
              <a:cs typeface="Times New Roman" pitchFamily="18" charset="0"/>
            </a:endParaRPr>
          </a:p>
        </p:txBody>
      </p:sp>
      <p:graphicFrame>
        <p:nvGraphicFramePr>
          <p:cNvPr id="4" name="Espace réservé du contenu 3"/>
          <p:cNvGraphicFramePr>
            <a:graphicFrameLocks noGrp="1"/>
          </p:cNvGraphicFramePr>
          <p:nvPr>
            <p:ph idx="1"/>
          </p:nvPr>
        </p:nvGraphicFramePr>
        <p:xfrm>
          <a:off x="2339975" y="2781300"/>
          <a:ext cx="3887788" cy="1355725"/>
        </p:xfrm>
        <a:graphic>
          <a:graphicData uri="http://schemas.openxmlformats.org/drawingml/2006/table">
            <a:tbl>
              <a:tblPr firstRow="1" bandRow="1">
                <a:tableStyleId>{5C22544A-7EE6-4342-B048-85BDC9FD1C3A}</a:tableStyleId>
              </a:tblPr>
              <a:tblGrid>
                <a:gridCol w="2185733"/>
                <a:gridCol w="1702055"/>
              </a:tblGrid>
              <a:tr h="365747">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08" marR="91408" marT="45714" marB="45714"/>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08" marR="91408" marT="45714" marB="45714"/>
                </a:tc>
              </a:tr>
              <a:tr h="570162">
                <a:tc>
                  <a:txBody>
                    <a:bodyPr/>
                    <a:lstStyle/>
                    <a:p>
                      <a:pPr algn="ctr"/>
                      <a:r>
                        <a:rPr lang="fr-FR" sz="18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Devises</a:t>
                      </a:r>
                      <a:r>
                        <a:rPr lang="fr-FR" sz="1800" b="1" baseline="0"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-100</a:t>
                      </a:r>
                      <a:endParaRPr lang="fr-FR" sz="18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txBody>
                  <a:tcPr marL="91408" marR="91408" marT="45714" marB="45714"/>
                </a:tc>
                <a:tc>
                  <a:txBody>
                    <a:bodyPr/>
                    <a:lstStyle/>
                    <a:p>
                      <a:pPr algn="ctr"/>
                      <a:r>
                        <a:rPr lang="fr-FR" sz="18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Dépôt +100</a:t>
                      </a:r>
                      <a:endParaRPr lang="fr-FR" sz="18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a:txBody>
                  <a:tcPr marL="91408" marR="91408" marT="45714" marB="45714"/>
                </a:tc>
              </a:tr>
              <a:tr h="419815">
                <a:tc>
                  <a:txBody>
                    <a:bodyPr/>
                    <a:lstStyle/>
                    <a:p>
                      <a:pPr algn="ctr"/>
                      <a:endParaRPr lang="fr-FR" sz="1800" dirty="0">
                        <a:latin typeface="Times New Roman" pitchFamily="18" charset="0"/>
                        <a:cs typeface="Times New Roman" pitchFamily="18" charset="0"/>
                      </a:endParaRPr>
                    </a:p>
                  </a:txBody>
                  <a:tcPr marL="91408" marR="91408" marT="45714" marB="45714"/>
                </a:tc>
                <a:tc>
                  <a:txBody>
                    <a:bodyPr/>
                    <a:lstStyle/>
                    <a:p>
                      <a:pPr algn="ctr"/>
                      <a:endParaRPr lang="fr-FR" sz="18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txBody>
                  <a:tcPr marL="91408" marR="91408" marT="45714" marB="45714"/>
                </a:tc>
              </a:tr>
            </a:tbl>
          </a:graphicData>
        </a:graphic>
      </p:graphicFrame>
      <p:sp>
        <p:nvSpPr>
          <p:cNvPr id="122897" name="ZoneTexte 6"/>
          <p:cNvSpPr txBox="1">
            <a:spLocks noChangeArrowheads="1"/>
          </p:cNvSpPr>
          <p:nvPr/>
        </p:nvSpPr>
        <p:spPr bwMode="auto">
          <a:xfrm>
            <a:off x="3789363" y="2419350"/>
            <a:ext cx="1511300" cy="368300"/>
          </a:xfrm>
          <a:prstGeom prst="rect">
            <a:avLst/>
          </a:prstGeom>
          <a:noFill/>
          <a:ln w="9525">
            <a:noFill/>
            <a:miter lim="800000"/>
            <a:headEnd/>
            <a:tailEnd/>
          </a:ln>
        </p:spPr>
        <p:txBody>
          <a:bodyPr>
            <a:spAutoFit/>
          </a:bodyPr>
          <a:lstStyle/>
          <a:p>
            <a:pPr algn="ctr"/>
            <a:r>
              <a:rPr lang="fr-FR">
                <a:latin typeface="Times New Roman" pitchFamily="18" charset="0"/>
                <a:cs typeface="Times New Roman" pitchFamily="18" charset="0"/>
              </a:rPr>
              <a:t>Banque</a:t>
            </a:r>
            <a:endParaRPr lang="fr-FR" b="1">
              <a:latin typeface="Times New Roman" pitchFamily="18" charset="0"/>
              <a:cs typeface="Times New Roman" pitchFamily="18" charset="0"/>
            </a:endParaRPr>
          </a:p>
        </p:txBody>
      </p:sp>
      <p:sp>
        <p:nvSpPr>
          <p:cNvPr id="122898" name="ZoneTexte 8"/>
          <p:cNvSpPr txBox="1">
            <a:spLocks noChangeArrowheads="1"/>
          </p:cNvSpPr>
          <p:nvPr/>
        </p:nvSpPr>
        <p:spPr bwMode="auto">
          <a:xfrm>
            <a:off x="3987800" y="5054600"/>
            <a:ext cx="836613" cy="368300"/>
          </a:xfrm>
          <a:prstGeom prst="rect">
            <a:avLst/>
          </a:prstGeom>
          <a:noFill/>
          <a:ln w="9525">
            <a:noFill/>
            <a:miter lim="800000"/>
            <a:headEnd/>
            <a:tailEnd/>
          </a:ln>
        </p:spPr>
        <p:txBody>
          <a:bodyPr>
            <a:spAutoFit/>
          </a:bodyPr>
          <a:lstStyle/>
          <a:p>
            <a:r>
              <a:rPr lang="fr-FR">
                <a:latin typeface="Times New Roman" pitchFamily="18" charset="0"/>
                <a:cs typeface="Times New Roman" pitchFamily="18" charset="0"/>
              </a:rPr>
              <a:t>AENF</a:t>
            </a:r>
          </a:p>
        </p:txBody>
      </p:sp>
      <p:graphicFrame>
        <p:nvGraphicFramePr>
          <p:cNvPr id="16" name="Espace réservé du contenu 3"/>
          <p:cNvGraphicFramePr>
            <a:graphicFrameLocks/>
          </p:cNvGraphicFramePr>
          <p:nvPr/>
        </p:nvGraphicFramePr>
        <p:xfrm>
          <a:off x="1492250" y="765175"/>
          <a:ext cx="6535738" cy="1165225"/>
        </p:xfrm>
        <a:graphic>
          <a:graphicData uri="http://schemas.openxmlformats.org/drawingml/2006/table">
            <a:tbl>
              <a:tblPr firstRow="1" bandRow="1">
                <a:tableStyleId>{5C22544A-7EE6-4342-B048-85BDC9FD1C3A}</a:tableStyleId>
              </a:tblPr>
              <a:tblGrid>
                <a:gridCol w="3223571"/>
                <a:gridCol w="3312167"/>
              </a:tblGrid>
              <a:tr h="365704">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43" marR="91443" marT="45694" marB="45694"/>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43" marR="91443" marT="45694" marB="45694"/>
                </a:tc>
              </a:tr>
              <a:tr h="365704">
                <a:tc>
                  <a:txBody>
                    <a:bodyPr/>
                    <a:lstStyle/>
                    <a:p>
                      <a:pPr algn="ctr"/>
                      <a:r>
                        <a:rPr lang="fr-FR" sz="18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Créance sur</a:t>
                      </a:r>
                      <a:r>
                        <a:rPr lang="fr-FR" sz="1800" b="1" baseline="0"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l’e</a:t>
                      </a:r>
                      <a:r>
                        <a:rPr lang="fr-FR" sz="18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xtérieur= +100</a:t>
                      </a:r>
                      <a:endParaRPr lang="fr-FR" sz="18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txBody>
                  <a:tcPr marL="91443" marR="91443" marT="45694" marB="45694"/>
                </a:tc>
                <a:tc>
                  <a:txBody>
                    <a:bodyPr/>
                    <a:lstStyle/>
                    <a:p>
                      <a:pPr algn="ctr"/>
                      <a:r>
                        <a:rPr lang="fr-FR" sz="1800" dirty="0" smtClean="0">
                          <a:latin typeface="Times New Roman" pitchFamily="18" charset="0"/>
                          <a:cs typeface="Times New Roman" pitchFamily="18" charset="0"/>
                        </a:rPr>
                        <a:t>Circulation fiduciaire</a:t>
                      </a:r>
                      <a:endParaRPr lang="fr-FR" sz="1800" dirty="0">
                        <a:latin typeface="Times New Roman" pitchFamily="18" charset="0"/>
                        <a:cs typeface="Times New Roman" pitchFamily="18" charset="0"/>
                      </a:endParaRPr>
                    </a:p>
                  </a:txBody>
                  <a:tcPr marL="91443" marR="91443" marT="45694" marB="45694"/>
                </a:tc>
              </a:tr>
              <a:tr h="433817">
                <a:tc>
                  <a:txBody>
                    <a:bodyPr/>
                    <a:lstStyle/>
                    <a:p>
                      <a:pPr algn="ctr"/>
                      <a:r>
                        <a:rPr lang="fr-FR" sz="1800" dirty="0" smtClean="0">
                          <a:latin typeface="Times New Roman" pitchFamily="18" charset="0"/>
                          <a:cs typeface="Times New Roman" pitchFamily="18" charset="0"/>
                        </a:rPr>
                        <a:t>Créance sur l’intérieur</a:t>
                      </a:r>
                      <a:endParaRPr lang="fr-FR" sz="1800" dirty="0">
                        <a:latin typeface="Times New Roman" pitchFamily="18" charset="0"/>
                        <a:cs typeface="Times New Roman" pitchFamily="18" charset="0"/>
                      </a:endParaRPr>
                    </a:p>
                  </a:txBody>
                  <a:tcPr marL="91443" marR="91443" marT="45694" marB="45694"/>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800" dirty="0" smtClean="0">
                          <a:latin typeface="Times New Roman" pitchFamily="18" charset="0"/>
                          <a:cs typeface="Times New Roman" pitchFamily="18" charset="0"/>
                        </a:rPr>
                        <a:t>Réserves bancaires</a:t>
                      </a:r>
                    </a:p>
                  </a:txBody>
                  <a:tcPr marL="91443" marR="91443" marT="45694" marB="45694"/>
                </a:tc>
              </a:tr>
            </a:tbl>
          </a:graphicData>
        </a:graphic>
      </p:graphicFrame>
      <p:sp>
        <p:nvSpPr>
          <p:cNvPr id="122913" name="ZoneTexte 16"/>
          <p:cNvSpPr txBox="1">
            <a:spLocks noChangeArrowheads="1"/>
          </p:cNvSpPr>
          <p:nvPr/>
        </p:nvSpPr>
        <p:spPr bwMode="auto">
          <a:xfrm>
            <a:off x="3724275" y="395288"/>
            <a:ext cx="2052638" cy="369887"/>
          </a:xfrm>
          <a:prstGeom prst="rect">
            <a:avLst/>
          </a:prstGeom>
          <a:noFill/>
          <a:ln w="9525">
            <a:noFill/>
            <a:miter lim="800000"/>
            <a:headEnd/>
            <a:tailEnd/>
          </a:ln>
        </p:spPr>
        <p:txBody>
          <a:bodyPr>
            <a:spAutoFit/>
          </a:bodyPr>
          <a:lstStyle/>
          <a:p>
            <a:pPr algn="ctr"/>
            <a:r>
              <a:rPr lang="fr-FR">
                <a:latin typeface="Times New Roman" pitchFamily="18" charset="0"/>
                <a:cs typeface="Times New Roman" pitchFamily="18" charset="0"/>
              </a:rPr>
              <a:t>Banque Centrale</a:t>
            </a:r>
          </a:p>
        </p:txBody>
      </p:sp>
      <p:graphicFrame>
        <p:nvGraphicFramePr>
          <p:cNvPr id="18" name="Espace réservé du contenu 3"/>
          <p:cNvGraphicFramePr>
            <a:graphicFrameLocks/>
          </p:cNvGraphicFramePr>
          <p:nvPr/>
        </p:nvGraphicFramePr>
        <p:xfrm>
          <a:off x="2452688" y="5441950"/>
          <a:ext cx="3970337" cy="1406525"/>
        </p:xfrm>
        <a:graphic>
          <a:graphicData uri="http://schemas.openxmlformats.org/drawingml/2006/table">
            <a:tbl>
              <a:tblPr firstRow="1" bandRow="1">
                <a:tableStyleId>{5C22544A-7EE6-4342-B048-85BDC9FD1C3A}</a:tableStyleId>
              </a:tblPr>
              <a:tblGrid>
                <a:gridCol w="2231996"/>
                <a:gridCol w="1738341"/>
              </a:tblGrid>
              <a:tr h="370626">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30" marR="91430" marT="45694" marB="45694"/>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30" marR="91430" marT="45694" marB="45694"/>
                </a:tc>
              </a:tr>
              <a:tr h="396187">
                <a:tc>
                  <a:txBody>
                    <a:bodyPr/>
                    <a:lstStyle/>
                    <a:p>
                      <a:pPr algn="ctr"/>
                      <a:r>
                        <a:rPr lang="fr-FR" sz="2000" b="0" dirty="0" smtClean="0">
                          <a:solidFill>
                            <a:schemeClr val="tx1"/>
                          </a:solidFill>
                          <a:latin typeface="Times New Roman" pitchFamily="18" charset="0"/>
                          <a:cs typeface="Times New Roman" pitchFamily="18" charset="0"/>
                        </a:rPr>
                        <a:t>Devises = -100</a:t>
                      </a:r>
                    </a:p>
                  </a:txBody>
                  <a:tcPr marL="91430" marR="91430" marT="45694" marB="45694"/>
                </a:tc>
                <a:tc>
                  <a:txBody>
                    <a:bodyPr/>
                    <a:lstStyle/>
                    <a:p>
                      <a:pPr algn="ctr"/>
                      <a:r>
                        <a:rPr lang="fr-FR" sz="1800" b="0" dirty="0" smtClean="0">
                          <a:solidFill>
                            <a:schemeClr val="tx1"/>
                          </a:solidFill>
                          <a:effectLst/>
                          <a:latin typeface="Times New Roman" pitchFamily="18" charset="0"/>
                          <a:cs typeface="Times New Roman" pitchFamily="18" charset="0"/>
                        </a:rPr>
                        <a:t>R=100</a:t>
                      </a:r>
                      <a:endParaRPr lang="fr-FR" sz="1800" b="0" dirty="0">
                        <a:solidFill>
                          <a:schemeClr val="tx1"/>
                        </a:solidFill>
                        <a:effectLst/>
                        <a:latin typeface="Times New Roman" pitchFamily="18" charset="0"/>
                        <a:cs typeface="Times New Roman" pitchFamily="18" charset="0"/>
                      </a:endParaRPr>
                    </a:p>
                  </a:txBody>
                  <a:tcPr marL="91430" marR="91430" marT="45694" marB="45694"/>
                </a:tc>
              </a:tr>
              <a:tr h="63971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8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Cc. = +100</a:t>
                      </a:r>
                    </a:p>
                  </a:txBody>
                  <a:tcPr marL="91430" marR="91430" marT="45694" marB="45694"/>
                </a:tc>
                <a:tc>
                  <a:txBody>
                    <a:bodyPr/>
                    <a:lstStyle/>
                    <a:p>
                      <a:pPr algn="ctr"/>
                      <a:endParaRPr lang="fr-FR" sz="1800" dirty="0">
                        <a:latin typeface="Times New Roman" pitchFamily="18" charset="0"/>
                        <a:cs typeface="Times New Roman" pitchFamily="18" charset="0"/>
                      </a:endParaRPr>
                    </a:p>
                  </a:txBody>
                  <a:tcPr marL="91430" marR="91430" marT="45694" marB="45694"/>
                </a:tc>
              </a:tr>
            </a:tbl>
          </a:graphicData>
        </a:graphic>
      </p:graphicFrame>
      <p:cxnSp>
        <p:nvCxnSpPr>
          <p:cNvPr id="5" name="Connecteur droit avec flèche 4"/>
          <p:cNvCxnSpPr/>
          <p:nvPr/>
        </p:nvCxnSpPr>
        <p:spPr>
          <a:xfrm flipV="1">
            <a:off x="2700338" y="3357563"/>
            <a:ext cx="0" cy="26574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Connecteur droit avec flèche 10"/>
          <p:cNvCxnSpPr/>
          <p:nvPr/>
        </p:nvCxnSpPr>
        <p:spPr>
          <a:xfrm flipH="1" flipV="1">
            <a:off x="1763713" y="1484313"/>
            <a:ext cx="936625" cy="18732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Espace réservé du pied de page 11"/>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defRPr/>
            </a:pPr>
            <a:r>
              <a:rPr lang="fr-FR" dirty="0" smtClean="0">
                <a:latin typeface="Times New Roman" pitchFamily="18" charset="0"/>
                <a:cs typeface="Times New Roman" pitchFamily="18" charset="0"/>
              </a:rPr>
              <a:t>Caractéristiques </a:t>
            </a:r>
            <a:r>
              <a:rPr lang="fr-FR" smtClean="0">
                <a:latin typeface="Times New Roman" pitchFamily="18" charset="0"/>
                <a:cs typeface="Times New Roman" pitchFamily="18" charset="0"/>
              </a:rPr>
              <a:t>du certificat </a:t>
            </a:r>
            <a:r>
              <a:rPr lang="fr-FR" dirty="0" smtClean="0">
                <a:latin typeface="Times New Roman" pitchFamily="18" charset="0"/>
                <a:cs typeface="Times New Roman" pitchFamily="18" charset="0"/>
              </a:rPr>
              <a:t>de dépôt:</a:t>
            </a:r>
            <a:endParaRPr lang="fr-FR" dirty="0">
              <a:latin typeface="Times New Roman" pitchFamily="18" charset="0"/>
              <a:cs typeface="Times New Roman" pitchFamily="18" charset="0"/>
            </a:endParaRPr>
          </a:p>
        </p:txBody>
      </p:sp>
      <p:sp>
        <p:nvSpPr>
          <p:cNvPr id="14339" name="Espace réservé du contenu 2"/>
          <p:cNvSpPr>
            <a:spLocks noGrp="1"/>
          </p:cNvSpPr>
          <p:nvPr>
            <p:ph idx="1"/>
          </p:nvPr>
        </p:nvSpPr>
        <p:spPr>
          <a:xfrm>
            <a:off x="457200" y="2314575"/>
            <a:ext cx="8229600" cy="2614613"/>
          </a:xfrm>
        </p:spPr>
        <p:txBody>
          <a:bodyPr/>
          <a:lstStyle/>
          <a:p>
            <a:pPr>
              <a:buFont typeface="Wingdings" pitchFamily="2" charset="2"/>
              <a:buChar char="ü"/>
            </a:pPr>
            <a:r>
              <a:rPr lang="fr-FR" sz="4800" i="1" smtClean="0">
                <a:latin typeface="Times New Roman" pitchFamily="18" charset="0"/>
                <a:cs typeface="Times New Roman" pitchFamily="18" charset="0"/>
              </a:rPr>
              <a:t>Convertible en or</a:t>
            </a:r>
          </a:p>
          <a:p>
            <a:pPr>
              <a:buFont typeface="Wingdings" pitchFamily="2" charset="2"/>
              <a:buChar char="ü"/>
            </a:pPr>
            <a:r>
              <a:rPr lang="fr-FR" sz="4800" i="1" smtClean="0">
                <a:latin typeface="Times New Roman" pitchFamily="18" charset="0"/>
                <a:cs typeface="Times New Roman" pitchFamily="18" charset="0"/>
              </a:rPr>
              <a:t>Nominatif</a:t>
            </a:r>
          </a:p>
          <a:p>
            <a:pPr>
              <a:buFont typeface="Wingdings" pitchFamily="2" charset="2"/>
              <a:buChar char="ü"/>
            </a:pPr>
            <a:r>
              <a:rPr lang="fr-FR" sz="4800" i="1" smtClean="0">
                <a:latin typeface="Times New Roman" pitchFamily="18" charset="0"/>
                <a:cs typeface="Times New Roman" pitchFamily="18" charset="0"/>
              </a:rPr>
              <a:t>Libellé en sommes précises</a:t>
            </a:r>
          </a:p>
        </p:txBody>
      </p:sp>
      <p:sp>
        <p:nvSpPr>
          <p:cNvPr id="4" name="Espace réservé du pied de page 3"/>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8313" y="0"/>
            <a:ext cx="8229600" cy="404813"/>
          </a:xfrm>
        </p:spPr>
        <p:txBody>
          <a:bodyPr rtlCol="0">
            <a:noAutofit/>
          </a:bodyPr>
          <a:lstStyle/>
          <a:p>
            <a:pPr eaLnBrk="1" fontAlgn="auto" hangingPunct="1">
              <a:spcAft>
                <a:spcPts val="0"/>
              </a:spcAft>
              <a:defRPr/>
            </a:pPr>
            <a:r>
              <a:rPr lang="fr-FR" sz="2400" dirty="0" smtClean="0">
                <a:effectLst>
                  <a:outerShdw blurRad="38100" dist="38100" dir="2700000" algn="tl">
                    <a:srgbClr val="000000">
                      <a:alpha val="43137"/>
                    </a:srgbClr>
                  </a:outerShdw>
                </a:effectLst>
                <a:latin typeface="Times New Roman" pitchFamily="18" charset="0"/>
                <a:cs typeface="Times New Roman" pitchFamily="18" charset="0"/>
              </a:rPr>
              <a:t>1</a:t>
            </a:r>
            <a:r>
              <a:rPr lang="fr-FR" sz="2400" baseline="30000" dirty="0" smtClean="0">
                <a:effectLst>
                  <a:outerShdw blurRad="38100" dist="38100" dir="2700000" algn="tl">
                    <a:srgbClr val="000000">
                      <a:alpha val="43137"/>
                    </a:srgbClr>
                  </a:outerShdw>
                </a:effectLst>
                <a:latin typeface="Times New Roman" pitchFamily="18" charset="0"/>
                <a:cs typeface="Times New Roman" pitchFamily="18" charset="0"/>
              </a:rPr>
              <a:t>er</a:t>
            </a:r>
            <a:r>
              <a:rPr lang="fr-FR" sz="2400" dirty="0" smtClean="0">
                <a:effectLst>
                  <a:outerShdw blurRad="38100" dist="38100" dir="2700000" algn="tl">
                    <a:srgbClr val="000000">
                      <a:alpha val="43137"/>
                    </a:srgbClr>
                  </a:outerShdw>
                </a:effectLst>
                <a:latin typeface="Times New Roman" pitchFamily="18" charset="0"/>
                <a:cs typeface="Times New Roman" pitchFamily="18" charset="0"/>
              </a:rPr>
              <a:t> Cas : Achat de devises (Change manuel)</a:t>
            </a:r>
            <a:endParaRPr lang="fr-FR" sz="2400" dirty="0">
              <a:effectLst>
                <a:outerShdw blurRad="38100" dist="38100" dir="2700000" algn="tl">
                  <a:srgbClr val="000000">
                    <a:alpha val="43137"/>
                  </a:srgbClr>
                </a:outerShdw>
              </a:effectLst>
              <a:latin typeface="Times New Roman" pitchFamily="18" charset="0"/>
              <a:cs typeface="Times New Roman" pitchFamily="18" charset="0"/>
            </a:endParaRPr>
          </a:p>
        </p:txBody>
      </p:sp>
      <p:graphicFrame>
        <p:nvGraphicFramePr>
          <p:cNvPr id="4" name="Espace réservé du contenu 3"/>
          <p:cNvGraphicFramePr>
            <a:graphicFrameLocks noGrp="1"/>
          </p:cNvGraphicFramePr>
          <p:nvPr>
            <p:ph idx="1"/>
          </p:nvPr>
        </p:nvGraphicFramePr>
        <p:xfrm>
          <a:off x="2339975" y="2781300"/>
          <a:ext cx="3887788" cy="1355725"/>
        </p:xfrm>
        <a:graphic>
          <a:graphicData uri="http://schemas.openxmlformats.org/drawingml/2006/table">
            <a:tbl>
              <a:tblPr firstRow="1" bandRow="1">
                <a:tableStyleId>{5C22544A-7EE6-4342-B048-85BDC9FD1C3A}</a:tableStyleId>
              </a:tblPr>
              <a:tblGrid>
                <a:gridCol w="2185733"/>
                <a:gridCol w="1702055"/>
              </a:tblGrid>
              <a:tr h="365747">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08" marR="91408" marT="45714" marB="45714"/>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08" marR="91408" marT="45714" marB="45714"/>
                </a:tc>
              </a:tr>
              <a:tr h="570162">
                <a:tc>
                  <a:txBody>
                    <a:bodyPr/>
                    <a:lstStyle/>
                    <a:p>
                      <a:pPr algn="ctr"/>
                      <a:r>
                        <a:rPr lang="fr-FR" sz="18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Devises</a:t>
                      </a:r>
                      <a:r>
                        <a:rPr lang="fr-FR" sz="1800" b="1" baseline="0"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-100</a:t>
                      </a:r>
                      <a:endParaRPr lang="fr-FR" sz="18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a:txBody>
                  <a:tcPr marL="91408" marR="91408" marT="45714" marB="45714"/>
                </a:tc>
                <a:tc>
                  <a:txBody>
                    <a:bodyPr/>
                    <a:lstStyle/>
                    <a:p>
                      <a:pPr algn="ctr"/>
                      <a:r>
                        <a:rPr lang="fr-FR" sz="18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Dépôt +100</a:t>
                      </a:r>
                      <a:endParaRPr lang="fr-FR" sz="18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a:txBody>
                  <a:tcPr marL="91408" marR="91408" marT="45714" marB="45714"/>
                </a:tc>
              </a:tr>
              <a:tr h="419815">
                <a:tc>
                  <a:txBody>
                    <a:bodyPr/>
                    <a:lstStyle/>
                    <a:p>
                      <a:pPr algn="ctr"/>
                      <a:r>
                        <a:rPr lang="fr-FR" sz="18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CF</a:t>
                      </a:r>
                      <a:r>
                        <a:rPr lang="fr-FR" sz="1800" b="1" baseline="0"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=+100</a:t>
                      </a:r>
                      <a:endParaRPr lang="fr-FR" sz="18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txBody>
                  <a:tcPr marL="91408" marR="91408" marT="45714" marB="45714"/>
                </a:tc>
                <a:tc>
                  <a:txBody>
                    <a:bodyPr/>
                    <a:lstStyle/>
                    <a:p>
                      <a:pPr algn="ctr"/>
                      <a:endParaRPr lang="fr-FR" sz="18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txBody>
                  <a:tcPr marL="91408" marR="91408" marT="45714" marB="45714"/>
                </a:tc>
              </a:tr>
            </a:tbl>
          </a:graphicData>
        </a:graphic>
      </p:graphicFrame>
      <p:sp>
        <p:nvSpPr>
          <p:cNvPr id="123921" name="ZoneTexte 6"/>
          <p:cNvSpPr txBox="1">
            <a:spLocks noChangeArrowheads="1"/>
          </p:cNvSpPr>
          <p:nvPr/>
        </p:nvSpPr>
        <p:spPr bwMode="auto">
          <a:xfrm>
            <a:off x="3789363" y="2419350"/>
            <a:ext cx="1511300" cy="368300"/>
          </a:xfrm>
          <a:prstGeom prst="rect">
            <a:avLst/>
          </a:prstGeom>
          <a:noFill/>
          <a:ln w="9525">
            <a:noFill/>
            <a:miter lim="800000"/>
            <a:headEnd/>
            <a:tailEnd/>
          </a:ln>
        </p:spPr>
        <p:txBody>
          <a:bodyPr>
            <a:spAutoFit/>
          </a:bodyPr>
          <a:lstStyle/>
          <a:p>
            <a:pPr algn="ctr"/>
            <a:r>
              <a:rPr lang="fr-FR">
                <a:latin typeface="Times New Roman" pitchFamily="18" charset="0"/>
                <a:cs typeface="Times New Roman" pitchFamily="18" charset="0"/>
              </a:rPr>
              <a:t>Banque</a:t>
            </a:r>
            <a:endParaRPr lang="fr-FR" b="1">
              <a:latin typeface="Times New Roman" pitchFamily="18" charset="0"/>
              <a:cs typeface="Times New Roman" pitchFamily="18" charset="0"/>
            </a:endParaRPr>
          </a:p>
        </p:txBody>
      </p:sp>
      <p:sp>
        <p:nvSpPr>
          <p:cNvPr id="123922" name="ZoneTexte 8"/>
          <p:cNvSpPr txBox="1">
            <a:spLocks noChangeArrowheads="1"/>
          </p:cNvSpPr>
          <p:nvPr/>
        </p:nvSpPr>
        <p:spPr bwMode="auto">
          <a:xfrm>
            <a:off x="3987800" y="5054600"/>
            <a:ext cx="836613" cy="368300"/>
          </a:xfrm>
          <a:prstGeom prst="rect">
            <a:avLst/>
          </a:prstGeom>
          <a:noFill/>
          <a:ln w="9525">
            <a:noFill/>
            <a:miter lim="800000"/>
            <a:headEnd/>
            <a:tailEnd/>
          </a:ln>
        </p:spPr>
        <p:txBody>
          <a:bodyPr>
            <a:spAutoFit/>
          </a:bodyPr>
          <a:lstStyle/>
          <a:p>
            <a:r>
              <a:rPr lang="fr-FR">
                <a:latin typeface="Times New Roman" pitchFamily="18" charset="0"/>
                <a:cs typeface="Times New Roman" pitchFamily="18" charset="0"/>
              </a:rPr>
              <a:t>AENF</a:t>
            </a:r>
          </a:p>
        </p:txBody>
      </p:sp>
      <p:graphicFrame>
        <p:nvGraphicFramePr>
          <p:cNvPr id="16" name="Espace réservé du contenu 3"/>
          <p:cNvGraphicFramePr>
            <a:graphicFrameLocks/>
          </p:cNvGraphicFramePr>
          <p:nvPr/>
        </p:nvGraphicFramePr>
        <p:xfrm>
          <a:off x="1492250" y="765175"/>
          <a:ext cx="6535738" cy="1165225"/>
        </p:xfrm>
        <a:graphic>
          <a:graphicData uri="http://schemas.openxmlformats.org/drawingml/2006/table">
            <a:tbl>
              <a:tblPr firstRow="1" bandRow="1">
                <a:tableStyleId>{5C22544A-7EE6-4342-B048-85BDC9FD1C3A}</a:tableStyleId>
              </a:tblPr>
              <a:tblGrid>
                <a:gridCol w="3223571"/>
                <a:gridCol w="3312167"/>
              </a:tblGrid>
              <a:tr h="365704">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43" marR="91443" marT="45694" marB="45694"/>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43" marR="91443" marT="45694" marB="45694"/>
                </a:tc>
              </a:tr>
              <a:tr h="365704">
                <a:tc>
                  <a:txBody>
                    <a:bodyPr/>
                    <a:lstStyle/>
                    <a:p>
                      <a:pPr algn="ctr"/>
                      <a:r>
                        <a:rPr lang="fr-FR" sz="18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Créance sur</a:t>
                      </a:r>
                      <a:r>
                        <a:rPr lang="fr-FR" sz="1800" b="1" baseline="0"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l’e</a:t>
                      </a:r>
                      <a:r>
                        <a:rPr lang="fr-FR" sz="18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xtérieur= +100</a:t>
                      </a:r>
                      <a:endParaRPr lang="fr-FR" sz="18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a:txBody>
                  <a:tcPr marL="91443" marR="91443" marT="45694" marB="45694"/>
                </a:tc>
                <a:tc>
                  <a:txBody>
                    <a:bodyPr/>
                    <a:lstStyle/>
                    <a:p>
                      <a:pPr algn="ctr"/>
                      <a:r>
                        <a:rPr lang="fr-FR" sz="18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Circulation fiduciaire=+100</a:t>
                      </a:r>
                      <a:endParaRPr lang="fr-FR" sz="18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txBody>
                  <a:tcPr marL="91443" marR="91443" marT="45694" marB="45694"/>
                </a:tc>
              </a:tr>
              <a:tr h="433817">
                <a:tc>
                  <a:txBody>
                    <a:bodyPr/>
                    <a:lstStyle/>
                    <a:p>
                      <a:pPr algn="ctr"/>
                      <a:r>
                        <a:rPr lang="fr-FR" sz="1800" dirty="0" smtClean="0">
                          <a:latin typeface="Times New Roman" pitchFamily="18" charset="0"/>
                          <a:cs typeface="Times New Roman" pitchFamily="18" charset="0"/>
                        </a:rPr>
                        <a:t>Créance sur l’intérieur</a:t>
                      </a:r>
                      <a:endParaRPr lang="fr-FR" sz="1800" dirty="0">
                        <a:latin typeface="Times New Roman" pitchFamily="18" charset="0"/>
                        <a:cs typeface="Times New Roman" pitchFamily="18" charset="0"/>
                      </a:endParaRPr>
                    </a:p>
                  </a:txBody>
                  <a:tcPr marL="91443" marR="91443" marT="45694" marB="45694"/>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800" b="0" dirty="0" smtClean="0">
                          <a:solidFill>
                            <a:schemeClr val="tx1"/>
                          </a:solidFill>
                          <a:effectLst/>
                          <a:latin typeface="Times New Roman" pitchFamily="18" charset="0"/>
                          <a:cs typeface="Times New Roman" pitchFamily="18" charset="0"/>
                        </a:rPr>
                        <a:t>Réserves bancaires</a:t>
                      </a:r>
                    </a:p>
                  </a:txBody>
                  <a:tcPr marL="91443" marR="91443" marT="45694" marB="45694"/>
                </a:tc>
              </a:tr>
            </a:tbl>
          </a:graphicData>
        </a:graphic>
      </p:graphicFrame>
      <p:sp>
        <p:nvSpPr>
          <p:cNvPr id="123937" name="ZoneTexte 16"/>
          <p:cNvSpPr txBox="1">
            <a:spLocks noChangeArrowheads="1"/>
          </p:cNvSpPr>
          <p:nvPr/>
        </p:nvSpPr>
        <p:spPr bwMode="auto">
          <a:xfrm>
            <a:off x="3724275" y="395288"/>
            <a:ext cx="2052638" cy="369887"/>
          </a:xfrm>
          <a:prstGeom prst="rect">
            <a:avLst/>
          </a:prstGeom>
          <a:noFill/>
          <a:ln w="9525">
            <a:noFill/>
            <a:miter lim="800000"/>
            <a:headEnd/>
            <a:tailEnd/>
          </a:ln>
        </p:spPr>
        <p:txBody>
          <a:bodyPr>
            <a:spAutoFit/>
          </a:bodyPr>
          <a:lstStyle/>
          <a:p>
            <a:pPr algn="ctr"/>
            <a:r>
              <a:rPr lang="fr-FR">
                <a:latin typeface="Times New Roman" pitchFamily="18" charset="0"/>
                <a:cs typeface="Times New Roman" pitchFamily="18" charset="0"/>
              </a:rPr>
              <a:t>Banque Centrale</a:t>
            </a:r>
          </a:p>
        </p:txBody>
      </p:sp>
      <p:graphicFrame>
        <p:nvGraphicFramePr>
          <p:cNvPr id="18" name="Espace réservé du contenu 3"/>
          <p:cNvGraphicFramePr>
            <a:graphicFrameLocks/>
          </p:cNvGraphicFramePr>
          <p:nvPr/>
        </p:nvGraphicFramePr>
        <p:xfrm>
          <a:off x="2452688" y="5441950"/>
          <a:ext cx="3970337" cy="1406525"/>
        </p:xfrm>
        <a:graphic>
          <a:graphicData uri="http://schemas.openxmlformats.org/drawingml/2006/table">
            <a:tbl>
              <a:tblPr firstRow="1" bandRow="1">
                <a:tableStyleId>{5C22544A-7EE6-4342-B048-85BDC9FD1C3A}</a:tableStyleId>
              </a:tblPr>
              <a:tblGrid>
                <a:gridCol w="2231996"/>
                <a:gridCol w="1738341"/>
              </a:tblGrid>
              <a:tr h="370626">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30" marR="91430" marT="45694" marB="45694"/>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30" marR="91430" marT="45694" marB="45694"/>
                </a:tc>
              </a:tr>
              <a:tr h="396187">
                <a:tc>
                  <a:txBody>
                    <a:bodyPr/>
                    <a:lstStyle/>
                    <a:p>
                      <a:pPr algn="ctr"/>
                      <a:r>
                        <a:rPr lang="fr-FR" sz="2000" b="0" dirty="0" smtClean="0">
                          <a:solidFill>
                            <a:schemeClr val="tx1"/>
                          </a:solidFill>
                          <a:latin typeface="Times New Roman" pitchFamily="18" charset="0"/>
                          <a:cs typeface="Times New Roman" pitchFamily="18" charset="0"/>
                        </a:rPr>
                        <a:t>Devises = -100</a:t>
                      </a:r>
                    </a:p>
                  </a:txBody>
                  <a:tcPr marL="91430" marR="91430" marT="45694" marB="45694"/>
                </a:tc>
                <a:tc>
                  <a:txBody>
                    <a:bodyPr/>
                    <a:lstStyle/>
                    <a:p>
                      <a:pPr algn="ctr"/>
                      <a:r>
                        <a:rPr lang="fr-FR" sz="1800" b="0" dirty="0" smtClean="0">
                          <a:solidFill>
                            <a:schemeClr val="tx1"/>
                          </a:solidFill>
                          <a:effectLst/>
                          <a:latin typeface="Times New Roman" pitchFamily="18" charset="0"/>
                          <a:cs typeface="Times New Roman" pitchFamily="18" charset="0"/>
                        </a:rPr>
                        <a:t>R=100</a:t>
                      </a:r>
                      <a:endParaRPr lang="fr-FR" sz="1800" b="0" dirty="0">
                        <a:solidFill>
                          <a:schemeClr val="tx1"/>
                        </a:solidFill>
                        <a:effectLst/>
                        <a:latin typeface="Times New Roman" pitchFamily="18" charset="0"/>
                        <a:cs typeface="Times New Roman" pitchFamily="18" charset="0"/>
                      </a:endParaRPr>
                    </a:p>
                  </a:txBody>
                  <a:tcPr marL="91430" marR="91430" marT="45694" marB="45694"/>
                </a:tc>
              </a:tr>
              <a:tr h="63971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8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Cc. = +100</a:t>
                      </a:r>
                    </a:p>
                  </a:txBody>
                  <a:tcPr marL="91430" marR="91430" marT="45694" marB="45694"/>
                </a:tc>
                <a:tc>
                  <a:txBody>
                    <a:bodyPr/>
                    <a:lstStyle/>
                    <a:p>
                      <a:pPr algn="ctr"/>
                      <a:endParaRPr lang="fr-FR" sz="1800" dirty="0">
                        <a:latin typeface="Times New Roman" pitchFamily="18" charset="0"/>
                        <a:cs typeface="Times New Roman" pitchFamily="18" charset="0"/>
                      </a:endParaRPr>
                    </a:p>
                  </a:txBody>
                  <a:tcPr marL="91430" marR="91430" marT="45694" marB="45694"/>
                </a:tc>
              </a:tr>
            </a:tbl>
          </a:graphicData>
        </a:graphic>
      </p:graphicFrame>
      <p:cxnSp>
        <p:nvCxnSpPr>
          <p:cNvPr id="11" name="Connecteur droit avec flèche 10"/>
          <p:cNvCxnSpPr/>
          <p:nvPr/>
        </p:nvCxnSpPr>
        <p:spPr>
          <a:xfrm flipH="1" flipV="1">
            <a:off x="1763713" y="1484313"/>
            <a:ext cx="936625" cy="18732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Connecteur droit avec flèche 11"/>
          <p:cNvCxnSpPr/>
          <p:nvPr/>
        </p:nvCxnSpPr>
        <p:spPr>
          <a:xfrm flipH="1">
            <a:off x="4144963" y="1484313"/>
            <a:ext cx="1358900" cy="24495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Espace réservé du pied de page 12"/>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8313" y="0"/>
            <a:ext cx="8229600" cy="404813"/>
          </a:xfrm>
        </p:spPr>
        <p:txBody>
          <a:bodyPr rtlCol="0">
            <a:noAutofit/>
          </a:bodyPr>
          <a:lstStyle/>
          <a:p>
            <a:pPr eaLnBrk="1" fontAlgn="auto" hangingPunct="1">
              <a:spcAft>
                <a:spcPts val="0"/>
              </a:spcAft>
              <a:defRPr/>
            </a:pPr>
            <a:r>
              <a:rPr lang="fr-FR" sz="2400" dirty="0" smtClean="0">
                <a:effectLst>
                  <a:outerShdw blurRad="38100" dist="38100" dir="2700000" algn="tl">
                    <a:srgbClr val="000000">
                      <a:alpha val="43137"/>
                    </a:srgbClr>
                  </a:outerShdw>
                </a:effectLst>
                <a:latin typeface="Times New Roman" pitchFamily="18" charset="0"/>
                <a:cs typeface="Times New Roman" pitchFamily="18" charset="0"/>
              </a:rPr>
              <a:t>1</a:t>
            </a:r>
            <a:r>
              <a:rPr lang="fr-FR" sz="2400" baseline="30000" dirty="0" smtClean="0">
                <a:effectLst>
                  <a:outerShdw blurRad="38100" dist="38100" dir="2700000" algn="tl">
                    <a:srgbClr val="000000">
                      <a:alpha val="43137"/>
                    </a:srgbClr>
                  </a:outerShdw>
                </a:effectLst>
                <a:latin typeface="Times New Roman" pitchFamily="18" charset="0"/>
                <a:cs typeface="Times New Roman" pitchFamily="18" charset="0"/>
              </a:rPr>
              <a:t>er</a:t>
            </a:r>
            <a:r>
              <a:rPr lang="fr-FR" sz="2400" dirty="0" smtClean="0">
                <a:effectLst>
                  <a:outerShdw blurRad="38100" dist="38100" dir="2700000" algn="tl">
                    <a:srgbClr val="000000">
                      <a:alpha val="43137"/>
                    </a:srgbClr>
                  </a:outerShdw>
                </a:effectLst>
                <a:latin typeface="Times New Roman" pitchFamily="18" charset="0"/>
                <a:cs typeface="Times New Roman" pitchFamily="18" charset="0"/>
              </a:rPr>
              <a:t> Cas : Achat de devises (Change manuel)</a:t>
            </a:r>
            <a:endParaRPr lang="fr-FR" sz="2400" dirty="0">
              <a:effectLst>
                <a:outerShdw blurRad="38100" dist="38100" dir="2700000" algn="tl">
                  <a:srgbClr val="000000">
                    <a:alpha val="43137"/>
                  </a:srgbClr>
                </a:outerShdw>
              </a:effectLst>
              <a:latin typeface="Times New Roman" pitchFamily="18" charset="0"/>
              <a:cs typeface="Times New Roman" pitchFamily="18" charset="0"/>
            </a:endParaRPr>
          </a:p>
        </p:txBody>
      </p:sp>
      <p:graphicFrame>
        <p:nvGraphicFramePr>
          <p:cNvPr id="4" name="Espace réservé du contenu 3"/>
          <p:cNvGraphicFramePr>
            <a:graphicFrameLocks noGrp="1"/>
          </p:cNvGraphicFramePr>
          <p:nvPr>
            <p:ph idx="1"/>
          </p:nvPr>
        </p:nvGraphicFramePr>
        <p:xfrm>
          <a:off x="2339975" y="2781300"/>
          <a:ext cx="3887788" cy="1355725"/>
        </p:xfrm>
        <a:graphic>
          <a:graphicData uri="http://schemas.openxmlformats.org/drawingml/2006/table">
            <a:tbl>
              <a:tblPr firstRow="1" bandRow="1">
                <a:tableStyleId>{5C22544A-7EE6-4342-B048-85BDC9FD1C3A}</a:tableStyleId>
              </a:tblPr>
              <a:tblGrid>
                <a:gridCol w="2185733"/>
                <a:gridCol w="1702055"/>
              </a:tblGrid>
              <a:tr h="365747">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08" marR="91408" marT="45714" marB="45714"/>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08" marR="91408" marT="45714" marB="45714"/>
                </a:tc>
              </a:tr>
              <a:tr h="570162">
                <a:tc>
                  <a:txBody>
                    <a:bodyPr/>
                    <a:lstStyle/>
                    <a:p>
                      <a:pPr algn="ctr"/>
                      <a:r>
                        <a:rPr lang="fr-FR" sz="18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Devises</a:t>
                      </a:r>
                      <a:r>
                        <a:rPr lang="fr-FR" sz="1800" b="1" baseline="0"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-100</a:t>
                      </a:r>
                      <a:endParaRPr lang="fr-FR" sz="18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a:txBody>
                  <a:tcPr marL="91408" marR="91408" marT="45714" marB="45714"/>
                </a:tc>
                <a:tc>
                  <a:txBody>
                    <a:bodyPr/>
                    <a:lstStyle/>
                    <a:p>
                      <a:pPr algn="ctr"/>
                      <a:r>
                        <a:rPr lang="fr-FR" sz="18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Dépôt -100</a:t>
                      </a:r>
                      <a:endParaRPr lang="fr-FR" sz="18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txBody>
                  <a:tcPr marL="91408" marR="91408" marT="45714" marB="45714"/>
                </a:tc>
              </a:tr>
              <a:tr h="419815">
                <a:tc>
                  <a:txBody>
                    <a:bodyPr/>
                    <a:lstStyle/>
                    <a:p>
                      <a:pPr algn="ctr"/>
                      <a:endParaRPr lang="fr-FR" sz="18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a:txBody>
                  <a:tcPr marL="91408" marR="91408" marT="45714" marB="45714"/>
                </a:tc>
                <a:tc>
                  <a:txBody>
                    <a:bodyPr/>
                    <a:lstStyle/>
                    <a:p>
                      <a:pPr algn="ctr"/>
                      <a:endParaRPr lang="fr-FR" sz="18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txBody>
                  <a:tcPr marL="91408" marR="91408" marT="45714" marB="45714"/>
                </a:tc>
              </a:tr>
            </a:tbl>
          </a:graphicData>
        </a:graphic>
      </p:graphicFrame>
      <p:sp>
        <p:nvSpPr>
          <p:cNvPr id="124945" name="ZoneTexte 6"/>
          <p:cNvSpPr txBox="1">
            <a:spLocks noChangeArrowheads="1"/>
          </p:cNvSpPr>
          <p:nvPr/>
        </p:nvSpPr>
        <p:spPr bwMode="auto">
          <a:xfrm>
            <a:off x="3789363" y="2419350"/>
            <a:ext cx="1511300" cy="368300"/>
          </a:xfrm>
          <a:prstGeom prst="rect">
            <a:avLst/>
          </a:prstGeom>
          <a:noFill/>
          <a:ln w="9525">
            <a:noFill/>
            <a:miter lim="800000"/>
            <a:headEnd/>
            <a:tailEnd/>
          </a:ln>
        </p:spPr>
        <p:txBody>
          <a:bodyPr>
            <a:spAutoFit/>
          </a:bodyPr>
          <a:lstStyle/>
          <a:p>
            <a:pPr algn="ctr"/>
            <a:r>
              <a:rPr lang="fr-FR">
                <a:latin typeface="Times New Roman" pitchFamily="18" charset="0"/>
                <a:cs typeface="Times New Roman" pitchFamily="18" charset="0"/>
              </a:rPr>
              <a:t>Banque</a:t>
            </a:r>
            <a:endParaRPr lang="fr-FR" b="1">
              <a:latin typeface="Times New Roman" pitchFamily="18" charset="0"/>
              <a:cs typeface="Times New Roman" pitchFamily="18" charset="0"/>
            </a:endParaRPr>
          </a:p>
        </p:txBody>
      </p:sp>
      <p:sp>
        <p:nvSpPr>
          <p:cNvPr id="124946" name="ZoneTexte 8"/>
          <p:cNvSpPr txBox="1">
            <a:spLocks noChangeArrowheads="1"/>
          </p:cNvSpPr>
          <p:nvPr/>
        </p:nvSpPr>
        <p:spPr bwMode="auto">
          <a:xfrm>
            <a:off x="4041775" y="4686300"/>
            <a:ext cx="836613" cy="368300"/>
          </a:xfrm>
          <a:prstGeom prst="rect">
            <a:avLst/>
          </a:prstGeom>
          <a:noFill/>
          <a:ln w="9525">
            <a:noFill/>
            <a:miter lim="800000"/>
            <a:headEnd/>
            <a:tailEnd/>
          </a:ln>
        </p:spPr>
        <p:txBody>
          <a:bodyPr>
            <a:spAutoFit/>
          </a:bodyPr>
          <a:lstStyle/>
          <a:p>
            <a:r>
              <a:rPr lang="fr-FR">
                <a:latin typeface="Times New Roman" pitchFamily="18" charset="0"/>
                <a:cs typeface="Times New Roman" pitchFamily="18" charset="0"/>
              </a:rPr>
              <a:t>AENF</a:t>
            </a:r>
          </a:p>
        </p:txBody>
      </p:sp>
      <p:graphicFrame>
        <p:nvGraphicFramePr>
          <p:cNvPr id="16" name="Espace réservé du contenu 3"/>
          <p:cNvGraphicFramePr>
            <a:graphicFrameLocks/>
          </p:cNvGraphicFramePr>
          <p:nvPr/>
        </p:nvGraphicFramePr>
        <p:xfrm>
          <a:off x="1492250" y="765175"/>
          <a:ext cx="6535738" cy="1165225"/>
        </p:xfrm>
        <a:graphic>
          <a:graphicData uri="http://schemas.openxmlformats.org/drawingml/2006/table">
            <a:tbl>
              <a:tblPr firstRow="1" bandRow="1">
                <a:tableStyleId>{5C22544A-7EE6-4342-B048-85BDC9FD1C3A}</a:tableStyleId>
              </a:tblPr>
              <a:tblGrid>
                <a:gridCol w="3223571"/>
                <a:gridCol w="3312167"/>
              </a:tblGrid>
              <a:tr h="365704">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43" marR="91443" marT="45694" marB="45694"/>
                </a:tc>
                <a:tc>
                  <a:txBody>
                    <a:bodyPr/>
                    <a:lstStyle/>
                    <a:p>
                      <a:pPr algn="ctr"/>
                      <a:r>
                        <a:rPr lang="fr-FR" sz="1800" b="0" dirty="0" smtClean="0">
                          <a:solidFill>
                            <a:schemeClr val="bg1"/>
                          </a:solidFill>
                          <a:effectLst/>
                          <a:latin typeface="Times New Roman" pitchFamily="18" charset="0"/>
                          <a:cs typeface="Times New Roman" pitchFamily="18" charset="0"/>
                        </a:rPr>
                        <a:t>Passif</a:t>
                      </a:r>
                      <a:endParaRPr lang="fr-FR" sz="1800" b="0" dirty="0">
                        <a:solidFill>
                          <a:schemeClr val="bg1"/>
                        </a:solidFill>
                        <a:effectLst/>
                        <a:latin typeface="Times New Roman" pitchFamily="18" charset="0"/>
                        <a:cs typeface="Times New Roman" pitchFamily="18" charset="0"/>
                      </a:endParaRPr>
                    </a:p>
                  </a:txBody>
                  <a:tcPr marL="91443" marR="91443" marT="45694" marB="45694"/>
                </a:tc>
              </a:tr>
              <a:tr h="365704">
                <a:tc>
                  <a:txBody>
                    <a:bodyPr/>
                    <a:lstStyle/>
                    <a:p>
                      <a:pPr algn="ctr"/>
                      <a:r>
                        <a:rPr lang="fr-FR" sz="18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Créance sur</a:t>
                      </a:r>
                      <a:r>
                        <a:rPr lang="fr-FR" sz="1800" b="1" baseline="0"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l’e</a:t>
                      </a:r>
                      <a:r>
                        <a:rPr lang="fr-FR" sz="18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xtérieur= +100</a:t>
                      </a:r>
                      <a:endParaRPr lang="fr-FR" sz="18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a:txBody>
                  <a:tcPr marL="91443" marR="91443" marT="45694" marB="45694"/>
                </a:tc>
                <a:tc>
                  <a:txBody>
                    <a:bodyPr/>
                    <a:lstStyle/>
                    <a:p>
                      <a:pPr algn="ctr"/>
                      <a:r>
                        <a:rPr lang="fr-FR" sz="18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Circulation fiduciaire=+100</a:t>
                      </a:r>
                      <a:endParaRPr lang="fr-FR" sz="18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txBody>
                  <a:tcPr marL="91443" marR="91443" marT="45694" marB="45694"/>
                </a:tc>
              </a:tr>
              <a:tr h="433817">
                <a:tc>
                  <a:txBody>
                    <a:bodyPr/>
                    <a:lstStyle/>
                    <a:p>
                      <a:pPr algn="ctr"/>
                      <a:r>
                        <a:rPr lang="fr-FR" sz="1800" dirty="0" smtClean="0">
                          <a:latin typeface="Times New Roman" pitchFamily="18" charset="0"/>
                          <a:cs typeface="Times New Roman" pitchFamily="18" charset="0"/>
                        </a:rPr>
                        <a:t>Créance sur l’intérieur</a:t>
                      </a:r>
                      <a:endParaRPr lang="fr-FR" sz="1800" dirty="0">
                        <a:latin typeface="Times New Roman" pitchFamily="18" charset="0"/>
                        <a:cs typeface="Times New Roman" pitchFamily="18" charset="0"/>
                      </a:endParaRPr>
                    </a:p>
                  </a:txBody>
                  <a:tcPr marL="91443" marR="91443" marT="45694" marB="45694"/>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800" b="0" dirty="0" smtClean="0">
                          <a:solidFill>
                            <a:schemeClr val="tx1"/>
                          </a:solidFill>
                          <a:effectLst/>
                          <a:latin typeface="Times New Roman" pitchFamily="18" charset="0"/>
                          <a:cs typeface="Times New Roman" pitchFamily="18" charset="0"/>
                        </a:rPr>
                        <a:t>Réserves bancaire</a:t>
                      </a:r>
                    </a:p>
                  </a:txBody>
                  <a:tcPr marL="91443" marR="91443" marT="45694" marB="45694"/>
                </a:tc>
              </a:tr>
            </a:tbl>
          </a:graphicData>
        </a:graphic>
      </p:graphicFrame>
      <p:sp>
        <p:nvSpPr>
          <p:cNvPr id="124961" name="ZoneTexte 16"/>
          <p:cNvSpPr txBox="1">
            <a:spLocks noChangeArrowheads="1"/>
          </p:cNvSpPr>
          <p:nvPr/>
        </p:nvSpPr>
        <p:spPr bwMode="auto">
          <a:xfrm>
            <a:off x="3724275" y="395288"/>
            <a:ext cx="2052638" cy="369887"/>
          </a:xfrm>
          <a:prstGeom prst="rect">
            <a:avLst/>
          </a:prstGeom>
          <a:noFill/>
          <a:ln w="9525">
            <a:noFill/>
            <a:miter lim="800000"/>
            <a:headEnd/>
            <a:tailEnd/>
          </a:ln>
        </p:spPr>
        <p:txBody>
          <a:bodyPr>
            <a:spAutoFit/>
          </a:bodyPr>
          <a:lstStyle/>
          <a:p>
            <a:pPr algn="ctr"/>
            <a:r>
              <a:rPr lang="fr-FR">
                <a:latin typeface="Times New Roman" pitchFamily="18" charset="0"/>
                <a:cs typeface="Times New Roman" pitchFamily="18" charset="0"/>
              </a:rPr>
              <a:t>Banque Centrale</a:t>
            </a:r>
          </a:p>
        </p:txBody>
      </p:sp>
      <p:graphicFrame>
        <p:nvGraphicFramePr>
          <p:cNvPr id="18" name="Espace réservé du contenu 3"/>
          <p:cNvGraphicFramePr>
            <a:graphicFrameLocks/>
          </p:cNvGraphicFramePr>
          <p:nvPr/>
        </p:nvGraphicFramePr>
        <p:xfrm>
          <a:off x="2559050" y="5054600"/>
          <a:ext cx="3970338" cy="1681163"/>
        </p:xfrm>
        <a:graphic>
          <a:graphicData uri="http://schemas.openxmlformats.org/drawingml/2006/table">
            <a:tbl>
              <a:tblPr firstRow="1" bandRow="1">
                <a:tableStyleId>{5C22544A-7EE6-4342-B048-85BDC9FD1C3A}</a:tableStyleId>
              </a:tblPr>
              <a:tblGrid>
                <a:gridCol w="2231997"/>
                <a:gridCol w="1738341"/>
              </a:tblGrid>
              <a:tr h="370638">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30" marR="91430" marT="45694" marB="45694"/>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30" marR="91430" marT="45694" marB="45694"/>
                </a:tc>
              </a:tr>
              <a:tr h="396186">
                <a:tc>
                  <a:txBody>
                    <a:bodyPr/>
                    <a:lstStyle/>
                    <a:p>
                      <a:pPr algn="ctr"/>
                      <a:r>
                        <a:rPr lang="fr-FR" sz="2000" b="0" dirty="0" smtClean="0">
                          <a:solidFill>
                            <a:schemeClr val="tx1"/>
                          </a:solidFill>
                          <a:latin typeface="Times New Roman" pitchFamily="18" charset="0"/>
                          <a:cs typeface="Times New Roman" pitchFamily="18" charset="0"/>
                        </a:rPr>
                        <a:t>Devises = -100</a:t>
                      </a:r>
                    </a:p>
                  </a:txBody>
                  <a:tcPr marL="91430" marR="91430" marT="45694" marB="45694"/>
                </a:tc>
                <a:tc>
                  <a:txBody>
                    <a:bodyPr/>
                    <a:lstStyle/>
                    <a:p>
                      <a:pPr algn="ctr"/>
                      <a:r>
                        <a:rPr lang="fr-FR" sz="1800" b="0" dirty="0" smtClean="0">
                          <a:solidFill>
                            <a:schemeClr val="tx1"/>
                          </a:solidFill>
                          <a:effectLst/>
                          <a:latin typeface="Times New Roman" pitchFamily="18" charset="0"/>
                          <a:cs typeface="Times New Roman" pitchFamily="18" charset="0"/>
                        </a:rPr>
                        <a:t>R=100</a:t>
                      </a:r>
                      <a:endParaRPr lang="fr-FR" sz="1800" b="0" dirty="0">
                        <a:solidFill>
                          <a:schemeClr val="tx1"/>
                        </a:solidFill>
                        <a:effectLst/>
                        <a:latin typeface="Times New Roman" pitchFamily="18" charset="0"/>
                        <a:cs typeface="Times New Roman" pitchFamily="18" charset="0"/>
                      </a:endParaRPr>
                    </a:p>
                  </a:txBody>
                  <a:tcPr marL="91430" marR="91430" marT="45694" marB="45694"/>
                </a:tc>
              </a:tr>
              <a:tr h="9143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800" b="0"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Cc. = -100</a:t>
                      </a:r>
                    </a:p>
                    <a:p>
                      <a:pPr marL="0" marR="0" indent="0" algn="ctr" defTabSz="914400" rtl="0" eaLnBrk="1" fontAlgn="auto" latinLnBrk="0" hangingPunct="1">
                        <a:lnSpc>
                          <a:spcPct val="100000"/>
                        </a:lnSpc>
                        <a:spcBef>
                          <a:spcPts val="0"/>
                        </a:spcBef>
                        <a:spcAft>
                          <a:spcPts val="0"/>
                        </a:spcAft>
                        <a:buClrTx/>
                        <a:buSzTx/>
                        <a:buFontTx/>
                        <a:buNone/>
                        <a:tabLst/>
                        <a:defRPr/>
                      </a:pPr>
                      <a:r>
                        <a:rPr lang="fr-FR" sz="18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Monnaie</a:t>
                      </a:r>
                      <a:r>
                        <a:rPr lang="fr-FR" sz="1800" b="1" baseline="0"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fiduciaire=+100</a:t>
                      </a:r>
                      <a:endParaRPr lang="fr-FR" sz="18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txBody>
                  <a:tcPr marL="91430" marR="91430" marT="45694" marB="45694"/>
                </a:tc>
                <a:tc>
                  <a:txBody>
                    <a:bodyPr/>
                    <a:lstStyle/>
                    <a:p>
                      <a:pPr algn="ctr"/>
                      <a:endParaRPr lang="fr-FR" sz="1800" dirty="0">
                        <a:latin typeface="Times New Roman" pitchFamily="18" charset="0"/>
                        <a:cs typeface="Times New Roman" pitchFamily="18" charset="0"/>
                      </a:endParaRPr>
                    </a:p>
                  </a:txBody>
                  <a:tcPr marL="91430" marR="91430" marT="45694" marB="45694"/>
                </a:tc>
              </a:tr>
            </a:tbl>
          </a:graphicData>
        </a:graphic>
      </p:graphicFrame>
      <p:cxnSp>
        <p:nvCxnSpPr>
          <p:cNvPr id="13" name="Connecteur droit avec flèche 12"/>
          <p:cNvCxnSpPr/>
          <p:nvPr/>
        </p:nvCxnSpPr>
        <p:spPr>
          <a:xfrm>
            <a:off x="2843213" y="4046538"/>
            <a:ext cx="0" cy="25161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 name="Rectangle 2"/>
          <p:cNvSpPr/>
          <p:nvPr/>
        </p:nvSpPr>
        <p:spPr>
          <a:xfrm>
            <a:off x="2695575" y="3678238"/>
            <a:ext cx="1162050" cy="368300"/>
          </a:xfrm>
          <a:prstGeom prst="rect">
            <a:avLst/>
          </a:prstGeom>
        </p:spPr>
        <p:txBody>
          <a:bodyPr wrap="none">
            <a:spAutoFit/>
          </a:bodyPr>
          <a:lstStyle/>
          <a:p>
            <a:pPr algn="ctr" fontAlgn="auto">
              <a:spcBef>
                <a:spcPts val="0"/>
              </a:spcBef>
              <a:spcAft>
                <a:spcPts val="0"/>
              </a:spcAft>
              <a:defRPr/>
            </a:pPr>
            <a:r>
              <a:rPr lang="fr-FR"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CF= - 100</a:t>
            </a:r>
          </a:p>
        </p:txBody>
      </p:sp>
      <p:sp>
        <p:nvSpPr>
          <p:cNvPr id="11" name="Espace réservé du pied de page 10"/>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8313" y="0"/>
            <a:ext cx="8229600" cy="404813"/>
          </a:xfrm>
        </p:spPr>
        <p:txBody>
          <a:bodyPr rtlCol="0">
            <a:noAutofit/>
          </a:bodyPr>
          <a:lstStyle/>
          <a:p>
            <a:pPr eaLnBrk="1" fontAlgn="auto" hangingPunct="1">
              <a:spcAft>
                <a:spcPts val="0"/>
              </a:spcAft>
              <a:defRPr/>
            </a:pPr>
            <a:r>
              <a:rPr lang="fr-FR" sz="2400" dirty="0" smtClean="0">
                <a:effectLst>
                  <a:outerShdw blurRad="38100" dist="38100" dir="2700000" algn="tl">
                    <a:srgbClr val="000000">
                      <a:alpha val="43137"/>
                    </a:srgbClr>
                  </a:outerShdw>
                </a:effectLst>
                <a:latin typeface="Times New Roman" pitchFamily="18" charset="0"/>
                <a:cs typeface="Times New Roman" pitchFamily="18" charset="0"/>
              </a:rPr>
              <a:t>1</a:t>
            </a:r>
            <a:r>
              <a:rPr lang="fr-FR" sz="2400" baseline="30000" dirty="0" smtClean="0">
                <a:effectLst>
                  <a:outerShdw blurRad="38100" dist="38100" dir="2700000" algn="tl">
                    <a:srgbClr val="000000">
                      <a:alpha val="43137"/>
                    </a:srgbClr>
                  </a:outerShdw>
                </a:effectLst>
                <a:latin typeface="Times New Roman" pitchFamily="18" charset="0"/>
                <a:cs typeface="Times New Roman" pitchFamily="18" charset="0"/>
              </a:rPr>
              <a:t>er</a:t>
            </a:r>
            <a:r>
              <a:rPr lang="fr-FR" sz="2400" dirty="0" smtClean="0">
                <a:effectLst>
                  <a:outerShdw blurRad="38100" dist="38100" dir="2700000" algn="tl">
                    <a:srgbClr val="000000">
                      <a:alpha val="43137"/>
                    </a:srgbClr>
                  </a:outerShdw>
                </a:effectLst>
                <a:latin typeface="Times New Roman" pitchFamily="18" charset="0"/>
                <a:cs typeface="Times New Roman" pitchFamily="18" charset="0"/>
              </a:rPr>
              <a:t> Cas : Achat de devises (Change manuel)</a:t>
            </a:r>
            <a:endParaRPr lang="fr-FR" sz="2400" dirty="0">
              <a:effectLst>
                <a:outerShdw blurRad="38100" dist="38100" dir="2700000" algn="tl">
                  <a:srgbClr val="000000">
                    <a:alpha val="43137"/>
                  </a:srgbClr>
                </a:outerShdw>
              </a:effectLst>
              <a:latin typeface="Times New Roman" pitchFamily="18" charset="0"/>
              <a:cs typeface="Times New Roman" pitchFamily="18" charset="0"/>
            </a:endParaRPr>
          </a:p>
        </p:txBody>
      </p:sp>
      <p:graphicFrame>
        <p:nvGraphicFramePr>
          <p:cNvPr id="4" name="Espace réservé du contenu 3"/>
          <p:cNvGraphicFramePr>
            <a:graphicFrameLocks noGrp="1"/>
          </p:cNvGraphicFramePr>
          <p:nvPr>
            <p:ph idx="1"/>
          </p:nvPr>
        </p:nvGraphicFramePr>
        <p:xfrm>
          <a:off x="2339975" y="2781300"/>
          <a:ext cx="3887788" cy="1355725"/>
        </p:xfrm>
        <a:graphic>
          <a:graphicData uri="http://schemas.openxmlformats.org/drawingml/2006/table">
            <a:tbl>
              <a:tblPr firstRow="1" bandRow="1">
                <a:tableStyleId>{5C22544A-7EE6-4342-B048-85BDC9FD1C3A}</a:tableStyleId>
              </a:tblPr>
              <a:tblGrid>
                <a:gridCol w="2185733"/>
                <a:gridCol w="1702055"/>
              </a:tblGrid>
              <a:tr h="365747">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08" marR="91408" marT="45714" marB="45714"/>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08" marR="91408" marT="45714" marB="45714"/>
                </a:tc>
              </a:tr>
              <a:tr h="570162">
                <a:tc>
                  <a:txBody>
                    <a:bodyPr/>
                    <a:lstStyle/>
                    <a:p>
                      <a:pPr algn="ctr"/>
                      <a:r>
                        <a:rPr lang="fr-FR" sz="18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Devises</a:t>
                      </a:r>
                      <a:r>
                        <a:rPr lang="fr-FR" sz="1800" b="1" baseline="0"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-100</a:t>
                      </a:r>
                      <a:endParaRPr lang="fr-FR" sz="18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a:txBody>
                  <a:tcPr marL="91408" marR="91408" marT="45714" marB="45714"/>
                </a:tc>
                <a:tc>
                  <a:txBody>
                    <a:bodyPr/>
                    <a:lstStyle/>
                    <a:p>
                      <a:pPr algn="ctr"/>
                      <a:r>
                        <a:rPr lang="fr-FR" sz="18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Dépôt -100</a:t>
                      </a:r>
                      <a:endParaRPr lang="fr-FR" sz="18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a:txBody>
                  <a:tcPr marL="91408" marR="91408" marT="45714" marB="45714"/>
                </a:tc>
              </a:tr>
              <a:tr h="419815">
                <a:tc>
                  <a:txBody>
                    <a:bodyPr/>
                    <a:lstStyle/>
                    <a:p>
                      <a:pPr algn="ctr"/>
                      <a:endParaRPr lang="fr-FR" sz="18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a:txBody>
                  <a:tcPr marL="91408" marR="91408" marT="45714" marB="45714"/>
                </a:tc>
                <a:tc>
                  <a:txBody>
                    <a:bodyPr/>
                    <a:lstStyle/>
                    <a:p>
                      <a:pPr algn="ctr"/>
                      <a:endParaRPr lang="fr-FR" sz="18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txBody>
                  <a:tcPr marL="91408" marR="91408" marT="45714" marB="45714"/>
                </a:tc>
              </a:tr>
            </a:tbl>
          </a:graphicData>
        </a:graphic>
      </p:graphicFrame>
      <p:sp>
        <p:nvSpPr>
          <p:cNvPr id="125969" name="ZoneTexte 6"/>
          <p:cNvSpPr txBox="1">
            <a:spLocks noChangeArrowheads="1"/>
          </p:cNvSpPr>
          <p:nvPr/>
        </p:nvSpPr>
        <p:spPr bwMode="auto">
          <a:xfrm>
            <a:off x="3789363" y="2419350"/>
            <a:ext cx="1511300" cy="368300"/>
          </a:xfrm>
          <a:prstGeom prst="rect">
            <a:avLst/>
          </a:prstGeom>
          <a:noFill/>
          <a:ln w="9525">
            <a:noFill/>
            <a:miter lim="800000"/>
            <a:headEnd/>
            <a:tailEnd/>
          </a:ln>
        </p:spPr>
        <p:txBody>
          <a:bodyPr>
            <a:spAutoFit/>
          </a:bodyPr>
          <a:lstStyle/>
          <a:p>
            <a:pPr algn="ctr"/>
            <a:r>
              <a:rPr lang="fr-FR">
                <a:latin typeface="Times New Roman" pitchFamily="18" charset="0"/>
                <a:cs typeface="Times New Roman" pitchFamily="18" charset="0"/>
              </a:rPr>
              <a:t>Banque</a:t>
            </a:r>
            <a:endParaRPr lang="fr-FR" b="1">
              <a:latin typeface="Times New Roman" pitchFamily="18" charset="0"/>
              <a:cs typeface="Times New Roman" pitchFamily="18" charset="0"/>
            </a:endParaRPr>
          </a:p>
        </p:txBody>
      </p:sp>
      <p:sp>
        <p:nvSpPr>
          <p:cNvPr id="125970" name="ZoneTexte 8"/>
          <p:cNvSpPr txBox="1">
            <a:spLocks noChangeArrowheads="1"/>
          </p:cNvSpPr>
          <p:nvPr/>
        </p:nvSpPr>
        <p:spPr bwMode="auto">
          <a:xfrm>
            <a:off x="4041775" y="4686300"/>
            <a:ext cx="836613" cy="368300"/>
          </a:xfrm>
          <a:prstGeom prst="rect">
            <a:avLst/>
          </a:prstGeom>
          <a:noFill/>
          <a:ln w="9525">
            <a:noFill/>
            <a:miter lim="800000"/>
            <a:headEnd/>
            <a:tailEnd/>
          </a:ln>
        </p:spPr>
        <p:txBody>
          <a:bodyPr>
            <a:spAutoFit/>
          </a:bodyPr>
          <a:lstStyle/>
          <a:p>
            <a:r>
              <a:rPr lang="fr-FR">
                <a:latin typeface="Times New Roman" pitchFamily="18" charset="0"/>
                <a:cs typeface="Times New Roman" pitchFamily="18" charset="0"/>
              </a:rPr>
              <a:t>AENF</a:t>
            </a:r>
          </a:p>
        </p:txBody>
      </p:sp>
      <p:graphicFrame>
        <p:nvGraphicFramePr>
          <p:cNvPr id="16" name="Espace réservé du contenu 3"/>
          <p:cNvGraphicFramePr>
            <a:graphicFrameLocks/>
          </p:cNvGraphicFramePr>
          <p:nvPr/>
        </p:nvGraphicFramePr>
        <p:xfrm>
          <a:off x="1492250" y="765175"/>
          <a:ext cx="6535738" cy="1165225"/>
        </p:xfrm>
        <a:graphic>
          <a:graphicData uri="http://schemas.openxmlformats.org/drawingml/2006/table">
            <a:tbl>
              <a:tblPr firstRow="1" bandRow="1">
                <a:tableStyleId>{5C22544A-7EE6-4342-B048-85BDC9FD1C3A}</a:tableStyleId>
              </a:tblPr>
              <a:tblGrid>
                <a:gridCol w="3223571"/>
                <a:gridCol w="3312167"/>
              </a:tblGrid>
              <a:tr h="365704">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43" marR="91443" marT="45694" marB="45694"/>
                </a:tc>
                <a:tc>
                  <a:txBody>
                    <a:bodyPr/>
                    <a:lstStyle/>
                    <a:p>
                      <a:pPr algn="ctr"/>
                      <a:r>
                        <a:rPr lang="fr-FR" sz="1800" b="0" dirty="0" smtClean="0">
                          <a:solidFill>
                            <a:schemeClr val="bg1"/>
                          </a:solidFill>
                          <a:effectLst/>
                          <a:latin typeface="Times New Roman" pitchFamily="18" charset="0"/>
                          <a:cs typeface="Times New Roman" pitchFamily="18" charset="0"/>
                        </a:rPr>
                        <a:t>Passif</a:t>
                      </a:r>
                      <a:endParaRPr lang="fr-FR" sz="1800" b="0" dirty="0">
                        <a:solidFill>
                          <a:schemeClr val="bg1"/>
                        </a:solidFill>
                        <a:effectLst/>
                        <a:latin typeface="Times New Roman" pitchFamily="18" charset="0"/>
                        <a:cs typeface="Times New Roman" pitchFamily="18" charset="0"/>
                      </a:endParaRPr>
                    </a:p>
                  </a:txBody>
                  <a:tcPr marL="91443" marR="91443" marT="45694" marB="45694"/>
                </a:tc>
              </a:tr>
              <a:tr h="365704">
                <a:tc>
                  <a:txBody>
                    <a:bodyPr/>
                    <a:lstStyle/>
                    <a:p>
                      <a:pPr algn="ctr"/>
                      <a:r>
                        <a:rPr lang="fr-FR" sz="18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Créance sur</a:t>
                      </a:r>
                      <a:r>
                        <a:rPr lang="fr-FR" sz="1800" b="1" baseline="0"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l’e</a:t>
                      </a:r>
                      <a:r>
                        <a:rPr lang="fr-FR" sz="18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xtérieur= +100</a:t>
                      </a:r>
                      <a:endParaRPr lang="fr-FR" sz="18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a:txBody>
                  <a:tcPr marL="91443" marR="91443" marT="45694" marB="45694"/>
                </a:tc>
                <a:tc>
                  <a:txBody>
                    <a:bodyPr/>
                    <a:lstStyle/>
                    <a:p>
                      <a:pPr algn="ctr"/>
                      <a:r>
                        <a:rPr lang="fr-FR" sz="18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Circulation fiduciaire=+100</a:t>
                      </a:r>
                      <a:endParaRPr lang="fr-FR" sz="18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txBody>
                  <a:tcPr marL="91443" marR="91443" marT="45694" marB="45694"/>
                </a:tc>
              </a:tr>
              <a:tr h="433817">
                <a:tc>
                  <a:txBody>
                    <a:bodyPr/>
                    <a:lstStyle/>
                    <a:p>
                      <a:pPr algn="ctr"/>
                      <a:r>
                        <a:rPr lang="fr-FR" sz="1800" dirty="0" smtClean="0">
                          <a:latin typeface="Times New Roman" pitchFamily="18" charset="0"/>
                          <a:cs typeface="Times New Roman" pitchFamily="18" charset="0"/>
                        </a:rPr>
                        <a:t>Créance sur l’intérieur</a:t>
                      </a:r>
                      <a:endParaRPr lang="fr-FR" sz="1800" dirty="0">
                        <a:latin typeface="Times New Roman" pitchFamily="18" charset="0"/>
                        <a:cs typeface="Times New Roman" pitchFamily="18" charset="0"/>
                      </a:endParaRPr>
                    </a:p>
                  </a:txBody>
                  <a:tcPr marL="91443" marR="91443" marT="45694" marB="45694"/>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800" b="0" dirty="0" smtClean="0">
                          <a:solidFill>
                            <a:schemeClr val="tx1"/>
                          </a:solidFill>
                          <a:effectLst/>
                          <a:latin typeface="Times New Roman" pitchFamily="18" charset="0"/>
                          <a:cs typeface="Times New Roman" pitchFamily="18" charset="0"/>
                        </a:rPr>
                        <a:t>Réserves bancaire</a:t>
                      </a:r>
                    </a:p>
                  </a:txBody>
                  <a:tcPr marL="91443" marR="91443" marT="45694" marB="45694"/>
                </a:tc>
              </a:tr>
            </a:tbl>
          </a:graphicData>
        </a:graphic>
      </p:graphicFrame>
      <p:sp>
        <p:nvSpPr>
          <p:cNvPr id="125985" name="ZoneTexte 16"/>
          <p:cNvSpPr txBox="1">
            <a:spLocks noChangeArrowheads="1"/>
          </p:cNvSpPr>
          <p:nvPr/>
        </p:nvSpPr>
        <p:spPr bwMode="auto">
          <a:xfrm>
            <a:off x="3724275" y="395288"/>
            <a:ext cx="2052638" cy="369887"/>
          </a:xfrm>
          <a:prstGeom prst="rect">
            <a:avLst/>
          </a:prstGeom>
          <a:noFill/>
          <a:ln w="9525">
            <a:noFill/>
            <a:miter lim="800000"/>
            <a:headEnd/>
            <a:tailEnd/>
          </a:ln>
        </p:spPr>
        <p:txBody>
          <a:bodyPr>
            <a:spAutoFit/>
          </a:bodyPr>
          <a:lstStyle/>
          <a:p>
            <a:pPr algn="ctr"/>
            <a:r>
              <a:rPr lang="fr-FR">
                <a:latin typeface="Times New Roman" pitchFamily="18" charset="0"/>
                <a:cs typeface="Times New Roman" pitchFamily="18" charset="0"/>
              </a:rPr>
              <a:t>Banque Centrale</a:t>
            </a:r>
          </a:p>
        </p:txBody>
      </p:sp>
      <p:graphicFrame>
        <p:nvGraphicFramePr>
          <p:cNvPr id="18" name="Espace réservé du contenu 3"/>
          <p:cNvGraphicFramePr>
            <a:graphicFrameLocks/>
          </p:cNvGraphicFramePr>
          <p:nvPr/>
        </p:nvGraphicFramePr>
        <p:xfrm>
          <a:off x="2559050" y="5054600"/>
          <a:ext cx="3970338" cy="1406525"/>
        </p:xfrm>
        <a:graphic>
          <a:graphicData uri="http://schemas.openxmlformats.org/drawingml/2006/table">
            <a:tbl>
              <a:tblPr firstRow="1" bandRow="1">
                <a:tableStyleId>{5C22544A-7EE6-4342-B048-85BDC9FD1C3A}</a:tableStyleId>
              </a:tblPr>
              <a:tblGrid>
                <a:gridCol w="2231997"/>
                <a:gridCol w="1738341"/>
              </a:tblGrid>
              <a:tr h="370451">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30" marR="91430" marT="45671" marB="45671"/>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30" marR="91430" marT="45671" marB="45671"/>
                </a:tc>
              </a:tr>
              <a:tr h="396124">
                <a:tc>
                  <a:txBody>
                    <a:bodyPr/>
                    <a:lstStyle/>
                    <a:p>
                      <a:pPr algn="ctr"/>
                      <a:r>
                        <a:rPr lang="fr-FR" sz="2000" b="0" dirty="0" smtClean="0">
                          <a:solidFill>
                            <a:schemeClr val="tx1"/>
                          </a:solidFill>
                          <a:latin typeface="Times New Roman" pitchFamily="18" charset="0"/>
                          <a:cs typeface="Times New Roman" pitchFamily="18" charset="0"/>
                        </a:rPr>
                        <a:t>Devises = -100</a:t>
                      </a:r>
                    </a:p>
                  </a:txBody>
                  <a:tcPr marL="91430" marR="91430" marT="45671" marB="45671"/>
                </a:tc>
                <a:tc>
                  <a:txBody>
                    <a:bodyPr/>
                    <a:lstStyle/>
                    <a:p>
                      <a:pPr algn="ctr"/>
                      <a:r>
                        <a:rPr lang="fr-FR" sz="1800" b="0" dirty="0" smtClean="0">
                          <a:solidFill>
                            <a:schemeClr val="tx1"/>
                          </a:solidFill>
                          <a:effectLst/>
                          <a:latin typeface="Times New Roman" pitchFamily="18" charset="0"/>
                          <a:cs typeface="Times New Roman" pitchFamily="18" charset="0"/>
                        </a:rPr>
                        <a:t>R=100</a:t>
                      </a:r>
                      <a:endParaRPr lang="fr-FR" sz="1800" b="0" dirty="0">
                        <a:solidFill>
                          <a:schemeClr val="tx1"/>
                        </a:solidFill>
                        <a:effectLst/>
                        <a:latin typeface="Times New Roman" pitchFamily="18" charset="0"/>
                        <a:cs typeface="Times New Roman" pitchFamily="18" charset="0"/>
                      </a:endParaRPr>
                    </a:p>
                  </a:txBody>
                  <a:tcPr marL="91430" marR="91430" marT="45671" marB="45671"/>
                </a:tc>
              </a:tr>
              <a:tr h="63995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8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Monnaie</a:t>
                      </a:r>
                      <a:r>
                        <a:rPr lang="fr-FR" sz="1800" b="1" baseline="0"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fiduciaire=+100</a:t>
                      </a:r>
                      <a:endParaRPr lang="fr-FR" sz="18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txBody>
                  <a:tcPr marL="91430" marR="91430" marT="45671" marB="45671"/>
                </a:tc>
                <a:tc>
                  <a:txBody>
                    <a:bodyPr/>
                    <a:lstStyle/>
                    <a:p>
                      <a:pPr algn="ctr"/>
                      <a:endParaRPr lang="fr-FR" sz="1800" dirty="0">
                        <a:latin typeface="Times New Roman" pitchFamily="18" charset="0"/>
                        <a:cs typeface="Times New Roman" pitchFamily="18" charset="0"/>
                      </a:endParaRPr>
                    </a:p>
                  </a:txBody>
                  <a:tcPr marL="91430" marR="91430" marT="45671" marB="45671"/>
                </a:tc>
              </a:tr>
            </a:tbl>
          </a:graphicData>
        </a:graphic>
      </p:graphicFrame>
      <p:cxnSp>
        <p:nvCxnSpPr>
          <p:cNvPr id="13" name="Connecteur droit avec flèche 12"/>
          <p:cNvCxnSpPr/>
          <p:nvPr/>
        </p:nvCxnSpPr>
        <p:spPr>
          <a:xfrm flipH="1">
            <a:off x="4459288" y="1474788"/>
            <a:ext cx="3208337" cy="461803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 name="Connecteur droit avec flèche 4"/>
          <p:cNvCxnSpPr/>
          <p:nvPr/>
        </p:nvCxnSpPr>
        <p:spPr>
          <a:xfrm flipH="1" flipV="1">
            <a:off x="1692275" y="1474788"/>
            <a:ext cx="1079500" cy="418623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 name="ZoneTexte 5"/>
          <p:cNvSpPr txBox="1"/>
          <p:nvPr/>
        </p:nvSpPr>
        <p:spPr>
          <a:xfrm rot="4555931">
            <a:off x="569912" y="3189288"/>
            <a:ext cx="2536825" cy="400050"/>
          </a:xfrm>
          <a:prstGeom prst="rect">
            <a:avLst/>
          </a:prstGeom>
          <a:noFill/>
        </p:spPr>
        <p:txBody>
          <a:bodyPr>
            <a:spAutoFit/>
          </a:bodyPr>
          <a:lstStyle/>
          <a:p>
            <a:pPr algn="ctr">
              <a:defRPr/>
            </a:pPr>
            <a:r>
              <a:rPr lang="fr-FR" sz="2000" i="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Achat devises</a:t>
            </a:r>
          </a:p>
        </p:txBody>
      </p:sp>
      <p:sp>
        <p:nvSpPr>
          <p:cNvPr id="14" name="ZoneTexte 13"/>
          <p:cNvSpPr txBox="1"/>
          <p:nvPr/>
        </p:nvSpPr>
        <p:spPr>
          <a:xfrm rot="18265341">
            <a:off x="5940425" y="2724150"/>
            <a:ext cx="2235200" cy="400050"/>
          </a:xfrm>
          <a:prstGeom prst="rect">
            <a:avLst/>
          </a:prstGeom>
          <a:noFill/>
        </p:spPr>
        <p:txBody>
          <a:bodyPr>
            <a:spAutoFit/>
          </a:bodyPr>
          <a:lstStyle/>
          <a:p>
            <a:pPr>
              <a:defRPr/>
            </a:pPr>
            <a:r>
              <a:rPr lang="fr-FR" sz="20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Création monétaire</a:t>
            </a:r>
          </a:p>
        </p:txBody>
      </p:sp>
      <p:sp>
        <p:nvSpPr>
          <p:cNvPr id="15" name="Espace réservé du pied de page 14"/>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8313" y="0"/>
            <a:ext cx="8229600" cy="404813"/>
          </a:xfrm>
        </p:spPr>
        <p:txBody>
          <a:bodyPr rtlCol="0">
            <a:normAutofit fontScale="90000"/>
          </a:bodyPr>
          <a:lstStyle/>
          <a:p>
            <a:pPr eaLnBrk="1" fontAlgn="auto" hangingPunct="1">
              <a:spcAft>
                <a:spcPts val="0"/>
              </a:spcAft>
              <a:defRPr/>
            </a:pPr>
            <a:r>
              <a:rPr lang="fr-FR" sz="2400" dirty="0" smtClean="0">
                <a:effectLst>
                  <a:outerShdw blurRad="38100" dist="38100" dir="2700000" algn="tl">
                    <a:srgbClr val="000000">
                      <a:alpha val="43137"/>
                    </a:srgbClr>
                  </a:outerShdw>
                </a:effectLst>
                <a:latin typeface="Times New Roman" pitchFamily="18" charset="0"/>
                <a:cs typeface="Times New Roman" pitchFamily="18" charset="0"/>
              </a:rPr>
              <a:t>2</a:t>
            </a:r>
            <a:r>
              <a:rPr lang="fr-FR" sz="2400" baseline="30000" dirty="0" smtClean="0">
                <a:effectLst>
                  <a:outerShdw blurRad="38100" dist="38100" dir="2700000" algn="tl">
                    <a:srgbClr val="000000">
                      <a:alpha val="43137"/>
                    </a:srgbClr>
                  </a:outerShdw>
                </a:effectLst>
                <a:latin typeface="Times New Roman" pitchFamily="18" charset="0"/>
                <a:cs typeface="Times New Roman" pitchFamily="18" charset="0"/>
              </a:rPr>
              <a:t>ème</a:t>
            </a:r>
            <a:r>
              <a:rPr lang="fr-FR" sz="2400" dirty="0" smtClean="0">
                <a:effectLst>
                  <a:outerShdw blurRad="38100" dist="38100" dir="2700000" algn="tl">
                    <a:srgbClr val="000000">
                      <a:alpha val="43137"/>
                    </a:srgbClr>
                  </a:outerShdw>
                </a:effectLst>
                <a:latin typeface="Times New Roman" pitchFamily="18" charset="0"/>
                <a:cs typeface="Times New Roman" pitchFamily="18" charset="0"/>
              </a:rPr>
              <a:t> cas : Crédit au Trésor public</a:t>
            </a:r>
            <a:endParaRPr lang="fr-FR" sz="2400" dirty="0">
              <a:effectLst>
                <a:outerShdw blurRad="38100" dist="38100" dir="2700000" algn="tl">
                  <a:srgbClr val="000000">
                    <a:alpha val="43137"/>
                  </a:srgbClr>
                </a:outerShdw>
              </a:effectLst>
              <a:latin typeface="Times New Roman" pitchFamily="18" charset="0"/>
              <a:cs typeface="Times New Roman" pitchFamily="18" charset="0"/>
            </a:endParaRPr>
          </a:p>
        </p:txBody>
      </p:sp>
      <p:graphicFrame>
        <p:nvGraphicFramePr>
          <p:cNvPr id="4" name="Espace réservé du contenu 3"/>
          <p:cNvGraphicFramePr>
            <a:graphicFrameLocks noGrp="1"/>
          </p:cNvGraphicFramePr>
          <p:nvPr>
            <p:ph idx="1"/>
          </p:nvPr>
        </p:nvGraphicFramePr>
        <p:xfrm>
          <a:off x="468313" y="2894013"/>
          <a:ext cx="3554412" cy="1314450"/>
        </p:xfrm>
        <a:graphic>
          <a:graphicData uri="http://schemas.openxmlformats.org/drawingml/2006/table">
            <a:tbl>
              <a:tblPr firstRow="1" bandRow="1">
                <a:tableStyleId>{5C22544A-7EE6-4342-B048-85BDC9FD1C3A}</a:tableStyleId>
              </a:tblPr>
              <a:tblGrid>
                <a:gridCol w="1435231"/>
                <a:gridCol w="2119181"/>
              </a:tblGrid>
              <a:tr h="365797">
                <a:tc>
                  <a:txBody>
                    <a:bodyPr/>
                    <a:lstStyle/>
                    <a:p>
                      <a:endParaRPr lang="fr-FR" dirty="0"/>
                    </a:p>
                  </a:txBody>
                  <a:tcPr marL="91423" marR="91423" marT="45725" marB="45725"/>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23" marR="91423" marT="45725" marB="45725"/>
                </a:tc>
              </a:tr>
              <a:tr h="529230">
                <a:tc>
                  <a:txBody>
                    <a:bodyPr/>
                    <a:lstStyle/>
                    <a:p>
                      <a:endParaRPr lang="fr-FR" dirty="0"/>
                    </a:p>
                  </a:txBody>
                  <a:tcPr marL="91423" marR="91423" marT="45725" marB="45725"/>
                </a:tc>
                <a:tc>
                  <a:txBody>
                    <a:bodyPr/>
                    <a:lstStyle/>
                    <a:p>
                      <a:pPr algn="ctr"/>
                      <a:endParaRPr lang="fr-FR" sz="1800" dirty="0">
                        <a:latin typeface="Times New Roman" pitchFamily="18" charset="0"/>
                        <a:cs typeface="Times New Roman" pitchFamily="18" charset="0"/>
                      </a:endParaRPr>
                    </a:p>
                  </a:txBody>
                  <a:tcPr marL="91423" marR="91423" marT="45725" marB="45725"/>
                </a:tc>
              </a:tr>
              <a:tr h="419922">
                <a:tc>
                  <a:txBody>
                    <a:bodyPr/>
                    <a:lstStyle/>
                    <a:p>
                      <a:pPr algn="ctr"/>
                      <a:endParaRPr lang="fr-FR" sz="1800" dirty="0">
                        <a:latin typeface="Times New Roman" pitchFamily="18" charset="0"/>
                        <a:cs typeface="Times New Roman" pitchFamily="18" charset="0"/>
                      </a:endParaRPr>
                    </a:p>
                  </a:txBody>
                  <a:tcPr marL="91423" marR="91423" marT="45725" marB="45725"/>
                </a:tc>
                <a:tc>
                  <a:txBody>
                    <a:bodyPr/>
                    <a:lstStyle/>
                    <a:p>
                      <a:pPr algn="ctr"/>
                      <a:endParaRPr lang="fr-FR" sz="18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txBody>
                  <a:tcPr marL="91423" marR="91423" marT="45725" marB="45725"/>
                </a:tc>
              </a:tr>
            </a:tbl>
          </a:graphicData>
        </a:graphic>
      </p:graphicFrame>
      <p:graphicFrame>
        <p:nvGraphicFramePr>
          <p:cNvPr id="6" name="Espace réservé du contenu 3"/>
          <p:cNvGraphicFramePr>
            <a:graphicFrameLocks/>
          </p:cNvGraphicFramePr>
          <p:nvPr/>
        </p:nvGraphicFramePr>
        <p:xfrm>
          <a:off x="1508125" y="5761038"/>
          <a:ext cx="5943600" cy="1096962"/>
        </p:xfrm>
        <a:graphic>
          <a:graphicData uri="http://schemas.openxmlformats.org/drawingml/2006/table">
            <a:tbl>
              <a:tblPr firstRow="1" bandRow="1">
                <a:tableStyleId>{5C22544A-7EE6-4342-B048-85BDC9FD1C3A}</a:tableStyleId>
              </a:tblPr>
              <a:tblGrid>
                <a:gridCol w="2855655"/>
                <a:gridCol w="3088371"/>
              </a:tblGrid>
              <a:tr h="365654">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60" marR="91460" marT="45680" marB="45680"/>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60" marR="91460" marT="45680" marB="45680"/>
                </a:tc>
              </a:tr>
              <a:tr h="365654">
                <a:tc>
                  <a:txBody>
                    <a:bodyPr/>
                    <a:lstStyle/>
                    <a:p>
                      <a:pPr algn="ctr"/>
                      <a:endParaRPr lang="fr-FR" sz="1800" dirty="0">
                        <a:latin typeface="Times New Roman" pitchFamily="18" charset="0"/>
                        <a:cs typeface="Times New Roman" pitchFamily="18" charset="0"/>
                      </a:endParaRPr>
                    </a:p>
                  </a:txBody>
                  <a:tcPr marL="91460" marR="91460" marT="45680" marB="45680"/>
                </a:tc>
                <a:tc>
                  <a:txBody>
                    <a:bodyPr/>
                    <a:lstStyle/>
                    <a:p>
                      <a:pPr algn="ctr"/>
                      <a:endParaRPr lang="fr-FR" sz="1800">
                        <a:latin typeface="Times New Roman" pitchFamily="18" charset="0"/>
                        <a:cs typeface="Times New Roman" pitchFamily="18" charset="0"/>
                      </a:endParaRPr>
                    </a:p>
                  </a:txBody>
                  <a:tcPr marL="91460" marR="91460" marT="45680" marB="45680"/>
                </a:tc>
              </a:tr>
              <a:tr h="365654">
                <a:tc>
                  <a:txBody>
                    <a:bodyPr/>
                    <a:lstStyle/>
                    <a:p>
                      <a:pPr algn="ctr"/>
                      <a:endParaRPr lang="fr-FR" sz="1800" dirty="0">
                        <a:latin typeface="Times New Roman" pitchFamily="18" charset="0"/>
                        <a:cs typeface="Times New Roman" pitchFamily="18" charset="0"/>
                      </a:endParaRPr>
                    </a:p>
                  </a:txBody>
                  <a:tcPr marL="91460" marR="91460" marT="45680" marB="45680"/>
                </a:tc>
                <a:tc>
                  <a:txBody>
                    <a:bodyPr/>
                    <a:lstStyle/>
                    <a:p>
                      <a:pPr algn="ctr"/>
                      <a:endParaRPr lang="fr-FR" sz="1800" dirty="0">
                        <a:latin typeface="Times New Roman" pitchFamily="18" charset="0"/>
                        <a:cs typeface="Times New Roman" pitchFamily="18" charset="0"/>
                      </a:endParaRPr>
                    </a:p>
                  </a:txBody>
                  <a:tcPr marL="91460" marR="91460" marT="45680" marB="45680"/>
                </a:tc>
              </a:tr>
            </a:tbl>
          </a:graphicData>
        </a:graphic>
      </p:graphicFrame>
      <p:sp>
        <p:nvSpPr>
          <p:cNvPr id="127007" name="ZoneTexte 6"/>
          <p:cNvSpPr txBox="1">
            <a:spLocks noChangeArrowheads="1"/>
          </p:cNvSpPr>
          <p:nvPr/>
        </p:nvSpPr>
        <p:spPr bwMode="auto">
          <a:xfrm>
            <a:off x="1258888" y="2497138"/>
            <a:ext cx="1511300" cy="368300"/>
          </a:xfrm>
          <a:prstGeom prst="rect">
            <a:avLst/>
          </a:prstGeom>
          <a:noFill/>
          <a:ln w="9525">
            <a:noFill/>
            <a:miter lim="800000"/>
            <a:headEnd/>
            <a:tailEnd/>
          </a:ln>
        </p:spPr>
        <p:txBody>
          <a:bodyPr>
            <a:spAutoFit/>
          </a:bodyPr>
          <a:lstStyle/>
          <a:p>
            <a:pPr algn="ctr"/>
            <a:r>
              <a:rPr lang="fr-FR" b="1">
                <a:latin typeface="Times New Roman" pitchFamily="18" charset="0"/>
                <a:cs typeface="Times New Roman" pitchFamily="18" charset="0"/>
              </a:rPr>
              <a:t>Trésor Public</a:t>
            </a:r>
          </a:p>
        </p:txBody>
      </p:sp>
      <p:sp>
        <p:nvSpPr>
          <p:cNvPr id="127008" name="ZoneTexte 7"/>
          <p:cNvSpPr txBox="1">
            <a:spLocks noChangeArrowheads="1"/>
          </p:cNvSpPr>
          <p:nvPr/>
        </p:nvSpPr>
        <p:spPr bwMode="auto">
          <a:xfrm>
            <a:off x="3906838" y="5411788"/>
            <a:ext cx="1295400" cy="369887"/>
          </a:xfrm>
          <a:prstGeom prst="rect">
            <a:avLst/>
          </a:prstGeom>
          <a:noFill/>
          <a:ln w="9525">
            <a:noFill/>
            <a:miter lim="800000"/>
            <a:headEnd/>
            <a:tailEnd/>
          </a:ln>
        </p:spPr>
        <p:txBody>
          <a:bodyPr>
            <a:spAutoFit/>
          </a:bodyPr>
          <a:lstStyle/>
          <a:p>
            <a:r>
              <a:rPr lang="fr-FR" b="1">
                <a:latin typeface="Times New Roman" pitchFamily="18" charset="0"/>
                <a:cs typeface="Times New Roman" pitchFamily="18" charset="0"/>
              </a:rPr>
              <a:t>Banque</a:t>
            </a:r>
          </a:p>
        </p:txBody>
      </p:sp>
      <p:graphicFrame>
        <p:nvGraphicFramePr>
          <p:cNvPr id="11" name="Espace réservé du contenu 3"/>
          <p:cNvGraphicFramePr>
            <a:graphicFrameLocks/>
          </p:cNvGraphicFramePr>
          <p:nvPr/>
        </p:nvGraphicFramePr>
        <p:xfrm>
          <a:off x="5383213" y="2879725"/>
          <a:ext cx="3128962" cy="1270000"/>
        </p:xfrm>
        <a:graphic>
          <a:graphicData uri="http://schemas.openxmlformats.org/drawingml/2006/table">
            <a:tbl>
              <a:tblPr firstRow="1" bandRow="1">
                <a:tableStyleId>{5C22544A-7EE6-4342-B048-85BDC9FD1C3A}</a:tableStyleId>
              </a:tblPr>
              <a:tblGrid>
                <a:gridCol w="1564481"/>
                <a:gridCol w="1564481"/>
              </a:tblGrid>
              <a:tr h="402232">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35" marR="91435" marT="45726" marB="45726"/>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35" marR="91435" marT="45726" marB="45726"/>
                </a:tc>
              </a:tr>
              <a:tr h="402232">
                <a:tc>
                  <a:txBody>
                    <a:bodyPr/>
                    <a:lstStyle/>
                    <a:p>
                      <a:pPr algn="ctr"/>
                      <a:endParaRPr lang="fr-FR" sz="1800" dirty="0">
                        <a:latin typeface="Times New Roman" pitchFamily="18" charset="0"/>
                        <a:cs typeface="Times New Roman" pitchFamily="18" charset="0"/>
                      </a:endParaRPr>
                    </a:p>
                  </a:txBody>
                  <a:tcPr marL="91435" marR="91435" marT="45726" marB="45726"/>
                </a:tc>
                <a:tc>
                  <a:txBody>
                    <a:bodyPr/>
                    <a:lstStyle/>
                    <a:p>
                      <a:pPr algn="ctr"/>
                      <a:endParaRPr lang="fr-FR" sz="1800" dirty="0">
                        <a:latin typeface="Times New Roman" pitchFamily="18" charset="0"/>
                        <a:cs typeface="Times New Roman" pitchFamily="18" charset="0"/>
                      </a:endParaRPr>
                    </a:p>
                  </a:txBody>
                  <a:tcPr marL="91435" marR="91435" marT="45726" marB="45726"/>
                </a:tc>
              </a:tr>
              <a:tr h="464891">
                <a:tc>
                  <a:txBody>
                    <a:bodyPr/>
                    <a:lstStyle/>
                    <a:p>
                      <a:pPr algn="ctr"/>
                      <a:endParaRPr lang="fr-FR" sz="18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txBody>
                  <a:tcPr marL="91435" marR="91435" marT="45726" marB="45726"/>
                </a:tc>
                <a:tc>
                  <a:txBody>
                    <a:bodyPr/>
                    <a:lstStyle/>
                    <a:p>
                      <a:pPr algn="ctr"/>
                      <a:endParaRPr lang="fr-FR" sz="1800" dirty="0">
                        <a:latin typeface="Times New Roman" pitchFamily="18" charset="0"/>
                        <a:cs typeface="Times New Roman" pitchFamily="18" charset="0"/>
                      </a:endParaRPr>
                    </a:p>
                  </a:txBody>
                  <a:tcPr marL="91435" marR="91435" marT="45726" marB="45726"/>
                </a:tc>
              </a:tr>
            </a:tbl>
          </a:graphicData>
        </a:graphic>
      </p:graphicFrame>
      <p:sp>
        <p:nvSpPr>
          <p:cNvPr id="127023" name="Rectangle 2"/>
          <p:cNvSpPr>
            <a:spLocks noChangeArrowheads="1"/>
          </p:cNvSpPr>
          <p:nvPr/>
        </p:nvSpPr>
        <p:spPr bwMode="auto">
          <a:xfrm>
            <a:off x="6240463" y="2495550"/>
            <a:ext cx="1565275" cy="369888"/>
          </a:xfrm>
          <a:prstGeom prst="rect">
            <a:avLst/>
          </a:prstGeom>
          <a:noFill/>
          <a:ln w="9525">
            <a:noFill/>
            <a:miter lim="800000"/>
            <a:headEnd/>
            <a:tailEnd/>
          </a:ln>
        </p:spPr>
        <p:txBody>
          <a:bodyPr wrap="none">
            <a:spAutoFit/>
          </a:bodyPr>
          <a:lstStyle/>
          <a:p>
            <a:pPr algn="ctr"/>
            <a:r>
              <a:rPr lang="fr-FR" b="1">
                <a:latin typeface="Times New Roman" pitchFamily="18" charset="0"/>
                <a:cs typeface="Times New Roman" pitchFamily="18" charset="0"/>
              </a:rPr>
              <a:t>Fonctionnaire</a:t>
            </a:r>
          </a:p>
        </p:txBody>
      </p:sp>
      <p:graphicFrame>
        <p:nvGraphicFramePr>
          <p:cNvPr id="16" name="Espace réservé du contenu 3"/>
          <p:cNvGraphicFramePr>
            <a:graphicFrameLocks/>
          </p:cNvGraphicFramePr>
          <p:nvPr/>
        </p:nvGraphicFramePr>
        <p:xfrm>
          <a:off x="871538" y="765175"/>
          <a:ext cx="7300912" cy="1165225"/>
        </p:xfrm>
        <a:graphic>
          <a:graphicData uri="http://schemas.openxmlformats.org/drawingml/2006/table">
            <a:tbl>
              <a:tblPr firstRow="1" bandRow="1">
                <a:tableStyleId>{5C22544A-7EE6-4342-B048-85BDC9FD1C3A}</a:tableStyleId>
              </a:tblPr>
              <a:tblGrid>
                <a:gridCol w="3556422"/>
                <a:gridCol w="3744415"/>
              </a:tblGrid>
              <a:tr h="365704">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49" marR="91449" marT="45694" marB="45694"/>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49" marR="91449" marT="45694" marB="45694"/>
                </a:tc>
              </a:tr>
              <a:tr h="365704">
                <a:tc>
                  <a:txBody>
                    <a:bodyPr/>
                    <a:lstStyle/>
                    <a:p>
                      <a:pPr algn="ctr"/>
                      <a:r>
                        <a:rPr lang="fr-FR" sz="1800" dirty="0" smtClean="0">
                          <a:latin typeface="Times New Roman" pitchFamily="18" charset="0"/>
                          <a:cs typeface="Times New Roman" pitchFamily="18" charset="0"/>
                        </a:rPr>
                        <a:t>Créance sur l’Etranger</a:t>
                      </a:r>
                      <a:endParaRPr lang="fr-FR" sz="1800" dirty="0">
                        <a:latin typeface="Times New Roman" pitchFamily="18" charset="0"/>
                        <a:cs typeface="Times New Roman" pitchFamily="18" charset="0"/>
                      </a:endParaRPr>
                    </a:p>
                  </a:txBody>
                  <a:tcPr marL="91449" marR="91449" marT="45694" marB="45694"/>
                </a:tc>
                <a:tc>
                  <a:txBody>
                    <a:bodyPr/>
                    <a:lstStyle/>
                    <a:p>
                      <a:pPr algn="ctr"/>
                      <a:r>
                        <a:rPr lang="fr-FR" sz="1800" dirty="0" smtClean="0">
                          <a:latin typeface="Times New Roman" pitchFamily="18" charset="0"/>
                          <a:cs typeface="Times New Roman" pitchFamily="18" charset="0"/>
                        </a:rPr>
                        <a:t>Circulation fiduciaire</a:t>
                      </a:r>
                      <a:endParaRPr lang="fr-FR" sz="1800" dirty="0">
                        <a:latin typeface="Times New Roman" pitchFamily="18" charset="0"/>
                        <a:cs typeface="Times New Roman" pitchFamily="18" charset="0"/>
                      </a:endParaRPr>
                    </a:p>
                  </a:txBody>
                  <a:tcPr marL="91449" marR="91449" marT="45694" marB="45694"/>
                </a:tc>
              </a:tr>
              <a:tr h="433817">
                <a:tc>
                  <a:txBody>
                    <a:bodyPr/>
                    <a:lstStyle/>
                    <a:p>
                      <a:pPr algn="ctr"/>
                      <a:r>
                        <a:rPr lang="fr-FR" sz="1800" dirty="0" smtClean="0">
                          <a:latin typeface="Times New Roman" pitchFamily="18" charset="0"/>
                          <a:cs typeface="Times New Roman" pitchFamily="18" charset="0"/>
                        </a:rPr>
                        <a:t>Créance sur l’intérieur</a:t>
                      </a:r>
                      <a:endParaRPr lang="fr-FR" sz="1800" dirty="0">
                        <a:latin typeface="Times New Roman" pitchFamily="18" charset="0"/>
                        <a:cs typeface="Times New Roman" pitchFamily="18" charset="0"/>
                      </a:endParaRPr>
                    </a:p>
                  </a:txBody>
                  <a:tcPr marL="91449" marR="91449" marT="45694" marB="45694"/>
                </a:tc>
                <a:tc>
                  <a:txBody>
                    <a:bodyPr/>
                    <a:lstStyle/>
                    <a:p>
                      <a:pPr algn="ctr"/>
                      <a:r>
                        <a:rPr lang="fr-FR" sz="1800" dirty="0" smtClean="0">
                          <a:solidFill>
                            <a:schemeClr val="tx1"/>
                          </a:solidFill>
                          <a:effectLst/>
                          <a:latin typeface="Times New Roman" pitchFamily="18" charset="0"/>
                          <a:cs typeface="Times New Roman" pitchFamily="18" charset="0"/>
                        </a:rPr>
                        <a:t>Réserves bancaires</a:t>
                      </a:r>
                      <a:endParaRPr lang="fr-FR" sz="1800" dirty="0">
                        <a:solidFill>
                          <a:schemeClr val="tx1"/>
                        </a:solidFill>
                        <a:effectLst/>
                        <a:latin typeface="Times New Roman" pitchFamily="18" charset="0"/>
                        <a:cs typeface="Times New Roman" pitchFamily="18" charset="0"/>
                      </a:endParaRPr>
                    </a:p>
                  </a:txBody>
                  <a:tcPr marL="91449" marR="91449" marT="45694" marB="45694"/>
                </a:tc>
              </a:tr>
            </a:tbl>
          </a:graphicData>
        </a:graphic>
      </p:graphicFrame>
      <p:sp>
        <p:nvSpPr>
          <p:cNvPr id="127038" name="ZoneTexte 16"/>
          <p:cNvSpPr txBox="1">
            <a:spLocks noChangeArrowheads="1"/>
          </p:cNvSpPr>
          <p:nvPr/>
        </p:nvSpPr>
        <p:spPr bwMode="auto">
          <a:xfrm>
            <a:off x="3727450" y="412750"/>
            <a:ext cx="1512888" cy="369888"/>
          </a:xfrm>
          <a:prstGeom prst="rect">
            <a:avLst/>
          </a:prstGeom>
          <a:noFill/>
          <a:ln w="9525">
            <a:noFill/>
            <a:miter lim="800000"/>
            <a:headEnd/>
            <a:tailEnd/>
          </a:ln>
        </p:spPr>
        <p:txBody>
          <a:bodyPr>
            <a:spAutoFit/>
          </a:bodyPr>
          <a:lstStyle/>
          <a:p>
            <a:pPr algn="ctr"/>
            <a:r>
              <a:rPr lang="fr-FR" b="1">
                <a:latin typeface="Times New Roman" pitchFamily="18" charset="0"/>
                <a:cs typeface="Times New Roman" pitchFamily="18" charset="0"/>
              </a:rPr>
              <a:t>BC</a:t>
            </a:r>
          </a:p>
        </p:txBody>
      </p:sp>
      <p:sp>
        <p:nvSpPr>
          <p:cNvPr id="12" name="Espace réservé du pied de page 11"/>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8313" y="0"/>
            <a:ext cx="8229600" cy="404813"/>
          </a:xfrm>
        </p:spPr>
        <p:txBody>
          <a:bodyPr rtlCol="0">
            <a:normAutofit fontScale="90000"/>
          </a:bodyPr>
          <a:lstStyle/>
          <a:p>
            <a:pPr eaLnBrk="1" fontAlgn="auto" hangingPunct="1">
              <a:spcAft>
                <a:spcPts val="0"/>
              </a:spcAft>
              <a:defRPr/>
            </a:pPr>
            <a:r>
              <a:rPr lang="fr-FR" sz="2400" dirty="0" smtClean="0">
                <a:effectLst>
                  <a:outerShdw blurRad="38100" dist="38100" dir="2700000" algn="tl">
                    <a:srgbClr val="000000">
                      <a:alpha val="43137"/>
                    </a:srgbClr>
                  </a:outerShdw>
                </a:effectLst>
                <a:latin typeface="Times New Roman" pitchFamily="18" charset="0"/>
                <a:cs typeface="Times New Roman" pitchFamily="18" charset="0"/>
              </a:rPr>
              <a:t>2</a:t>
            </a:r>
            <a:r>
              <a:rPr lang="fr-FR" sz="2400" baseline="30000" dirty="0" smtClean="0">
                <a:effectLst>
                  <a:outerShdw blurRad="38100" dist="38100" dir="2700000" algn="tl">
                    <a:srgbClr val="000000">
                      <a:alpha val="43137"/>
                    </a:srgbClr>
                  </a:outerShdw>
                </a:effectLst>
                <a:latin typeface="Times New Roman" pitchFamily="18" charset="0"/>
                <a:cs typeface="Times New Roman" pitchFamily="18" charset="0"/>
              </a:rPr>
              <a:t>ème</a:t>
            </a:r>
            <a:r>
              <a:rPr lang="fr-FR" sz="2400" dirty="0" smtClean="0">
                <a:effectLst>
                  <a:outerShdw blurRad="38100" dist="38100" dir="2700000" algn="tl">
                    <a:srgbClr val="000000">
                      <a:alpha val="43137"/>
                    </a:srgbClr>
                  </a:outerShdw>
                </a:effectLst>
                <a:latin typeface="Times New Roman" pitchFamily="18" charset="0"/>
                <a:cs typeface="Times New Roman" pitchFamily="18" charset="0"/>
              </a:rPr>
              <a:t> cas : Crédit au Trésor public</a:t>
            </a:r>
            <a:endParaRPr lang="fr-FR" sz="2400" dirty="0">
              <a:effectLst>
                <a:outerShdw blurRad="38100" dist="38100" dir="2700000" algn="tl">
                  <a:srgbClr val="000000">
                    <a:alpha val="43137"/>
                  </a:srgbClr>
                </a:outerShdw>
              </a:effectLst>
              <a:latin typeface="Times New Roman" pitchFamily="18" charset="0"/>
              <a:cs typeface="Times New Roman" pitchFamily="18" charset="0"/>
            </a:endParaRPr>
          </a:p>
        </p:txBody>
      </p:sp>
      <p:graphicFrame>
        <p:nvGraphicFramePr>
          <p:cNvPr id="4" name="Espace réservé du contenu 3"/>
          <p:cNvGraphicFramePr>
            <a:graphicFrameLocks noGrp="1"/>
          </p:cNvGraphicFramePr>
          <p:nvPr>
            <p:ph idx="1"/>
          </p:nvPr>
        </p:nvGraphicFramePr>
        <p:xfrm>
          <a:off x="468313" y="2894013"/>
          <a:ext cx="3554412" cy="1314450"/>
        </p:xfrm>
        <a:graphic>
          <a:graphicData uri="http://schemas.openxmlformats.org/drawingml/2006/table">
            <a:tbl>
              <a:tblPr firstRow="1" bandRow="1">
                <a:tableStyleId>{5C22544A-7EE6-4342-B048-85BDC9FD1C3A}</a:tableStyleId>
              </a:tblPr>
              <a:tblGrid>
                <a:gridCol w="1435231"/>
                <a:gridCol w="2119181"/>
              </a:tblGrid>
              <a:tr h="365797">
                <a:tc>
                  <a:txBody>
                    <a:bodyPr/>
                    <a:lstStyle/>
                    <a:p>
                      <a:endParaRPr lang="fr-FR" dirty="0"/>
                    </a:p>
                  </a:txBody>
                  <a:tcPr marL="91423" marR="91423" marT="45725" marB="45725"/>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23" marR="91423" marT="45725" marB="45725"/>
                </a:tc>
              </a:tr>
              <a:tr h="529230">
                <a:tc>
                  <a:txBody>
                    <a:bodyPr/>
                    <a:lstStyle/>
                    <a:p>
                      <a:endParaRPr lang="fr-FR" dirty="0"/>
                    </a:p>
                  </a:txBody>
                  <a:tcPr marL="91423" marR="91423" marT="45725" marB="45725"/>
                </a:tc>
                <a:tc>
                  <a:txBody>
                    <a:bodyPr/>
                    <a:lstStyle/>
                    <a:p>
                      <a:pPr algn="ctr"/>
                      <a:endParaRPr lang="fr-FR" sz="1800" dirty="0">
                        <a:latin typeface="Times New Roman" pitchFamily="18" charset="0"/>
                        <a:cs typeface="Times New Roman" pitchFamily="18" charset="0"/>
                      </a:endParaRPr>
                    </a:p>
                  </a:txBody>
                  <a:tcPr marL="91423" marR="91423" marT="45725" marB="45725"/>
                </a:tc>
              </a:tr>
              <a:tr h="419922">
                <a:tc>
                  <a:txBody>
                    <a:bodyPr/>
                    <a:lstStyle/>
                    <a:p>
                      <a:pPr algn="ctr"/>
                      <a:endParaRPr lang="fr-FR" sz="1800" dirty="0">
                        <a:latin typeface="Times New Roman" pitchFamily="18" charset="0"/>
                        <a:cs typeface="Times New Roman" pitchFamily="18" charset="0"/>
                      </a:endParaRPr>
                    </a:p>
                  </a:txBody>
                  <a:tcPr marL="91423" marR="91423" marT="45725" marB="45725"/>
                </a:tc>
                <a:tc>
                  <a:txBody>
                    <a:bodyPr/>
                    <a:lstStyle/>
                    <a:p>
                      <a:pPr algn="ctr"/>
                      <a:endParaRPr lang="fr-FR" sz="18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txBody>
                  <a:tcPr marL="91423" marR="91423" marT="45725" marB="45725"/>
                </a:tc>
              </a:tr>
            </a:tbl>
          </a:graphicData>
        </a:graphic>
      </p:graphicFrame>
      <p:graphicFrame>
        <p:nvGraphicFramePr>
          <p:cNvPr id="6" name="Espace réservé du contenu 3"/>
          <p:cNvGraphicFramePr>
            <a:graphicFrameLocks/>
          </p:cNvGraphicFramePr>
          <p:nvPr/>
        </p:nvGraphicFramePr>
        <p:xfrm>
          <a:off x="1508125" y="5761038"/>
          <a:ext cx="5943600" cy="1096962"/>
        </p:xfrm>
        <a:graphic>
          <a:graphicData uri="http://schemas.openxmlformats.org/drawingml/2006/table">
            <a:tbl>
              <a:tblPr firstRow="1" bandRow="1">
                <a:tableStyleId>{5C22544A-7EE6-4342-B048-85BDC9FD1C3A}</a:tableStyleId>
              </a:tblPr>
              <a:tblGrid>
                <a:gridCol w="2855655"/>
                <a:gridCol w="3088371"/>
              </a:tblGrid>
              <a:tr h="365654">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60" marR="91460" marT="45680" marB="45680"/>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60" marR="91460" marT="45680" marB="45680"/>
                </a:tc>
              </a:tr>
              <a:tr h="365654">
                <a:tc>
                  <a:txBody>
                    <a:bodyPr/>
                    <a:lstStyle/>
                    <a:p>
                      <a:pPr algn="ctr"/>
                      <a:endParaRPr lang="fr-FR" sz="1800" dirty="0">
                        <a:latin typeface="Times New Roman" pitchFamily="18" charset="0"/>
                        <a:cs typeface="Times New Roman" pitchFamily="18" charset="0"/>
                      </a:endParaRPr>
                    </a:p>
                  </a:txBody>
                  <a:tcPr marL="91460" marR="91460" marT="45680" marB="45680"/>
                </a:tc>
                <a:tc>
                  <a:txBody>
                    <a:bodyPr/>
                    <a:lstStyle/>
                    <a:p>
                      <a:pPr algn="ctr"/>
                      <a:endParaRPr lang="fr-FR" sz="1800">
                        <a:latin typeface="Times New Roman" pitchFamily="18" charset="0"/>
                        <a:cs typeface="Times New Roman" pitchFamily="18" charset="0"/>
                      </a:endParaRPr>
                    </a:p>
                  </a:txBody>
                  <a:tcPr marL="91460" marR="91460" marT="45680" marB="45680"/>
                </a:tc>
              </a:tr>
              <a:tr h="365654">
                <a:tc>
                  <a:txBody>
                    <a:bodyPr/>
                    <a:lstStyle/>
                    <a:p>
                      <a:pPr algn="ctr"/>
                      <a:endParaRPr lang="fr-FR" sz="1800" dirty="0">
                        <a:latin typeface="Times New Roman" pitchFamily="18" charset="0"/>
                        <a:cs typeface="Times New Roman" pitchFamily="18" charset="0"/>
                      </a:endParaRPr>
                    </a:p>
                  </a:txBody>
                  <a:tcPr marL="91460" marR="91460" marT="45680" marB="45680"/>
                </a:tc>
                <a:tc>
                  <a:txBody>
                    <a:bodyPr/>
                    <a:lstStyle/>
                    <a:p>
                      <a:pPr algn="ctr"/>
                      <a:endParaRPr lang="fr-FR" sz="1800" dirty="0">
                        <a:latin typeface="Times New Roman" pitchFamily="18" charset="0"/>
                        <a:cs typeface="Times New Roman" pitchFamily="18" charset="0"/>
                      </a:endParaRPr>
                    </a:p>
                  </a:txBody>
                  <a:tcPr marL="91460" marR="91460" marT="45680" marB="45680"/>
                </a:tc>
              </a:tr>
            </a:tbl>
          </a:graphicData>
        </a:graphic>
      </p:graphicFrame>
      <p:sp>
        <p:nvSpPr>
          <p:cNvPr id="128031" name="ZoneTexte 6"/>
          <p:cNvSpPr txBox="1">
            <a:spLocks noChangeArrowheads="1"/>
          </p:cNvSpPr>
          <p:nvPr/>
        </p:nvSpPr>
        <p:spPr bwMode="auto">
          <a:xfrm>
            <a:off x="1258888" y="2497138"/>
            <a:ext cx="1511300" cy="368300"/>
          </a:xfrm>
          <a:prstGeom prst="rect">
            <a:avLst/>
          </a:prstGeom>
          <a:noFill/>
          <a:ln w="9525">
            <a:noFill/>
            <a:miter lim="800000"/>
            <a:headEnd/>
            <a:tailEnd/>
          </a:ln>
        </p:spPr>
        <p:txBody>
          <a:bodyPr>
            <a:spAutoFit/>
          </a:bodyPr>
          <a:lstStyle/>
          <a:p>
            <a:pPr algn="ctr"/>
            <a:r>
              <a:rPr lang="fr-FR" b="1">
                <a:latin typeface="Times New Roman" pitchFamily="18" charset="0"/>
                <a:cs typeface="Times New Roman" pitchFamily="18" charset="0"/>
              </a:rPr>
              <a:t>Trésor Public</a:t>
            </a:r>
          </a:p>
        </p:txBody>
      </p:sp>
      <p:sp>
        <p:nvSpPr>
          <p:cNvPr id="128032" name="ZoneTexte 7"/>
          <p:cNvSpPr txBox="1">
            <a:spLocks noChangeArrowheads="1"/>
          </p:cNvSpPr>
          <p:nvPr/>
        </p:nvSpPr>
        <p:spPr bwMode="auto">
          <a:xfrm>
            <a:off x="3906838" y="5411788"/>
            <a:ext cx="1295400" cy="369887"/>
          </a:xfrm>
          <a:prstGeom prst="rect">
            <a:avLst/>
          </a:prstGeom>
          <a:noFill/>
          <a:ln w="9525">
            <a:noFill/>
            <a:miter lim="800000"/>
            <a:headEnd/>
            <a:tailEnd/>
          </a:ln>
        </p:spPr>
        <p:txBody>
          <a:bodyPr>
            <a:spAutoFit/>
          </a:bodyPr>
          <a:lstStyle/>
          <a:p>
            <a:r>
              <a:rPr lang="fr-FR" b="1">
                <a:latin typeface="Times New Roman" pitchFamily="18" charset="0"/>
                <a:cs typeface="Times New Roman" pitchFamily="18" charset="0"/>
              </a:rPr>
              <a:t>Banque</a:t>
            </a:r>
          </a:p>
        </p:txBody>
      </p:sp>
      <p:graphicFrame>
        <p:nvGraphicFramePr>
          <p:cNvPr id="11" name="Espace réservé du contenu 3"/>
          <p:cNvGraphicFramePr>
            <a:graphicFrameLocks/>
          </p:cNvGraphicFramePr>
          <p:nvPr/>
        </p:nvGraphicFramePr>
        <p:xfrm>
          <a:off x="5383213" y="2879725"/>
          <a:ext cx="3128962" cy="1270000"/>
        </p:xfrm>
        <a:graphic>
          <a:graphicData uri="http://schemas.openxmlformats.org/drawingml/2006/table">
            <a:tbl>
              <a:tblPr firstRow="1" bandRow="1">
                <a:tableStyleId>{5C22544A-7EE6-4342-B048-85BDC9FD1C3A}</a:tableStyleId>
              </a:tblPr>
              <a:tblGrid>
                <a:gridCol w="1564481"/>
                <a:gridCol w="1564481"/>
              </a:tblGrid>
              <a:tr h="402232">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35" marR="91435" marT="45726" marB="45726"/>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35" marR="91435" marT="45726" marB="45726"/>
                </a:tc>
              </a:tr>
              <a:tr h="402232">
                <a:tc>
                  <a:txBody>
                    <a:bodyPr/>
                    <a:lstStyle/>
                    <a:p>
                      <a:pPr algn="ctr"/>
                      <a:endParaRPr lang="fr-FR" sz="1800" dirty="0">
                        <a:latin typeface="Times New Roman" pitchFamily="18" charset="0"/>
                        <a:cs typeface="Times New Roman" pitchFamily="18" charset="0"/>
                      </a:endParaRPr>
                    </a:p>
                  </a:txBody>
                  <a:tcPr marL="91435" marR="91435" marT="45726" marB="45726"/>
                </a:tc>
                <a:tc>
                  <a:txBody>
                    <a:bodyPr/>
                    <a:lstStyle/>
                    <a:p>
                      <a:pPr algn="ctr"/>
                      <a:endParaRPr lang="fr-FR" sz="1800" dirty="0">
                        <a:latin typeface="Times New Roman" pitchFamily="18" charset="0"/>
                        <a:cs typeface="Times New Roman" pitchFamily="18" charset="0"/>
                      </a:endParaRPr>
                    </a:p>
                  </a:txBody>
                  <a:tcPr marL="91435" marR="91435" marT="45726" marB="45726"/>
                </a:tc>
              </a:tr>
              <a:tr h="464891">
                <a:tc>
                  <a:txBody>
                    <a:bodyPr/>
                    <a:lstStyle/>
                    <a:p>
                      <a:pPr algn="ctr"/>
                      <a:endParaRPr lang="fr-FR" sz="18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txBody>
                  <a:tcPr marL="91435" marR="91435" marT="45726" marB="45726"/>
                </a:tc>
                <a:tc>
                  <a:txBody>
                    <a:bodyPr/>
                    <a:lstStyle/>
                    <a:p>
                      <a:pPr algn="ctr"/>
                      <a:endParaRPr lang="fr-FR" sz="1800" dirty="0">
                        <a:latin typeface="Times New Roman" pitchFamily="18" charset="0"/>
                        <a:cs typeface="Times New Roman" pitchFamily="18" charset="0"/>
                      </a:endParaRPr>
                    </a:p>
                  </a:txBody>
                  <a:tcPr marL="91435" marR="91435" marT="45726" marB="45726"/>
                </a:tc>
              </a:tr>
            </a:tbl>
          </a:graphicData>
        </a:graphic>
      </p:graphicFrame>
      <p:sp>
        <p:nvSpPr>
          <p:cNvPr id="128047" name="Rectangle 2"/>
          <p:cNvSpPr>
            <a:spLocks noChangeArrowheads="1"/>
          </p:cNvSpPr>
          <p:nvPr/>
        </p:nvSpPr>
        <p:spPr bwMode="auto">
          <a:xfrm>
            <a:off x="6240463" y="2495550"/>
            <a:ext cx="1565275" cy="369888"/>
          </a:xfrm>
          <a:prstGeom prst="rect">
            <a:avLst/>
          </a:prstGeom>
          <a:noFill/>
          <a:ln w="9525">
            <a:noFill/>
            <a:miter lim="800000"/>
            <a:headEnd/>
            <a:tailEnd/>
          </a:ln>
        </p:spPr>
        <p:txBody>
          <a:bodyPr wrap="none">
            <a:spAutoFit/>
          </a:bodyPr>
          <a:lstStyle/>
          <a:p>
            <a:pPr algn="ctr"/>
            <a:r>
              <a:rPr lang="fr-FR" b="1">
                <a:latin typeface="Times New Roman" pitchFamily="18" charset="0"/>
                <a:cs typeface="Times New Roman" pitchFamily="18" charset="0"/>
              </a:rPr>
              <a:t>Fonctionnaire</a:t>
            </a:r>
          </a:p>
        </p:txBody>
      </p:sp>
      <p:graphicFrame>
        <p:nvGraphicFramePr>
          <p:cNvPr id="16" name="Espace réservé du contenu 3"/>
          <p:cNvGraphicFramePr>
            <a:graphicFrameLocks/>
          </p:cNvGraphicFramePr>
          <p:nvPr/>
        </p:nvGraphicFramePr>
        <p:xfrm>
          <a:off x="871538" y="765175"/>
          <a:ext cx="7300912" cy="1598613"/>
        </p:xfrm>
        <a:graphic>
          <a:graphicData uri="http://schemas.openxmlformats.org/drawingml/2006/table">
            <a:tbl>
              <a:tblPr firstRow="1" bandRow="1">
                <a:tableStyleId>{5C22544A-7EE6-4342-B048-85BDC9FD1C3A}</a:tableStyleId>
              </a:tblPr>
              <a:tblGrid>
                <a:gridCol w="3556422"/>
                <a:gridCol w="3744415"/>
              </a:tblGrid>
              <a:tr h="365704">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49" marR="91449" marT="45694" marB="45694"/>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49" marR="91449" marT="45694" marB="45694"/>
                </a:tc>
              </a:tr>
              <a:tr h="365704">
                <a:tc>
                  <a:txBody>
                    <a:bodyPr/>
                    <a:lstStyle/>
                    <a:p>
                      <a:pPr algn="ctr"/>
                      <a:r>
                        <a:rPr lang="fr-FR" sz="1800" dirty="0" smtClean="0">
                          <a:latin typeface="Times New Roman" pitchFamily="18" charset="0"/>
                          <a:cs typeface="Times New Roman" pitchFamily="18" charset="0"/>
                        </a:rPr>
                        <a:t>Créance sur l’Etranger</a:t>
                      </a:r>
                      <a:endParaRPr lang="fr-FR" sz="1800" dirty="0">
                        <a:latin typeface="Times New Roman" pitchFamily="18" charset="0"/>
                        <a:cs typeface="Times New Roman" pitchFamily="18" charset="0"/>
                      </a:endParaRPr>
                    </a:p>
                  </a:txBody>
                  <a:tcPr marL="91449" marR="91449" marT="45694" marB="45694"/>
                </a:tc>
                <a:tc>
                  <a:txBody>
                    <a:bodyPr/>
                    <a:lstStyle/>
                    <a:p>
                      <a:pPr algn="ctr"/>
                      <a:r>
                        <a:rPr lang="fr-FR" sz="1800" dirty="0" smtClean="0">
                          <a:latin typeface="Times New Roman" pitchFamily="18" charset="0"/>
                          <a:cs typeface="Times New Roman" pitchFamily="18" charset="0"/>
                        </a:rPr>
                        <a:t>Circulation fiduciaire</a:t>
                      </a:r>
                      <a:endParaRPr lang="fr-FR" sz="1800" dirty="0">
                        <a:latin typeface="Times New Roman" pitchFamily="18" charset="0"/>
                        <a:cs typeface="Times New Roman" pitchFamily="18" charset="0"/>
                      </a:endParaRPr>
                    </a:p>
                  </a:txBody>
                  <a:tcPr marL="91449" marR="91449" marT="45694" marB="45694"/>
                </a:tc>
              </a:tr>
              <a:tr h="433817">
                <a:tc rowSpan="2">
                  <a:txBody>
                    <a:bodyPr/>
                    <a:lstStyle/>
                    <a:p>
                      <a:pPr algn="ctr"/>
                      <a:r>
                        <a:rPr lang="fr-FR" sz="1800" b="1" dirty="0" smtClean="0">
                          <a:solidFill>
                            <a:schemeClr val="accent1"/>
                          </a:solidFill>
                          <a:latin typeface="Times New Roman" pitchFamily="18" charset="0"/>
                          <a:cs typeface="Times New Roman" pitchFamily="18" charset="0"/>
                        </a:rPr>
                        <a:t>Créance sur l’intérieur = 100</a:t>
                      </a:r>
                      <a:endParaRPr lang="fr-FR" sz="1800" b="1" dirty="0">
                        <a:solidFill>
                          <a:schemeClr val="accent1"/>
                        </a:solidFill>
                        <a:latin typeface="Times New Roman" pitchFamily="18" charset="0"/>
                        <a:cs typeface="Times New Roman" pitchFamily="18" charset="0"/>
                      </a:endParaRPr>
                    </a:p>
                  </a:txBody>
                  <a:tcPr marL="91449" marR="91449" marT="45694" marB="45694"/>
                </a:tc>
                <a:tc>
                  <a:txBody>
                    <a:bodyPr/>
                    <a:lstStyle/>
                    <a:p>
                      <a:pPr algn="ctr"/>
                      <a:r>
                        <a:rPr lang="fr-FR" sz="1800" dirty="0" smtClean="0">
                          <a:solidFill>
                            <a:schemeClr val="tx1"/>
                          </a:solidFill>
                          <a:effectLst/>
                          <a:latin typeface="Times New Roman" pitchFamily="18" charset="0"/>
                          <a:cs typeface="Times New Roman" pitchFamily="18" charset="0"/>
                        </a:rPr>
                        <a:t>Réserves bancaires</a:t>
                      </a:r>
                      <a:endParaRPr lang="fr-FR" sz="1800" dirty="0">
                        <a:solidFill>
                          <a:schemeClr val="tx1"/>
                        </a:solidFill>
                        <a:effectLst/>
                        <a:latin typeface="Times New Roman" pitchFamily="18" charset="0"/>
                        <a:cs typeface="Times New Roman" pitchFamily="18" charset="0"/>
                      </a:endParaRPr>
                    </a:p>
                  </a:txBody>
                  <a:tcPr marL="91449" marR="91449" marT="45694" marB="45694"/>
                </a:tc>
              </a:tr>
              <a:tr h="433817">
                <a:tc vMerge="1">
                  <a:txBody>
                    <a:bodyPr/>
                    <a:lstStyle/>
                    <a:p>
                      <a:pPr algn="ctr"/>
                      <a:endParaRPr lang="fr-FR" sz="1800" dirty="0">
                        <a:latin typeface="Times New Roman" pitchFamily="18" charset="0"/>
                        <a:cs typeface="Times New Roman" pitchFamily="18" charset="0"/>
                      </a:endParaRPr>
                    </a:p>
                  </a:txBody>
                  <a:tcPr marL="91449" marR="91449" marT="45694" marB="45694"/>
                </a:tc>
                <a:tc>
                  <a:txBody>
                    <a:bodyPr/>
                    <a:lstStyle/>
                    <a:p>
                      <a:pPr algn="ctr"/>
                      <a:r>
                        <a:rPr lang="fr-FR" sz="1800" b="1" dirty="0" smtClean="0">
                          <a:solidFill>
                            <a:schemeClr val="accent1"/>
                          </a:solidFill>
                          <a:effectLst/>
                          <a:latin typeface="Times New Roman" pitchFamily="18" charset="0"/>
                          <a:cs typeface="Times New Roman" pitchFamily="18" charset="0"/>
                        </a:rPr>
                        <a:t>Cc.</a:t>
                      </a:r>
                      <a:r>
                        <a:rPr lang="fr-FR" sz="1800" b="1" baseline="0" dirty="0" smtClean="0">
                          <a:solidFill>
                            <a:schemeClr val="accent1"/>
                          </a:solidFill>
                          <a:effectLst/>
                          <a:latin typeface="Times New Roman" pitchFamily="18" charset="0"/>
                          <a:cs typeface="Times New Roman" pitchFamily="18" charset="0"/>
                        </a:rPr>
                        <a:t> Etat= 100</a:t>
                      </a:r>
                      <a:endParaRPr lang="fr-FR" sz="1800" b="1" dirty="0">
                        <a:solidFill>
                          <a:schemeClr val="accent1"/>
                        </a:solidFill>
                        <a:effectLst/>
                        <a:latin typeface="Times New Roman" pitchFamily="18" charset="0"/>
                        <a:cs typeface="Times New Roman" pitchFamily="18" charset="0"/>
                      </a:endParaRPr>
                    </a:p>
                  </a:txBody>
                  <a:tcPr marL="91449" marR="91449" marT="45694" marB="45694"/>
                </a:tc>
              </a:tr>
            </a:tbl>
          </a:graphicData>
        </a:graphic>
      </p:graphicFrame>
      <p:sp>
        <p:nvSpPr>
          <p:cNvPr id="128064" name="ZoneTexte 16"/>
          <p:cNvSpPr txBox="1">
            <a:spLocks noChangeArrowheads="1"/>
          </p:cNvSpPr>
          <p:nvPr/>
        </p:nvSpPr>
        <p:spPr bwMode="auto">
          <a:xfrm>
            <a:off x="3727450" y="412750"/>
            <a:ext cx="1512888" cy="369888"/>
          </a:xfrm>
          <a:prstGeom prst="rect">
            <a:avLst/>
          </a:prstGeom>
          <a:noFill/>
          <a:ln w="9525">
            <a:noFill/>
            <a:miter lim="800000"/>
            <a:headEnd/>
            <a:tailEnd/>
          </a:ln>
        </p:spPr>
        <p:txBody>
          <a:bodyPr>
            <a:spAutoFit/>
          </a:bodyPr>
          <a:lstStyle/>
          <a:p>
            <a:pPr algn="ctr"/>
            <a:r>
              <a:rPr lang="fr-FR" b="1">
                <a:latin typeface="Times New Roman" pitchFamily="18" charset="0"/>
                <a:cs typeface="Times New Roman" pitchFamily="18" charset="0"/>
              </a:rPr>
              <a:t>BC</a:t>
            </a:r>
          </a:p>
        </p:txBody>
      </p:sp>
      <p:sp>
        <p:nvSpPr>
          <p:cNvPr id="12" name="Espace réservé du pied de page 11"/>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8313" y="0"/>
            <a:ext cx="8229600" cy="404813"/>
          </a:xfrm>
        </p:spPr>
        <p:txBody>
          <a:bodyPr rtlCol="0">
            <a:normAutofit fontScale="90000"/>
          </a:bodyPr>
          <a:lstStyle/>
          <a:p>
            <a:pPr eaLnBrk="1" fontAlgn="auto" hangingPunct="1">
              <a:spcAft>
                <a:spcPts val="0"/>
              </a:spcAft>
              <a:defRPr/>
            </a:pPr>
            <a:r>
              <a:rPr lang="fr-FR" sz="2400" dirty="0" smtClean="0">
                <a:effectLst>
                  <a:outerShdw blurRad="38100" dist="38100" dir="2700000" algn="tl">
                    <a:srgbClr val="000000">
                      <a:alpha val="43137"/>
                    </a:srgbClr>
                  </a:outerShdw>
                </a:effectLst>
                <a:latin typeface="Times New Roman" pitchFamily="18" charset="0"/>
                <a:cs typeface="Times New Roman" pitchFamily="18" charset="0"/>
              </a:rPr>
              <a:t>2</a:t>
            </a:r>
            <a:r>
              <a:rPr lang="fr-FR" sz="2400" baseline="30000" dirty="0" smtClean="0">
                <a:effectLst>
                  <a:outerShdw blurRad="38100" dist="38100" dir="2700000" algn="tl">
                    <a:srgbClr val="000000">
                      <a:alpha val="43137"/>
                    </a:srgbClr>
                  </a:outerShdw>
                </a:effectLst>
                <a:latin typeface="Times New Roman" pitchFamily="18" charset="0"/>
                <a:cs typeface="Times New Roman" pitchFamily="18" charset="0"/>
              </a:rPr>
              <a:t>ème</a:t>
            </a:r>
            <a:r>
              <a:rPr lang="fr-FR" sz="2400" dirty="0" smtClean="0">
                <a:effectLst>
                  <a:outerShdw blurRad="38100" dist="38100" dir="2700000" algn="tl">
                    <a:srgbClr val="000000">
                      <a:alpha val="43137"/>
                    </a:srgbClr>
                  </a:outerShdw>
                </a:effectLst>
                <a:latin typeface="Times New Roman" pitchFamily="18" charset="0"/>
                <a:cs typeface="Times New Roman" pitchFamily="18" charset="0"/>
              </a:rPr>
              <a:t> cas : Crédit au Trésor public</a:t>
            </a:r>
            <a:endParaRPr lang="fr-FR" sz="2400" dirty="0">
              <a:effectLst>
                <a:outerShdw blurRad="38100" dist="38100" dir="2700000" algn="tl">
                  <a:srgbClr val="000000">
                    <a:alpha val="43137"/>
                  </a:srgbClr>
                </a:outerShdw>
              </a:effectLst>
              <a:latin typeface="Times New Roman" pitchFamily="18" charset="0"/>
              <a:cs typeface="Times New Roman" pitchFamily="18" charset="0"/>
            </a:endParaRPr>
          </a:p>
        </p:txBody>
      </p:sp>
      <p:graphicFrame>
        <p:nvGraphicFramePr>
          <p:cNvPr id="4" name="Espace réservé du contenu 3"/>
          <p:cNvGraphicFramePr>
            <a:graphicFrameLocks noGrp="1"/>
          </p:cNvGraphicFramePr>
          <p:nvPr>
            <p:ph idx="1"/>
          </p:nvPr>
        </p:nvGraphicFramePr>
        <p:xfrm>
          <a:off x="468313" y="2894013"/>
          <a:ext cx="3554412" cy="1314450"/>
        </p:xfrm>
        <a:graphic>
          <a:graphicData uri="http://schemas.openxmlformats.org/drawingml/2006/table">
            <a:tbl>
              <a:tblPr firstRow="1" bandRow="1">
                <a:tableStyleId>{5C22544A-7EE6-4342-B048-85BDC9FD1C3A}</a:tableStyleId>
              </a:tblPr>
              <a:tblGrid>
                <a:gridCol w="1435231"/>
                <a:gridCol w="2119181"/>
              </a:tblGrid>
              <a:tr h="365797">
                <a:tc>
                  <a:txBody>
                    <a:bodyPr/>
                    <a:lstStyle/>
                    <a:p>
                      <a:endParaRPr lang="fr-FR" dirty="0">
                        <a:latin typeface="Times New Roman" pitchFamily="18" charset="0"/>
                        <a:cs typeface="Times New Roman" pitchFamily="18" charset="0"/>
                      </a:endParaRPr>
                    </a:p>
                  </a:txBody>
                  <a:tcPr marL="91423" marR="91423" marT="45725" marB="45725"/>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23" marR="91423" marT="45725" marB="45725"/>
                </a:tc>
              </a:tr>
              <a:tr h="529230">
                <a:tc>
                  <a:txBody>
                    <a:bodyPr/>
                    <a:lstStyle/>
                    <a:p>
                      <a:r>
                        <a:rPr lang="fr-FR" b="1" dirty="0" smtClean="0">
                          <a:solidFill>
                            <a:schemeClr val="tx2"/>
                          </a:solidFill>
                          <a:latin typeface="Times New Roman" pitchFamily="18" charset="0"/>
                          <a:cs typeface="Times New Roman" pitchFamily="18" charset="0"/>
                        </a:rPr>
                        <a:t>Cc. = +100</a:t>
                      </a:r>
                      <a:endParaRPr lang="fr-FR" b="1" dirty="0">
                        <a:solidFill>
                          <a:schemeClr val="tx2"/>
                        </a:solidFill>
                        <a:latin typeface="Times New Roman" pitchFamily="18" charset="0"/>
                        <a:cs typeface="Times New Roman" pitchFamily="18" charset="0"/>
                      </a:endParaRPr>
                    </a:p>
                  </a:txBody>
                  <a:tcPr marL="91423" marR="91423" marT="45725" marB="45725"/>
                </a:tc>
                <a:tc>
                  <a:txBody>
                    <a:bodyPr/>
                    <a:lstStyle/>
                    <a:p>
                      <a:pPr algn="ctr"/>
                      <a:r>
                        <a:rPr lang="fr-FR" sz="1800" b="1" dirty="0" smtClean="0">
                          <a:solidFill>
                            <a:schemeClr val="tx2"/>
                          </a:solidFill>
                          <a:latin typeface="Times New Roman" pitchFamily="18" charset="0"/>
                          <a:cs typeface="Times New Roman" pitchFamily="18" charset="0"/>
                        </a:rPr>
                        <a:t>Dette BC 100</a:t>
                      </a:r>
                      <a:endParaRPr lang="fr-FR" sz="1800" b="1" dirty="0">
                        <a:solidFill>
                          <a:schemeClr val="tx2"/>
                        </a:solidFill>
                        <a:latin typeface="Times New Roman" pitchFamily="18" charset="0"/>
                        <a:cs typeface="Times New Roman" pitchFamily="18" charset="0"/>
                      </a:endParaRPr>
                    </a:p>
                  </a:txBody>
                  <a:tcPr marL="91423" marR="91423" marT="45725" marB="45725"/>
                </a:tc>
              </a:tr>
              <a:tr h="419922">
                <a:tc>
                  <a:txBody>
                    <a:bodyPr/>
                    <a:lstStyle/>
                    <a:p>
                      <a:pPr algn="ctr"/>
                      <a:endParaRPr lang="fr-FR" sz="1800" dirty="0">
                        <a:latin typeface="Times New Roman" pitchFamily="18" charset="0"/>
                        <a:cs typeface="Times New Roman" pitchFamily="18" charset="0"/>
                      </a:endParaRPr>
                    </a:p>
                  </a:txBody>
                  <a:tcPr marL="91423" marR="91423" marT="45725" marB="45725"/>
                </a:tc>
                <a:tc>
                  <a:txBody>
                    <a:bodyPr/>
                    <a:lstStyle/>
                    <a:p>
                      <a:pPr algn="ctr"/>
                      <a:endParaRPr lang="fr-FR" sz="18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txBody>
                  <a:tcPr marL="91423" marR="91423" marT="45725" marB="45725"/>
                </a:tc>
              </a:tr>
            </a:tbl>
          </a:graphicData>
        </a:graphic>
      </p:graphicFrame>
      <p:graphicFrame>
        <p:nvGraphicFramePr>
          <p:cNvPr id="6" name="Espace réservé du contenu 3"/>
          <p:cNvGraphicFramePr>
            <a:graphicFrameLocks/>
          </p:cNvGraphicFramePr>
          <p:nvPr/>
        </p:nvGraphicFramePr>
        <p:xfrm>
          <a:off x="1508125" y="5761038"/>
          <a:ext cx="5943600" cy="1096962"/>
        </p:xfrm>
        <a:graphic>
          <a:graphicData uri="http://schemas.openxmlformats.org/drawingml/2006/table">
            <a:tbl>
              <a:tblPr firstRow="1" bandRow="1">
                <a:tableStyleId>{5C22544A-7EE6-4342-B048-85BDC9FD1C3A}</a:tableStyleId>
              </a:tblPr>
              <a:tblGrid>
                <a:gridCol w="2855655"/>
                <a:gridCol w="3088371"/>
              </a:tblGrid>
              <a:tr h="365654">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60" marR="91460" marT="45680" marB="45680"/>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60" marR="91460" marT="45680" marB="45680"/>
                </a:tc>
              </a:tr>
              <a:tr h="365654">
                <a:tc>
                  <a:txBody>
                    <a:bodyPr/>
                    <a:lstStyle/>
                    <a:p>
                      <a:pPr algn="ctr"/>
                      <a:endParaRPr lang="fr-FR" sz="1800" dirty="0">
                        <a:latin typeface="Times New Roman" pitchFamily="18" charset="0"/>
                        <a:cs typeface="Times New Roman" pitchFamily="18" charset="0"/>
                      </a:endParaRPr>
                    </a:p>
                  </a:txBody>
                  <a:tcPr marL="91460" marR="91460" marT="45680" marB="45680"/>
                </a:tc>
                <a:tc>
                  <a:txBody>
                    <a:bodyPr/>
                    <a:lstStyle/>
                    <a:p>
                      <a:pPr algn="ctr"/>
                      <a:endParaRPr lang="fr-FR" sz="1800">
                        <a:latin typeface="Times New Roman" pitchFamily="18" charset="0"/>
                        <a:cs typeface="Times New Roman" pitchFamily="18" charset="0"/>
                      </a:endParaRPr>
                    </a:p>
                  </a:txBody>
                  <a:tcPr marL="91460" marR="91460" marT="45680" marB="45680"/>
                </a:tc>
              </a:tr>
              <a:tr h="365654">
                <a:tc>
                  <a:txBody>
                    <a:bodyPr/>
                    <a:lstStyle/>
                    <a:p>
                      <a:pPr algn="ctr"/>
                      <a:endParaRPr lang="fr-FR" sz="1800" dirty="0">
                        <a:latin typeface="Times New Roman" pitchFamily="18" charset="0"/>
                        <a:cs typeface="Times New Roman" pitchFamily="18" charset="0"/>
                      </a:endParaRPr>
                    </a:p>
                  </a:txBody>
                  <a:tcPr marL="91460" marR="91460" marT="45680" marB="45680"/>
                </a:tc>
                <a:tc>
                  <a:txBody>
                    <a:bodyPr/>
                    <a:lstStyle/>
                    <a:p>
                      <a:pPr algn="ctr"/>
                      <a:endParaRPr lang="fr-FR" sz="1800" dirty="0">
                        <a:latin typeface="Times New Roman" pitchFamily="18" charset="0"/>
                        <a:cs typeface="Times New Roman" pitchFamily="18" charset="0"/>
                      </a:endParaRPr>
                    </a:p>
                  </a:txBody>
                  <a:tcPr marL="91460" marR="91460" marT="45680" marB="45680"/>
                </a:tc>
              </a:tr>
            </a:tbl>
          </a:graphicData>
        </a:graphic>
      </p:graphicFrame>
      <p:sp>
        <p:nvSpPr>
          <p:cNvPr id="129055" name="ZoneTexte 6"/>
          <p:cNvSpPr txBox="1">
            <a:spLocks noChangeArrowheads="1"/>
          </p:cNvSpPr>
          <p:nvPr/>
        </p:nvSpPr>
        <p:spPr bwMode="auto">
          <a:xfrm>
            <a:off x="1258888" y="2497138"/>
            <a:ext cx="1511300" cy="368300"/>
          </a:xfrm>
          <a:prstGeom prst="rect">
            <a:avLst/>
          </a:prstGeom>
          <a:noFill/>
          <a:ln w="9525">
            <a:noFill/>
            <a:miter lim="800000"/>
            <a:headEnd/>
            <a:tailEnd/>
          </a:ln>
        </p:spPr>
        <p:txBody>
          <a:bodyPr>
            <a:spAutoFit/>
          </a:bodyPr>
          <a:lstStyle/>
          <a:p>
            <a:pPr algn="ctr"/>
            <a:r>
              <a:rPr lang="fr-FR" b="1">
                <a:latin typeface="Times New Roman" pitchFamily="18" charset="0"/>
                <a:cs typeface="Times New Roman" pitchFamily="18" charset="0"/>
              </a:rPr>
              <a:t>Trésor Public</a:t>
            </a:r>
          </a:p>
        </p:txBody>
      </p:sp>
      <p:sp>
        <p:nvSpPr>
          <p:cNvPr id="129056" name="ZoneTexte 7"/>
          <p:cNvSpPr txBox="1">
            <a:spLocks noChangeArrowheads="1"/>
          </p:cNvSpPr>
          <p:nvPr/>
        </p:nvSpPr>
        <p:spPr bwMode="auto">
          <a:xfrm>
            <a:off x="3906838" y="5411788"/>
            <a:ext cx="1295400" cy="369887"/>
          </a:xfrm>
          <a:prstGeom prst="rect">
            <a:avLst/>
          </a:prstGeom>
          <a:noFill/>
          <a:ln w="9525">
            <a:noFill/>
            <a:miter lim="800000"/>
            <a:headEnd/>
            <a:tailEnd/>
          </a:ln>
        </p:spPr>
        <p:txBody>
          <a:bodyPr>
            <a:spAutoFit/>
          </a:bodyPr>
          <a:lstStyle/>
          <a:p>
            <a:r>
              <a:rPr lang="fr-FR" b="1">
                <a:latin typeface="Times New Roman" pitchFamily="18" charset="0"/>
                <a:cs typeface="Times New Roman" pitchFamily="18" charset="0"/>
              </a:rPr>
              <a:t>Banque</a:t>
            </a:r>
          </a:p>
        </p:txBody>
      </p:sp>
      <p:graphicFrame>
        <p:nvGraphicFramePr>
          <p:cNvPr id="11" name="Espace réservé du contenu 3"/>
          <p:cNvGraphicFramePr>
            <a:graphicFrameLocks/>
          </p:cNvGraphicFramePr>
          <p:nvPr/>
        </p:nvGraphicFramePr>
        <p:xfrm>
          <a:off x="5383213" y="2879725"/>
          <a:ext cx="3128962" cy="1270000"/>
        </p:xfrm>
        <a:graphic>
          <a:graphicData uri="http://schemas.openxmlformats.org/drawingml/2006/table">
            <a:tbl>
              <a:tblPr firstRow="1" bandRow="1">
                <a:tableStyleId>{5C22544A-7EE6-4342-B048-85BDC9FD1C3A}</a:tableStyleId>
              </a:tblPr>
              <a:tblGrid>
                <a:gridCol w="1564481"/>
                <a:gridCol w="1564481"/>
              </a:tblGrid>
              <a:tr h="402232">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35" marR="91435" marT="45726" marB="45726"/>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35" marR="91435" marT="45726" marB="45726"/>
                </a:tc>
              </a:tr>
              <a:tr h="402232">
                <a:tc>
                  <a:txBody>
                    <a:bodyPr/>
                    <a:lstStyle/>
                    <a:p>
                      <a:pPr algn="ctr"/>
                      <a:endParaRPr lang="fr-FR" sz="1800" dirty="0">
                        <a:latin typeface="Times New Roman" pitchFamily="18" charset="0"/>
                        <a:cs typeface="Times New Roman" pitchFamily="18" charset="0"/>
                      </a:endParaRPr>
                    </a:p>
                  </a:txBody>
                  <a:tcPr marL="91435" marR="91435" marT="45726" marB="45726"/>
                </a:tc>
                <a:tc>
                  <a:txBody>
                    <a:bodyPr/>
                    <a:lstStyle/>
                    <a:p>
                      <a:pPr algn="ctr"/>
                      <a:endParaRPr lang="fr-FR" sz="1800" dirty="0">
                        <a:latin typeface="Times New Roman" pitchFamily="18" charset="0"/>
                        <a:cs typeface="Times New Roman" pitchFamily="18" charset="0"/>
                      </a:endParaRPr>
                    </a:p>
                  </a:txBody>
                  <a:tcPr marL="91435" marR="91435" marT="45726" marB="45726"/>
                </a:tc>
              </a:tr>
              <a:tr h="464891">
                <a:tc>
                  <a:txBody>
                    <a:bodyPr/>
                    <a:lstStyle/>
                    <a:p>
                      <a:pPr algn="ctr"/>
                      <a:endParaRPr lang="fr-FR" sz="18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txBody>
                  <a:tcPr marL="91435" marR="91435" marT="45726" marB="45726"/>
                </a:tc>
                <a:tc>
                  <a:txBody>
                    <a:bodyPr/>
                    <a:lstStyle/>
                    <a:p>
                      <a:pPr algn="ctr"/>
                      <a:endParaRPr lang="fr-FR" sz="1800" dirty="0">
                        <a:latin typeface="Times New Roman" pitchFamily="18" charset="0"/>
                        <a:cs typeface="Times New Roman" pitchFamily="18" charset="0"/>
                      </a:endParaRPr>
                    </a:p>
                  </a:txBody>
                  <a:tcPr marL="91435" marR="91435" marT="45726" marB="45726"/>
                </a:tc>
              </a:tr>
            </a:tbl>
          </a:graphicData>
        </a:graphic>
      </p:graphicFrame>
      <p:sp>
        <p:nvSpPr>
          <p:cNvPr id="129071" name="Rectangle 2"/>
          <p:cNvSpPr>
            <a:spLocks noChangeArrowheads="1"/>
          </p:cNvSpPr>
          <p:nvPr/>
        </p:nvSpPr>
        <p:spPr bwMode="auto">
          <a:xfrm>
            <a:off x="6240463" y="2495550"/>
            <a:ext cx="1565275" cy="369888"/>
          </a:xfrm>
          <a:prstGeom prst="rect">
            <a:avLst/>
          </a:prstGeom>
          <a:noFill/>
          <a:ln w="9525">
            <a:noFill/>
            <a:miter lim="800000"/>
            <a:headEnd/>
            <a:tailEnd/>
          </a:ln>
        </p:spPr>
        <p:txBody>
          <a:bodyPr wrap="none">
            <a:spAutoFit/>
          </a:bodyPr>
          <a:lstStyle/>
          <a:p>
            <a:pPr algn="ctr"/>
            <a:r>
              <a:rPr lang="fr-FR" b="1">
                <a:latin typeface="Times New Roman" pitchFamily="18" charset="0"/>
                <a:cs typeface="Times New Roman" pitchFamily="18" charset="0"/>
              </a:rPr>
              <a:t>Fonctionnaire</a:t>
            </a:r>
          </a:p>
        </p:txBody>
      </p:sp>
      <p:graphicFrame>
        <p:nvGraphicFramePr>
          <p:cNvPr id="16" name="Espace réservé du contenu 3"/>
          <p:cNvGraphicFramePr>
            <a:graphicFrameLocks/>
          </p:cNvGraphicFramePr>
          <p:nvPr/>
        </p:nvGraphicFramePr>
        <p:xfrm>
          <a:off x="871538" y="765175"/>
          <a:ext cx="7300912" cy="1598613"/>
        </p:xfrm>
        <a:graphic>
          <a:graphicData uri="http://schemas.openxmlformats.org/drawingml/2006/table">
            <a:tbl>
              <a:tblPr firstRow="1" bandRow="1">
                <a:tableStyleId>{5C22544A-7EE6-4342-B048-85BDC9FD1C3A}</a:tableStyleId>
              </a:tblPr>
              <a:tblGrid>
                <a:gridCol w="3556422"/>
                <a:gridCol w="3744415"/>
              </a:tblGrid>
              <a:tr h="365704">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49" marR="91449" marT="45694" marB="45694"/>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49" marR="91449" marT="45694" marB="45694"/>
                </a:tc>
              </a:tr>
              <a:tr h="365704">
                <a:tc>
                  <a:txBody>
                    <a:bodyPr/>
                    <a:lstStyle/>
                    <a:p>
                      <a:pPr algn="ctr"/>
                      <a:r>
                        <a:rPr lang="fr-FR" sz="1800" dirty="0" smtClean="0">
                          <a:latin typeface="Times New Roman" pitchFamily="18" charset="0"/>
                          <a:cs typeface="Times New Roman" pitchFamily="18" charset="0"/>
                        </a:rPr>
                        <a:t>Créance sur l’Etranger</a:t>
                      </a:r>
                      <a:endParaRPr lang="fr-FR" sz="1800" dirty="0">
                        <a:latin typeface="Times New Roman" pitchFamily="18" charset="0"/>
                        <a:cs typeface="Times New Roman" pitchFamily="18" charset="0"/>
                      </a:endParaRPr>
                    </a:p>
                  </a:txBody>
                  <a:tcPr marL="91449" marR="91449" marT="45694" marB="45694"/>
                </a:tc>
                <a:tc>
                  <a:txBody>
                    <a:bodyPr/>
                    <a:lstStyle/>
                    <a:p>
                      <a:pPr algn="ctr"/>
                      <a:r>
                        <a:rPr lang="fr-FR" sz="1800" dirty="0" smtClean="0">
                          <a:latin typeface="Times New Roman" pitchFamily="18" charset="0"/>
                          <a:cs typeface="Times New Roman" pitchFamily="18" charset="0"/>
                        </a:rPr>
                        <a:t>Circulation fiduciaire</a:t>
                      </a:r>
                      <a:endParaRPr lang="fr-FR" sz="1800" dirty="0">
                        <a:latin typeface="Times New Roman" pitchFamily="18" charset="0"/>
                        <a:cs typeface="Times New Roman" pitchFamily="18" charset="0"/>
                      </a:endParaRPr>
                    </a:p>
                  </a:txBody>
                  <a:tcPr marL="91449" marR="91449" marT="45694" marB="45694"/>
                </a:tc>
              </a:tr>
              <a:tr h="433817">
                <a:tc rowSpan="2">
                  <a:txBody>
                    <a:bodyPr/>
                    <a:lstStyle/>
                    <a:p>
                      <a:pPr algn="ctr"/>
                      <a:r>
                        <a:rPr lang="fr-FR" sz="1800" b="1" dirty="0" smtClean="0">
                          <a:solidFill>
                            <a:schemeClr val="accent1"/>
                          </a:solidFill>
                          <a:latin typeface="Times New Roman" pitchFamily="18" charset="0"/>
                          <a:cs typeface="Times New Roman" pitchFamily="18" charset="0"/>
                        </a:rPr>
                        <a:t>Créance sur l’intérieur = 100</a:t>
                      </a:r>
                      <a:endParaRPr lang="fr-FR" sz="1800" b="1" dirty="0">
                        <a:solidFill>
                          <a:schemeClr val="accent1"/>
                        </a:solidFill>
                        <a:latin typeface="Times New Roman" pitchFamily="18" charset="0"/>
                        <a:cs typeface="Times New Roman" pitchFamily="18" charset="0"/>
                      </a:endParaRPr>
                    </a:p>
                  </a:txBody>
                  <a:tcPr marL="91449" marR="91449" marT="45694" marB="45694"/>
                </a:tc>
                <a:tc>
                  <a:txBody>
                    <a:bodyPr/>
                    <a:lstStyle/>
                    <a:p>
                      <a:pPr algn="ctr"/>
                      <a:r>
                        <a:rPr lang="fr-FR" sz="1800" dirty="0" smtClean="0">
                          <a:solidFill>
                            <a:schemeClr val="tx1"/>
                          </a:solidFill>
                          <a:effectLst/>
                          <a:latin typeface="Times New Roman" pitchFamily="18" charset="0"/>
                          <a:cs typeface="Times New Roman" pitchFamily="18" charset="0"/>
                        </a:rPr>
                        <a:t>Réserves bancaires</a:t>
                      </a:r>
                      <a:endParaRPr lang="fr-FR" sz="1800" dirty="0">
                        <a:solidFill>
                          <a:schemeClr val="tx1"/>
                        </a:solidFill>
                        <a:effectLst/>
                        <a:latin typeface="Times New Roman" pitchFamily="18" charset="0"/>
                        <a:cs typeface="Times New Roman" pitchFamily="18" charset="0"/>
                      </a:endParaRPr>
                    </a:p>
                  </a:txBody>
                  <a:tcPr marL="91449" marR="91449" marT="45694" marB="45694"/>
                </a:tc>
              </a:tr>
              <a:tr h="433817">
                <a:tc vMerge="1">
                  <a:txBody>
                    <a:bodyPr/>
                    <a:lstStyle/>
                    <a:p>
                      <a:pPr algn="ctr"/>
                      <a:endParaRPr lang="fr-FR" sz="1800" dirty="0">
                        <a:latin typeface="Times New Roman" pitchFamily="18" charset="0"/>
                        <a:cs typeface="Times New Roman" pitchFamily="18" charset="0"/>
                      </a:endParaRPr>
                    </a:p>
                  </a:txBody>
                  <a:tcPr marL="91449" marR="91449" marT="45694" marB="45694"/>
                </a:tc>
                <a:tc>
                  <a:txBody>
                    <a:bodyPr/>
                    <a:lstStyle/>
                    <a:p>
                      <a:pPr algn="ctr"/>
                      <a:r>
                        <a:rPr lang="fr-FR" sz="1800" b="1" dirty="0" smtClean="0">
                          <a:solidFill>
                            <a:schemeClr val="accent1"/>
                          </a:solidFill>
                          <a:effectLst/>
                          <a:latin typeface="Times New Roman" pitchFamily="18" charset="0"/>
                          <a:cs typeface="Times New Roman" pitchFamily="18" charset="0"/>
                        </a:rPr>
                        <a:t>Cc.</a:t>
                      </a:r>
                      <a:r>
                        <a:rPr lang="fr-FR" sz="1800" b="1" baseline="0" dirty="0" smtClean="0">
                          <a:solidFill>
                            <a:schemeClr val="accent1"/>
                          </a:solidFill>
                          <a:effectLst/>
                          <a:latin typeface="Times New Roman" pitchFamily="18" charset="0"/>
                          <a:cs typeface="Times New Roman" pitchFamily="18" charset="0"/>
                        </a:rPr>
                        <a:t> Etat= 100</a:t>
                      </a:r>
                      <a:endParaRPr lang="fr-FR" sz="1800" b="1" dirty="0">
                        <a:solidFill>
                          <a:schemeClr val="accent1"/>
                        </a:solidFill>
                        <a:effectLst/>
                        <a:latin typeface="Times New Roman" pitchFamily="18" charset="0"/>
                        <a:cs typeface="Times New Roman" pitchFamily="18" charset="0"/>
                      </a:endParaRPr>
                    </a:p>
                  </a:txBody>
                  <a:tcPr marL="91449" marR="91449" marT="45694" marB="45694"/>
                </a:tc>
              </a:tr>
            </a:tbl>
          </a:graphicData>
        </a:graphic>
      </p:graphicFrame>
      <p:sp>
        <p:nvSpPr>
          <p:cNvPr id="129088" name="ZoneTexte 16"/>
          <p:cNvSpPr txBox="1">
            <a:spLocks noChangeArrowheads="1"/>
          </p:cNvSpPr>
          <p:nvPr/>
        </p:nvSpPr>
        <p:spPr bwMode="auto">
          <a:xfrm>
            <a:off x="3727450" y="412750"/>
            <a:ext cx="1512888" cy="369888"/>
          </a:xfrm>
          <a:prstGeom prst="rect">
            <a:avLst/>
          </a:prstGeom>
          <a:noFill/>
          <a:ln w="9525">
            <a:noFill/>
            <a:miter lim="800000"/>
            <a:headEnd/>
            <a:tailEnd/>
          </a:ln>
        </p:spPr>
        <p:txBody>
          <a:bodyPr>
            <a:spAutoFit/>
          </a:bodyPr>
          <a:lstStyle/>
          <a:p>
            <a:pPr algn="ctr"/>
            <a:r>
              <a:rPr lang="fr-FR" b="1">
                <a:latin typeface="Times New Roman" pitchFamily="18" charset="0"/>
                <a:cs typeface="Times New Roman" pitchFamily="18" charset="0"/>
              </a:rPr>
              <a:t>BC</a:t>
            </a:r>
          </a:p>
        </p:txBody>
      </p:sp>
      <p:sp>
        <p:nvSpPr>
          <p:cNvPr id="12" name="Espace réservé du pied de page 11"/>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8313" y="0"/>
            <a:ext cx="8229600" cy="404813"/>
          </a:xfrm>
        </p:spPr>
        <p:txBody>
          <a:bodyPr rtlCol="0">
            <a:normAutofit fontScale="90000"/>
          </a:bodyPr>
          <a:lstStyle/>
          <a:p>
            <a:pPr eaLnBrk="1" fontAlgn="auto" hangingPunct="1">
              <a:spcAft>
                <a:spcPts val="0"/>
              </a:spcAft>
              <a:defRPr/>
            </a:pPr>
            <a:r>
              <a:rPr lang="fr-FR" sz="2400" dirty="0" smtClean="0">
                <a:effectLst>
                  <a:outerShdw blurRad="38100" dist="38100" dir="2700000" algn="tl">
                    <a:srgbClr val="000000">
                      <a:alpha val="43137"/>
                    </a:srgbClr>
                  </a:outerShdw>
                </a:effectLst>
                <a:latin typeface="Times New Roman" pitchFamily="18" charset="0"/>
                <a:cs typeface="Times New Roman" pitchFamily="18" charset="0"/>
              </a:rPr>
              <a:t>2</a:t>
            </a:r>
            <a:r>
              <a:rPr lang="fr-FR" sz="2400" baseline="30000" dirty="0" smtClean="0">
                <a:effectLst>
                  <a:outerShdw blurRad="38100" dist="38100" dir="2700000" algn="tl">
                    <a:srgbClr val="000000">
                      <a:alpha val="43137"/>
                    </a:srgbClr>
                  </a:outerShdw>
                </a:effectLst>
                <a:latin typeface="Times New Roman" pitchFamily="18" charset="0"/>
                <a:cs typeface="Times New Roman" pitchFamily="18" charset="0"/>
              </a:rPr>
              <a:t>ème</a:t>
            </a:r>
            <a:r>
              <a:rPr lang="fr-FR" sz="2400" dirty="0" smtClean="0">
                <a:effectLst>
                  <a:outerShdw blurRad="38100" dist="38100" dir="2700000" algn="tl">
                    <a:srgbClr val="000000">
                      <a:alpha val="43137"/>
                    </a:srgbClr>
                  </a:outerShdw>
                </a:effectLst>
                <a:latin typeface="Times New Roman" pitchFamily="18" charset="0"/>
                <a:cs typeface="Times New Roman" pitchFamily="18" charset="0"/>
              </a:rPr>
              <a:t> cas : Crédit au Trésor public</a:t>
            </a:r>
            <a:endParaRPr lang="fr-FR" sz="2400" dirty="0">
              <a:effectLst>
                <a:outerShdw blurRad="38100" dist="38100" dir="2700000" algn="tl">
                  <a:srgbClr val="000000">
                    <a:alpha val="43137"/>
                  </a:srgbClr>
                </a:outerShdw>
              </a:effectLst>
              <a:latin typeface="Times New Roman" pitchFamily="18" charset="0"/>
              <a:cs typeface="Times New Roman" pitchFamily="18" charset="0"/>
            </a:endParaRPr>
          </a:p>
        </p:txBody>
      </p:sp>
      <p:graphicFrame>
        <p:nvGraphicFramePr>
          <p:cNvPr id="4" name="Espace réservé du contenu 3"/>
          <p:cNvGraphicFramePr>
            <a:graphicFrameLocks noGrp="1"/>
          </p:cNvGraphicFramePr>
          <p:nvPr>
            <p:ph idx="1"/>
          </p:nvPr>
        </p:nvGraphicFramePr>
        <p:xfrm>
          <a:off x="468313" y="2894013"/>
          <a:ext cx="3554412" cy="1314450"/>
        </p:xfrm>
        <a:graphic>
          <a:graphicData uri="http://schemas.openxmlformats.org/drawingml/2006/table">
            <a:tbl>
              <a:tblPr firstRow="1" bandRow="1">
                <a:tableStyleId>{5C22544A-7EE6-4342-B048-85BDC9FD1C3A}</a:tableStyleId>
              </a:tblPr>
              <a:tblGrid>
                <a:gridCol w="1435231"/>
                <a:gridCol w="2119181"/>
              </a:tblGrid>
              <a:tr h="365797">
                <a:tc>
                  <a:txBody>
                    <a:bodyPr/>
                    <a:lstStyle/>
                    <a:p>
                      <a:endParaRPr lang="fr-FR" dirty="0">
                        <a:latin typeface="Times New Roman" pitchFamily="18" charset="0"/>
                        <a:cs typeface="Times New Roman" pitchFamily="18" charset="0"/>
                      </a:endParaRPr>
                    </a:p>
                  </a:txBody>
                  <a:tcPr marL="91423" marR="91423" marT="45725" marB="45725"/>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23" marR="91423" marT="45725" marB="45725"/>
                </a:tc>
              </a:tr>
              <a:tr h="529230">
                <a:tc>
                  <a:txBody>
                    <a:bodyPr/>
                    <a:lstStyle/>
                    <a:p>
                      <a:r>
                        <a:rPr lang="fr-FR" b="1" dirty="0" smtClean="0">
                          <a:solidFill>
                            <a:schemeClr val="accent1"/>
                          </a:solidFill>
                          <a:latin typeface="Times New Roman" pitchFamily="18" charset="0"/>
                          <a:cs typeface="Times New Roman" pitchFamily="18" charset="0"/>
                        </a:rPr>
                        <a:t>Cc. = +100</a:t>
                      </a:r>
                      <a:endParaRPr lang="fr-FR" b="1" dirty="0">
                        <a:solidFill>
                          <a:schemeClr val="accent1"/>
                        </a:solidFill>
                        <a:latin typeface="Times New Roman" pitchFamily="18" charset="0"/>
                        <a:cs typeface="Times New Roman" pitchFamily="18" charset="0"/>
                      </a:endParaRPr>
                    </a:p>
                  </a:txBody>
                  <a:tcPr marL="91423" marR="91423" marT="45725" marB="45725"/>
                </a:tc>
                <a:tc>
                  <a:txBody>
                    <a:bodyPr/>
                    <a:lstStyle/>
                    <a:p>
                      <a:pPr algn="ctr"/>
                      <a:r>
                        <a:rPr lang="fr-FR" sz="1800" b="1" dirty="0" smtClean="0">
                          <a:solidFill>
                            <a:schemeClr val="accent1"/>
                          </a:solidFill>
                          <a:latin typeface="Times New Roman" pitchFamily="18" charset="0"/>
                          <a:cs typeface="Times New Roman" pitchFamily="18" charset="0"/>
                        </a:rPr>
                        <a:t>Dette BC 100</a:t>
                      </a:r>
                      <a:endParaRPr lang="fr-FR" sz="1800" b="1" dirty="0">
                        <a:solidFill>
                          <a:schemeClr val="accent1"/>
                        </a:solidFill>
                        <a:latin typeface="Times New Roman" pitchFamily="18" charset="0"/>
                        <a:cs typeface="Times New Roman" pitchFamily="18" charset="0"/>
                      </a:endParaRPr>
                    </a:p>
                  </a:txBody>
                  <a:tcPr marL="91423" marR="91423" marT="45725" marB="45725"/>
                </a:tc>
              </a:tr>
              <a:tr h="419922">
                <a:tc>
                  <a:txBody>
                    <a:bodyPr/>
                    <a:lstStyle/>
                    <a:p>
                      <a:pPr algn="ctr"/>
                      <a:endParaRPr lang="fr-FR" sz="1800" dirty="0">
                        <a:latin typeface="Times New Roman" pitchFamily="18" charset="0"/>
                        <a:cs typeface="Times New Roman" pitchFamily="18" charset="0"/>
                      </a:endParaRPr>
                    </a:p>
                  </a:txBody>
                  <a:tcPr marL="91423" marR="91423" marT="45725" marB="45725"/>
                </a:tc>
                <a:tc>
                  <a:txBody>
                    <a:bodyPr/>
                    <a:lstStyle/>
                    <a:p>
                      <a:pPr algn="ctr"/>
                      <a:endParaRPr lang="fr-FR" sz="18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txBody>
                  <a:tcPr marL="91423" marR="91423" marT="45725" marB="45725"/>
                </a:tc>
              </a:tr>
            </a:tbl>
          </a:graphicData>
        </a:graphic>
      </p:graphicFrame>
      <p:graphicFrame>
        <p:nvGraphicFramePr>
          <p:cNvPr id="6" name="Espace réservé du contenu 3"/>
          <p:cNvGraphicFramePr>
            <a:graphicFrameLocks/>
          </p:cNvGraphicFramePr>
          <p:nvPr/>
        </p:nvGraphicFramePr>
        <p:xfrm>
          <a:off x="1508125" y="5761038"/>
          <a:ext cx="5943600" cy="1096962"/>
        </p:xfrm>
        <a:graphic>
          <a:graphicData uri="http://schemas.openxmlformats.org/drawingml/2006/table">
            <a:tbl>
              <a:tblPr firstRow="1" bandRow="1">
                <a:tableStyleId>{5C22544A-7EE6-4342-B048-85BDC9FD1C3A}</a:tableStyleId>
              </a:tblPr>
              <a:tblGrid>
                <a:gridCol w="2855655"/>
                <a:gridCol w="3088371"/>
              </a:tblGrid>
              <a:tr h="365654">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60" marR="91460" marT="45680" marB="45680"/>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60" marR="91460" marT="45680" marB="45680"/>
                </a:tc>
              </a:tr>
              <a:tr h="365654">
                <a:tc>
                  <a:txBody>
                    <a:bodyPr/>
                    <a:lstStyle/>
                    <a:p>
                      <a:pPr algn="ctr"/>
                      <a:endParaRPr lang="fr-FR" sz="1800" dirty="0">
                        <a:latin typeface="Times New Roman" pitchFamily="18" charset="0"/>
                        <a:cs typeface="Times New Roman" pitchFamily="18" charset="0"/>
                      </a:endParaRPr>
                    </a:p>
                  </a:txBody>
                  <a:tcPr marL="91460" marR="91460" marT="45680" marB="45680"/>
                </a:tc>
                <a:tc>
                  <a:txBody>
                    <a:bodyPr/>
                    <a:lstStyle/>
                    <a:p>
                      <a:pPr algn="ctr"/>
                      <a:endParaRPr lang="fr-FR" sz="1800">
                        <a:latin typeface="Times New Roman" pitchFamily="18" charset="0"/>
                        <a:cs typeface="Times New Roman" pitchFamily="18" charset="0"/>
                      </a:endParaRPr>
                    </a:p>
                  </a:txBody>
                  <a:tcPr marL="91460" marR="91460" marT="45680" marB="45680"/>
                </a:tc>
              </a:tr>
              <a:tr h="365654">
                <a:tc>
                  <a:txBody>
                    <a:bodyPr/>
                    <a:lstStyle/>
                    <a:p>
                      <a:pPr algn="ctr"/>
                      <a:endParaRPr lang="fr-FR" sz="1800" dirty="0">
                        <a:latin typeface="Times New Roman" pitchFamily="18" charset="0"/>
                        <a:cs typeface="Times New Roman" pitchFamily="18" charset="0"/>
                      </a:endParaRPr>
                    </a:p>
                  </a:txBody>
                  <a:tcPr marL="91460" marR="91460" marT="45680" marB="45680"/>
                </a:tc>
                <a:tc>
                  <a:txBody>
                    <a:bodyPr/>
                    <a:lstStyle/>
                    <a:p>
                      <a:pPr algn="ctr"/>
                      <a:endParaRPr lang="fr-FR" sz="1800" dirty="0">
                        <a:latin typeface="Times New Roman" pitchFamily="18" charset="0"/>
                        <a:cs typeface="Times New Roman" pitchFamily="18" charset="0"/>
                      </a:endParaRPr>
                    </a:p>
                  </a:txBody>
                  <a:tcPr marL="91460" marR="91460" marT="45680" marB="45680"/>
                </a:tc>
              </a:tr>
            </a:tbl>
          </a:graphicData>
        </a:graphic>
      </p:graphicFrame>
      <p:sp>
        <p:nvSpPr>
          <p:cNvPr id="130079" name="ZoneTexte 6"/>
          <p:cNvSpPr txBox="1">
            <a:spLocks noChangeArrowheads="1"/>
          </p:cNvSpPr>
          <p:nvPr/>
        </p:nvSpPr>
        <p:spPr bwMode="auto">
          <a:xfrm>
            <a:off x="1258888" y="2497138"/>
            <a:ext cx="1511300" cy="368300"/>
          </a:xfrm>
          <a:prstGeom prst="rect">
            <a:avLst/>
          </a:prstGeom>
          <a:noFill/>
          <a:ln w="9525">
            <a:noFill/>
            <a:miter lim="800000"/>
            <a:headEnd/>
            <a:tailEnd/>
          </a:ln>
        </p:spPr>
        <p:txBody>
          <a:bodyPr>
            <a:spAutoFit/>
          </a:bodyPr>
          <a:lstStyle/>
          <a:p>
            <a:pPr algn="ctr"/>
            <a:r>
              <a:rPr lang="fr-FR" b="1">
                <a:latin typeface="Times New Roman" pitchFamily="18" charset="0"/>
                <a:cs typeface="Times New Roman" pitchFamily="18" charset="0"/>
              </a:rPr>
              <a:t>Trésor Public</a:t>
            </a:r>
          </a:p>
        </p:txBody>
      </p:sp>
      <p:sp>
        <p:nvSpPr>
          <p:cNvPr id="130080" name="ZoneTexte 7"/>
          <p:cNvSpPr txBox="1">
            <a:spLocks noChangeArrowheads="1"/>
          </p:cNvSpPr>
          <p:nvPr/>
        </p:nvSpPr>
        <p:spPr bwMode="auto">
          <a:xfrm>
            <a:off x="3906838" y="5411788"/>
            <a:ext cx="1295400" cy="369887"/>
          </a:xfrm>
          <a:prstGeom prst="rect">
            <a:avLst/>
          </a:prstGeom>
          <a:noFill/>
          <a:ln w="9525">
            <a:noFill/>
            <a:miter lim="800000"/>
            <a:headEnd/>
            <a:tailEnd/>
          </a:ln>
        </p:spPr>
        <p:txBody>
          <a:bodyPr>
            <a:spAutoFit/>
          </a:bodyPr>
          <a:lstStyle/>
          <a:p>
            <a:r>
              <a:rPr lang="fr-FR" b="1">
                <a:latin typeface="Times New Roman" pitchFamily="18" charset="0"/>
                <a:cs typeface="Times New Roman" pitchFamily="18" charset="0"/>
              </a:rPr>
              <a:t>Banque</a:t>
            </a:r>
          </a:p>
        </p:txBody>
      </p:sp>
      <p:graphicFrame>
        <p:nvGraphicFramePr>
          <p:cNvPr id="11" name="Espace réservé du contenu 3"/>
          <p:cNvGraphicFramePr>
            <a:graphicFrameLocks/>
          </p:cNvGraphicFramePr>
          <p:nvPr/>
        </p:nvGraphicFramePr>
        <p:xfrm>
          <a:off x="5383213" y="2879725"/>
          <a:ext cx="3128962" cy="1270000"/>
        </p:xfrm>
        <a:graphic>
          <a:graphicData uri="http://schemas.openxmlformats.org/drawingml/2006/table">
            <a:tbl>
              <a:tblPr firstRow="1" bandRow="1">
                <a:tableStyleId>{5C22544A-7EE6-4342-B048-85BDC9FD1C3A}</a:tableStyleId>
              </a:tblPr>
              <a:tblGrid>
                <a:gridCol w="1564481"/>
                <a:gridCol w="1564481"/>
              </a:tblGrid>
              <a:tr h="402232">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35" marR="91435" marT="45726" marB="45726"/>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35" marR="91435" marT="45726" marB="45726"/>
                </a:tc>
              </a:tr>
              <a:tr h="402232">
                <a:tc>
                  <a:txBody>
                    <a:bodyPr/>
                    <a:lstStyle/>
                    <a:p>
                      <a:pPr algn="ctr"/>
                      <a:endParaRPr lang="fr-FR" sz="1800" dirty="0">
                        <a:latin typeface="Times New Roman" pitchFamily="18" charset="0"/>
                        <a:cs typeface="Times New Roman" pitchFamily="18" charset="0"/>
                      </a:endParaRPr>
                    </a:p>
                  </a:txBody>
                  <a:tcPr marL="91435" marR="91435" marT="45726" marB="45726"/>
                </a:tc>
                <a:tc>
                  <a:txBody>
                    <a:bodyPr/>
                    <a:lstStyle/>
                    <a:p>
                      <a:pPr algn="ctr"/>
                      <a:endParaRPr lang="fr-FR" sz="1800" dirty="0">
                        <a:latin typeface="Times New Roman" pitchFamily="18" charset="0"/>
                        <a:cs typeface="Times New Roman" pitchFamily="18" charset="0"/>
                      </a:endParaRPr>
                    </a:p>
                  </a:txBody>
                  <a:tcPr marL="91435" marR="91435" marT="45726" marB="45726"/>
                </a:tc>
              </a:tr>
              <a:tr h="464891">
                <a:tc>
                  <a:txBody>
                    <a:bodyPr/>
                    <a:lstStyle/>
                    <a:p>
                      <a:pPr algn="ctr"/>
                      <a:endParaRPr lang="fr-FR" sz="18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txBody>
                  <a:tcPr marL="91435" marR="91435" marT="45726" marB="45726"/>
                </a:tc>
                <a:tc>
                  <a:txBody>
                    <a:bodyPr/>
                    <a:lstStyle/>
                    <a:p>
                      <a:pPr algn="ctr"/>
                      <a:endParaRPr lang="fr-FR" sz="1800" dirty="0">
                        <a:latin typeface="Times New Roman" pitchFamily="18" charset="0"/>
                        <a:cs typeface="Times New Roman" pitchFamily="18" charset="0"/>
                      </a:endParaRPr>
                    </a:p>
                  </a:txBody>
                  <a:tcPr marL="91435" marR="91435" marT="45726" marB="45726"/>
                </a:tc>
              </a:tr>
            </a:tbl>
          </a:graphicData>
        </a:graphic>
      </p:graphicFrame>
      <p:sp>
        <p:nvSpPr>
          <p:cNvPr id="130095" name="Rectangle 2"/>
          <p:cNvSpPr>
            <a:spLocks noChangeArrowheads="1"/>
          </p:cNvSpPr>
          <p:nvPr/>
        </p:nvSpPr>
        <p:spPr bwMode="auto">
          <a:xfrm>
            <a:off x="6240463" y="2495550"/>
            <a:ext cx="1565275" cy="369888"/>
          </a:xfrm>
          <a:prstGeom prst="rect">
            <a:avLst/>
          </a:prstGeom>
          <a:noFill/>
          <a:ln w="9525">
            <a:noFill/>
            <a:miter lim="800000"/>
            <a:headEnd/>
            <a:tailEnd/>
          </a:ln>
        </p:spPr>
        <p:txBody>
          <a:bodyPr wrap="none">
            <a:spAutoFit/>
          </a:bodyPr>
          <a:lstStyle/>
          <a:p>
            <a:pPr algn="ctr"/>
            <a:r>
              <a:rPr lang="fr-FR" b="1">
                <a:latin typeface="Times New Roman" pitchFamily="18" charset="0"/>
                <a:cs typeface="Times New Roman" pitchFamily="18" charset="0"/>
              </a:rPr>
              <a:t>Fonctionnaire</a:t>
            </a:r>
          </a:p>
        </p:txBody>
      </p:sp>
      <p:graphicFrame>
        <p:nvGraphicFramePr>
          <p:cNvPr id="16" name="Espace réservé du contenu 3"/>
          <p:cNvGraphicFramePr>
            <a:graphicFrameLocks/>
          </p:cNvGraphicFramePr>
          <p:nvPr/>
        </p:nvGraphicFramePr>
        <p:xfrm>
          <a:off x="871538" y="765175"/>
          <a:ext cx="7300912" cy="1598613"/>
        </p:xfrm>
        <a:graphic>
          <a:graphicData uri="http://schemas.openxmlformats.org/drawingml/2006/table">
            <a:tbl>
              <a:tblPr firstRow="1" bandRow="1">
                <a:tableStyleId>{5C22544A-7EE6-4342-B048-85BDC9FD1C3A}</a:tableStyleId>
              </a:tblPr>
              <a:tblGrid>
                <a:gridCol w="3556422"/>
                <a:gridCol w="3744415"/>
              </a:tblGrid>
              <a:tr h="365704">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49" marR="91449" marT="45694" marB="45694"/>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49" marR="91449" marT="45694" marB="45694"/>
                </a:tc>
              </a:tr>
              <a:tr h="365704">
                <a:tc>
                  <a:txBody>
                    <a:bodyPr/>
                    <a:lstStyle/>
                    <a:p>
                      <a:pPr algn="ctr"/>
                      <a:r>
                        <a:rPr lang="fr-FR" sz="1800" dirty="0" smtClean="0">
                          <a:latin typeface="Times New Roman" pitchFamily="18" charset="0"/>
                          <a:cs typeface="Times New Roman" pitchFamily="18" charset="0"/>
                        </a:rPr>
                        <a:t>Créance sur l’Etranger</a:t>
                      </a:r>
                      <a:endParaRPr lang="fr-FR" sz="1800" dirty="0">
                        <a:latin typeface="Times New Roman" pitchFamily="18" charset="0"/>
                        <a:cs typeface="Times New Roman" pitchFamily="18" charset="0"/>
                      </a:endParaRPr>
                    </a:p>
                  </a:txBody>
                  <a:tcPr marL="91449" marR="91449" marT="45694" marB="45694"/>
                </a:tc>
                <a:tc>
                  <a:txBody>
                    <a:bodyPr/>
                    <a:lstStyle/>
                    <a:p>
                      <a:pPr algn="ctr"/>
                      <a:r>
                        <a:rPr lang="fr-FR" sz="1800" dirty="0" smtClean="0">
                          <a:latin typeface="Times New Roman" pitchFamily="18" charset="0"/>
                          <a:cs typeface="Times New Roman" pitchFamily="18" charset="0"/>
                        </a:rPr>
                        <a:t>Circulation fiduciaire</a:t>
                      </a:r>
                      <a:endParaRPr lang="fr-FR" sz="1800" dirty="0">
                        <a:latin typeface="Times New Roman" pitchFamily="18" charset="0"/>
                        <a:cs typeface="Times New Roman" pitchFamily="18" charset="0"/>
                      </a:endParaRPr>
                    </a:p>
                  </a:txBody>
                  <a:tcPr marL="91449" marR="91449" marT="45694" marB="45694"/>
                </a:tc>
              </a:tr>
              <a:tr h="433817">
                <a:tc rowSpan="2">
                  <a:txBody>
                    <a:bodyPr/>
                    <a:lstStyle/>
                    <a:p>
                      <a:pPr algn="ctr"/>
                      <a:r>
                        <a:rPr lang="fr-FR" sz="1800" b="1" dirty="0" smtClean="0">
                          <a:solidFill>
                            <a:schemeClr val="accent1"/>
                          </a:solidFill>
                          <a:latin typeface="Times New Roman" pitchFamily="18" charset="0"/>
                          <a:cs typeface="Times New Roman" pitchFamily="18" charset="0"/>
                        </a:rPr>
                        <a:t>Créance sur l’intérieur = 100</a:t>
                      </a:r>
                      <a:endParaRPr lang="fr-FR" sz="1800" b="1" dirty="0">
                        <a:solidFill>
                          <a:schemeClr val="accent1"/>
                        </a:solidFill>
                        <a:latin typeface="Times New Roman" pitchFamily="18" charset="0"/>
                        <a:cs typeface="Times New Roman" pitchFamily="18" charset="0"/>
                      </a:endParaRPr>
                    </a:p>
                  </a:txBody>
                  <a:tcPr marL="91449" marR="91449" marT="45694" marB="45694"/>
                </a:tc>
                <a:tc>
                  <a:txBody>
                    <a:bodyPr/>
                    <a:lstStyle/>
                    <a:p>
                      <a:pPr algn="ctr"/>
                      <a:r>
                        <a:rPr lang="fr-FR" sz="1800" dirty="0" smtClean="0">
                          <a:solidFill>
                            <a:schemeClr val="tx1"/>
                          </a:solidFill>
                          <a:effectLst/>
                          <a:latin typeface="Times New Roman" pitchFamily="18" charset="0"/>
                          <a:cs typeface="Times New Roman" pitchFamily="18" charset="0"/>
                        </a:rPr>
                        <a:t>Réserves bancaires</a:t>
                      </a:r>
                      <a:endParaRPr lang="fr-FR" sz="1800" dirty="0">
                        <a:solidFill>
                          <a:schemeClr val="tx1"/>
                        </a:solidFill>
                        <a:effectLst/>
                        <a:latin typeface="Times New Roman" pitchFamily="18" charset="0"/>
                        <a:cs typeface="Times New Roman" pitchFamily="18" charset="0"/>
                      </a:endParaRPr>
                    </a:p>
                  </a:txBody>
                  <a:tcPr marL="91449" marR="91449" marT="45694" marB="45694"/>
                </a:tc>
              </a:tr>
              <a:tr h="433817">
                <a:tc vMerge="1">
                  <a:txBody>
                    <a:bodyPr/>
                    <a:lstStyle/>
                    <a:p>
                      <a:pPr algn="ctr"/>
                      <a:endParaRPr lang="fr-FR" sz="1800" dirty="0">
                        <a:latin typeface="Times New Roman" pitchFamily="18" charset="0"/>
                        <a:cs typeface="Times New Roman" pitchFamily="18" charset="0"/>
                      </a:endParaRPr>
                    </a:p>
                  </a:txBody>
                  <a:tcPr marL="91449" marR="91449" marT="45694" marB="45694"/>
                </a:tc>
                <a:tc>
                  <a:txBody>
                    <a:bodyPr/>
                    <a:lstStyle/>
                    <a:p>
                      <a:pPr algn="ctr"/>
                      <a:r>
                        <a:rPr lang="fr-FR" sz="1800" b="1" dirty="0" smtClean="0">
                          <a:solidFill>
                            <a:schemeClr val="accent1"/>
                          </a:solidFill>
                          <a:effectLst/>
                          <a:latin typeface="Times New Roman" pitchFamily="18" charset="0"/>
                          <a:cs typeface="Times New Roman" pitchFamily="18" charset="0"/>
                        </a:rPr>
                        <a:t>Cc.</a:t>
                      </a:r>
                      <a:r>
                        <a:rPr lang="fr-FR" sz="1800" b="1" baseline="0" dirty="0" smtClean="0">
                          <a:solidFill>
                            <a:schemeClr val="accent1"/>
                          </a:solidFill>
                          <a:effectLst/>
                          <a:latin typeface="Times New Roman" pitchFamily="18" charset="0"/>
                          <a:cs typeface="Times New Roman" pitchFamily="18" charset="0"/>
                        </a:rPr>
                        <a:t> Etat= 100</a:t>
                      </a:r>
                      <a:endParaRPr lang="fr-FR" sz="1800" b="1" dirty="0">
                        <a:solidFill>
                          <a:schemeClr val="accent1"/>
                        </a:solidFill>
                        <a:effectLst/>
                        <a:latin typeface="Times New Roman" pitchFamily="18" charset="0"/>
                        <a:cs typeface="Times New Roman" pitchFamily="18" charset="0"/>
                      </a:endParaRPr>
                    </a:p>
                  </a:txBody>
                  <a:tcPr marL="91449" marR="91449" marT="45694" marB="45694"/>
                </a:tc>
              </a:tr>
            </a:tbl>
          </a:graphicData>
        </a:graphic>
      </p:graphicFrame>
      <p:sp>
        <p:nvSpPr>
          <p:cNvPr id="130112" name="ZoneTexte 16"/>
          <p:cNvSpPr txBox="1">
            <a:spLocks noChangeArrowheads="1"/>
          </p:cNvSpPr>
          <p:nvPr/>
        </p:nvSpPr>
        <p:spPr bwMode="auto">
          <a:xfrm>
            <a:off x="3727450" y="412750"/>
            <a:ext cx="1512888" cy="369888"/>
          </a:xfrm>
          <a:prstGeom prst="rect">
            <a:avLst/>
          </a:prstGeom>
          <a:noFill/>
          <a:ln w="9525">
            <a:noFill/>
            <a:miter lim="800000"/>
            <a:headEnd/>
            <a:tailEnd/>
          </a:ln>
        </p:spPr>
        <p:txBody>
          <a:bodyPr>
            <a:spAutoFit/>
          </a:bodyPr>
          <a:lstStyle/>
          <a:p>
            <a:pPr algn="ctr"/>
            <a:r>
              <a:rPr lang="fr-FR" b="1">
                <a:latin typeface="Times New Roman" pitchFamily="18" charset="0"/>
                <a:cs typeface="Times New Roman" pitchFamily="18" charset="0"/>
              </a:rPr>
              <a:t>BC</a:t>
            </a:r>
          </a:p>
        </p:txBody>
      </p:sp>
      <p:cxnSp>
        <p:nvCxnSpPr>
          <p:cNvPr id="13" name="Connecteur droit avec flèche 12"/>
          <p:cNvCxnSpPr/>
          <p:nvPr/>
        </p:nvCxnSpPr>
        <p:spPr>
          <a:xfrm>
            <a:off x="4071938" y="3643313"/>
            <a:ext cx="1285875"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0114" name="ZoneTexte 13"/>
          <p:cNvSpPr txBox="1">
            <a:spLocks noChangeArrowheads="1"/>
          </p:cNvSpPr>
          <p:nvPr/>
        </p:nvSpPr>
        <p:spPr bwMode="auto">
          <a:xfrm>
            <a:off x="4214813" y="3214688"/>
            <a:ext cx="1285875" cy="461962"/>
          </a:xfrm>
          <a:prstGeom prst="rect">
            <a:avLst/>
          </a:prstGeom>
          <a:noFill/>
          <a:ln w="9525">
            <a:noFill/>
            <a:miter lim="800000"/>
            <a:headEnd/>
            <a:tailEnd/>
          </a:ln>
        </p:spPr>
        <p:txBody>
          <a:bodyPr>
            <a:spAutoFit/>
          </a:bodyPr>
          <a:lstStyle/>
          <a:p>
            <a:r>
              <a:rPr lang="fr-FR" sz="2400" b="1" i="1">
                <a:solidFill>
                  <a:schemeClr val="accent1"/>
                </a:solidFill>
                <a:latin typeface="Times New Roman" pitchFamily="18" charset="0"/>
                <a:cs typeface="Times New Roman" pitchFamily="18" charset="0"/>
              </a:rPr>
              <a:t>Salaire</a:t>
            </a:r>
          </a:p>
        </p:txBody>
      </p:sp>
      <p:sp>
        <p:nvSpPr>
          <p:cNvPr id="14" name="Espace réservé du pied de page 13"/>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8313" y="0"/>
            <a:ext cx="8229600" cy="404813"/>
          </a:xfrm>
        </p:spPr>
        <p:txBody>
          <a:bodyPr rtlCol="0">
            <a:normAutofit fontScale="90000"/>
          </a:bodyPr>
          <a:lstStyle/>
          <a:p>
            <a:pPr eaLnBrk="1" fontAlgn="auto" hangingPunct="1">
              <a:spcAft>
                <a:spcPts val="0"/>
              </a:spcAft>
              <a:defRPr/>
            </a:pPr>
            <a:r>
              <a:rPr lang="fr-FR" sz="2400" dirty="0" smtClean="0">
                <a:effectLst>
                  <a:outerShdw blurRad="38100" dist="38100" dir="2700000" algn="tl">
                    <a:srgbClr val="000000">
                      <a:alpha val="43137"/>
                    </a:srgbClr>
                  </a:outerShdw>
                </a:effectLst>
                <a:latin typeface="Times New Roman" pitchFamily="18" charset="0"/>
                <a:cs typeface="Times New Roman" pitchFamily="18" charset="0"/>
              </a:rPr>
              <a:t>2</a:t>
            </a:r>
            <a:r>
              <a:rPr lang="fr-FR" sz="2400" baseline="30000" dirty="0" smtClean="0">
                <a:effectLst>
                  <a:outerShdw blurRad="38100" dist="38100" dir="2700000" algn="tl">
                    <a:srgbClr val="000000">
                      <a:alpha val="43137"/>
                    </a:srgbClr>
                  </a:outerShdw>
                </a:effectLst>
                <a:latin typeface="Times New Roman" pitchFamily="18" charset="0"/>
                <a:cs typeface="Times New Roman" pitchFamily="18" charset="0"/>
              </a:rPr>
              <a:t>ème</a:t>
            </a:r>
            <a:r>
              <a:rPr lang="fr-FR" sz="2400" dirty="0" smtClean="0">
                <a:effectLst>
                  <a:outerShdw blurRad="38100" dist="38100" dir="2700000" algn="tl">
                    <a:srgbClr val="000000">
                      <a:alpha val="43137"/>
                    </a:srgbClr>
                  </a:outerShdw>
                </a:effectLst>
                <a:latin typeface="Times New Roman" pitchFamily="18" charset="0"/>
                <a:cs typeface="Times New Roman" pitchFamily="18" charset="0"/>
              </a:rPr>
              <a:t> cas : Crédit au Trésor public</a:t>
            </a:r>
            <a:endParaRPr lang="fr-FR" sz="2400" dirty="0">
              <a:effectLst>
                <a:outerShdw blurRad="38100" dist="38100" dir="2700000" algn="tl">
                  <a:srgbClr val="000000">
                    <a:alpha val="43137"/>
                  </a:srgbClr>
                </a:outerShdw>
              </a:effectLst>
              <a:latin typeface="Times New Roman" pitchFamily="18" charset="0"/>
              <a:cs typeface="Times New Roman" pitchFamily="18" charset="0"/>
            </a:endParaRPr>
          </a:p>
        </p:txBody>
      </p:sp>
      <p:graphicFrame>
        <p:nvGraphicFramePr>
          <p:cNvPr id="4" name="Espace réservé du contenu 3"/>
          <p:cNvGraphicFramePr>
            <a:graphicFrameLocks noGrp="1"/>
          </p:cNvGraphicFramePr>
          <p:nvPr>
            <p:ph idx="1"/>
          </p:nvPr>
        </p:nvGraphicFramePr>
        <p:xfrm>
          <a:off x="468313" y="2894013"/>
          <a:ext cx="3554412" cy="1314450"/>
        </p:xfrm>
        <a:graphic>
          <a:graphicData uri="http://schemas.openxmlformats.org/drawingml/2006/table">
            <a:tbl>
              <a:tblPr firstRow="1" bandRow="1">
                <a:tableStyleId>{5C22544A-7EE6-4342-B048-85BDC9FD1C3A}</a:tableStyleId>
              </a:tblPr>
              <a:tblGrid>
                <a:gridCol w="1435231"/>
                <a:gridCol w="2119181"/>
              </a:tblGrid>
              <a:tr h="365797">
                <a:tc>
                  <a:txBody>
                    <a:bodyPr/>
                    <a:lstStyle/>
                    <a:p>
                      <a:endParaRPr lang="fr-FR" dirty="0">
                        <a:latin typeface="Times New Roman" pitchFamily="18" charset="0"/>
                        <a:cs typeface="Times New Roman" pitchFamily="18" charset="0"/>
                      </a:endParaRPr>
                    </a:p>
                  </a:txBody>
                  <a:tcPr marL="91423" marR="91423" marT="45725" marB="45725"/>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23" marR="91423" marT="45725" marB="45725"/>
                </a:tc>
              </a:tr>
              <a:tr h="529230">
                <a:tc>
                  <a:txBody>
                    <a:bodyPr/>
                    <a:lstStyle/>
                    <a:p>
                      <a:r>
                        <a:rPr lang="fr-FR" b="1" dirty="0" smtClean="0">
                          <a:solidFill>
                            <a:schemeClr val="accent1"/>
                          </a:solidFill>
                          <a:latin typeface="Times New Roman" pitchFamily="18" charset="0"/>
                          <a:cs typeface="Times New Roman" pitchFamily="18" charset="0"/>
                        </a:rPr>
                        <a:t>Cc. = +100</a:t>
                      </a:r>
                      <a:endParaRPr lang="fr-FR" b="1" dirty="0">
                        <a:solidFill>
                          <a:schemeClr val="accent1"/>
                        </a:solidFill>
                        <a:latin typeface="Times New Roman" pitchFamily="18" charset="0"/>
                        <a:cs typeface="Times New Roman" pitchFamily="18" charset="0"/>
                      </a:endParaRPr>
                    </a:p>
                  </a:txBody>
                  <a:tcPr marL="91423" marR="91423" marT="45725" marB="45725"/>
                </a:tc>
                <a:tc>
                  <a:txBody>
                    <a:bodyPr/>
                    <a:lstStyle/>
                    <a:p>
                      <a:pPr algn="ctr"/>
                      <a:r>
                        <a:rPr lang="fr-FR" sz="1800" b="1" dirty="0" smtClean="0">
                          <a:solidFill>
                            <a:schemeClr val="accent1"/>
                          </a:solidFill>
                          <a:latin typeface="Times New Roman" pitchFamily="18" charset="0"/>
                          <a:cs typeface="Times New Roman" pitchFamily="18" charset="0"/>
                        </a:rPr>
                        <a:t>Dette BC 100</a:t>
                      </a:r>
                      <a:endParaRPr lang="fr-FR" sz="1800" b="1" dirty="0">
                        <a:solidFill>
                          <a:schemeClr val="accent1"/>
                        </a:solidFill>
                        <a:latin typeface="Times New Roman" pitchFamily="18" charset="0"/>
                        <a:cs typeface="Times New Roman" pitchFamily="18" charset="0"/>
                      </a:endParaRPr>
                    </a:p>
                  </a:txBody>
                  <a:tcPr marL="91423" marR="91423" marT="45725" marB="45725"/>
                </a:tc>
              </a:tr>
              <a:tr h="419922">
                <a:tc>
                  <a:txBody>
                    <a:bodyPr/>
                    <a:lstStyle/>
                    <a:p>
                      <a:pPr algn="ctr"/>
                      <a:endParaRPr lang="fr-FR" sz="1800" dirty="0">
                        <a:latin typeface="Times New Roman" pitchFamily="18" charset="0"/>
                        <a:cs typeface="Times New Roman" pitchFamily="18" charset="0"/>
                      </a:endParaRPr>
                    </a:p>
                  </a:txBody>
                  <a:tcPr marL="91423" marR="91423" marT="45725" marB="45725"/>
                </a:tc>
                <a:tc>
                  <a:txBody>
                    <a:bodyPr/>
                    <a:lstStyle/>
                    <a:p>
                      <a:pPr algn="ctr"/>
                      <a:endParaRPr lang="fr-FR" sz="18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txBody>
                  <a:tcPr marL="91423" marR="91423" marT="45725" marB="45725"/>
                </a:tc>
              </a:tr>
            </a:tbl>
          </a:graphicData>
        </a:graphic>
      </p:graphicFrame>
      <p:graphicFrame>
        <p:nvGraphicFramePr>
          <p:cNvPr id="6" name="Espace réservé du contenu 3"/>
          <p:cNvGraphicFramePr>
            <a:graphicFrameLocks/>
          </p:cNvGraphicFramePr>
          <p:nvPr/>
        </p:nvGraphicFramePr>
        <p:xfrm>
          <a:off x="1508125" y="5761038"/>
          <a:ext cx="5943600" cy="1096962"/>
        </p:xfrm>
        <a:graphic>
          <a:graphicData uri="http://schemas.openxmlformats.org/drawingml/2006/table">
            <a:tbl>
              <a:tblPr firstRow="1" bandRow="1">
                <a:tableStyleId>{5C22544A-7EE6-4342-B048-85BDC9FD1C3A}</a:tableStyleId>
              </a:tblPr>
              <a:tblGrid>
                <a:gridCol w="2855655"/>
                <a:gridCol w="3088371"/>
              </a:tblGrid>
              <a:tr h="365654">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60" marR="91460" marT="45680" marB="45680"/>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60" marR="91460" marT="45680" marB="45680"/>
                </a:tc>
              </a:tr>
              <a:tr h="365654">
                <a:tc>
                  <a:txBody>
                    <a:bodyPr/>
                    <a:lstStyle/>
                    <a:p>
                      <a:pPr algn="ctr"/>
                      <a:endParaRPr lang="fr-FR" sz="1800" dirty="0">
                        <a:latin typeface="Times New Roman" pitchFamily="18" charset="0"/>
                        <a:cs typeface="Times New Roman" pitchFamily="18" charset="0"/>
                      </a:endParaRPr>
                    </a:p>
                  </a:txBody>
                  <a:tcPr marL="91460" marR="91460" marT="45680" marB="45680"/>
                </a:tc>
                <a:tc>
                  <a:txBody>
                    <a:bodyPr/>
                    <a:lstStyle/>
                    <a:p>
                      <a:pPr algn="ctr"/>
                      <a:endParaRPr lang="fr-FR" sz="1800">
                        <a:latin typeface="Times New Roman" pitchFamily="18" charset="0"/>
                        <a:cs typeface="Times New Roman" pitchFamily="18" charset="0"/>
                      </a:endParaRPr>
                    </a:p>
                  </a:txBody>
                  <a:tcPr marL="91460" marR="91460" marT="45680" marB="45680"/>
                </a:tc>
              </a:tr>
              <a:tr h="365654">
                <a:tc>
                  <a:txBody>
                    <a:bodyPr/>
                    <a:lstStyle/>
                    <a:p>
                      <a:pPr algn="ctr"/>
                      <a:endParaRPr lang="fr-FR" sz="1800" dirty="0">
                        <a:latin typeface="Times New Roman" pitchFamily="18" charset="0"/>
                        <a:cs typeface="Times New Roman" pitchFamily="18" charset="0"/>
                      </a:endParaRPr>
                    </a:p>
                  </a:txBody>
                  <a:tcPr marL="91460" marR="91460" marT="45680" marB="45680"/>
                </a:tc>
                <a:tc>
                  <a:txBody>
                    <a:bodyPr/>
                    <a:lstStyle/>
                    <a:p>
                      <a:pPr algn="ctr"/>
                      <a:endParaRPr lang="fr-FR" sz="1800" dirty="0">
                        <a:latin typeface="Times New Roman" pitchFamily="18" charset="0"/>
                        <a:cs typeface="Times New Roman" pitchFamily="18" charset="0"/>
                      </a:endParaRPr>
                    </a:p>
                  </a:txBody>
                  <a:tcPr marL="91460" marR="91460" marT="45680" marB="45680"/>
                </a:tc>
              </a:tr>
            </a:tbl>
          </a:graphicData>
        </a:graphic>
      </p:graphicFrame>
      <p:sp>
        <p:nvSpPr>
          <p:cNvPr id="131103" name="ZoneTexte 6"/>
          <p:cNvSpPr txBox="1">
            <a:spLocks noChangeArrowheads="1"/>
          </p:cNvSpPr>
          <p:nvPr/>
        </p:nvSpPr>
        <p:spPr bwMode="auto">
          <a:xfrm>
            <a:off x="1258888" y="2497138"/>
            <a:ext cx="1511300" cy="368300"/>
          </a:xfrm>
          <a:prstGeom prst="rect">
            <a:avLst/>
          </a:prstGeom>
          <a:noFill/>
          <a:ln w="9525">
            <a:noFill/>
            <a:miter lim="800000"/>
            <a:headEnd/>
            <a:tailEnd/>
          </a:ln>
        </p:spPr>
        <p:txBody>
          <a:bodyPr>
            <a:spAutoFit/>
          </a:bodyPr>
          <a:lstStyle/>
          <a:p>
            <a:pPr algn="ctr"/>
            <a:r>
              <a:rPr lang="fr-FR" b="1">
                <a:latin typeface="Times New Roman" pitchFamily="18" charset="0"/>
                <a:cs typeface="Times New Roman" pitchFamily="18" charset="0"/>
              </a:rPr>
              <a:t>Trésor Public</a:t>
            </a:r>
          </a:p>
        </p:txBody>
      </p:sp>
      <p:sp>
        <p:nvSpPr>
          <p:cNvPr id="131104" name="ZoneTexte 7"/>
          <p:cNvSpPr txBox="1">
            <a:spLocks noChangeArrowheads="1"/>
          </p:cNvSpPr>
          <p:nvPr/>
        </p:nvSpPr>
        <p:spPr bwMode="auto">
          <a:xfrm>
            <a:off x="3906838" y="5411788"/>
            <a:ext cx="1295400" cy="369887"/>
          </a:xfrm>
          <a:prstGeom prst="rect">
            <a:avLst/>
          </a:prstGeom>
          <a:noFill/>
          <a:ln w="9525">
            <a:noFill/>
            <a:miter lim="800000"/>
            <a:headEnd/>
            <a:tailEnd/>
          </a:ln>
        </p:spPr>
        <p:txBody>
          <a:bodyPr>
            <a:spAutoFit/>
          </a:bodyPr>
          <a:lstStyle/>
          <a:p>
            <a:r>
              <a:rPr lang="fr-FR" b="1">
                <a:latin typeface="Times New Roman" pitchFamily="18" charset="0"/>
                <a:cs typeface="Times New Roman" pitchFamily="18" charset="0"/>
              </a:rPr>
              <a:t>Banque</a:t>
            </a:r>
          </a:p>
        </p:txBody>
      </p:sp>
      <p:graphicFrame>
        <p:nvGraphicFramePr>
          <p:cNvPr id="11" name="Espace réservé du contenu 3"/>
          <p:cNvGraphicFramePr>
            <a:graphicFrameLocks/>
          </p:cNvGraphicFramePr>
          <p:nvPr/>
        </p:nvGraphicFramePr>
        <p:xfrm>
          <a:off x="5383213" y="2879725"/>
          <a:ext cx="3128962" cy="1270000"/>
        </p:xfrm>
        <a:graphic>
          <a:graphicData uri="http://schemas.openxmlformats.org/drawingml/2006/table">
            <a:tbl>
              <a:tblPr firstRow="1" bandRow="1">
                <a:tableStyleId>{5C22544A-7EE6-4342-B048-85BDC9FD1C3A}</a:tableStyleId>
              </a:tblPr>
              <a:tblGrid>
                <a:gridCol w="1564481"/>
                <a:gridCol w="1564481"/>
              </a:tblGrid>
              <a:tr h="402232">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35" marR="91435" marT="45726" marB="45726"/>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35" marR="91435" marT="45726" marB="45726"/>
                </a:tc>
              </a:tr>
              <a:tr h="402232">
                <a:tc>
                  <a:txBody>
                    <a:bodyPr/>
                    <a:lstStyle/>
                    <a:p>
                      <a:pPr algn="ctr"/>
                      <a:endParaRPr lang="fr-FR" sz="1800" dirty="0">
                        <a:latin typeface="Times New Roman" pitchFamily="18" charset="0"/>
                        <a:cs typeface="Times New Roman" pitchFamily="18" charset="0"/>
                      </a:endParaRPr>
                    </a:p>
                  </a:txBody>
                  <a:tcPr marL="91435" marR="91435" marT="45726" marB="45726"/>
                </a:tc>
                <a:tc>
                  <a:txBody>
                    <a:bodyPr/>
                    <a:lstStyle/>
                    <a:p>
                      <a:pPr algn="ctr"/>
                      <a:endParaRPr lang="fr-FR" sz="1800" dirty="0">
                        <a:latin typeface="Times New Roman" pitchFamily="18" charset="0"/>
                        <a:cs typeface="Times New Roman" pitchFamily="18" charset="0"/>
                      </a:endParaRPr>
                    </a:p>
                  </a:txBody>
                  <a:tcPr marL="91435" marR="91435" marT="45726" marB="45726"/>
                </a:tc>
              </a:tr>
              <a:tr h="464891">
                <a:tc>
                  <a:txBody>
                    <a:bodyPr/>
                    <a:lstStyle/>
                    <a:p>
                      <a:pPr algn="ctr"/>
                      <a:endParaRPr lang="fr-FR" sz="18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txBody>
                  <a:tcPr marL="91435" marR="91435" marT="45726" marB="45726"/>
                </a:tc>
                <a:tc>
                  <a:txBody>
                    <a:bodyPr/>
                    <a:lstStyle/>
                    <a:p>
                      <a:pPr algn="ctr"/>
                      <a:endParaRPr lang="fr-FR" sz="1800" dirty="0">
                        <a:latin typeface="Times New Roman" pitchFamily="18" charset="0"/>
                        <a:cs typeface="Times New Roman" pitchFamily="18" charset="0"/>
                      </a:endParaRPr>
                    </a:p>
                  </a:txBody>
                  <a:tcPr marL="91435" marR="91435" marT="45726" marB="45726"/>
                </a:tc>
              </a:tr>
            </a:tbl>
          </a:graphicData>
        </a:graphic>
      </p:graphicFrame>
      <p:sp>
        <p:nvSpPr>
          <p:cNvPr id="131119" name="Rectangle 2"/>
          <p:cNvSpPr>
            <a:spLocks noChangeArrowheads="1"/>
          </p:cNvSpPr>
          <p:nvPr/>
        </p:nvSpPr>
        <p:spPr bwMode="auto">
          <a:xfrm>
            <a:off x="6240463" y="2495550"/>
            <a:ext cx="1565275" cy="369888"/>
          </a:xfrm>
          <a:prstGeom prst="rect">
            <a:avLst/>
          </a:prstGeom>
          <a:noFill/>
          <a:ln w="9525">
            <a:noFill/>
            <a:miter lim="800000"/>
            <a:headEnd/>
            <a:tailEnd/>
          </a:ln>
        </p:spPr>
        <p:txBody>
          <a:bodyPr wrap="none">
            <a:spAutoFit/>
          </a:bodyPr>
          <a:lstStyle/>
          <a:p>
            <a:pPr algn="ctr"/>
            <a:r>
              <a:rPr lang="fr-FR" b="1">
                <a:latin typeface="Times New Roman" pitchFamily="18" charset="0"/>
                <a:cs typeface="Times New Roman" pitchFamily="18" charset="0"/>
              </a:rPr>
              <a:t>Fonctionnaire</a:t>
            </a:r>
          </a:p>
        </p:txBody>
      </p:sp>
      <p:graphicFrame>
        <p:nvGraphicFramePr>
          <p:cNvPr id="16" name="Espace réservé du contenu 3"/>
          <p:cNvGraphicFramePr>
            <a:graphicFrameLocks/>
          </p:cNvGraphicFramePr>
          <p:nvPr/>
        </p:nvGraphicFramePr>
        <p:xfrm>
          <a:off x="871538" y="765175"/>
          <a:ext cx="7300912" cy="1598613"/>
        </p:xfrm>
        <a:graphic>
          <a:graphicData uri="http://schemas.openxmlformats.org/drawingml/2006/table">
            <a:tbl>
              <a:tblPr firstRow="1" bandRow="1">
                <a:tableStyleId>{5C22544A-7EE6-4342-B048-85BDC9FD1C3A}</a:tableStyleId>
              </a:tblPr>
              <a:tblGrid>
                <a:gridCol w="3556422"/>
                <a:gridCol w="3744415"/>
              </a:tblGrid>
              <a:tr h="365704">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49" marR="91449" marT="45694" marB="45694"/>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49" marR="91449" marT="45694" marB="45694"/>
                </a:tc>
              </a:tr>
              <a:tr h="365704">
                <a:tc>
                  <a:txBody>
                    <a:bodyPr/>
                    <a:lstStyle/>
                    <a:p>
                      <a:pPr algn="ctr"/>
                      <a:r>
                        <a:rPr lang="fr-FR" sz="1800" dirty="0" smtClean="0">
                          <a:latin typeface="Times New Roman" pitchFamily="18" charset="0"/>
                          <a:cs typeface="Times New Roman" pitchFamily="18" charset="0"/>
                        </a:rPr>
                        <a:t>Créance sur l’Etranger</a:t>
                      </a:r>
                      <a:endParaRPr lang="fr-FR" sz="1800" dirty="0">
                        <a:latin typeface="Times New Roman" pitchFamily="18" charset="0"/>
                        <a:cs typeface="Times New Roman" pitchFamily="18" charset="0"/>
                      </a:endParaRPr>
                    </a:p>
                  </a:txBody>
                  <a:tcPr marL="91449" marR="91449" marT="45694" marB="45694"/>
                </a:tc>
                <a:tc>
                  <a:txBody>
                    <a:bodyPr/>
                    <a:lstStyle/>
                    <a:p>
                      <a:pPr algn="ctr"/>
                      <a:r>
                        <a:rPr lang="fr-FR" sz="1800" dirty="0" smtClean="0">
                          <a:latin typeface="Times New Roman" pitchFamily="18" charset="0"/>
                          <a:cs typeface="Times New Roman" pitchFamily="18" charset="0"/>
                        </a:rPr>
                        <a:t>Circulation fiduciaire</a:t>
                      </a:r>
                      <a:endParaRPr lang="fr-FR" sz="1800" dirty="0">
                        <a:latin typeface="Times New Roman" pitchFamily="18" charset="0"/>
                        <a:cs typeface="Times New Roman" pitchFamily="18" charset="0"/>
                      </a:endParaRPr>
                    </a:p>
                  </a:txBody>
                  <a:tcPr marL="91449" marR="91449" marT="45694" marB="45694"/>
                </a:tc>
              </a:tr>
              <a:tr h="433817">
                <a:tc rowSpan="2">
                  <a:txBody>
                    <a:bodyPr/>
                    <a:lstStyle/>
                    <a:p>
                      <a:pPr algn="ctr"/>
                      <a:r>
                        <a:rPr lang="fr-FR" sz="1800" b="1" dirty="0" smtClean="0">
                          <a:solidFill>
                            <a:schemeClr val="accent1"/>
                          </a:solidFill>
                          <a:latin typeface="Times New Roman" pitchFamily="18" charset="0"/>
                          <a:cs typeface="Times New Roman" pitchFamily="18" charset="0"/>
                        </a:rPr>
                        <a:t>Créance sur l’intérieur = 100</a:t>
                      </a:r>
                      <a:endParaRPr lang="fr-FR" sz="1800" b="1" dirty="0">
                        <a:solidFill>
                          <a:schemeClr val="accent1"/>
                        </a:solidFill>
                        <a:latin typeface="Times New Roman" pitchFamily="18" charset="0"/>
                        <a:cs typeface="Times New Roman" pitchFamily="18" charset="0"/>
                      </a:endParaRPr>
                    </a:p>
                  </a:txBody>
                  <a:tcPr marL="91449" marR="91449" marT="45694" marB="45694"/>
                </a:tc>
                <a:tc>
                  <a:txBody>
                    <a:bodyPr/>
                    <a:lstStyle/>
                    <a:p>
                      <a:pPr algn="ctr"/>
                      <a:r>
                        <a:rPr lang="fr-FR" sz="1800" dirty="0" smtClean="0">
                          <a:solidFill>
                            <a:schemeClr val="tx1"/>
                          </a:solidFill>
                          <a:effectLst/>
                          <a:latin typeface="Times New Roman" pitchFamily="18" charset="0"/>
                          <a:cs typeface="Times New Roman" pitchFamily="18" charset="0"/>
                        </a:rPr>
                        <a:t>Réserves bancaires</a:t>
                      </a:r>
                      <a:endParaRPr lang="fr-FR" sz="1800" dirty="0">
                        <a:solidFill>
                          <a:schemeClr val="tx1"/>
                        </a:solidFill>
                        <a:effectLst/>
                        <a:latin typeface="Times New Roman" pitchFamily="18" charset="0"/>
                        <a:cs typeface="Times New Roman" pitchFamily="18" charset="0"/>
                      </a:endParaRPr>
                    </a:p>
                  </a:txBody>
                  <a:tcPr marL="91449" marR="91449" marT="45694" marB="45694"/>
                </a:tc>
              </a:tr>
              <a:tr h="433817">
                <a:tc vMerge="1">
                  <a:txBody>
                    <a:bodyPr/>
                    <a:lstStyle/>
                    <a:p>
                      <a:pPr algn="ctr"/>
                      <a:endParaRPr lang="fr-FR" sz="1800" dirty="0">
                        <a:latin typeface="Times New Roman" pitchFamily="18" charset="0"/>
                        <a:cs typeface="Times New Roman" pitchFamily="18" charset="0"/>
                      </a:endParaRPr>
                    </a:p>
                  </a:txBody>
                  <a:tcPr marL="91449" marR="91449" marT="45694" marB="45694"/>
                </a:tc>
                <a:tc>
                  <a:txBody>
                    <a:bodyPr/>
                    <a:lstStyle/>
                    <a:p>
                      <a:pPr algn="ctr"/>
                      <a:r>
                        <a:rPr lang="fr-FR" sz="1800" b="1" dirty="0" smtClean="0">
                          <a:solidFill>
                            <a:schemeClr val="accent1"/>
                          </a:solidFill>
                          <a:effectLst/>
                          <a:latin typeface="Times New Roman" pitchFamily="18" charset="0"/>
                          <a:cs typeface="Times New Roman" pitchFamily="18" charset="0"/>
                        </a:rPr>
                        <a:t>Cc.</a:t>
                      </a:r>
                      <a:r>
                        <a:rPr lang="fr-FR" sz="1800" b="1" baseline="0" dirty="0" smtClean="0">
                          <a:solidFill>
                            <a:schemeClr val="accent1"/>
                          </a:solidFill>
                          <a:effectLst/>
                          <a:latin typeface="Times New Roman" pitchFamily="18" charset="0"/>
                          <a:cs typeface="Times New Roman" pitchFamily="18" charset="0"/>
                        </a:rPr>
                        <a:t> Etat= 100</a:t>
                      </a:r>
                      <a:endParaRPr lang="fr-FR" sz="1800" b="1" dirty="0">
                        <a:solidFill>
                          <a:schemeClr val="accent1"/>
                        </a:solidFill>
                        <a:effectLst/>
                        <a:latin typeface="Times New Roman" pitchFamily="18" charset="0"/>
                        <a:cs typeface="Times New Roman" pitchFamily="18" charset="0"/>
                      </a:endParaRPr>
                    </a:p>
                  </a:txBody>
                  <a:tcPr marL="91449" marR="91449" marT="45694" marB="45694"/>
                </a:tc>
              </a:tr>
            </a:tbl>
          </a:graphicData>
        </a:graphic>
      </p:graphicFrame>
      <p:sp>
        <p:nvSpPr>
          <p:cNvPr id="131136" name="ZoneTexte 16"/>
          <p:cNvSpPr txBox="1">
            <a:spLocks noChangeArrowheads="1"/>
          </p:cNvSpPr>
          <p:nvPr/>
        </p:nvSpPr>
        <p:spPr bwMode="auto">
          <a:xfrm>
            <a:off x="3727450" y="412750"/>
            <a:ext cx="1512888" cy="369888"/>
          </a:xfrm>
          <a:prstGeom prst="rect">
            <a:avLst/>
          </a:prstGeom>
          <a:noFill/>
          <a:ln w="9525">
            <a:noFill/>
            <a:miter lim="800000"/>
            <a:headEnd/>
            <a:tailEnd/>
          </a:ln>
        </p:spPr>
        <p:txBody>
          <a:bodyPr>
            <a:spAutoFit/>
          </a:bodyPr>
          <a:lstStyle/>
          <a:p>
            <a:pPr algn="ctr"/>
            <a:r>
              <a:rPr lang="fr-FR" b="1">
                <a:latin typeface="Times New Roman" pitchFamily="18" charset="0"/>
                <a:cs typeface="Times New Roman" pitchFamily="18" charset="0"/>
              </a:rPr>
              <a:t>BC</a:t>
            </a:r>
          </a:p>
        </p:txBody>
      </p:sp>
      <p:cxnSp>
        <p:nvCxnSpPr>
          <p:cNvPr id="13" name="Connecteur droit avec flèche 12"/>
          <p:cNvCxnSpPr/>
          <p:nvPr/>
        </p:nvCxnSpPr>
        <p:spPr>
          <a:xfrm>
            <a:off x="4071938" y="3571875"/>
            <a:ext cx="142875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1138" name="ZoneTexte 13"/>
          <p:cNvSpPr txBox="1">
            <a:spLocks noChangeArrowheads="1"/>
          </p:cNvSpPr>
          <p:nvPr/>
        </p:nvSpPr>
        <p:spPr bwMode="auto">
          <a:xfrm>
            <a:off x="4143375" y="3214688"/>
            <a:ext cx="1285875" cy="461962"/>
          </a:xfrm>
          <a:prstGeom prst="rect">
            <a:avLst/>
          </a:prstGeom>
          <a:noFill/>
          <a:ln w="9525">
            <a:noFill/>
            <a:miter lim="800000"/>
            <a:headEnd/>
            <a:tailEnd/>
          </a:ln>
        </p:spPr>
        <p:txBody>
          <a:bodyPr>
            <a:spAutoFit/>
          </a:bodyPr>
          <a:lstStyle/>
          <a:p>
            <a:r>
              <a:rPr lang="fr-FR" sz="2400" b="1" i="1">
                <a:solidFill>
                  <a:schemeClr val="accent1"/>
                </a:solidFill>
                <a:latin typeface="Times New Roman" pitchFamily="18" charset="0"/>
                <a:cs typeface="Times New Roman" pitchFamily="18" charset="0"/>
              </a:rPr>
              <a:t>Salaire</a:t>
            </a:r>
          </a:p>
        </p:txBody>
      </p:sp>
      <p:cxnSp>
        <p:nvCxnSpPr>
          <p:cNvPr id="17" name="Connecteur droit avec flèche 16"/>
          <p:cNvCxnSpPr/>
          <p:nvPr/>
        </p:nvCxnSpPr>
        <p:spPr>
          <a:xfrm flipV="1">
            <a:off x="3214688" y="2286000"/>
            <a:ext cx="3143250" cy="5000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1140" name="ZoneTexte 18"/>
          <p:cNvSpPr txBox="1">
            <a:spLocks noChangeArrowheads="1"/>
          </p:cNvSpPr>
          <p:nvPr/>
        </p:nvSpPr>
        <p:spPr bwMode="auto">
          <a:xfrm rot="-534689">
            <a:off x="3873500" y="2333625"/>
            <a:ext cx="3411538" cy="461963"/>
          </a:xfrm>
          <a:prstGeom prst="rect">
            <a:avLst/>
          </a:prstGeom>
          <a:noFill/>
          <a:ln w="9525">
            <a:noFill/>
            <a:miter lim="800000"/>
            <a:headEnd/>
            <a:tailEnd/>
          </a:ln>
        </p:spPr>
        <p:txBody>
          <a:bodyPr>
            <a:spAutoFit/>
          </a:bodyPr>
          <a:lstStyle/>
          <a:p>
            <a:r>
              <a:rPr lang="fr-FR" sz="2400" b="1" i="1">
                <a:solidFill>
                  <a:schemeClr val="accent1"/>
                </a:solidFill>
                <a:latin typeface="Times New Roman" pitchFamily="18" charset="0"/>
                <a:cs typeface="Times New Roman" pitchFamily="18" charset="0"/>
              </a:rPr>
              <a:t>Ordre de virement</a:t>
            </a:r>
          </a:p>
        </p:txBody>
      </p:sp>
      <p:sp>
        <p:nvSpPr>
          <p:cNvPr id="15" name="Espace réservé du pied de page 14"/>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8313" y="0"/>
            <a:ext cx="8229600" cy="404813"/>
          </a:xfrm>
        </p:spPr>
        <p:txBody>
          <a:bodyPr rtlCol="0">
            <a:normAutofit fontScale="90000"/>
          </a:bodyPr>
          <a:lstStyle/>
          <a:p>
            <a:pPr eaLnBrk="1" fontAlgn="auto" hangingPunct="1">
              <a:spcAft>
                <a:spcPts val="0"/>
              </a:spcAft>
              <a:defRPr/>
            </a:pPr>
            <a:r>
              <a:rPr lang="fr-FR" sz="2400" dirty="0" smtClean="0">
                <a:effectLst>
                  <a:outerShdw blurRad="38100" dist="38100" dir="2700000" algn="tl">
                    <a:srgbClr val="000000">
                      <a:alpha val="43137"/>
                    </a:srgbClr>
                  </a:outerShdw>
                </a:effectLst>
                <a:latin typeface="Times New Roman" pitchFamily="18" charset="0"/>
                <a:cs typeface="Times New Roman" pitchFamily="18" charset="0"/>
              </a:rPr>
              <a:t>2</a:t>
            </a:r>
            <a:r>
              <a:rPr lang="fr-FR" sz="2400" baseline="30000" dirty="0" smtClean="0">
                <a:effectLst>
                  <a:outerShdw blurRad="38100" dist="38100" dir="2700000" algn="tl">
                    <a:srgbClr val="000000">
                      <a:alpha val="43137"/>
                    </a:srgbClr>
                  </a:outerShdw>
                </a:effectLst>
                <a:latin typeface="Times New Roman" pitchFamily="18" charset="0"/>
                <a:cs typeface="Times New Roman" pitchFamily="18" charset="0"/>
              </a:rPr>
              <a:t>ème</a:t>
            </a:r>
            <a:r>
              <a:rPr lang="fr-FR" sz="2400" dirty="0" smtClean="0">
                <a:effectLst>
                  <a:outerShdw blurRad="38100" dist="38100" dir="2700000" algn="tl">
                    <a:srgbClr val="000000">
                      <a:alpha val="43137"/>
                    </a:srgbClr>
                  </a:outerShdw>
                </a:effectLst>
                <a:latin typeface="Times New Roman" pitchFamily="18" charset="0"/>
                <a:cs typeface="Times New Roman" pitchFamily="18" charset="0"/>
              </a:rPr>
              <a:t> cas : Crédit au Trésor public</a:t>
            </a:r>
            <a:endParaRPr lang="fr-FR" sz="2400" dirty="0">
              <a:effectLst>
                <a:outerShdw blurRad="38100" dist="38100" dir="2700000" algn="tl">
                  <a:srgbClr val="000000">
                    <a:alpha val="43137"/>
                  </a:srgbClr>
                </a:outerShdw>
              </a:effectLst>
              <a:latin typeface="Times New Roman" pitchFamily="18" charset="0"/>
              <a:cs typeface="Times New Roman" pitchFamily="18" charset="0"/>
            </a:endParaRPr>
          </a:p>
        </p:txBody>
      </p:sp>
      <p:graphicFrame>
        <p:nvGraphicFramePr>
          <p:cNvPr id="4" name="Espace réservé du contenu 3"/>
          <p:cNvGraphicFramePr>
            <a:graphicFrameLocks noGrp="1"/>
          </p:cNvGraphicFramePr>
          <p:nvPr>
            <p:ph idx="1"/>
          </p:nvPr>
        </p:nvGraphicFramePr>
        <p:xfrm>
          <a:off x="468313" y="2894013"/>
          <a:ext cx="3554412" cy="1314450"/>
        </p:xfrm>
        <a:graphic>
          <a:graphicData uri="http://schemas.openxmlformats.org/drawingml/2006/table">
            <a:tbl>
              <a:tblPr firstRow="1" bandRow="1">
                <a:tableStyleId>{5C22544A-7EE6-4342-B048-85BDC9FD1C3A}</a:tableStyleId>
              </a:tblPr>
              <a:tblGrid>
                <a:gridCol w="1435231"/>
                <a:gridCol w="2119181"/>
              </a:tblGrid>
              <a:tr h="365797">
                <a:tc>
                  <a:txBody>
                    <a:bodyPr/>
                    <a:lstStyle/>
                    <a:p>
                      <a:endParaRPr lang="fr-FR" dirty="0">
                        <a:latin typeface="Times New Roman" pitchFamily="18" charset="0"/>
                        <a:cs typeface="Times New Roman" pitchFamily="18" charset="0"/>
                      </a:endParaRPr>
                    </a:p>
                  </a:txBody>
                  <a:tcPr marL="91423" marR="91423" marT="45725" marB="45725"/>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23" marR="91423" marT="45725" marB="45725"/>
                </a:tc>
              </a:tr>
              <a:tr h="529230">
                <a:tc>
                  <a:txBody>
                    <a:bodyPr/>
                    <a:lstStyle/>
                    <a:p>
                      <a:r>
                        <a:rPr lang="fr-FR" b="1" dirty="0" smtClean="0">
                          <a:solidFill>
                            <a:schemeClr val="tx2"/>
                          </a:solidFill>
                          <a:latin typeface="Times New Roman" pitchFamily="18" charset="0"/>
                          <a:cs typeface="Times New Roman" pitchFamily="18" charset="0"/>
                        </a:rPr>
                        <a:t>Cc. = - 100</a:t>
                      </a:r>
                      <a:endParaRPr lang="fr-FR" b="1" dirty="0">
                        <a:solidFill>
                          <a:schemeClr val="tx2"/>
                        </a:solidFill>
                        <a:latin typeface="Times New Roman" pitchFamily="18" charset="0"/>
                        <a:cs typeface="Times New Roman" pitchFamily="18" charset="0"/>
                      </a:endParaRPr>
                    </a:p>
                  </a:txBody>
                  <a:tcPr marL="91423" marR="91423" marT="45725" marB="45725"/>
                </a:tc>
                <a:tc>
                  <a:txBody>
                    <a:bodyPr/>
                    <a:lstStyle/>
                    <a:p>
                      <a:pPr algn="ctr"/>
                      <a:r>
                        <a:rPr lang="fr-FR" sz="1800" b="1" dirty="0" smtClean="0">
                          <a:solidFill>
                            <a:schemeClr val="tx1"/>
                          </a:solidFill>
                          <a:latin typeface="Times New Roman" pitchFamily="18" charset="0"/>
                          <a:cs typeface="Times New Roman" pitchFamily="18" charset="0"/>
                        </a:rPr>
                        <a:t>Dette BC 100</a:t>
                      </a:r>
                      <a:endParaRPr lang="fr-FR" sz="1800" b="1" dirty="0">
                        <a:solidFill>
                          <a:schemeClr val="tx1"/>
                        </a:solidFill>
                        <a:latin typeface="Times New Roman" pitchFamily="18" charset="0"/>
                        <a:cs typeface="Times New Roman" pitchFamily="18" charset="0"/>
                      </a:endParaRPr>
                    </a:p>
                  </a:txBody>
                  <a:tcPr marL="91423" marR="91423" marT="45725" marB="45725"/>
                </a:tc>
              </a:tr>
              <a:tr h="419922">
                <a:tc>
                  <a:txBody>
                    <a:bodyPr/>
                    <a:lstStyle/>
                    <a:p>
                      <a:pPr algn="ctr"/>
                      <a:endParaRPr lang="fr-FR" sz="1800" dirty="0">
                        <a:latin typeface="Times New Roman" pitchFamily="18" charset="0"/>
                        <a:cs typeface="Times New Roman" pitchFamily="18" charset="0"/>
                      </a:endParaRPr>
                    </a:p>
                  </a:txBody>
                  <a:tcPr marL="91423" marR="91423" marT="45725" marB="45725"/>
                </a:tc>
                <a:tc>
                  <a:txBody>
                    <a:bodyPr/>
                    <a:lstStyle/>
                    <a:p>
                      <a:pPr algn="ctr"/>
                      <a:endParaRPr lang="fr-FR" sz="18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txBody>
                  <a:tcPr marL="91423" marR="91423" marT="45725" marB="45725"/>
                </a:tc>
              </a:tr>
            </a:tbl>
          </a:graphicData>
        </a:graphic>
      </p:graphicFrame>
      <p:graphicFrame>
        <p:nvGraphicFramePr>
          <p:cNvPr id="6" name="Espace réservé du contenu 3"/>
          <p:cNvGraphicFramePr>
            <a:graphicFrameLocks/>
          </p:cNvGraphicFramePr>
          <p:nvPr/>
        </p:nvGraphicFramePr>
        <p:xfrm>
          <a:off x="1508125" y="5761038"/>
          <a:ext cx="5943600" cy="1096962"/>
        </p:xfrm>
        <a:graphic>
          <a:graphicData uri="http://schemas.openxmlformats.org/drawingml/2006/table">
            <a:tbl>
              <a:tblPr firstRow="1" bandRow="1">
                <a:tableStyleId>{5C22544A-7EE6-4342-B048-85BDC9FD1C3A}</a:tableStyleId>
              </a:tblPr>
              <a:tblGrid>
                <a:gridCol w="2855655"/>
                <a:gridCol w="3088371"/>
              </a:tblGrid>
              <a:tr h="365654">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60" marR="91460" marT="45680" marB="45680"/>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60" marR="91460" marT="45680" marB="45680"/>
                </a:tc>
              </a:tr>
              <a:tr h="365654">
                <a:tc>
                  <a:txBody>
                    <a:bodyPr/>
                    <a:lstStyle/>
                    <a:p>
                      <a:pPr algn="ctr"/>
                      <a:endParaRPr lang="fr-FR" sz="1800" dirty="0">
                        <a:latin typeface="Times New Roman" pitchFamily="18" charset="0"/>
                        <a:cs typeface="Times New Roman" pitchFamily="18" charset="0"/>
                      </a:endParaRPr>
                    </a:p>
                  </a:txBody>
                  <a:tcPr marL="91460" marR="91460" marT="45680" marB="45680"/>
                </a:tc>
                <a:tc>
                  <a:txBody>
                    <a:bodyPr/>
                    <a:lstStyle/>
                    <a:p>
                      <a:pPr algn="ctr"/>
                      <a:endParaRPr lang="fr-FR" sz="1800">
                        <a:latin typeface="Times New Roman" pitchFamily="18" charset="0"/>
                        <a:cs typeface="Times New Roman" pitchFamily="18" charset="0"/>
                      </a:endParaRPr>
                    </a:p>
                  </a:txBody>
                  <a:tcPr marL="91460" marR="91460" marT="45680" marB="45680"/>
                </a:tc>
              </a:tr>
              <a:tr h="365654">
                <a:tc>
                  <a:txBody>
                    <a:bodyPr/>
                    <a:lstStyle/>
                    <a:p>
                      <a:pPr algn="ctr"/>
                      <a:endParaRPr lang="fr-FR" sz="1800" dirty="0">
                        <a:latin typeface="Times New Roman" pitchFamily="18" charset="0"/>
                        <a:cs typeface="Times New Roman" pitchFamily="18" charset="0"/>
                      </a:endParaRPr>
                    </a:p>
                  </a:txBody>
                  <a:tcPr marL="91460" marR="91460" marT="45680" marB="45680"/>
                </a:tc>
                <a:tc>
                  <a:txBody>
                    <a:bodyPr/>
                    <a:lstStyle/>
                    <a:p>
                      <a:pPr algn="ctr"/>
                      <a:endParaRPr lang="fr-FR" sz="1800" dirty="0">
                        <a:latin typeface="Times New Roman" pitchFamily="18" charset="0"/>
                        <a:cs typeface="Times New Roman" pitchFamily="18" charset="0"/>
                      </a:endParaRPr>
                    </a:p>
                  </a:txBody>
                  <a:tcPr marL="91460" marR="91460" marT="45680" marB="45680"/>
                </a:tc>
              </a:tr>
            </a:tbl>
          </a:graphicData>
        </a:graphic>
      </p:graphicFrame>
      <p:sp>
        <p:nvSpPr>
          <p:cNvPr id="132127" name="ZoneTexte 6"/>
          <p:cNvSpPr txBox="1">
            <a:spLocks noChangeArrowheads="1"/>
          </p:cNvSpPr>
          <p:nvPr/>
        </p:nvSpPr>
        <p:spPr bwMode="auto">
          <a:xfrm>
            <a:off x="1258888" y="2497138"/>
            <a:ext cx="1511300" cy="368300"/>
          </a:xfrm>
          <a:prstGeom prst="rect">
            <a:avLst/>
          </a:prstGeom>
          <a:noFill/>
          <a:ln w="9525">
            <a:noFill/>
            <a:miter lim="800000"/>
            <a:headEnd/>
            <a:tailEnd/>
          </a:ln>
        </p:spPr>
        <p:txBody>
          <a:bodyPr>
            <a:spAutoFit/>
          </a:bodyPr>
          <a:lstStyle/>
          <a:p>
            <a:pPr algn="ctr"/>
            <a:r>
              <a:rPr lang="fr-FR" b="1">
                <a:latin typeface="Times New Roman" pitchFamily="18" charset="0"/>
                <a:cs typeface="Times New Roman" pitchFamily="18" charset="0"/>
              </a:rPr>
              <a:t>Trésor Public</a:t>
            </a:r>
          </a:p>
        </p:txBody>
      </p:sp>
      <p:sp>
        <p:nvSpPr>
          <p:cNvPr id="132128" name="ZoneTexte 7"/>
          <p:cNvSpPr txBox="1">
            <a:spLocks noChangeArrowheads="1"/>
          </p:cNvSpPr>
          <p:nvPr/>
        </p:nvSpPr>
        <p:spPr bwMode="auto">
          <a:xfrm>
            <a:off x="3906838" y="5411788"/>
            <a:ext cx="1295400" cy="369887"/>
          </a:xfrm>
          <a:prstGeom prst="rect">
            <a:avLst/>
          </a:prstGeom>
          <a:noFill/>
          <a:ln w="9525">
            <a:noFill/>
            <a:miter lim="800000"/>
            <a:headEnd/>
            <a:tailEnd/>
          </a:ln>
        </p:spPr>
        <p:txBody>
          <a:bodyPr>
            <a:spAutoFit/>
          </a:bodyPr>
          <a:lstStyle/>
          <a:p>
            <a:r>
              <a:rPr lang="fr-FR" b="1">
                <a:latin typeface="Times New Roman" pitchFamily="18" charset="0"/>
                <a:cs typeface="Times New Roman" pitchFamily="18" charset="0"/>
              </a:rPr>
              <a:t>Banque</a:t>
            </a:r>
          </a:p>
        </p:txBody>
      </p:sp>
      <p:graphicFrame>
        <p:nvGraphicFramePr>
          <p:cNvPr id="11" name="Espace réservé du contenu 3"/>
          <p:cNvGraphicFramePr>
            <a:graphicFrameLocks/>
          </p:cNvGraphicFramePr>
          <p:nvPr/>
        </p:nvGraphicFramePr>
        <p:xfrm>
          <a:off x="5383213" y="2879725"/>
          <a:ext cx="3128962" cy="1270000"/>
        </p:xfrm>
        <a:graphic>
          <a:graphicData uri="http://schemas.openxmlformats.org/drawingml/2006/table">
            <a:tbl>
              <a:tblPr firstRow="1" bandRow="1">
                <a:tableStyleId>{5C22544A-7EE6-4342-B048-85BDC9FD1C3A}</a:tableStyleId>
              </a:tblPr>
              <a:tblGrid>
                <a:gridCol w="1564481"/>
                <a:gridCol w="1564481"/>
              </a:tblGrid>
              <a:tr h="402232">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35" marR="91435" marT="45726" marB="45726"/>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35" marR="91435" marT="45726" marB="45726"/>
                </a:tc>
              </a:tr>
              <a:tr h="402232">
                <a:tc>
                  <a:txBody>
                    <a:bodyPr/>
                    <a:lstStyle/>
                    <a:p>
                      <a:pPr algn="ctr"/>
                      <a:endParaRPr lang="fr-FR" sz="1800" dirty="0">
                        <a:latin typeface="Times New Roman" pitchFamily="18" charset="0"/>
                        <a:cs typeface="Times New Roman" pitchFamily="18" charset="0"/>
                      </a:endParaRPr>
                    </a:p>
                  </a:txBody>
                  <a:tcPr marL="91435" marR="91435" marT="45726" marB="45726"/>
                </a:tc>
                <a:tc>
                  <a:txBody>
                    <a:bodyPr/>
                    <a:lstStyle/>
                    <a:p>
                      <a:pPr algn="ctr"/>
                      <a:endParaRPr lang="fr-FR" sz="1800" dirty="0">
                        <a:latin typeface="Times New Roman" pitchFamily="18" charset="0"/>
                        <a:cs typeface="Times New Roman" pitchFamily="18" charset="0"/>
                      </a:endParaRPr>
                    </a:p>
                  </a:txBody>
                  <a:tcPr marL="91435" marR="91435" marT="45726" marB="45726"/>
                </a:tc>
              </a:tr>
              <a:tr h="464891">
                <a:tc>
                  <a:txBody>
                    <a:bodyPr/>
                    <a:lstStyle/>
                    <a:p>
                      <a:pPr algn="ctr"/>
                      <a:endParaRPr lang="fr-FR" sz="18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txBody>
                  <a:tcPr marL="91435" marR="91435" marT="45726" marB="45726"/>
                </a:tc>
                <a:tc>
                  <a:txBody>
                    <a:bodyPr/>
                    <a:lstStyle/>
                    <a:p>
                      <a:pPr algn="ctr"/>
                      <a:endParaRPr lang="fr-FR" sz="1800" dirty="0">
                        <a:latin typeface="Times New Roman" pitchFamily="18" charset="0"/>
                        <a:cs typeface="Times New Roman" pitchFamily="18" charset="0"/>
                      </a:endParaRPr>
                    </a:p>
                  </a:txBody>
                  <a:tcPr marL="91435" marR="91435" marT="45726" marB="45726"/>
                </a:tc>
              </a:tr>
            </a:tbl>
          </a:graphicData>
        </a:graphic>
      </p:graphicFrame>
      <p:sp>
        <p:nvSpPr>
          <p:cNvPr id="132143" name="Rectangle 2"/>
          <p:cNvSpPr>
            <a:spLocks noChangeArrowheads="1"/>
          </p:cNvSpPr>
          <p:nvPr/>
        </p:nvSpPr>
        <p:spPr bwMode="auto">
          <a:xfrm>
            <a:off x="6240463" y="2495550"/>
            <a:ext cx="1565275" cy="369888"/>
          </a:xfrm>
          <a:prstGeom prst="rect">
            <a:avLst/>
          </a:prstGeom>
          <a:noFill/>
          <a:ln w="9525">
            <a:noFill/>
            <a:miter lim="800000"/>
            <a:headEnd/>
            <a:tailEnd/>
          </a:ln>
        </p:spPr>
        <p:txBody>
          <a:bodyPr wrap="none">
            <a:spAutoFit/>
          </a:bodyPr>
          <a:lstStyle/>
          <a:p>
            <a:pPr algn="ctr"/>
            <a:r>
              <a:rPr lang="fr-FR" b="1">
                <a:latin typeface="Times New Roman" pitchFamily="18" charset="0"/>
                <a:cs typeface="Times New Roman" pitchFamily="18" charset="0"/>
              </a:rPr>
              <a:t>Fonctionnaire</a:t>
            </a:r>
          </a:p>
        </p:txBody>
      </p:sp>
      <p:graphicFrame>
        <p:nvGraphicFramePr>
          <p:cNvPr id="16" name="Espace réservé du contenu 3"/>
          <p:cNvGraphicFramePr>
            <a:graphicFrameLocks/>
          </p:cNvGraphicFramePr>
          <p:nvPr/>
        </p:nvGraphicFramePr>
        <p:xfrm>
          <a:off x="871538" y="765175"/>
          <a:ext cx="7300912" cy="1598613"/>
        </p:xfrm>
        <a:graphic>
          <a:graphicData uri="http://schemas.openxmlformats.org/drawingml/2006/table">
            <a:tbl>
              <a:tblPr firstRow="1" bandRow="1">
                <a:tableStyleId>{5C22544A-7EE6-4342-B048-85BDC9FD1C3A}</a:tableStyleId>
              </a:tblPr>
              <a:tblGrid>
                <a:gridCol w="3556422"/>
                <a:gridCol w="3744415"/>
              </a:tblGrid>
              <a:tr h="365704">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49" marR="91449" marT="45694" marB="45694"/>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49" marR="91449" marT="45694" marB="45694"/>
                </a:tc>
              </a:tr>
              <a:tr h="365704">
                <a:tc>
                  <a:txBody>
                    <a:bodyPr/>
                    <a:lstStyle/>
                    <a:p>
                      <a:pPr algn="ctr"/>
                      <a:r>
                        <a:rPr lang="fr-FR" sz="1800" dirty="0" smtClean="0">
                          <a:latin typeface="Times New Roman" pitchFamily="18" charset="0"/>
                          <a:cs typeface="Times New Roman" pitchFamily="18" charset="0"/>
                        </a:rPr>
                        <a:t>Créance sur l’Etranger</a:t>
                      </a:r>
                      <a:endParaRPr lang="fr-FR" sz="1800" dirty="0">
                        <a:latin typeface="Times New Roman" pitchFamily="18" charset="0"/>
                        <a:cs typeface="Times New Roman" pitchFamily="18" charset="0"/>
                      </a:endParaRPr>
                    </a:p>
                  </a:txBody>
                  <a:tcPr marL="91449" marR="91449" marT="45694" marB="45694"/>
                </a:tc>
                <a:tc>
                  <a:txBody>
                    <a:bodyPr/>
                    <a:lstStyle/>
                    <a:p>
                      <a:pPr algn="ctr"/>
                      <a:r>
                        <a:rPr lang="fr-FR" sz="1800" dirty="0" smtClean="0">
                          <a:latin typeface="Times New Roman" pitchFamily="18" charset="0"/>
                          <a:cs typeface="Times New Roman" pitchFamily="18" charset="0"/>
                        </a:rPr>
                        <a:t>Circulation fiduciaire</a:t>
                      </a:r>
                      <a:endParaRPr lang="fr-FR" sz="1800" dirty="0">
                        <a:latin typeface="Times New Roman" pitchFamily="18" charset="0"/>
                        <a:cs typeface="Times New Roman" pitchFamily="18" charset="0"/>
                      </a:endParaRPr>
                    </a:p>
                  </a:txBody>
                  <a:tcPr marL="91449" marR="91449" marT="45694" marB="45694"/>
                </a:tc>
              </a:tr>
              <a:tr h="433817">
                <a:tc rowSpan="2">
                  <a:txBody>
                    <a:bodyPr/>
                    <a:lstStyle/>
                    <a:p>
                      <a:pPr algn="ctr"/>
                      <a:r>
                        <a:rPr lang="fr-FR" sz="1800" b="1" dirty="0" smtClean="0">
                          <a:solidFill>
                            <a:schemeClr val="accent1"/>
                          </a:solidFill>
                          <a:latin typeface="Times New Roman" pitchFamily="18" charset="0"/>
                          <a:cs typeface="Times New Roman" pitchFamily="18" charset="0"/>
                        </a:rPr>
                        <a:t>Créance sur l’intérieur = 100</a:t>
                      </a:r>
                      <a:endParaRPr lang="fr-FR" sz="1800" b="1" dirty="0">
                        <a:solidFill>
                          <a:schemeClr val="accent1"/>
                        </a:solidFill>
                        <a:latin typeface="Times New Roman" pitchFamily="18" charset="0"/>
                        <a:cs typeface="Times New Roman" pitchFamily="18" charset="0"/>
                      </a:endParaRPr>
                    </a:p>
                  </a:txBody>
                  <a:tcPr marL="91449" marR="91449" marT="45694" marB="45694"/>
                </a:tc>
                <a:tc>
                  <a:txBody>
                    <a:bodyPr/>
                    <a:lstStyle/>
                    <a:p>
                      <a:pPr algn="ctr"/>
                      <a:r>
                        <a:rPr lang="fr-FR" sz="1800" b="1" dirty="0" smtClean="0">
                          <a:solidFill>
                            <a:schemeClr val="tx2"/>
                          </a:solidFill>
                          <a:effectLst/>
                          <a:latin typeface="Times New Roman" pitchFamily="18" charset="0"/>
                          <a:cs typeface="Times New Roman" pitchFamily="18" charset="0"/>
                        </a:rPr>
                        <a:t>Réserves bancaires= + 100</a:t>
                      </a:r>
                      <a:endParaRPr lang="fr-FR" sz="1800" b="1" dirty="0">
                        <a:solidFill>
                          <a:schemeClr val="tx2"/>
                        </a:solidFill>
                        <a:effectLst/>
                        <a:latin typeface="Times New Roman" pitchFamily="18" charset="0"/>
                        <a:cs typeface="Times New Roman" pitchFamily="18" charset="0"/>
                      </a:endParaRPr>
                    </a:p>
                  </a:txBody>
                  <a:tcPr marL="91449" marR="91449" marT="45694" marB="45694"/>
                </a:tc>
              </a:tr>
              <a:tr h="433817">
                <a:tc vMerge="1">
                  <a:txBody>
                    <a:bodyPr/>
                    <a:lstStyle/>
                    <a:p>
                      <a:pPr algn="ctr"/>
                      <a:endParaRPr lang="fr-FR" sz="1800" dirty="0">
                        <a:latin typeface="Times New Roman" pitchFamily="18" charset="0"/>
                        <a:cs typeface="Times New Roman" pitchFamily="18" charset="0"/>
                      </a:endParaRPr>
                    </a:p>
                  </a:txBody>
                  <a:tcPr marL="91449" marR="91449" marT="45694" marB="45694"/>
                </a:tc>
                <a:tc>
                  <a:txBody>
                    <a:bodyPr/>
                    <a:lstStyle/>
                    <a:p>
                      <a:pPr algn="ctr"/>
                      <a:r>
                        <a:rPr lang="fr-FR" sz="1800" b="1" dirty="0" smtClean="0">
                          <a:solidFill>
                            <a:schemeClr val="accent1"/>
                          </a:solidFill>
                          <a:effectLst/>
                          <a:latin typeface="Times New Roman" pitchFamily="18" charset="0"/>
                          <a:cs typeface="Times New Roman" pitchFamily="18" charset="0"/>
                        </a:rPr>
                        <a:t>Cc.</a:t>
                      </a:r>
                      <a:r>
                        <a:rPr lang="fr-FR" sz="1800" b="1" baseline="0" dirty="0" smtClean="0">
                          <a:solidFill>
                            <a:schemeClr val="accent1"/>
                          </a:solidFill>
                          <a:effectLst/>
                          <a:latin typeface="Times New Roman" pitchFamily="18" charset="0"/>
                          <a:cs typeface="Times New Roman" pitchFamily="18" charset="0"/>
                        </a:rPr>
                        <a:t> Etat= - 100</a:t>
                      </a:r>
                      <a:endParaRPr lang="fr-FR" sz="1800" b="1" dirty="0">
                        <a:solidFill>
                          <a:schemeClr val="accent1"/>
                        </a:solidFill>
                        <a:effectLst/>
                        <a:latin typeface="Times New Roman" pitchFamily="18" charset="0"/>
                        <a:cs typeface="Times New Roman" pitchFamily="18" charset="0"/>
                      </a:endParaRPr>
                    </a:p>
                  </a:txBody>
                  <a:tcPr marL="91449" marR="91449" marT="45694" marB="45694"/>
                </a:tc>
              </a:tr>
            </a:tbl>
          </a:graphicData>
        </a:graphic>
      </p:graphicFrame>
      <p:sp>
        <p:nvSpPr>
          <p:cNvPr id="132160" name="ZoneTexte 16"/>
          <p:cNvSpPr txBox="1">
            <a:spLocks noChangeArrowheads="1"/>
          </p:cNvSpPr>
          <p:nvPr/>
        </p:nvSpPr>
        <p:spPr bwMode="auto">
          <a:xfrm>
            <a:off x="3727450" y="412750"/>
            <a:ext cx="1512888" cy="369888"/>
          </a:xfrm>
          <a:prstGeom prst="rect">
            <a:avLst/>
          </a:prstGeom>
          <a:noFill/>
          <a:ln w="9525">
            <a:noFill/>
            <a:miter lim="800000"/>
            <a:headEnd/>
            <a:tailEnd/>
          </a:ln>
        </p:spPr>
        <p:txBody>
          <a:bodyPr>
            <a:spAutoFit/>
          </a:bodyPr>
          <a:lstStyle/>
          <a:p>
            <a:pPr algn="ctr"/>
            <a:r>
              <a:rPr lang="fr-FR" b="1">
                <a:latin typeface="Times New Roman" pitchFamily="18" charset="0"/>
                <a:cs typeface="Times New Roman" pitchFamily="18" charset="0"/>
              </a:rPr>
              <a:t>BC</a:t>
            </a:r>
          </a:p>
        </p:txBody>
      </p:sp>
      <p:cxnSp>
        <p:nvCxnSpPr>
          <p:cNvPr id="13" name="Connecteur droit avec flèche 12"/>
          <p:cNvCxnSpPr/>
          <p:nvPr/>
        </p:nvCxnSpPr>
        <p:spPr>
          <a:xfrm>
            <a:off x="4071938" y="3571875"/>
            <a:ext cx="142875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2162" name="ZoneTexte 13"/>
          <p:cNvSpPr txBox="1">
            <a:spLocks noChangeArrowheads="1"/>
          </p:cNvSpPr>
          <p:nvPr/>
        </p:nvSpPr>
        <p:spPr bwMode="auto">
          <a:xfrm>
            <a:off x="4143375" y="3214688"/>
            <a:ext cx="1285875" cy="461962"/>
          </a:xfrm>
          <a:prstGeom prst="rect">
            <a:avLst/>
          </a:prstGeom>
          <a:noFill/>
          <a:ln w="9525">
            <a:noFill/>
            <a:miter lim="800000"/>
            <a:headEnd/>
            <a:tailEnd/>
          </a:ln>
        </p:spPr>
        <p:txBody>
          <a:bodyPr>
            <a:spAutoFit/>
          </a:bodyPr>
          <a:lstStyle/>
          <a:p>
            <a:r>
              <a:rPr lang="fr-FR" sz="2400" b="1" i="1">
                <a:solidFill>
                  <a:schemeClr val="accent1"/>
                </a:solidFill>
                <a:latin typeface="Times New Roman" pitchFamily="18" charset="0"/>
                <a:cs typeface="Times New Roman" pitchFamily="18" charset="0"/>
              </a:rPr>
              <a:t>Salaire</a:t>
            </a:r>
          </a:p>
        </p:txBody>
      </p:sp>
      <p:cxnSp>
        <p:nvCxnSpPr>
          <p:cNvPr id="17" name="Connecteur droit avec flèche 16"/>
          <p:cNvCxnSpPr/>
          <p:nvPr/>
        </p:nvCxnSpPr>
        <p:spPr>
          <a:xfrm flipV="1">
            <a:off x="3214688" y="2286000"/>
            <a:ext cx="3143250" cy="5000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2164" name="ZoneTexte 18"/>
          <p:cNvSpPr txBox="1">
            <a:spLocks noChangeArrowheads="1"/>
          </p:cNvSpPr>
          <p:nvPr/>
        </p:nvSpPr>
        <p:spPr bwMode="auto">
          <a:xfrm rot="-534689">
            <a:off x="3873500" y="2333625"/>
            <a:ext cx="3411538" cy="461963"/>
          </a:xfrm>
          <a:prstGeom prst="rect">
            <a:avLst/>
          </a:prstGeom>
          <a:noFill/>
          <a:ln w="9525">
            <a:noFill/>
            <a:miter lim="800000"/>
            <a:headEnd/>
            <a:tailEnd/>
          </a:ln>
        </p:spPr>
        <p:txBody>
          <a:bodyPr>
            <a:spAutoFit/>
          </a:bodyPr>
          <a:lstStyle/>
          <a:p>
            <a:r>
              <a:rPr lang="fr-FR" sz="2400" b="1" i="1">
                <a:solidFill>
                  <a:schemeClr val="accent1"/>
                </a:solidFill>
                <a:latin typeface="Times New Roman" pitchFamily="18" charset="0"/>
                <a:cs typeface="Times New Roman" pitchFamily="18" charset="0"/>
              </a:rPr>
              <a:t>Ordre de virement</a:t>
            </a:r>
          </a:p>
        </p:txBody>
      </p:sp>
      <p:sp>
        <p:nvSpPr>
          <p:cNvPr id="15" name="Espace réservé du pied de page 14"/>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8313" y="0"/>
            <a:ext cx="8229600" cy="404813"/>
          </a:xfrm>
        </p:spPr>
        <p:txBody>
          <a:bodyPr rtlCol="0">
            <a:normAutofit fontScale="90000"/>
          </a:bodyPr>
          <a:lstStyle/>
          <a:p>
            <a:pPr eaLnBrk="1" fontAlgn="auto" hangingPunct="1">
              <a:spcAft>
                <a:spcPts val="0"/>
              </a:spcAft>
              <a:defRPr/>
            </a:pPr>
            <a:r>
              <a:rPr lang="fr-FR" sz="2400" dirty="0" smtClean="0">
                <a:effectLst>
                  <a:outerShdw blurRad="38100" dist="38100" dir="2700000" algn="tl">
                    <a:srgbClr val="000000">
                      <a:alpha val="43137"/>
                    </a:srgbClr>
                  </a:outerShdw>
                </a:effectLst>
                <a:latin typeface="Times New Roman" pitchFamily="18" charset="0"/>
                <a:cs typeface="Times New Roman" pitchFamily="18" charset="0"/>
              </a:rPr>
              <a:t>2</a:t>
            </a:r>
            <a:r>
              <a:rPr lang="fr-FR" sz="2400" baseline="30000" dirty="0" smtClean="0">
                <a:effectLst>
                  <a:outerShdw blurRad="38100" dist="38100" dir="2700000" algn="tl">
                    <a:srgbClr val="000000">
                      <a:alpha val="43137"/>
                    </a:srgbClr>
                  </a:outerShdw>
                </a:effectLst>
                <a:latin typeface="Times New Roman" pitchFamily="18" charset="0"/>
                <a:cs typeface="Times New Roman" pitchFamily="18" charset="0"/>
              </a:rPr>
              <a:t>ème</a:t>
            </a:r>
            <a:r>
              <a:rPr lang="fr-FR" sz="2400" dirty="0" smtClean="0">
                <a:effectLst>
                  <a:outerShdw blurRad="38100" dist="38100" dir="2700000" algn="tl">
                    <a:srgbClr val="000000">
                      <a:alpha val="43137"/>
                    </a:srgbClr>
                  </a:outerShdw>
                </a:effectLst>
                <a:latin typeface="Times New Roman" pitchFamily="18" charset="0"/>
                <a:cs typeface="Times New Roman" pitchFamily="18" charset="0"/>
              </a:rPr>
              <a:t> cas : Crédit au Trésor public</a:t>
            </a:r>
            <a:endParaRPr lang="fr-FR" sz="2400" dirty="0">
              <a:effectLst>
                <a:outerShdw blurRad="38100" dist="38100" dir="2700000" algn="tl">
                  <a:srgbClr val="000000">
                    <a:alpha val="43137"/>
                  </a:srgbClr>
                </a:outerShdw>
              </a:effectLst>
              <a:latin typeface="Times New Roman" pitchFamily="18" charset="0"/>
              <a:cs typeface="Times New Roman" pitchFamily="18" charset="0"/>
            </a:endParaRPr>
          </a:p>
        </p:txBody>
      </p:sp>
      <p:graphicFrame>
        <p:nvGraphicFramePr>
          <p:cNvPr id="4" name="Espace réservé du contenu 3"/>
          <p:cNvGraphicFramePr>
            <a:graphicFrameLocks noGrp="1"/>
          </p:cNvGraphicFramePr>
          <p:nvPr>
            <p:ph idx="1"/>
          </p:nvPr>
        </p:nvGraphicFramePr>
        <p:xfrm>
          <a:off x="468313" y="2894013"/>
          <a:ext cx="3554412" cy="1314450"/>
        </p:xfrm>
        <a:graphic>
          <a:graphicData uri="http://schemas.openxmlformats.org/drawingml/2006/table">
            <a:tbl>
              <a:tblPr firstRow="1" bandRow="1">
                <a:tableStyleId>{5C22544A-7EE6-4342-B048-85BDC9FD1C3A}</a:tableStyleId>
              </a:tblPr>
              <a:tblGrid>
                <a:gridCol w="1435231"/>
                <a:gridCol w="2119181"/>
              </a:tblGrid>
              <a:tr h="365797">
                <a:tc>
                  <a:txBody>
                    <a:bodyPr/>
                    <a:lstStyle/>
                    <a:p>
                      <a:endParaRPr lang="fr-FR" dirty="0">
                        <a:latin typeface="Times New Roman" pitchFamily="18" charset="0"/>
                        <a:cs typeface="Times New Roman" pitchFamily="18" charset="0"/>
                      </a:endParaRPr>
                    </a:p>
                  </a:txBody>
                  <a:tcPr marL="91423" marR="91423" marT="45725" marB="45725"/>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23" marR="91423" marT="45725" marB="45725"/>
                </a:tc>
              </a:tr>
              <a:tr h="529230">
                <a:tc>
                  <a:txBody>
                    <a:bodyPr/>
                    <a:lstStyle/>
                    <a:p>
                      <a:r>
                        <a:rPr lang="fr-FR" b="1" dirty="0" smtClean="0">
                          <a:solidFill>
                            <a:schemeClr val="tx1"/>
                          </a:solidFill>
                          <a:latin typeface="Times New Roman" pitchFamily="18" charset="0"/>
                          <a:cs typeface="Times New Roman" pitchFamily="18" charset="0"/>
                        </a:rPr>
                        <a:t>Cc. = - 100</a:t>
                      </a:r>
                      <a:endParaRPr lang="fr-FR" b="1" dirty="0">
                        <a:solidFill>
                          <a:schemeClr val="tx1"/>
                        </a:solidFill>
                        <a:latin typeface="Times New Roman" pitchFamily="18" charset="0"/>
                        <a:cs typeface="Times New Roman" pitchFamily="18" charset="0"/>
                      </a:endParaRPr>
                    </a:p>
                  </a:txBody>
                  <a:tcPr marL="91423" marR="91423" marT="45725" marB="45725"/>
                </a:tc>
                <a:tc>
                  <a:txBody>
                    <a:bodyPr/>
                    <a:lstStyle/>
                    <a:p>
                      <a:pPr algn="ctr"/>
                      <a:r>
                        <a:rPr lang="fr-FR" sz="1800" b="1" dirty="0" smtClean="0">
                          <a:solidFill>
                            <a:schemeClr val="tx1"/>
                          </a:solidFill>
                          <a:latin typeface="Times New Roman" pitchFamily="18" charset="0"/>
                          <a:cs typeface="Times New Roman" pitchFamily="18" charset="0"/>
                        </a:rPr>
                        <a:t>Dette BC 100</a:t>
                      </a:r>
                      <a:endParaRPr lang="fr-FR" sz="1800" b="1" dirty="0">
                        <a:solidFill>
                          <a:schemeClr val="tx1"/>
                        </a:solidFill>
                        <a:latin typeface="Times New Roman" pitchFamily="18" charset="0"/>
                        <a:cs typeface="Times New Roman" pitchFamily="18" charset="0"/>
                      </a:endParaRPr>
                    </a:p>
                  </a:txBody>
                  <a:tcPr marL="91423" marR="91423" marT="45725" marB="45725"/>
                </a:tc>
              </a:tr>
              <a:tr h="419922">
                <a:tc>
                  <a:txBody>
                    <a:bodyPr/>
                    <a:lstStyle/>
                    <a:p>
                      <a:pPr algn="ctr"/>
                      <a:endParaRPr lang="fr-FR" sz="1800" dirty="0">
                        <a:latin typeface="Times New Roman" pitchFamily="18" charset="0"/>
                        <a:cs typeface="Times New Roman" pitchFamily="18" charset="0"/>
                      </a:endParaRPr>
                    </a:p>
                  </a:txBody>
                  <a:tcPr marL="91423" marR="91423" marT="45725" marB="45725"/>
                </a:tc>
                <a:tc>
                  <a:txBody>
                    <a:bodyPr/>
                    <a:lstStyle/>
                    <a:p>
                      <a:pPr algn="ctr"/>
                      <a:endParaRPr lang="fr-FR" sz="18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txBody>
                  <a:tcPr marL="91423" marR="91423" marT="45725" marB="45725"/>
                </a:tc>
              </a:tr>
            </a:tbl>
          </a:graphicData>
        </a:graphic>
      </p:graphicFrame>
      <p:graphicFrame>
        <p:nvGraphicFramePr>
          <p:cNvPr id="6" name="Espace réservé du contenu 3"/>
          <p:cNvGraphicFramePr>
            <a:graphicFrameLocks/>
          </p:cNvGraphicFramePr>
          <p:nvPr/>
        </p:nvGraphicFramePr>
        <p:xfrm>
          <a:off x="1508125" y="5761038"/>
          <a:ext cx="5943600" cy="1096962"/>
        </p:xfrm>
        <a:graphic>
          <a:graphicData uri="http://schemas.openxmlformats.org/drawingml/2006/table">
            <a:tbl>
              <a:tblPr firstRow="1" bandRow="1">
                <a:tableStyleId>{5C22544A-7EE6-4342-B048-85BDC9FD1C3A}</a:tableStyleId>
              </a:tblPr>
              <a:tblGrid>
                <a:gridCol w="2855655"/>
                <a:gridCol w="3088371"/>
              </a:tblGrid>
              <a:tr h="365654">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60" marR="91460" marT="45680" marB="45680"/>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60" marR="91460" marT="45680" marB="45680"/>
                </a:tc>
              </a:tr>
              <a:tr h="365654">
                <a:tc>
                  <a:txBody>
                    <a:bodyPr/>
                    <a:lstStyle/>
                    <a:p>
                      <a:pPr algn="ctr"/>
                      <a:endParaRPr lang="fr-FR" sz="1800" dirty="0">
                        <a:latin typeface="Times New Roman" pitchFamily="18" charset="0"/>
                        <a:cs typeface="Times New Roman" pitchFamily="18" charset="0"/>
                      </a:endParaRPr>
                    </a:p>
                  </a:txBody>
                  <a:tcPr marL="91460" marR="91460" marT="45680" marB="45680"/>
                </a:tc>
                <a:tc>
                  <a:txBody>
                    <a:bodyPr/>
                    <a:lstStyle/>
                    <a:p>
                      <a:pPr algn="ctr"/>
                      <a:r>
                        <a:rPr lang="fr-FR" sz="1800" b="1" dirty="0" smtClean="0">
                          <a:solidFill>
                            <a:schemeClr val="tx2"/>
                          </a:solidFill>
                          <a:latin typeface="Times New Roman" pitchFamily="18" charset="0"/>
                          <a:cs typeface="Times New Roman" pitchFamily="18" charset="0"/>
                        </a:rPr>
                        <a:t>Cc. Fonctionnaire=+100</a:t>
                      </a:r>
                      <a:endParaRPr lang="fr-FR" sz="1800" b="1" dirty="0">
                        <a:solidFill>
                          <a:schemeClr val="tx2"/>
                        </a:solidFill>
                        <a:latin typeface="Times New Roman" pitchFamily="18" charset="0"/>
                        <a:cs typeface="Times New Roman" pitchFamily="18" charset="0"/>
                      </a:endParaRPr>
                    </a:p>
                  </a:txBody>
                  <a:tcPr marL="91460" marR="91460" marT="45680" marB="45680"/>
                </a:tc>
              </a:tr>
              <a:tr h="365654">
                <a:tc>
                  <a:txBody>
                    <a:bodyPr/>
                    <a:lstStyle/>
                    <a:p>
                      <a:pPr algn="ctr"/>
                      <a:r>
                        <a:rPr lang="fr-FR" sz="1800" b="1" dirty="0" smtClean="0">
                          <a:solidFill>
                            <a:schemeClr val="tx2"/>
                          </a:solidFill>
                          <a:latin typeface="Times New Roman" pitchFamily="18" charset="0"/>
                          <a:cs typeface="Times New Roman" pitchFamily="18" charset="0"/>
                        </a:rPr>
                        <a:t>RB = + 100</a:t>
                      </a:r>
                      <a:endParaRPr lang="fr-FR" sz="1800" b="1" dirty="0">
                        <a:solidFill>
                          <a:schemeClr val="tx2"/>
                        </a:solidFill>
                        <a:latin typeface="Times New Roman" pitchFamily="18" charset="0"/>
                        <a:cs typeface="Times New Roman" pitchFamily="18" charset="0"/>
                      </a:endParaRPr>
                    </a:p>
                  </a:txBody>
                  <a:tcPr marL="91460" marR="91460" marT="45680" marB="45680"/>
                </a:tc>
                <a:tc>
                  <a:txBody>
                    <a:bodyPr/>
                    <a:lstStyle/>
                    <a:p>
                      <a:pPr algn="ctr"/>
                      <a:endParaRPr lang="fr-FR" sz="1800" dirty="0">
                        <a:latin typeface="Times New Roman" pitchFamily="18" charset="0"/>
                        <a:cs typeface="Times New Roman" pitchFamily="18" charset="0"/>
                      </a:endParaRPr>
                    </a:p>
                  </a:txBody>
                  <a:tcPr marL="91460" marR="91460" marT="45680" marB="45680"/>
                </a:tc>
              </a:tr>
            </a:tbl>
          </a:graphicData>
        </a:graphic>
      </p:graphicFrame>
      <p:sp>
        <p:nvSpPr>
          <p:cNvPr id="133151" name="ZoneTexte 6"/>
          <p:cNvSpPr txBox="1">
            <a:spLocks noChangeArrowheads="1"/>
          </p:cNvSpPr>
          <p:nvPr/>
        </p:nvSpPr>
        <p:spPr bwMode="auto">
          <a:xfrm>
            <a:off x="1258888" y="2497138"/>
            <a:ext cx="1511300" cy="368300"/>
          </a:xfrm>
          <a:prstGeom prst="rect">
            <a:avLst/>
          </a:prstGeom>
          <a:noFill/>
          <a:ln w="9525">
            <a:noFill/>
            <a:miter lim="800000"/>
            <a:headEnd/>
            <a:tailEnd/>
          </a:ln>
        </p:spPr>
        <p:txBody>
          <a:bodyPr>
            <a:spAutoFit/>
          </a:bodyPr>
          <a:lstStyle/>
          <a:p>
            <a:pPr algn="ctr"/>
            <a:r>
              <a:rPr lang="fr-FR" b="1">
                <a:latin typeface="Times New Roman" pitchFamily="18" charset="0"/>
                <a:cs typeface="Times New Roman" pitchFamily="18" charset="0"/>
              </a:rPr>
              <a:t>Trésor Public</a:t>
            </a:r>
          </a:p>
        </p:txBody>
      </p:sp>
      <p:sp>
        <p:nvSpPr>
          <p:cNvPr id="133152" name="ZoneTexte 7"/>
          <p:cNvSpPr txBox="1">
            <a:spLocks noChangeArrowheads="1"/>
          </p:cNvSpPr>
          <p:nvPr/>
        </p:nvSpPr>
        <p:spPr bwMode="auto">
          <a:xfrm>
            <a:off x="3906838" y="5411788"/>
            <a:ext cx="1295400" cy="369887"/>
          </a:xfrm>
          <a:prstGeom prst="rect">
            <a:avLst/>
          </a:prstGeom>
          <a:noFill/>
          <a:ln w="9525">
            <a:noFill/>
            <a:miter lim="800000"/>
            <a:headEnd/>
            <a:tailEnd/>
          </a:ln>
        </p:spPr>
        <p:txBody>
          <a:bodyPr>
            <a:spAutoFit/>
          </a:bodyPr>
          <a:lstStyle/>
          <a:p>
            <a:r>
              <a:rPr lang="fr-FR" b="1">
                <a:latin typeface="Times New Roman" pitchFamily="18" charset="0"/>
                <a:cs typeface="Times New Roman" pitchFamily="18" charset="0"/>
              </a:rPr>
              <a:t>Banque</a:t>
            </a:r>
          </a:p>
        </p:txBody>
      </p:sp>
      <p:graphicFrame>
        <p:nvGraphicFramePr>
          <p:cNvPr id="11" name="Espace réservé du contenu 3"/>
          <p:cNvGraphicFramePr>
            <a:graphicFrameLocks/>
          </p:cNvGraphicFramePr>
          <p:nvPr/>
        </p:nvGraphicFramePr>
        <p:xfrm>
          <a:off x="5383213" y="2879725"/>
          <a:ext cx="3128962" cy="1270000"/>
        </p:xfrm>
        <a:graphic>
          <a:graphicData uri="http://schemas.openxmlformats.org/drawingml/2006/table">
            <a:tbl>
              <a:tblPr firstRow="1" bandRow="1">
                <a:tableStyleId>{5C22544A-7EE6-4342-B048-85BDC9FD1C3A}</a:tableStyleId>
              </a:tblPr>
              <a:tblGrid>
                <a:gridCol w="1564481"/>
                <a:gridCol w="1564481"/>
              </a:tblGrid>
              <a:tr h="402232">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35" marR="91435" marT="45726" marB="45726"/>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35" marR="91435" marT="45726" marB="45726"/>
                </a:tc>
              </a:tr>
              <a:tr h="402232">
                <a:tc>
                  <a:txBody>
                    <a:bodyPr/>
                    <a:lstStyle/>
                    <a:p>
                      <a:pPr algn="ctr"/>
                      <a:endParaRPr lang="fr-FR" sz="1800" dirty="0">
                        <a:latin typeface="Times New Roman" pitchFamily="18" charset="0"/>
                        <a:cs typeface="Times New Roman" pitchFamily="18" charset="0"/>
                      </a:endParaRPr>
                    </a:p>
                  </a:txBody>
                  <a:tcPr marL="91435" marR="91435" marT="45726" marB="45726"/>
                </a:tc>
                <a:tc>
                  <a:txBody>
                    <a:bodyPr/>
                    <a:lstStyle/>
                    <a:p>
                      <a:pPr algn="ctr"/>
                      <a:endParaRPr lang="fr-FR" sz="1800" dirty="0">
                        <a:latin typeface="Times New Roman" pitchFamily="18" charset="0"/>
                        <a:cs typeface="Times New Roman" pitchFamily="18" charset="0"/>
                      </a:endParaRPr>
                    </a:p>
                  </a:txBody>
                  <a:tcPr marL="91435" marR="91435" marT="45726" marB="45726"/>
                </a:tc>
              </a:tr>
              <a:tr h="464891">
                <a:tc>
                  <a:txBody>
                    <a:bodyPr/>
                    <a:lstStyle/>
                    <a:p>
                      <a:pPr algn="ctr"/>
                      <a:endParaRPr lang="fr-FR" sz="18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txBody>
                  <a:tcPr marL="91435" marR="91435" marT="45726" marB="45726"/>
                </a:tc>
                <a:tc>
                  <a:txBody>
                    <a:bodyPr/>
                    <a:lstStyle/>
                    <a:p>
                      <a:pPr algn="ctr"/>
                      <a:endParaRPr lang="fr-FR" sz="1800" dirty="0">
                        <a:latin typeface="Times New Roman" pitchFamily="18" charset="0"/>
                        <a:cs typeface="Times New Roman" pitchFamily="18" charset="0"/>
                      </a:endParaRPr>
                    </a:p>
                  </a:txBody>
                  <a:tcPr marL="91435" marR="91435" marT="45726" marB="45726"/>
                </a:tc>
              </a:tr>
            </a:tbl>
          </a:graphicData>
        </a:graphic>
      </p:graphicFrame>
      <p:sp>
        <p:nvSpPr>
          <p:cNvPr id="133167" name="Rectangle 2"/>
          <p:cNvSpPr>
            <a:spLocks noChangeArrowheads="1"/>
          </p:cNvSpPr>
          <p:nvPr/>
        </p:nvSpPr>
        <p:spPr bwMode="auto">
          <a:xfrm>
            <a:off x="6240463" y="2495550"/>
            <a:ext cx="1565275" cy="369888"/>
          </a:xfrm>
          <a:prstGeom prst="rect">
            <a:avLst/>
          </a:prstGeom>
          <a:noFill/>
          <a:ln w="9525">
            <a:noFill/>
            <a:miter lim="800000"/>
            <a:headEnd/>
            <a:tailEnd/>
          </a:ln>
        </p:spPr>
        <p:txBody>
          <a:bodyPr wrap="none">
            <a:spAutoFit/>
          </a:bodyPr>
          <a:lstStyle/>
          <a:p>
            <a:pPr algn="ctr"/>
            <a:r>
              <a:rPr lang="fr-FR" b="1">
                <a:latin typeface="Times New Roman" pitchFamily="18" charset="0"/>
                <a:cs typeface="Times New Roman" pitchFamily="18" charset="0"/>
              </a:rPr>
              <a:t>Fonctionnaire</a:t>
            </a:r>
          </a:p>
        </p:txBody>
      </p:sp>
      <p:graphicFrame>
        <p:nvGraphicFramePr>
          <p:cNvPr id="16" name="Espace réservé du contenu 3"/>
          <p:cNvGraphicFramePr>
            <a:graphicFrameLocks/>
          </p:cNvGraphicFramePr>
          <p:nvPr/>
        </p:nvGraphicFramePr>
        <p:xfrm>
          <a:off x="871538" y="765175"/>
          <a:ext cx="7300912" cy="1598613"/>
        </p:xfrm>
        <a:graphic>
          <a:graphicData uri="http://schemas.openxmlformats.org/drawingml/2006/table">
            <a:tbl>
              <a:tblPr firstRow="1" bandRow="1">
                <a:tableStyleId>{5C22544A-7EE6-4342-B048-85BDC9FD1C3A}</a:tableStyleId>
              </a:tblPr>
              <a:tblGrid>
                <a:gridCol w="3556422"/>
                <a:gridCol w="3744415"/>
              </a:tblGrid>
              <a:tr h="365704">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49" marR="91449" marT="45694" marB="45694"/>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49" marR="91449" marT="45694" marB="45694"/>
                </a:tc>
              </a:tr>
              <a:tr h="365704">
                <a:tc>
                  <a:txBody>
                    <a:bodyPr/>
                    <a:lstStyle/>
                    <a:p>
                      <a:pPr algn="ctr"/>
                      <a:r>
                        <a:rPr lang="fr-FR" sz="1800" dirty="0" smtClean="0">
                          <a:latin typeface="Times New Roman" pitchFamily="18" charset="0"/>
                          <a:cs typeface="Times New Roman" pitchFamily="18" charset="0"/>
                        </a:rPr>
                        <a:t>Créance sur l’Etranger</a:t>
                      </a:r>
                      <a:endParaRPr lang="fr-FR" sz="1800" dirty="0">
                        <a:latin typeface="Times New Roman" pitchFamily="18" charset="0"/>
                        <a:cs typeface="Times New Roman" pitchFamily="18" charset="0"/>
                      </a:endParaRPr>
                    </a:p>
                  </a:txBody>
                  <a:tcPr marL="91449" marR="91449" marT="45694" marB="45694"/>
                </a:tc>
                <a:tc>
                  <a:txBody>
                    <a:bodyPr/>
                    <a:lstStyle/>
                    <a:p>
                      <a:pPr algn="ctr"/>
                      <a:r>
                        <a:rPr lang="fr-FR" sz="1800" dirty="0" smtClean="0">
                          <a:latin typeface="Times New Roman" pitchFamily="18" charset="0"/>
                          <a:cs typeface="Times New Roman" pitchFamily="18" charset="0"/>
                        </a:rPr>
                        <a:t>Circulation fiduciaire</a:t>
                      </a:r>
                      <a:endParaRPr lang="fr-FR" sz="1800" dirty="0">
                        <a:latin typeface="Times New Roman" pitchFamily="18" charset="0"/>
                        <a:cs typeface="Times New Roman" pitchFamily="18" charset="0"/>
                      </a:endParaRPr>
                    </a:p>
                  </a:txBody>
                  <a:tcPr marL="91449" marR="91449" marT="45694" marB="45694"/>
                </a:tc>
              </a:tr>
              <a:tr h="867634">
                <a:tc>
                  <a:txBody>
                    <a:bodyPr/>
                    <a:lstStyle/>
                    <a:p>
                      <a:pPr algn="ctr"/>
                      <a:r>
                        <a:rPr lang="fr-FR" sz="1800" b="1" dirty="0" smtClean="0">
                          <a:solidFill>
                            <a:schemeClr val="accent1"/>
                          </a:solidFill>
                          <a:latin typeface="Times New Roman" pitchFamily="18" charset="0"/>
                          <a:cs typeface="Times New Roman" pitchFamily="18" charset="0"/>
                        </a:rPr>
                        <a:t>Créance sur l’intérieur = 100</a:t>
                      </a:r>
                      <a:endParaRPr lang="fr-FR" sz="1800" b="1" dirty="0">
                        <a:solidFill>
                          <a:schemeClr val="accent1"/>
                        </a:solidFill>
                        <a:latin typeface="Times New Roman" pitchFamily="18" charset="0"/>
                        <a:cs typeface="Times New Roman" pitchFamily="18" charset="0"/>
                      </a:endParaRPr>
                    </a:p>
                  </a:txBody>
                  <a:tcPr marL="91449" marR="91449" marT="45694" marB="45694"/>
                </a:tc>
                <a:tc>
                  <a:txBody>
                    <a:bodyPr/>
                    <a:lstStyle/>
                    <a:p>
                      <a:pPr algn="ctr"/>
                      <a:r>
                        <a:rPr lang="fr-FR" sz="1800" b="1" dirty="0" smtClean="0">
                          <a:solidFill>
                            <a:schemeClr val="tx2"/>
                          </a:solidFill>
                          <a:effectLst/>
                          <a:latin typeface="Times New Roman" pitchFamily="18" charset="0"/>
                          <a:cs typeface="Times New Roman" pitchFamily="18" charset="0"/>
                        </a:rPr>
                        <a:t>Réserves bancaires= + 100</a:t>
                      </a:r>
                      <a:endParaRPr lang="fr-FR" sz="1800" b="1" dirty="0">
                        <a:solidFill>
                          <a:schemeClr val="tx2"/>
                        </a:solidFill>
                        <a:effectLst/>
                        <a:latin typeface="Times New Roman" pitchFamily="18" charset="0"/>
                        <a:cs typeface="Times New Roman" pitchFamily="18" charset="0"/>
                      </a:endParaRPr>
                    </a:p>
                  </a:txBody>
                  <a:tcPr marL="91449" marR="91449" marT="45694" marB="45694"/>
                </a:tc>
              </a:tr>
            </a:tbl>
          </a:graphicData>
        </a:graphic>
      </p:graphicFrame>
      <p:sp>
        <p:nvSpPr>
          <p:cNvPr id="133182" name="ZoneTexte 16"/>
          <p:cNvSpPr txBox="1">
            <a:spLocks noChangeArrowheads="1"/>
          </p:cNvSpPr>
          <p:nvPr/>
        </p:nvSpPr>
        <p:spPr bwMode="auto">
          <a:xfrm>
            <a:off x="3727450" y="412750"/>
            <a:ext cx="1512888" cy="369888"/>
          </a:xfrm>
          <a:prstGeom prst="rect">
            <a:avLst/>
          </a:prstGeom>
          <a:noFill/>
          <a:ln w="9525">
            <a:noFill/>
            <a:miter lim="800000"/>
            <a:headEnd/>
            <a:tailEnd/>
          </a:ln>
        </p:spPr>
        <p:txBody>
          <a:bodyPr>
            <a:spAutoFit/>
          </a:bodyPr>
          <a:lstStyle/>
          <a:p>
            <a:pPr algn="ctr"/>
            <a:r>
              <a:rPr lang="fr-FR" b="1">
                <a:latin typeface="Times New Roman" pitchFamily="18" charset="0"/>
                <a:cs typeface="Times New Roman" pitchFamily="18" charset="0"/>
              </a:rPr>
              <a:t>BC</a:t>
            </a:r>
          </a:p>
        </p:txBody>
      </p:sp>
      <p:cxnSp>
        <p:nvCxnSpPr>
          <p:cNvPr id="13" name="Connecteur droit avec flèche 12"/>
          <p:cNvCxnSpPr/>
          <p:nvPr/>
        </p:nvCxnSpPr>
        <p:spPr>
          <a:xfrm>
            <a:off x="4071938" y="3571875"/>
            <a:ext cx="142875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3184" name="ZoneTexte 13"/>
          <p:cNvSpPr txBox="1">
            <a:spLocks noChangeArrowheads="1"/>
          </p:cNvSpPr>
          <p:nvPr/>
        </p:nvSpPr>
        <p:spPr bwMode="auto">
          <a:xfrm>
            <a:off x="4143375" y="3214688"/>
            <a:ext cx="1285875" cy="461962"/>
          </a:xfrm>
          <a:prstGeom prst="rect">
            <a:avLst/>
          </a:prstGeom>
          <a:noFill/>
          <a:ln w="9525">
            <a:noFill/>
            <a:miter lim="800000"/>
            <a:headEnd/>
            <a:tailEnd/>
          </a:ln>
        </p:spPr>
        <p:txBody>
          <a:bodyPr>
            <a:spAutoFit/>
          </a:bodyPr>
          <a:lstStyle/>
          <a:p>
            <a:r>
              <a:rPr lang="fr-FR" sz="2400" b="1" i="1">
                <a:solidFill>
                  <a:schemeClr val="accent1"/>
                </a:solidFill>
                <a:latin typeface="Times New Roman" pitchFamily="18" charset="0"/>
                <a:cs typeface="Times New Roman" pitchFamily="18" charset="0"/>
              </a:rPr>
              <a:t>Salaire</a:t>
            </a:r>
          </a:p>
        </p:txBody>
      </p:sp>
      <p:sp>
        <p:nvSpPr>
          <p:cNvPr id="14" name="Espace réservé du pied de page 13"/>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re 1"/>
          <p:cNvSpPr>
            <a:spLocks noGrp="1"/>
          </p:cNvSpPr>
          <p:nvPr>
            <p:ph type="title"/>
          </p:nvPr>
        </p:nvSpPr>
        <p:spPr>
          <a:xfrm>
            <a:off x="457200" y="0"/>
            <a:ext cx="8229600" cy="1143000"/>
          </a:xfrm>
        </p:spPr>
        <p:txBody>
          <a:bodyPr/>
          <a:lstStyle/>
          <a:p>
            <a:r>
              <a:rPr lang="fr-FR" u="sng" smtClean="0">
                <a:latin typeface="Times New Roman" pitchFamily="18" charset="0"/>
                <a:cs typeface="Times New Roman" pitchFamily="18" charset="0"/>
              </a:rPr>
              <a:t>Apparition du billet de dépôt</a:t>
            </a:r>
          </a:p>
        </p:txBody>
      </p:sp>
      <p:sp>
        <p:nvSpPr>
          <p:cNvPr id="15363" name="ZoneTexte 5"/>
          <p:cNvSpPr txBox="1">
            <a:spLocks noChangeArrowheads="1"/>
          </p:cNvSpPr>
          <p:nvPr/>
        </p:nvSpPr>
        <p:spPr bwMode="auto">
          <a:xfrm>
            <a:off x="0" y="3190875"/>
            <a:ext cx="4857750" cy="523875"/>
          </a:xfrm>
          <a:prstGeom prst="rect">
            <a:avLst/>
          </a:prstGeom>
          <a:noFill/>
          <a:ln w="9525">
            <a:noFill/>
            <a:miter lim="800000"/>
            <a:headEnd/>
            <a:tailEnd/>
          </a:ln>
        </p:spPr>
        <p:txBody>
          <a:bodyPr>
            <a:spAutoFit/>
          </a:bodyPr>
          <a:lstStyle/>
          <a:p>
            <a:r>
              <a:rPr lang="fr-FR" sz="2800" i="1">
                <a:solidFill>
                  <a:schemeClr val="tx2"/>
                </a:solidFill>
                <a:latin typeface="Times New Roman" pitchFamily="18" charset="0"/>
                <a:cs typeface="Times New Roman" pitchFamily="18" charset="0"/>
              </a:rPr>
              <a:t>Dépôt chez la banque centrale </a:t>
            </a:r>
          </a:p>
        </p:txBody>
      </p:sp>
      <p:sp>
        <p:nvSpPr>
          <p:cNvPr id="7" name="Flèche à angle droit 6"/>
          <p:cNvSpPr/>
          <p:nvPr/>
        </p:nvSpPr>
        <p:spPr>
          <a:xfrm rot="5400000">
            <a:off x="4393406" y="2607469"/>
            <a:ext cx="2344738" cy="2012950"/>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15365" name="ZoneTexte 9"/>
          <p:cNvSpPr txBox="1">
            <a:spLocks noChangeArrowheads="1"/>
          </p:cNvSpPr>
          <p:nvPr/>
        </p:nvSpPr>
        <p:spPr bwMode="auto">
          <a:xfrm>
            <a:off x="2500313" y="1500188"/>
            <a:ext cx="4883150" cy="954087"/>
          </a:xfrm>
          <a:prstGeom prst="rect">
            <a:avLst/>
          </a:prstGeom>
          <a:noFill/>
          <a:ln w="9525">
            <a:noFill/>
            <a:miter lim="800000"/>
            <a:headEnd/>
            <a:tailEnd/>
          </a:ln>
        </p:spPr>
        <p:txBody>
          <a:bodyPr>
            <a:spAutoFit/>
          </a:bodyPr>
          <a:lstStyle/>
          <a:p>
            <a:pPr algn="ctr"/>
            <a:r>
              <a:rPr lang="fr-FR" sz="2800" b="1">
                <a:latin typeface="Times New Roman" pitchFamily="18" charset="0"/>
                <a:cs typeface="Times New Roman" pitchFamily="18" charset="0"/>
              </a:rPr>
              <a:t>Contrainte d’acceptabilité du certificat de dépôt</a:t>
            </a:r>
          </a:p>
        </p:txBody>
      </p:sp>
      <p:sp>
        <p:nvSpPr>
          <p:cNvPr id="15366" name="ZoneTexte 10"/>
          <p:cNvSpPr txBox="1">
            <a:spLocks noChangeArrowheads="1"/>
          </p:cNvSpPr>
          <p:nvPr/>
        </p:nvSpPr>
        <p:spPr bwMode="auto">
          <a:xfrm>
            <a:off x="6403975" y="4000500"/>
            <a:ext cx="2668588" cy="523875"/>
          </a:xfrm>
          <a:prstGeom prst="rect">
            <a:avLst/>
          </a:prstGeom>
          <a:noFill/>
          <a:ln w="9525">
            <a:noFill/>
            <a:miter lim="800000"/>
            <a:headEnd/>
            <a:tailEnd/>
          </a:ln>
        </p:spPr>
        <p:txBody>
          <a:bodyPr>
            <a:spAutoFit/>
          </a:bodyPr>
          <a:lstStyle/>
          <a:p>
            <a:pPr algn="ctr"/>
            <a:r>
              <a:rPr lang="fr-FR" sz="2800" b="1">
                <a:latin typeface="Times New Roman" pitchFamily="18" charset="0"/>
                <a:cs typeface="Times New Roman" pitchFamily="18" charset="0"/>
              </a:rPr>
              <a:t>Billet de dépôt</a:t>
            </a:r>
          </a:p>
        </p:txBody>
      </p:sp>
      <p:sp>
        <p:nvSpPr>
          <p:cNvPr id="8" name="Espace réservé du pied de page 7"/>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8313" y="0"/>
            <a:ext cx="8229600" cy="404813"/>
          </a:xfrm>
        </p:spPr>
        <p:txBody>
          <a:bodyPr rtlCol="0">
            <a:normAutofit fontScale="90000"/>
          </a:bodyPr>
          <a:lstStyle/>
          <a:p>
            <a:pPr eaLnBrk="1" fontAlgn="auto" hangingPunct="1">
              <a:spcAft>
                <a:spcPts val="0"/>
              </a:spcAft>
              <a:defRPr/>
            </a:pPr>
            <a:r>
              <a:rPr lang="fr-FR" sz="2400" dirty="0" smtClean="0">
                <a:effectLst>
                  <a:outerShdw blurRad="38100" dist="38100" dir="2700000" algn="tl">
                    <a:srgbClr val="000000">
                      <a:alpha val="43137"/>
                    </a:srgbClr>
                  </a:outerShdw>
                </a:effectLst>
                <a:latin typeface="Times New Roman" pitchFamily="18" charset="0"/>
                <a:cs typeface="Times New Roman" pitchFamily="18" charset="0"/>
              </a:rPr>
              <a:t>2</a:t>
            </a:r>
            <a:r>
              <a:rPr lang="fr-FR" sz="2400" baseline="30000" dirty="0" smtClean="0">
                <a:effectLst>
                  <a:outerShdw blurRad="38100" dist="38100" dir="2700000" algn="tl">
                    <a:srgbClr val="000000">
                      <a:alpha val="43137"/>
                    </a:srgbClr>
                  </a:outerShdw>
                </a:effectLst>
                <a:latin typeface="Times New Roman" pitchFamily="18" charset="0"/>
                <a:cs typeface="Times New Roman" pitchFamily="18" charset="0"/>
              </a:rPr>
              <a:t>ème</a:t>
            </a:r>
            <a:r>
              <a:rPr lang="fr-FR" sz="2400" dirty="0" smtClean="0">
                <a:effectLst>
                  <a:outerShdw blurRad="38100" dist="38100" dir="2700000" algn="tl">
                    <a:srgbClr val="000000">
                      <a:alpha val="43137"/>
                    </a:srgbClr>
                  </a:outerShdw>
                </a:effectLst>
                <a:latin typeface="Times New Roman" pitchFamily="18" charset="0"/>
                <a:cs typeface="Times New Roman" pitchFamily="18" charset="0"/>
              </a:rPr>
              <a:t> cas : Crédit au Trésor public</a:t>
            </a:r>
            <a:endParaRPr lang="fr-FR" sz="2400" dirty="0">
              <a:effectLst>
                <a:outerShdw blurRad="38100" dist="38100" dir="2700000" algn="tl">
                  <a:srgbClr val="000000">
                    <a:alpha val="43137"/>
                  </a:srgbClr>
                </a:outerShdw>
              </a:effectLst>
              <a:latin typeface="Times New Roman" pitchFamily="18" charset="0"/>
              <a:cs typeface="Times New Roman" pitchFamily="18" charset="0"/>
            </a:endParaRPr>
          </a:p>
        </p:txBody>
      </p:sp>
      <p:graphicFrame>
        <p:nvGraphicFramePr>
          <p:cNvPr id="4" name="Espace réservé du contenu 3"/>
          <p:cNvGraphicFramePr>
            <a:graphicFrameLocks noGrp="1"/>
          </p:cNvGraphicFramePr>
          <p:nvPr>
            <p:ph idx="1"/>
          </p:nvPr>
        </p:nvGraphicFramePr>
        <p:xfrm>
          <a:off x="468313" y="2894013"/>
          <a:ext cx="3554412" cy="1314450"/>
        </p:xfrm>
        <a:graphic>
          <a:graphicData uri="http://schemas.openxmlformats.org/drawingml/2006/table">
            <a:tbl>
              <a:tblPr firstRow="1" bandRow="1">
                <a:tableStyleId>{5C22544A-7EE6-4342-B048-85BDC9FD1C3A}</a:tableStyleId>
              </a:tblPr>
              <a:tblGrid>
                <a:gridCol w="1435231"/>
                <a:gridCol w="2119181"/>
              </a:tblGrid>
              <a:tr h="365797">
                <a:tc>
                  <a:txBody>
                    <a:bodyPr/>
                    <a:lstStyle/>
                    <a:p>
                      <a:endParaRPr lang="fr-FR" dirty="0">
                        <a:latin typeface="Times New Roman" pitchFamily="18" charset="0"/>
                        <a:cs typeface="Times New Roman" pitchFamily="18" charset="0"/>
                      </a:endParaRPr>
                    </a:p>
                  </a:txBody>
                  <a:tcPr marL="91423" marR="91423" marT="45725" marB="45725"/>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23" marR="91423" marT="45725" marB="45725"/>
                </a:tc>
              </a:tr>
              <a:tr h="529230">
                <a:tc>
                  <a:txBody>
                    <a:bodyPr/>
                    <a:lstStyle/>
                    <a:p>
                      <a:r>
                        <a:rPr lang="fr-FR" b="1" dirty="0" smtClean="0">
                          <a:solidFill>
                            <a:schemeClr val="tx1"/>
                          </a:solidFill>
                          <a:latin typeface="Times New Roman" pitchFamily="18" charset="0"/>
                          <a:cs typeface="Times New Roman" pitchFamily="18" charset="0"/>
                        </a:rPr>
                        <a:t>Cc. = - 100</a:t>
                      </a:r>
                      <a:endParaRPr lang="fr-FR" b="1" dirty="0">
                        <a:solidFill>
                          <a:schemeClr val="tx1"/>
                        </a:solidFill>
                        <a:latin typeface="Times New Roman" pitchFamily="18" charset="0"/>
                        <a:cs typeface="Times New Roman" pitchFamily="18" charset="0"/>
                      </a:endParaRPr>
                    </a:p>
                  </a:txBody>
                  <a:tcPr marL="91423" marR="91423" marT="45725" marB="45725"/>
                </a:tc>
                <a:tc>
                  <a:txBody>
                    <a:bodyPr/>
                    <a:lstStyle/>
                    <a:p>
                      <a:pPr algn="ctr"/>
                      <a:r>
                        <a:rPr lang="fr-FR" sz="1800" b="1" dirty="0" smtClean="0">
                          <a:solidFill>
                            <a:schemeClr val="tx1"/>
                          </a:solidFill>
                          <a:latin typeface="Times New Roman" pitchFamily="18" charset="0"/>
                          <a:cs typeface="Times New Roman" pitchFamily="18" charset="0"/>
                        </a:rPr>
                        <a:t>Dette BC 100</a:t>
                      </a:r>
                      <a:endParaRPr lang="fr-FR" sz="1800" b="1" dirty="0">
                        <a:solidFill>
                          <a:schemeClr val="tx1"/>
                        </a:solidFill>
                        <a:latin typeface="Times New Roman" pitchFamily="18" charset="0"/>
                        <a:cs typeface="Times New Roman" pitchFamily="18" charset="0"/>
                      </a:endParaRPr>
                    </a:p>
                  </a:txBody>
                  <a:tcPr marL="91423" marR="91423" marT="45725" marB="45725"/>
                </a:tc>
              </a:tr>
              <a:tr h="419922">
                <a:tc>
                  <a:txBody>
                    <a:bodyPr/>
                    <a:lstStyle/>
                    <a:p>
                      <a:pPr algn="ctr"/>
                      <a:endParaRPr lang="fr-FR" sz="1800" dirty="0">
                        <a:latin typeface="Times New Roman" pitchFamily="18" charset="0"/>
                        <a:cs typeface="Times New Roman" pitchFamily="18" charset="0"/>
                      </a:endParaRPr>
                    </a:p>
                  </a:txBody>
                  <a:tcPr marL="91423" marR="91423" marT="45725" marB="45725"/>
                </a:tc>
                <a:tc>
                  <a:txBody>
                    <a:bodyPr/>
                    <a:lstStyle/>
                    <a:p>
                      <a:pPr algn="ctr"/>
                      <a:endParaRPr lang="fr-FR" sz="18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txBody>
                  <a:tcPr marL="91423" marR="91423" marT="45725" marB="45725"/>
                </a:tc>
              </a:tr>
            </a:tbl>
          </a:graphicData>
        </a:graphic>
      </p:graphicFrame>
      <p:graphicFrame>
        <p:nvGraphicFramePr>
          <p:cNvPr id="6" name="Espace réservé du contenu 3"/>
          <p:cNvGraphicFramePr>
            <a:graphicFrameLocks/>
          </p:cNvGraphicFramePr>
          <p:nvPr/>
        </p:nvGraphicFramePr>
        <p:xfrm>
          <a:off x="1508125" y="5761038"/>
          <a:ext cx="5943600" cy="1096962"/>
        </p:xfrm>
        <a:graphic>
          <a:graphicData uri="http://schemas.openxmlformats.org/drawingml/2006/table">
            <a:tbl>
              <a:tblPr firstRow="1" bandRow="1">
                <a:tableStyleId>{5C22544A-7EE6-4342-B048-85BDC9FD1C3A}</a:tableStyleId>
              </a:tblPr>
              <a:tblGrid>
                <a:gridCol w="2855655"/>
                <a:gridCol w="3088371"/>
              </a:tblGrid>
              <a:tr h="365654">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60" marR="91460" marT="45680" marB="45680"/>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60" marR="91460" marT="45680" marB="45680"/>
                </a:tc>
              </a:tr>
              <a:tr h="365654">
                <a:tc>
                  <a:txBody>
                    <a:bodyPr/>
                    <a:lstStyle/>
                    <a:p>
                      <a:pPr algn="ctr"/>
                      <a:endParaRPr lang="fr-FR" sz="1800" dirty="0">
                        <a:latin typeface="Times New Roman" pitchFamily="18" charset="0"/>
                        <a:cs typeface="Times New Roman" pitchFamily="18" charset="0"/>
                      </a:endParaRPr>
                    </a:p>
                  </a:txBody>
                  <a:tcPr marL="91460" marR="91460" marT="45680" marB="45680"/>
                </a:tc>
                <a:tc>
                  <a:txBody>
                    <a:bodyPr/>
                    <a:lstStyle/>
                    <a:p>
                      <a:pPr algn="ctr"/>
                      <a:r>
                        <a:rPr lang="fr-FR" sz="1800" b="1" dirty="0" smtClean="0">
                          <a:solidFill>
                            <a:schemeClr val="tx2"/>
                          </a:solidFill>
                          <a:latin typeface="Times New Roman" pitchFamily="18" charset="0"/>
                          <a:cs typeface="Times New Roman" pitchFamily="18" charset="0"/>
                        </a:rPr>
                        <a:t>Cc. Fonctionnaire=+100</a:t>
                      </a:r>
                      <a:endParaRPr lang="fr-FR" sz="1800" b="1" dirty="0">
                        <a:solidFill>
                          <a:schemeClr val="tx2"/>
                        </a:solidFill>
                        <a:latin typeface="Times New Roman" pitchFamily="18" charset="0"/>
                        <a:cs typeface="Times New Roman" pitchFamily="18" charset="0"/>
                      </a:endParaRPr>
                    </a:p>
                  </a:txBody>
                  <a:tcPr marL="91460" marR="91460" marT="45680" marB="45680"/>
                </a:tc>
              </a:tr>
              <a:tr h="365654">
                <a:tc>
                  <a:txBody>
                    <a:bodyPr/>
                    <a:lstStyle/>
                    <a:p>
                      <a:pPr algn="ctr"/>
                      <a:r>
                        <a:rPr lang="fr-FR" sz="1800" b="1" dirty="0" smtClean="0">
                          <a:solidFill>
                            <a:schemeClr val="tx2"/>
                          </a:solidFill>
                          <a:latin typeface="Times New Roman" pitchFamily="18" charset="0"/>
                          <a:cs typeface="Times New Roman" pitchFamily="18" charset="0"/>
                        </a:rPr>
                        <a:t>RB = + 100</a:t>
                      </a:r>
                      <a:endParaRPr lang="fr-FR" sz="1800" b="1" dirty="0">
                        <a:solidFill>
                          <a:schemeClr val="tx2"/>
                        </a:solidFill>
                        <a:latin typeface="Times New Roman" pitchFamily="18" charset="0"/>
                        <a:cs typeface="Times New Roman" pitchFamily="18" charset="0"/>
                      </a:endParaRPr>
                    </a:p>
                  </a:txBody>
                  <a:tcPr marL="91460" marR="91460" marT="45680" marB="45680"/>
                </a:tc>
                <a:tc>
                  <a:txBody>
                    <a:bodyPr/>
                    <a:lstStyle/>
                    <a:p>
                      <a:pPr algn="ctr"/>
                      <a:endParaRPr lang="fr-FR" sz="1800" dirty="0">
                        <a:latin typeface="Times New Roman" pitchFamily="18" charset="0"/>
                        <a:cs typeface="Times New Roman" pitchFamily="18" charset="0"/>
                      </a:endParaRPr>
                    </a:p>
                  </a:txBody>
                  <a:tcPr marL="91460" marR="91460" marT="45680" marB="45680"/>
                </a:tc>
              </a:tr>
            </a:tbl>
          </a:graphicData>
        </a:graphic>
      </p:graphicFrame>
      <p:sp>
        <p:nvSpPr>
          <p:cNvPr id="134175" name="ZoneTexte 6"/>
          <p:cNvSpPr txBox="1">
            <a:spLocks noChangeArrowheads="1"/>
          </p:cNvSpPr>
          <p:nvPr/>
        </p:nvSpPr>
        <p:spPr bwMode="auto">
          <a:xfrm>
            <a:off x="1258888" y="2497138"/>
            <a:ext cx="1511300" cy="368300"/>
          </a:xfrm>
          <a:prstGeom prst="rect">
            <a:avLst/>
          </a:prstGeom>
          <a:noFill/>
          <a:ln w="9525">
            <a:noFill/>
            <a:miter lim="800000"/>
            <a:headEnd/>
            <a:tailEnd/>
          </a:ln>
        </p:spPr>
        <p:txBody>
          <a:bodyPr>
            <a:spAutoFit/>
          </a:bodyPr>
          <a:lstStyle/>
          <a:p>
            <a:pPr algn="ctr"/>
            <a:r>
              <a:rPr lang="fr-FR" b="1">
                <a:latin typeface="Times New Roman" pitchFamily="18" charset="0"/>
                <a:cs typeface="Times New Roman" pitchFamily="18" charset="0"/>
              </a:rPr>
              <a:t>Trésor Public</a:t>
            </a:r>
          </a:p>
        </p:txBody>
      </p:sp>
      <p:sp>
        <p:nvSpPr>
          <p:cNvPr id="134176" name="ZoneTexte 7"/>
          <p:cNvSpPr txBox="1">
            <a:spLocks noChangeArrowheads="1"/>
          </p:cNvSpPr>
          <p:nvPr/>
        </p:nvSpPr>
        <p:spPr bwMode="auto">
          <a:xfrm>
            <a:off x="3906838" y="5411788"/>
            <a:ext cx="1295400" cy="369887"/>
          </a:xfrm>
          <a:prstGeom prst="rect">
            <a:avLst/>
          </a:prstGeom>
          <a:noFill/>
          <a:ln w="9525">
            <a:noFill/>
            <a:miter lim="800000"/>
            <a:headEnd/>
            <a:tailEnd/>
          </a:ln>
        </p:spPr>
        <p:txBody>
          <a:bodyPr>
            <a:spAutoFit/>
          </a:bodyPr>
          <a:lstStyle/>
          <a:p>
            <a:r>
              <a:rPr lang="fr-FR" b="1">
                <a:latin typeface="Times New Roman" pitchFamily="18" charset="0"/>
                <a:cs typeface="Times New Roman" pitchFamily="18" charset="0"/>
              </a:rPr>
              <a:t>Banque</a:t>
            </a:r>
          </a:p>
        </p:txBody>
      </p:sp>
      <p:graphicFrame>
        <p:nvGraphicFramePr>
          <p:cNvPr id="11" name="Espace réservé du contenu 3"/>
          <p:cNvGraphicFramePr>
            <a:graphicFrameLocks/>
          </p:cNvGraphicFramePr>
          <p:nvPr/>
        </p:nvGraphicFramePr>
        <p:xfrm>
          <a:off x="5383213" y="2879725"/>
          <a:ext cx="3128962" cy="1270000"/>
        </p:xfrm>
        <a:graphic>
          <a:graphicData uri="http://schemas.openxmlformats.org/drawingml/2006/table">
            <a:tbl>
              <a:tblPr firstRow="1" bandRow="1">
                <a:tableStyleId>{5C22544A-7EE6-4342-B048-85BDC9FD1C3A}</a:tableStyleId>
              </a:tblPr>
              <a:tblGrid>
                <a:gridCol w="1564481"/>
                <a:gridCol w="1564481"/>
              </a:tblGrid>
              <a:tr h="402232">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35" marR="91435" marT="45726" marB="45726"/>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35" marR="91435" marT="45726" marB="45726"/>
                </a:tc>
              </a:tr>
              <a:tr h="402232">
                <a:tc>
                  <a:txBody>
                    <a:bodyPr/>
                    <a:lstStyle/>
                    <a:p>
                      <a:pPr algn="ctr"/>
                      <a:r>
                        <a:rPr lang="fr-FR" sz="1800" b="1" dirty="0" smtClean="0">
                          <a:solidFill>
                            <a:schemeClr val="tx2"/>
                          </a:solidFill>
                          <a:latin typeface="Times New Roman" pitchFamily="18" charset="0"/>
                          <a:cs typeface="Times New Roman" pitchFamily="18" charset="0"/>
                        </a:rPr>
                        <a:t>Cc. + 100</a:t>
                      </a:r>
                      <a:endParaRPr lang="fr-FR" sz="1800" b="1" dirty="0">
                        <a:solidFill>
                          <a:schemeClr val="tx2"/>
                        </a:solidFill>
                        <a:latin typeface="Times New Roman" pitchFamily="18" charset="0"/>
                        <a:cs typeface="Times New Roman" pitchFamily="18" charset="0"/>
                      </a:endParaRPr>
                    </a:p>
                  </a:txBody>
                  <a:tcPr marL="91435" marR="91435" marT="45726" marB="45726"/>
                </a:tc>
                <a:tc>
                  <a:txBody>
                    <a:bodyPr/>
                    <a:lstStyle/>
                    <a:p>
                      <a:pPr algn="ctr"/>
                      <a:r>
                        <a:rPr lang="fr-FR" sz="1800" b="1" dirty="0" smtClean="0">
                          <a:solidFill>
                            <a:schemeClr val="tx2"/>
                          </a:solidFill>
                          <a:latin typeface="Times New Roman" pitchFamily="18" charset="0"/>
                          <a:cs typeface="Times New Roman" pitchFamily="18" charset="0"/>
                        </a:rPr>
                        <a:t>R= 100</a:t>
                      </a:r>
                      <a:endParaRPr lang="fr-FR" sz="1800" b="1" dirty="0">
                        <a:solidFill>
                          <a:schemeClr val="tx2"/>
                        </a:solidFill>
                        <a:latin typeface="Times New Roman" pitchFamily="18" charset="0"/>
                        <a:cs typeface="Times New Roman" pitchFamily="18" charset="0"/>
                      </a:endParaRPr>
                    </a:p>
                  </a:txBody>
                  <a:tcPr marL="91435" marR="91435" marT="45726" marB="45726"/>
                </a:tc>
              </a:tr>
              <a:tr h="464891">
                <a:tc>
                  <a:txBody>
                    <a:bodyPr/>
                    <a:lstStyle/>
                    <a:p>
                      <a:pPr algn="ctr"/>
                      <a:endParaRPr lang="fr-FR" sz="18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txBody>
                  <a:tcPr marL="91435" marR="91435" marT="45726" marB="45726"/>
                </a:tc>
                <a:tc>
                  <a:txBody>
                    <a:bodyPr/>
                    <a:lstStyle/>
                    <a:p>
                      <a:pPr algn="ctr"/>
                      <a:endParaRPr lang="fr-FR" sz="1800" dirty="0">
                        <a:latin typeface="Times New Roman" pitchFamily="18" charset="0"/>
                        <a:cs typeface="Times New Roman" pitchFamily="18" charset="0"/>
                      </a:endParaRPr>
                    </a:p>
                  </a:txBody>
                  <a:tcPr marL="91435" marR="91435" marT="45726" marB="45726"/>
                </a:tc>
              </a:tr>
            </a:tbl>
          </a:graphicData>
        </a:graphic>
      </p:graphicFrame>
      <p:sp>
        <p:nvSpPr>
          <p:cNvPr id="134191" name="Rectangle 2"/>
          <p:cNvSpPr>
            <a:spLocks noChangeArrowheads="1"/>
          </p:cNvSpPr>
          <p:nvPr/>
        </p:nvSpPr>
        <p:spPr bwMode="auto">
          <a:xfrm>
            <a:off x="6240463" y="2495550"/>
            <a:ext cx="1565275" cy="369888"/>
          </a:xfrm>
          <a:prstGeom prst="rect">
            <a:avLst/>
          </a:prstGeom>
          <a:noFill/>
          <a:ln w="9525">
            <a:noFill/>
            <a:miter lim="800000"/>
            <a:headEnd/>
            <a:tailEnd/>
          </a:ln>
        </p:spPr>
        <p:txBody>
          <a:bodyPr wrap="none">
            <a:spAutoFit/>
          </a:bodyPr>
          <a:lstStyle/>
          <a:p>
            <a:pPr algn="ctr"/>
            <a:r>
              <a:rPr lang="fr-FR" b="1">
                <a:latin typeface="Times New Roman" pitchFamily="18" charset="0"/>
                <a:cs typeface="Times New Roman" pitchFamily="18" charset="0"/>
              </a:rPr>
              <a:t>Fonctionnaire</a:t>
            </a:r>
          </a:p>
        </p:txBody>
      </p:sp>
      <p:graphicFrame>
        <p:nvGraphicFramePr>
          <p:cNvPr id="16" name="Espace réservé du contenu 3"/>
          <p:cNvGraphicFramePr>
            <a:graphicFrameLocks/>
          </p:cNvGraphicFramePr>
          <p:nvPr/>
        </p:nvGraphicFramePr>
        <p:xfrm>
          <a:off x="871538" y="765175"/>
          <a:ext cx="7300912" cy="1598613"/>
        </p:xfrm>
        <a:graphic>
          <a:graphicData uri="http://schemas.openxmlformats.org/drawingml/2006/table">
            <a:tbl>
              <a:tblPr firstRow="1" bandRow="1">
                <a:tableStyleId>{5C22544A-7EE6-4342-B048-85BDC9FD1C3A}</a:tableStyleId>
              </a:tblPr>
              <a:tblGrid>
                <a:gridCol w="3556422"/>
                <a:gridCol w="3744415"/>
              </a:tblGrid>
              <a:tr h="365704">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49" marR="91449" marT="45694" marB="45694"/>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49" marR="91449" marT="45694" marB="45694"/>
                </a:tc>
              </a:tr>
              <a:tr h="365704">
                <a:tc>
                  <a:txBody>
                    <a:bodyPr/>
                    <a:lstStyle/>
                    <a:p>
                      <a:pPr algn="ctr"/>
                      <a:r>
                        <a:rPr lang="fr-FR" sz="1800" dirty="0" smtClean="0">
                          <a:latin typeface="Times New Roman" pitchFamily="18" charset="0"/>
                          <a:cs typeface="Times New Roman" pitchFamily="18" charset="0"/>
                        </a:rPr>
                        <a:t>Créance sur l’Etranger</a:t>
                      </a:r>
                      <a:endParaRPr lang="fr-FR" sz="1800" dirty="0">
                        <a:latin typeface="Times New Roman" pitchFamily="18" charset="0"/>
                        <a:cs typeface="Times New Roman" pitchFamily="18" charset="0"/>
                      </a:endParaRPr>
                    </a:p>
                  </a:txBody>
                  <a:tcPr marL="91449" marR="91449" marT="45694" marB="45694"/>
                </a:tc>
                <a:tc>
                  <a:txBody>
                    <a:bodyPr/>
                    <a:lstStyle/>
                    <a:p>
                      <a:pPr algn="ctr"/>
                      <a:r>
                        <a:rPr lang="fr-FR" sz="1800" dirty="0" smtClean="0">
                          <a:latin typeface="Times New Roman" pitchFamily="18" charset="0"/>
                          <a:cs typeface="Times New Roman" pitchFamily="18" charset="0"/>
                        </a:rPr>
                        <a:t>Circulation fiduciaire</a:t>
                      </a:r>
                      <a:endParaRPr lang="fr-FR" sz="1800" dirty="0">
                        <a:latin typeface="Times New Roman" pitchFamily="18" charset="0"/>
                        <a:cs typeface="Times New Roman" pitchFamily="18" charset="0"/>
                      </a:endParaRPr>
                    </a:p>
                  </a:txBody>
                  <a:tcPr marL="91449" marR="91449" marT="45694" marB="45694"/>
                </a:tc>
              </a:tr>
              <a:tr h="867634">
                <a:tc>
                  <a:txBody>
                    <a:bodyPr/>
                    <a:lstStyle/>
                    <a:p>
                      <a:pPr algn="ctr"/>
                      <a:r>
                        <a:rPr lang="fr-FR" sz="1800" b="1" dirty="0" smtClean="0">
                          <a:solidFill>
                            <a:schemeClr val="accent1"/>
                          </a:solidFill>
                          <a:latin typeface="Times New Roman" pitchFamily="18" charset="0"/>
                          <a:cs typeface="Times New Roman" pitchFamily="18" charset="0"/>
                        </a:rPr>
                        <a:t>Créance sur l’intérieur = 100</a:t>
                      </a:r>
                      <a:endParaRPr lang="fr-FR" sz="1800" b="1" dirty="0">
                        <a:solidFill>
                          <a:schemeClr val="accent1"/>
                        </a:solidFill>
                        <a:latin typeface="Times New Roman" pitchFamily="18" charset="0"/>
                        <a:cs typeface="Times New Roman" pitchFamily="18" charset="0"/>
                      </a:endParaRPr>
                    </a:p>
                  </a:txBody>
                  <a:tcPr marL="91449" marR="91449" marT="45694" marB="45694"/>
                </a:tc>
                <a:tc>
                  <a:txBody>
                    <a:bodyPr/>
                    <a:lstStyle/>
                    <a:p>
                      <a:pPr algn="ctr"/>
                      <a:r>
                        <a:rPr lang="fr-FR" sz="1800" b="1" dirty="0" smtClean="0">
                          <a:solidFill>
                            <a:schemeClr val="tx2"/>
                          </a:solidFill>
                          <a:effectLst/>
                          <a:latin typeface="Times New Roman" pitchFamily="18" charset="0"/>
                          <a:cs typeface="Times New Roman" pitchFamily="18" charset="0"/>
                        </a:rPr>
                        <a:t>Réserves bancaires= + 100</a:t>
                      </a:r>
                      <a:endParaRPr lang="fr-FR" sz="1800" b="1" dirty="0">
                        <a:solidFill>
                          <a:schemeClr val="tx2"/>
                        </a:solidFill>
                        <a:effectLst/>
                        <a:latin typeface="Times New Roman" pitchFamily="18" charset="0"/>
                        <a:cs typeface="Times New Roman" pitchFamily="18" charset="0"/>
                      </a:endParaRPr>
                    </a:p>
                  </a:txBody>
                  <a:tcPr marL="91449" marR="91449" marT="45694" marB="45694"/>
                </a:tc>
              </a:tr>
            </a:tbl>
          </a:graphicData>
        </a:graphic>
      </p:graphicFrame>
      <p:sp>
        <p:nvSpPr>
          <p:cNvPr id="134206" name="ZoneTexte 16"/>
          <p:cNvSpPr txBox="1">
            <a:spLocks noChangeArrowheads="1"/>
          </p:cNvSpPr>
          <p:nvPr/>
        </p:nvSpPr>
        <p:spPr bwMode="auto">
          <a:xfrm>
            <a:off x="3727450" y="412750"/>
            <a:ext cx="1512888" cy="369888"/>
          </a:xfrm>
          <a:prstGeom prst="rect">
            <a:avLst/>
          </a:prstGeom>
          <a:noFill/>
          <a:ln w="9525">
            <a:noFill/>
            <a:miter lim="800000"/>
            <a:headEnd/>
            <a:tailEnd/>
          </a:ln>
        </p:spPr>
        <p:txBody>
          <a:bodyPr>
            <a:spAutoFit/>
          </a:bodyPr>
          <a:lstStyle/>
          <a:p>
            <a:pPr algn="ctr"/>
            <a:r>
              <a:rPr lang="fr-FR" b="1">
                <a:latin typeface="Times New Roman" pitchFamily="18" charset="0"/>
                <a:cs typeface="Times New Roman" pitchFamily="18" charset="0"/>
              </a:rPr>
              <a:t>BC</a:t>
            </a:r>
          </a:p>
        </p:txBody>
      </p:sp>
      <p:cxnSp>
        <p:nvCxnSpPr>
          <p:cNvPr id="13" name="Connecteur droit avec flèche 12"/>
          <p:cNvCxnSpPr/>
          <p:nvPr/>
        </p:nvCxnSpPr>
        <p:spPr>
          <a:xfrm>
            <a:off x="4071938" y="3571875"/>
            <a:ext cx="142875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4208" name="ZoneTexte 13"/>
          <p:cNvSpPr txBox="1">
            <a:spLocks noChangeArrowheads="1"/>
          </p:cNvSpPr>
          <p:nvPr/>
        </p:nvSpPr>
        <p:spPr bwMode="auto">
          <a:xfrm>
            <a:off x="4143375" y="3214688"/>
            <a:ext cx="1285875" cy="461962"/>
          </a:xfrm>
          <a:prstGeom prst="rect">
            <a:avLst/>
          </a:prstGeom>
          <a:noFill/>
          <a:ln w="9525">
            <a:noFill/>
            <a:miter lim="800000"/>
            <a:headEnd/>
            <a:tailEnd/>
          </a:ln>
        </p:spPr>
        <p:txBody>
          <a:bodyPr>
            <a:spAutoFit/>
          </a:bodyPr>
          <a:lstStyle/>
          <a:p>
            <a:r>
              <a:rPr lang="fr-FR" sz="2400" b="1" i="1">
                <a:solidFill>
                  <a:schemeClr val="accent1"/>
                </a:solidFill>
                <a:latin typeface="Times New Roman" pitchFamily="18" charset="0"/>
                <a:cs typeface="Times New Roman" pitchFamily="18" charset="0"/>
              </a:rPr>
              <a:t>Salaire</a:t>
            </a:r>
          </a:p>
        </p:txBody>
      </p:sp>
      <p:sp>
        <p:nvSpPr>
          <p:cNvPr id="14" name="Espace réservé du pied de page 13"/>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8313" y="0"/>
            <a:ext cx="8229600" cy="404813"/>
          </a:xfrm>
        </p:spPr>
        <p:txBody>
          <a:bodyPr rtlCol="0">
            <a:normAutofit fontScale="90000"/>
          </a:bodyPr>
          <a:lstStyle/>
          <a:p>
            <a:pPr eaLnBrk="1" fontAlgn="auto" hangingPunct="1">
              <a:spcAft>
                <a:spcPts val="0"/>
              </a:spcAft>
              <a:defRPr/>
            </a:pPr>
            <a:r>
              <a:rPr lang="fr-FR" sz="2400" dirty="0" smtClean="0">
                <a:effectLst>
                  <a:outerShdw blurRad="38100" dist="38100" dir="2700000" algn="tl">
                    <a:srgbClr val="000000">
                      <a:alpha val="43137"/>
                    </a:srgbClr>
                  </a:outerShdw>
                </a:effectLst>
                <a:latin typeface="Times New Roman" pitchFamily="18" charset="0"/>
                <a:cs typeface="Times New Roman" pitchFamily="18" charset="0"/>
              </a:rPr>
              <a:t>2</a:t>
            </a:r>
            <a:r>
              <a:rPr lang="fr-FR" sz="2400" baseline="30000" dirty="0" smtClean="0">
                <a:effectLst>
                  <a:outerShdw blurRad="38100" dist="38100" dir="2700000" algn="tl">
                    <a:srgbClr val="000000">
                      <a:alpha val="43137"/>
                    </a:srgbClr>
                  </a:outerShdw>
                </a:effectLst>
                <a:latin typeface="Times New Roman" pitchFamily="18" charset="0"/>
                <a:cs typeface="Times New Roman" pitchFamily="18" charset="0"/>
              </a:rPr>
              <a:t>ème</a:t>
            </a:r>
            <a:r>
              <a:rPr lang="fr-FR" sz="2400" dirty="0" smtClean="0">
                <a:effectLst>
                  <a:outerShdw blurRad="38100" dist="38100" dir="2700000" algn="tl">
                    <a:srgbClr val="000000">
                      <a:alpha val="43137"/>
                    </a:srgbClr>
                  </a:outerShdw>
                </a:effectLst>
                <a:latin typeface="Times New Roman" pitchFamily="18" charset="0"/>
                <a:cs typeface="Times New Roman" pitchFamily="18" charset="0"/>
              </a:rPr>
              <a:t> cas : Crédit au Trésor public</a:t>
            </a:r>
            <a:endParaRPr lang="fr-FR" sz="2400" dirty="0">
              <a:effectLst>
                <a:outerShdw blurRad="38100" dist="38100" dir="2700000" algn="tl">
                  <a:srgbClr val="000000">
                    <a:alpha val="43137"/>
                  </a:srgbClr>
                </a:outerShdw>
              </a:effectLst>
              <a:latin typeface="Times New Roman" pitchFamily="18" charset="0"/>
              <a:cs typeface="Times New Roman" pitchFamily="18" charset="0"/>
            </a:endParaRPr>
          </a:p>
        </p:txBody>
      </p:sp>
      <p:graphicFrame>
        <p:nvGraphicFramePr>
          <p:cNvPr id="4" name="Espace réservé du contenu 3"/>
          <p:cNvGraphicFramePr>
            <a:graphicFrameLocks noGrp="1"/>
          </p:cNvGraphicFramePr>
          <p:nvPr>
            <p:ph idx="1"/>
          </p:nvPr>
        </p:nvGraphicFramePr>
        <p:xfrm>
          <a:off x="468313" y="2894013"/>
          <a:ext cx="3554412" cy="1809750"/>
        </p:xfrm>
        <a:graphic>
          <a:graphicData uri="http://schemas.openxmlformats.org/drawingml/2006/table">
            <a:tbl>
              <a:tblPr firstRow="1" bandRow="1">
                <a:tableStyleId>{5C22544A-7EE6-4342-B048-85BDC9FD1C3A}</a:tableStyleId>
              </a:tblPr>
              <a:tblGrid>
                <a:gridCol w="1435231"/>
                <a:gridCol w="2119181"/>
              </a:tblGrid>
              <a:tr h="365797">
                <a:tc>
                  <a:txBody>
                    <a:bodyPr/>
                    <a:lstStyle/>
                    <a:p>
                      <a:endParaRPr lang="fr-FR" dirty="0">
                        <a:latin typeface="Times New Roman" pitchFamily="18" charset="0"/>
                        <a:cs typeface="Times New Roman" pitchFamily="18" charset="0"/>
                      </a:endParaRPr>
                    </a:p>
                  </a:txBody>
                  <a:tcPr marL="91423" marR="91423" marT="45725" marB="45725"/>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23" marR="91423" marT="45725" marB="45725"/>
                </a:tc>
              </a:tr>
              <a:tr h="529230">
                <a:tc>
                  <a:txBody>
                    <a:bodyPr/>
                    <a:lstStyle/>
                    <a:p>
                      <a:r>
                        <a:rPr lang="fr-FR" b="1" dirty="0" smtClean="0">
                          <a:solidFill>
                            <a:schemeClr val="tx1"/>
                          </a:solidFill>
                          <a:latin typeface="Times New Roman" pitchFamily="18" charset="0"/>
                          <a:cs typeface="Times New Roman" pitchFamily="18" charset="0"/>
                        </a:rPr>
                        <a:t>Cc. = - 100</a:t>
                      </a:r>
                      <a:endParaRPr lang="fr-FR" b="1" dirty="0">
                        <a:solidFill>
                          <a:schemeClr val="tx1"/>
                        </a:solidFill>
                        <a:latin typeface="Times New Roman" pitchFamily="18" charset="0"/>
                        <a:cs typeface="Times New Roman" pitchFamily="18" charset="0"/>
                      </a:endParaRPr>
                    </a:p>
                  </a:txBody>
                  <a:tcPr marL="91423" marR="91423" marT="45725" marB="45725"/>
                </a:tc>
                <a:tc>
                  <a:txBody>
                    <a:bodyPr/>
                    <a:lstStyle/>
                    <a:p>
                      <a:pPr algn="ctr"/>
                      <a:r>
                        <a:rPr lang="fr-FR" sz="1800" b="1" dirty="0" smtClean="0">
                          <a:solidFill>
                            <a:schemeClr val="tx1"/>
                          </a:solidFill>
                          <a:latin typeface="Times New Roman" pitchFamily="18" charset="0"/>
                          <a:cs typeface="Times New Roman" pitchFamily="18" charset="0"/>
                        </a:rPr>
                        <a:t>Dette BC 100</a:t>
                      </a:r>
                      <a:endParaRPr lang="fr-FR" sz="1800" b="1" dirty="0">
                        <a:solidFill>
                          <a:schemeClr val="tx1"/>
                        </a:solidFill>
                        <a:latin typeface="Times New Roman" pitchFamily="18" charset="0"/>
                        <a:cs typeface="Times New Roman" pitchFamily="18" charset="0"/>
                      </a:endParaRPr>
                    </a:p>
                  </a:txBody>
                  <a:tcPr marL="91423" marR="91423" marT="45725" marB="45725"/>
                </a:tc>
              </a:tr>
              <a:tr h="419922">
                <a:tc>
                  <a:txBody>
                    <a:bodyPr/>
                    <a:lstStyle/>
                    <a:p>
                      <a:pPr algn="ctr"/>
                      <a:r>
                        <a:rPr lang="fr-FR" sz="1800" b="1" dirty="0" smtClean="0">
                          <a:solidFill>
                            <a:schemeClr val="tx2"/>
                          </a:solidFill>
                          <a:latin typeface="Times New Roman" pitchFamily="18" charset="0"/>
                          <a:cs typeface="Times New Roman" pitchFamily="18" charset="0"/>
                        </a:rPr>
                        <a:t>Dépense</a:t>
                      </a:r>
                      <a:r>
                        <a:rPr lang="fr-FR" sz="1800" b="1" baseline="0" dirty="0" smtClean="0">
                          <a:solidFill>
                            <a:schemeClr val="tx2"/>
                          </a:solidFill>
                          <a:latin typeface="Times New Roman" pitchFamily="18" charset="0"/>
                          <a:cs typeface="Times New Roman" pitchFamily="18" charset="0"/>
                        </a:rPr>
                        <a:t> publique = +100</a:t>
                      </a:r>
                      <a:endParaRPr lang="fr-FR" sz="1800" b="1" dirty="0">
                        <a:solidFill>
                          <a:schemeClr val="tx2"/>
                        </a:solidFill>
                        <a:latin typeface="Times New Roman" pitchFamily="18" charset="0"/>
                        <a:cs typeface="Times New Roman" pitchFamily="18" charset="0"/>
                      </a:endParaRPr>
                    </a:p>
                  </a:txBody>
                  <a:tcPr marL="91423" marR="91423" marT="45725" marB="45725"/>
                </a:tc>
                <a:tc>
                  <a:txBody>
                    <a:bodyPr/>
                    <a:lstStyle/>
                    <a:p>
                      <a:pPr algn="ctr"/>
                      <a:endParaRPr lang="fr-FR" sz="18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txBody>
                  <a:tcPr marL="91423" marR="91423" marT="45725" marB="45725"/>
                </a:tc>
              </a:tr>
            </a:tbl>
          </a:graphicData>
        </a:graphic>
      </p:graphicFrame>
      <p:graphicFrame>
        <p:nvGraphicFramePr>
          <p:cNvPr id="6" name="Espace réservé du contenu 3"/>
          <p:cNvGraphicFramePr>
            <a:graphicFrameLocks/>
          </p:cNvGraphicFramePr>
          <p:nvPr/>
        </p:nvGraphicFramePr>
        <p:xfrm>
          <a:off x="1508125" y="5761038"/>
          <a:ext cx="5943600" cy="1096962"/>
        </p:xfrm>
        <a:graphic>
          <a:graphicData uri="http://schemas.openxmlformats.org/drawingml/2006/table">
            <a:tbl>
              <a:tblPr firstRow="1" bandRow="1">
                <a:tableStyleId>{5C22544A-7EE6-4342-B048-85BDC9FD1C3A}</a:tableStyleId>
              </a:tblPr>
              <a:tblGrid>
                <a:gridCol w="2855655"/>
                <a:gridCol w="3088371"/>
              </a:tblGrid>
              <a:tr h="365654">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60" marR="91460" marT="45680" marB="45680"/>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60" marR="91460" marT="45680" marB="45680"/>
                </a:tc>
              </a:tr>
              <a:tr h="365654">
                <a:tc>
                  <a:txBody>
                    <a:bodyPr/>
                    <a:lstStyle/>
                    <a:p>
                      <a:pPr algn="ctr"/>
                      <a:endParaRPr lang="fr-FR" sz="1800" dirty="0">
                        <a:latin typeface="Times New Roman" pitchFamily="18" charset="0"/>
                        <a:cs typeface="Times New Roman" pitchFamily="18" charset="0"/>
                      </a:endParaRPr>
                    </a:p>
                  </a:txBody>
                  <a:tcPr marL="91460" marR="91460" marT="45680" marB="45680"/>
                </a:tc>
                <a:tc>
                  <a:txBody>
                    <a:bodyPr/>
                    <a:lstStyle/>
                    <a:p>
                      <a:pPr algn="ctr"/>
                      <a:r>
                        <a:rPr lang="fr-FR" sz="1800" b="1" dirty="0" smtClean="0">
                          <a:solidFill>
                            <a:schemeClr val="tx2"/>
                          </a:solidFill>
                          <a:latin typeface="Times New Roman" pitchFamily="18" charset="0"/>
                          <a:cs typeface="Times New Roman" pitchFamily="18" charset="0"/>
                        </a:rPr>
                        <a:t>Cc. Fonctionnaire=+100</a:t>
                      </a:r>
                      <a:endParaRPr lang="fr-FR" sz="1800" b="1" dirty="0">
                        <a:solidFill>
                          <a:schemeClr val="tx2"/>
                        </a:solidFill>
                        <a:latin typeface="Times New Roman" pitchFamily="18" charset="0"/>
                        <a:cs typeface="Times New Roman" pitchFamily="18" charset="0"/>
                      </a:endParaRPr>
                    </a:p>
                  </a:txBody>
                  <a:tcPr marL="91460" marR="91460" marT="45680" marB="45680"/>
                </a:tc>
              </a:tr>
              <a:tr h="365654">
                <a:tc>
                  <a:txBody>
                    <a:bodyPr/>
                    <a:lstStyle/>
                    <a:p>
                      <a:pPr algn="ctr"/>
                      <a:r>
                        <a:rPr lang="fr-FR" sz="1800" b="1" dirty="0" smtClean="0">
                          <a:solidFill>
                            <a:schemeClr val="tx2"/>
                          </a:solidFill>
                          <a:latin typeface="Times New Roman" pitchFamily="18" charset="0"/>
                          <a:cs typeface="Times New Roman" pitchFamily="18" charset="0"/>
                        </a:rPr>
                        <a:t>RB = + 100</a:t>
                      </a:r>
                      <a:endParaRPr lang="fr-FR" sz="1800" b="1" dirty="0">
                        <a:solidFill>
                          <a:schemeClr val="tx2"/>
                        </a:solidFill>
                        <a:latin typeface="Times New Roman" pitchFamily="18" charset="0"/>
                        <a:cs typeface="Times New Roman" pitchFamily="18" charset="0"/>
                      </a:endParaRPr>
                    </a:p>
                  </a:txBody>
                  <a:tcPr marL="91460" marR="91460" marT="45680" marB="45680"/>
                </a:tc>
                <a:tc>
                  <a:txBody>
                    <a:bodyPr/>
                    <a:lstStyle/>
                    <a:p>
                      <a:pPr algn="ctr"/>
                      <a:endParaRPr lang="fr-FR" sz="1800" dirty="0">
                        <a:latin typeface="Times New Roman" pitchFamily="18" charset="0"/>
                        <a:cs typeface="Times New Roman" pitchFamily="18" charset="0"/>
                      </a:endParaRPr>
                    </a:p>
                  </a:txBody>
                  <a:tcPr marL="91460" marR="91460" marT="45680" marB="45680"/>
                </a:tc>
              </a:tr>
            </a:tbl>
          </a:graphicData>
        </a:graphic>
      </p:graphicFrame>
      <p:sp>
        <p:nvSpPr>
          <p:cNvPr id="135199" name="ZoneTexte 6"/>
          <p:cNvSpPr txBox="1">
            <a:spLocks noChangeArrowheads="1"/>
          </p:cNvSpPr>
          <p:nvPr/>
        </p:nvSpPr>
        <p:spPr bwMode="auto">
          <a:xfrm>
            <a:off x="1258888" y="2497138"/>
            <a:ext cx="1511300" cy="368300"/>
          </a:xfrm>
          <a:prstGeom prst="rect">
            <a:avLst/>
          </a:prstGeom>
          <a:noFill/>
          <a:ln w="9525">
            <a:noFill/>
            <a:miter lim="800000"/>
            <a:headEnd/>
            <a:tailEnd/>
          </a:ln>
        </p:spPr>
        <p:txBody>
          <a:bodyPr>
            <a:spAutoFit/>
          </a:bodyPr>
          <a:lstStyle/>
          <a:p>
            <a:pPr algn="ctr"/>
            <a:r>
              <a:rPr lang="fr-FR" b="1">
                <a:latin typeface="Times New Roman" pitchFamily="18" charset="0"/>
                <a:cs typeface="Times New Roman" pitchFamily="18" charset="0"/>
              </a:rPr>
              <a:t>Trésor Public</a:t>
            </a:r>
          </a:p>
        </p:txBody>
      </p:sp>
      <p:sp>
        <p:nvSpPr>
          <p:cNvPr id="135200" name="ZoneTexte 7"/>
          <p:cNvSpPr txBox="1">
            <a:spLocks noChangeArrowheads="1"/>
          </p:cNvSpPr>
          <p:nvPr/>
        </p:nvSpPr>
        <p:spPr bwMode="auto">
          <a:xfrm>
            <a:off x="3906838" y="5411788"/>
            <a:ext cx="1295400" cy="369887"/>
          </a:xfrm>
          <a:prstGeom prst="rect">
            <a:avLst/>
          </a:prstGeom>
          <a:noFill/>
          <a:ln w="9525">
            <a:noFill/>
            <a:miter lim="800000"/>
            <a:headEnd/>
            <a:tailEnd/>
          </a:ln>
        </p:spPr>
        <p:txBody>
          <a:bodyPr>
            <a:spAutoFit/>
          </a:bodyPr>
          <a:lstStyle/>
          <a:p>
            <a:r>
              <a:rPr lang="fr-FR" b="1">
                <a:latin typeface="Times New Roman" pitchFamily="18" charset="0"/>
                <a:cs typeface="Times New Roman" pitchFamily="18" charset="0"/>
              </a:rPr>
              <a:t>Banque</a:t>
            </a:r>
          </a:p>
        </p:txBody>
      </p:sp>
      <p:graphicFrame>
        <p:nvGraphicFramePr>
          <p:cNvPr id="11" name="Espace réservé du contenu 3"/>
          <p:cNvGraphicFramePr>
            <a:graphicFrameLocks/>
          </p:cNvGraphicFramePr>
          <p:nvPr/>
        </p:nvGraphicFramePr>
        <p:xfrm>
          <a:off x="5383213" y="2879725"/>
          <a:ext cx="3128962" cy="1270000"/>
        </p:xfrm>
        <a:graphic>
          <a:graphicData uri="http://schemas.openxmlformats.org/drawingml/2006/table">
            <a:tbl>
              <a:tblPr firstRow="1" bandRow="1">
                <a:tableStyleId>{5C22544A-7EE6-4342-B048-85BDC9FD1C3A}</a:tableStyleId>
              </a:tblPr>
              <a:tblGrid>
                <a:gridCol w="1564481"/>
                <a:gridCol w="1564481"/>
              </a:tblGrid>
              <a:tr h="402232">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35" marR="91435" marT="45726" marB="45726"/>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35" marR="91435" marT="45726" marB="45726"/>
                </a:tc>
              </a:tr>
              <a:tr h="402232">
                <a:tc>
                  <a:txBody>
                    <a:bodyPr/>
                    <a:lstStyle/>
                    <a:p>
                      <a:pPr algn="ctr"/>
                      <a:r>
                        <a:rPr lang="fr-FR" sz="1800" b="1" dirty="0" smtClean="0">
                          <a:solidFill>
                            <a:schemeClr val="tx2"/>
                          </a:solidFill>
                          <a:latin typeface="Times New Roman" pitchFamily="18" charset="0"/>
                          <a:cs typeface="Times New Roman" pitchFamily="18" charset="0"/>
                        </a:rPr>
                        <a:t>Cc. + 100</a:t>
                      </a:r>
                      <a:endParaRPr lang="fr-FR" sz="1800" b="1" dirty="0">
                        <a:solidFill>
                          <a:schemeClr val="tx2"/>
                        </a:solidFill>
                        <a:latin typeface="Times New Roman" pitchFamily="18" charset="0"/>
                        <a:cs typeface="Times New Roman" pitchFamily="18" charset="0"/>
                      </a:endParaRPr>
                    </a:p>
                  </a:txBody>
                  <a:tcPr marL="91435" marR="91435" marT="45726" marB="45726"/>
                </a:tc>
                <a:tc>
                  <a:txBody>
                    <a:bodyPr/>
                    <a:lstStyle/>
                    <a:p>
                      <a:pPr algn="ctr"/>
                      <a:r>
                        <a:rPr lang="fr-FR" sz="1800" b="1" dirty="0" smtClean="0">
                          <a:solidFill>
                            <a:schemeClr val="tx2"/>
                          </a:solidFill>
                          <a:latin typeface="Times New Roman" pitchFamily="18" charset="0"/>
                          <a:cs typeface="Times New Roman" pitchFamily="18" charset="0"/>
                        </a:rPr>
                        <a:t>R= 100</a:t>
                      </a:r>
                      <a:endParaRPr lang="fr-FR" sz="1800" b="1" dirty="0">
                        <a:solidFill>
                          <a:schemeClr val="tx2"/>
                        </a:solidFill>
                        <a:latin typeface="Times New Roman" pitchFamily="18" charset="0"/>
                        <a:cs typeface="Times New Roman" pitchFamily="18" charset="0"/>
                      </a:endParaRPr>
                    </a:p>
                  </a:txBody>
                  <a:tcPr marL="91435" marR="91435" marT="45726" marB="45726"/>
                </a:tc>
              </a:tr>
              <a:tr h="464891">
                <a:tc>
                  <a:txBody>
                    <a:bodyPr/>
                    <a:lstStyle/>
                    <a:p>
                      <a:pPr algn="ctr"/>
                      <a:endParaRPr lang="fr-FR" sz="18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txBody>
                  <a:tcPr marL="91435" marR="91435" marT="45726" marB="45726"/>
                </a:tc>
                <a:tc>
                  <a:txBody>
                    <a:bodyPr/>
                    <a:lstStyle/>
                    <a:p>
                      <a:pPr algn="ctr"/>
                      <a:endParaRPr lang="fr-FR" sz="1800" dirty="0">
                        <a:latin typeface="Times New Roman" pitchFamily="18" charset="0"/>
                        <a:cs typeface="Times New Roman" pitchFamily="18" charset="0"/>
                      </a:endParaRPr>
                    </a:p>
                  </a:txBody>
                  <a:tcPr marL="91435" marR="91435" marT="45726" marB="45726"/>
                </a:tc>
              </a:tr>
            </a:tbl>
          </a:graphicData>
        </a:graphic>
      </p:graphicFrame>
      <p:sp>
        <p:nvSpPr>
          <p:cNvPr id="135215" name="Rectangle 2"/>
          <p:cNvSpPr>
            <a:spLocks noChangeArrowheads="1"/>
          </p:cNvSpPr>
          <p:nvPr/>
        </p:nvSpPr>
        <p:spPr bwMode="auto">
          <a:xfrm>
            <a:off x="6240463" y="2495550"/>
            <a:ext cx="1565275" cy="369888"/>
          </a:xfrm>
          <a:prstGeom prst="rect">
            <a:avLst/>
          </a:prstGeom>
          <a:noFill/>
          <a:ln w="9525">
            <a:noFill/>
            <a:miter lim="800000"/>
            <a:headEnd/>
            <a:tailEnd/>
          </a:ln>
        </p:spPr>
        <p:txBody>
          <a:bodyPr wrap="none">
            <a:spAutoFit/>
          </a:bodyPr>
          <a:lstStyle/>
          <a:p>
            <a:pPr algn="ctr"/>
            <a:r>
              <a:rPr lang="fr-FR" b="1">
                <a:latin typeface="Times New Roman" pitchFamily="18" charset="0"/>
                <a:cs typeface="Times New Roman" pitchFamily="18" charset="0"/>
              </a:rPr>
              <a:t>Fonctionnaire</a:t>
            </a:r>
          </a:p>
        </p:txBody>
      </p:sp>
      <p:graphicFrame>
        <p:nvGraphicFramePr>
          <p:cNvPr id="16" name="Espace réservé du contenu 3"/>
          <p:cNvGraphicFramePr>
            <a:graphicFrameLocks/>
          </p:cNvGraphicFramePr>
          <p:nvPr/>
        </p:nvGraphicFramePr>
        <p:xfrm>
          <a:off x="871538" y="765175"/>
          <a:ext cx="7300912" cy="1598613"/>
        </p:xfrm>
        <a:graphic>
          <a:graphicData uri="http://schemas.openxmlformats.org/drawingml/2006/table">
            <a:tbl>
              <a:tblPr firstRow="1" bandRow="1">
                <a:tableStyleId>{5C22544A-7EE6-4342-B048-85BDC9FD1C3A}</a:tableStyleId>
              </a:tblPr>
              <a:tblGrid>
                <a:gridCol w="3556422"/>
                <a:gridCol w="3744415"/>
              </a:tblGrid>
              <a:tr h="365704">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49" marR="91449" marT="45694" marB="45694"/>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49" marR="91449" marT="45694" marB="45694"/>
                </a:tc>
              </a:tr>
              <a:tr h="365704">
                <a:tc>
                  <a:txBody>
                    <a:bodyPr/>
                    <a:lstStyle/>
                    <a:p>
                      <a:pPr algn="ctr"/>
                      <a:r>
                        <a:rPr lang="fr-FR" sz="1800" dirty="0" smtClean="0">
                          <a:latin typeface="Times New Roman" pitchFamily="18" charset="0"/>
                          <a:cs typeface="Times New Roman" pitchFamily="18" charset="0"/>
                        </a:rPr>
                        <a:t>Créance sur l’Etranger</a:t>
                      </a:r>
                      <a:endParaRPr lang="fr-FR" sz="1800" dirty="0">
                        <a:latin typeface="Times New Roman" pitchFamily="18" charset="0"/>
                        <a:cs typeface="Times New Roman" pitchFamily="18" charset="0"/>
                      </a:endParaRPr>
                    </a:p>
                  </a:txBody>
                  <a:tcPr marL="91449" marR="91449" marT="45694" marB="45694"/>
                </a:tc>
                <a:tc>
                  <a:txBody>
                    <a:bodyPr/>
                    <a:lstStyle/>
                    <a:p>
                      <a:pPr algn="ctr"/>
                      <a:r>
                        <a:rPr lang="fr-FR" sz="1800" dirty="0" smtClean="0">
                          <a:latin typeface="Times New Roman" pitchFamily="18" charset="0"/>
                          <a:cs typeface="Times New Roman" pitchFamily="18" charset="0"/>
                        </a:rPr>
                        <a:t>Circulation fiduciaire</a:t>
                      </a:r>
                      <a:endParaRPr lang="fr-FR" sz="1800" dirty="0">
                        <a:latin typeface="Times New Roman" pitchFamily="18" charset="0"/>
                        <a:cs typeface="Times New Roman" pitchFamily="18" charset="0"/>
                      </a:endParaRPr>
                    </a:p>
                  </a:txBody>
                  <a:tcPr marL="91449" marR="91449" marT="45694" marB="45694"/>
                </a:tc>
              </a:tr>
              <a:tr h="867634">
                <a:tc>
                  <a:txBody>
                    <a:bodyPr/>
                    <a:lstStyle/>
                    <a:p>
                      <a:pPr algn="ctr"/>
                      <a:r>
                        <a:rPr lang="fr-FR" sz="1800" b="1" dirty="0" smtClean="0">
                          <a:solidFill>
                            <a:schemeClr val="accent1"/>
                          </a:solidFill>
                          <a:latin typeface="Times New Roman" pitchFamily="18" charset="0"/>
                          <a:cs typeface="Times New Roman" pitchFamily="18" charset="0"/>
                        </a:rPr>
                        <a:t>Créance sur l’intérieur = 100</a:t>
                      </a:r>
                      <a:endParaRPr lang="fr-FR" sz="1800" b="1" dirty="0">
                        <a:solidFill>
                          <a:schemeClr val="accent1"/>
                        </a:solidFill>
                        <a:latin typeface="Times New Roman" pitchFamily="18" charset="0"/>
                        <a:cs typeface="Times New Roman" pitchFamily="18" charset="0"/>
                      </a:endParaRPr>
                    </a:p>
                  </a:txBody>
                  <a:tcPr marL="91449" marR="91449" marT="45694" marB="45694"/>
                </a:tc>
                <a:tc>
                  <a:txBody>
                    <a:bodyPr/>
                    <a:lstStyle/>
                    <a:p>
                      <a:pPr algn="ctr"/>
                      <a:r>
                        <a:rPr lang="fr-FR" sz="1800" b="1" dirty="0" smtClean="0">
                          <a:solidFill>
                            <a:schemeClr val="tx2"/>
                          </a:solidFill>
                          <a:effectLst/>
                          <a:latin typeface="Times New Roman" pitchFamily="18" charset="0"/>
                          <a:cs typeface="Times New Roman" pitchFamily="18" charset="0"/>
                        </a:rPr>
                        <a:t>Réserves bancaires= + 100</a:t>
                      </a:r>
                      <a:endParaRPr lang="fr-FR" sz="1800" b="1" dirty="0">
                        <a:solidFill>
                          <a:schemeClr val="tx2"/>
                        </a:solidFill>
                        <a:effectLst/>
                        <a:latin typeface="Times New Roman" pitchFamily="18" charset="0"/>
                        <a:cs typeface="Times New Roman" pitchFamily="18" charset="0"/>
                      </a:endParaRPr>
                    </a:p>
                  </a:txBody>
                  <a:tcPr marL="91449" marR="91449" marT="45694" marB="45694"/>
                </a:tc>
              </a:tr>
            </a:tbl>
          </a:graphicData>
        </a:graphic>
      </p:graphicFrame>
      <p:sp>
        <p:nvSpPr>
          <p:cNvPr id="135230" name="ZoneTexte 16"/>
          <p:cNvSpPr txBox="1">
            <a:spLocks noChangeArrowheads="1"/>
          </p:cNvSpPr>
          <p:nvPr/>
        </p:nvSpPr>
        <p:spPr bwMode="auto">
          <a:xfrm>
            <a:off x="3727450" y="412750"/>
            <a:ext cx="1512888" cy="369888"/>
          </a:xfrm>
          <a:prstGeom prst="rect">
            <a:avLst/>
          </a:prstGeom>
          <a:noFill/>
          <a:ln w="9525">
            <a:noFill/>
            <a:miter lim="800000"/>
            <a:headEnd/>
            <a:tailEnd/>
          </a:ln>
        </p:spPr>
        <p:txBody>
          <a:bodyPr>
            <a:spAutoFit/>
          </a:bodyPr>
          <a:lstStyle/>
          <a:p>
            <a:pPr algn="ctr"/>
            <a:r>
              <a:rPr lang="fr-FR" b="1">
                <a:latin typeface="Times New Roman" pitchFamily="18" charset="0"/>
                <a:cs typeface="Times New Roman" pitchFamily="18" charset="0"/>
              </a:rPr>
              <a:t>BC</a:t>
            </a:r>
          </a:p>
        </p:txBody>
      </p:sp>
      <p:cxnSp>
        <p:nvCxnSpPr>
          <p:cNvPr id="13" name="Connecteur droit avec flèche 12"/>
          <p:cNvCxnSpPr/>
          <p:nvPr/>
        </p:nvCxnSpPr>
        <p:spPr>
          <a:xfrm>
            <a:off x="4071938" y="3571875"/>
            <a:ext cx="142875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5232" name="ZoneTexte 13"/>
          <p:cNvSpPr txBox="1">
            <a:spLocks noChangeArrowheads="1"/>
          </p:cNvSpPr>
          <p:nvPr/>
        </p:nvSpPr>
        <p:spPr bwMode="auto">
          <a:xfrm>
            <a:off x="4143375" y="3214688"/>
            <a:ext cx="1285875" cy="461962"/>
          </a:xfrm>
          <a:prstGeom prst="rect">
            <a:avLst/>
          </a:prstGeom>
          <a:noFill/>
          <a:ln w="9525">
            <a:noFill/>
            <a:miter lim="800000"/>
            <a:headEnd/>
            <a:tailEnd/>
          </a:ln>
        </p:spPr>
        <p:txBody>
          <a:bodyPr>
            <a:spAutoFit/>
          </a:bodyPr>
          <a:lstStyle/>
          <a:p>
            <a:r>
              <a:rPr lang="fr-FR" sz="2400" b="1" i="1">
                <a:solidFill>
                  <a:schemeClr val="accent1"/>
                </a:solidFill>
                <a:latin typeface="Times New Roman" pitchFamily="18" charset="0"/>
                <a:cs typeface="Times New Roman" pitchFamily="18" charset="0"/>
              </a:rPr>
              <a:t>Salaire</a:t>
            </a:r>
          </a:p>
        </p:txBody>
      </p:sp>
      <p:sp>
        <p:nvSpPr>
          <p:cNvPr id="14" name="Espace réservé du pied de page 13"/>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Titre 1"/>
          <p:cNvSpPr>
            <a:spLocks noGrp="1"/>
          </p:cNvSpPr>
          <p:nvPr>
            <p:ph type="title"/>
          </p:nvPr>
        </p:nvSpPr>
        <p:spPr/>
        <p:txBody>
          <a:bodyPr/>
          <a:lstStyle/>
          <a:p>
            <a:r>
              <a:rPr lang="fr-FR" smtClean="0">
                <a:latin typeface="Times New Roman" pitchFamily="18" charset="0"/>
                <a:cs typeface="Times New Roman" pitchFamily="18" charset="0"/>
              </a:rPr>
              <a:t>Cas particulier:</a:t>
            </a:r>
          </a:p>
        </p:txBody>
      </p:sp>
      <p:sp>
        <p:nvSpPr>
          <p:cNvPr id="136195" name="Espace réservé du contenu 2"/>
          <p:cNvSpPr>
            <a:spLocks noGrp="1"/>
          </p:cNvSpPr>
          <p:nvPr>
            <p:ph idx="1"/>
          </p:nvPr>
        </p:nvSpPr>
        <p:spPr/>
        <p:txBody>
          <a:bodyPr/>
          <a:lstStyle/>
          <a:p>
            <a:pPr>
              <a:buFont typeface="Arial" charset="0"/>
              <a:buNone/>
            </a:pPr>
            <a:r>
              <a:rPr lang="fr-FR" smtClean="0">
                <a:latin typeface="Times New Roman" pitchFamily="18" charset="0"/>
                <a:cs typeface="Times New Roman" pitchFamily="18" charset="0"/>
              </a:rPr>
              <a:t>Le fonctionnaire procède au retrait de son salaire</a:t>
            </a:r>
          </a:p>
        </p:txBody>
      </p:sp>
      <p:sp>
        <p:nvSpPr>
          <p:cNvPr id="4" name="Espace réservé du pied de page 3"/>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8313" y="0"/>
            <a:ext cx="8229600" cy="404813"/>
          </a:xfrm>
        </p:spPr>
        <p:txBody>
          <a:bodyPr rtlCol="0">
            <a:normAutofit fontScale="90000"/>
          </a:bodyPr>
          <a:lstStyle/>
          <a:p>
            <a:pPr eaLnBrk="1" fontAlgn="auto" hangingPunct="1">
              <a:spcAft>
                <a:spcPts val="0"/>
              </a:spcAft>
              <a:defRPr/>
            </a:pPr>
            <a:r>
              <a:rPr lang="fr-FR" sz="2400" dirty="0" smtClean="0">
                <a:effectLst>
                  <a:outerShdw blurRad="38100" dist="38100" dir="2700000" algn="tl">
                    <a:srgbClr val="000000">
                      <a:alpha val="43137"/>
                    </a:srgbClr>
                  </a:outerShdw>
                </a:effectLst>
                <a:latin typeface="Times New Roman" pitchFamily="18" charset="0"/>
                <a:cs typeface="Times New Roman" pitchFamily="18" charset="0"/>
              </a:rPr>
              <a:t>2</a:t>
            </a:r>
            <a:r>
              <a:rPr lang="fr-FR" sz="2400" baseline="30000" dirty="0" smtClean="0">
                <a:effectLst>
                  <a:outerShdw blurRad="38100" dist="38100" dir="2700000" algn="tl">
                    <a:srgbClr val="000000">
                      <a:alpha val="43137"/>
                    </a:srgbClr>
                  </a:outerShdw>
                </a:effectLst>
                <a:latin typeface="Times New Roman" pitchFamily="18" charset="0"/>
                <a:cs typeface="Times New Roman" pitchFamily="18" charset="0"/>
              </a:rPr>
              <a:t>ème</a:t>
            </a:r>
            <a:r>
              <a:rPr lang="fr-FR" sz="2400" dirty="0" smtClean="0">
                <a:effectLst>
                  <a:outerShdw blurRad="38100" dist="38100" dir="2700000" algn="tl">
                    <a:srgbClr val="000000">
                      <a:alpha val="43137"/>
                    </a:srgbClr>
                  </a:outerShdw>
                </a:effectLst>
                <a:latin typeface="Times New Roman" pitchFamily="18" charset="0"/>
                <a:cs typeface="Times New Roman" pitchFamily="18" charset="0"/>
              </a:rPr>
              <a:t> cas : Crédit au Trésor public</a:t>
            </a:r>
            <a:endParaRPr lang="fr-FR" sz="2400" dirty="0">
              <a:effectLst>
                <a:outerShdw blurRad="38100" dist="38100" dir="2700000" algn="tl">
                  <a:srgbClr val="000000">
                    <a:alpha val="43137"/>
                  </a:srgbClr>
                </a:outerShdw>
              </a:effectLst>
              <a:latin typeface="Times New Roman" pitchFamily="18" charset="0"/>
              <a:cs typeface="Times New Roman" pitchFamily="18" charset="0"/>
            </a:endParaRPr>
          </a:p>
        </p:txBody>
      </p:sp>
      <p:graphicFrame>
        <p:nvGraphicFramePr>
          <p:cNvPr id="4" name="Espace réservé du contenu 3"/>
          <p:cNvGraphicFramePr>
            <a:graphicFrameLocks noGrp="1"/>
          </p:cNvGraphicFramePr>
          <p:nvPr>
            <p:ph idx="1"/>
          </p:nvPr>
        </p:nvGraphicFramePr>
        <p:xfrm>
          <a:off x="468313" y="2894013"/>
          <a:ext cx="3554412" cy="1809750"/>
        </p:xfrm>
        <a:graphic>
          <a:graphicData uri="http://schemas.openxmlformats.org/drawingml/2006/table">
            <a:tbl>
              <a:tblPr firstRow="1" bandRow="1">
                <a:tableStyleId>{5C22544A-7EE6-4342-B048-85BDC9FD1C3A}</a:tableStyleId>
              </a:tblPr>
              <a:tblGrid>
                <a:gridCol w="1435231"/>
                <a:gridCol w="2119181"/>
              </a:tblGrid>
              <a:tr h="365797">
                <a:tc>
                  <a:txBody>
                    <a:bodyPr/>
                    <a:lstStyle/>
                    <a:p>
                      <a:endParaRPr lang="fr-FR" dirty="0">
                        <a:latin typeface="Times New Roman" pitchFamily="18" charset="0"/>
                        <a:cs typeface="Times New Roman" pitchFamily="18" charset="0"/>
                      </a:endParaRPr>
                    </a:p>
                  </a:txBody>
                  <a:tcPr marL="91423" marR="91423" marT="45725" marB="45725"/>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23" marR="91423" marT="45725" marB="45725"/>
                </a:tc>
              </a:tr>
              <a:tr h="529230">
                <a:tc>
                  <a:txBody>
                    <a:bodyPr/>
                    <a:lstStyle/>
                    <a:p>
                      <a:r>
                        <a:rPr lang="fr-FR" b="1" dirty="0" smtClean="0">
                          <a:solidFill>
                            <a:schemeClr val="tx1"/>
                          </a:solidFill>
                          <a:latin typeface="Times New Roman" pitchFamily="18" charset="0"/>
                          <a:cs typeface="Times New Roman" pitchFamily="18" charset="0"/>
                        </a:rPr>
                        <a:t>Cc. = - 100</a:t>
                      </a:r>
                      <a:endParaRPr lang="fr-FR" b="1" dirty="0">
                        <a:solidFill>
                          <a:schemeClr val="tx1"/>
                        </a:solidFill>
                        <a:latin typeface="Times New Roman" pitchFamily="18" charset="0"/>
                        <a:cs typeface="Times New Roman" pitchFamily="18" charset="0"/>
                      </a:endParaRPr>
                    </a:p>
                  </a:txBody>
                  <a:tcPr marL="91423" marR="91423" marT="45725" marB="45725"/>
                </a:tc>
                <a:tc>
                  <a:txBody>
                    <a:bodyPr/>
                    <a:lstStyle/>
                    <a:p>
                      <a:pPr algn="ctr"/>
                      <a:r>
                        <a:rPr lang="fr-FR" sz="1800" b="1" dirty="0" smtClean="0">
                          <a:solidFill>
                            <a:schemeClr val="tx1"/>
                          </a:solidFill>
                          <a:latin typeface="Times New Roman" pitchFamily="18" charset="0"/>
                          <a:cs typeface="Times New Roman" pitchFamily="18" charset="0"/>
                        </a:rPr>
                        <a:t>Dette BC 100</a:t>
                      </a:r>
                      <a:endParaRPr lang="fr-FR" sz="1800" b="1" dirty="0">
                        <a:solidFill>
                          <a:schemeClr val="tx1"/>
                        </a:solidFill>
                        <a:latin typeface="Times New Roman" pitchFamily="18" charset="0"/>
                        <a:cs typeface="Times New Roman" pitchFamily="18" charset="0"/>
                      </a:endParaRPr>
                    </a:p>
                  </a:txBody>
                  <a:tcPr marL="91423" marR="91423" marT="45725" marB="45725"/>
                </a:tc>
              </a:tr>
              <a:tr h="419922">
                <a:tc>
                  <a:txBody>
                    <a:bodyPr/>
                    <a:lstStyle/>
                    <a:p>
                      <a:pPr algn="ctr"/>
                      <a:r>
                        <a:rPr lang="fr-FR" sz="1800" b="1" dirty="0" smtClean="0">
                          <a:solidFill>
                            <a:schemeClr val="tx2"/>
                          </a:solidFill>
                          <a:latin typeface="Times New Roman" pitchFamily="18" charset="0"/>
                          <a:cs typeface="Times New Roman" pitchFamily="18" charset="0"/>
                        </a:rPr>
                        <a:t>Dépense</a:t>
                      </a:r>
                      <a:r>
                        <a:rPr lang="fr-FR" sz="1800" b="1" baseline="0" dirty="0" smtClean="0">
                          <a:solidFill>
                            <a:schemeClr val="tx2"/>
                          </a:solidFill>
                          <a:latin typeface="Times New Roman" pitchFamily="18" charset="0"/>
                          <a:cs typeface="Times New Roman" pitchFamily="18" charset="0"/>
                        </a:rPr>
                        <a:t> publique = +100</a:t>
                      </a:r>
                      <a:endParaRPr lang="fr-FR" sz="1800" b="1" dirty="0">
                        <a:solidFill>
                          <a:schemeClr val="tx2"/>
                        </a:solidFill>
                        <a:latin typeface="Times New Roman" pitchFamily="18" charset="0"/>
                        <a:cs typeface="Times New Roman" pitchFamily="18" charset="0"/>
                      </a:endParaRPr>
                    </a:p>
                  </a:txBody>
                  <a:tcPr marL="91423" marR="91423" marT="45725" marB="45725"/>
                </a:tc>
                <a:tc>
                  <a:txBody>
                    <a:bodyPr/>
                    <a:lstStyle/>
                    <a:p>
                      <a:pPr algn="ctr"/>
                      <a:endParaRPr lang="fr-FR" sz="18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txBody>
                  <a:tcPr marL="91423" marR="91423" marT="45725" marB="45725"/>
                </a:tc>
              </a:tr>
            </a:tbl>
          </a:graphicData>
        </a:graphic>
      </p:graphicFrame>
      <p:graphicFrame>
        <p:nvGraphicFramePr>
          <p:cNvPr id="6" name="Espace réservé du contenu 3"/>
          <p:cNvGraphicFramePr>
            <a:graphicFrameLocks/>
          </p:cNvGraphicFramePr>
          <p:nvPr/>
        </p:nvGraphicFramePr>
        <p:xfrm>
          <a:off x="1508125" y="5761038"/>
          <a:ext cx="5943600" cy="1096962"/>
        </p:xfrm>
        <a:graphic>
          <a:graphicData uri="http://schemas.openxmlformats.org/drawingml/2006/table">
            <a:tbl>
              <a:tblPr firstRow="1" bandRow="1">
                <a:tableStyleId>{5C22544A-7EE6-4342-B048-85BDC9FD1C3A}</a:tableStyleId>
              </a:tblPr>
              <a:tblGrid>
                <a:gridCol w="2855655"/>
                <a:gridCol w="3088371"/>
              </a:tblGrid>
              <a:tr h="365654">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60" marR="91460" marT="45680" marB="45680"/>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60" marR="91460" marT="45680" marB="45680"/>
                </a:tc>
              </a:tr>
              <a:tr h="365654">
                <a:tc>
                  <a:txBody>
                    <a:bodyPr/>
                    <a:lstStyle/>
                    <a:p>
                      <a:pPr algn="ctr"/>
                      <a:endParaRPr lang="fr-FR" sz="1800" dirty="0">
                        <a:latin typeface="Times New Roman" pitchFamily="18" charset="0"/>
                        <a:cs typeface="Times New Roman" pitchFamily="18" charset="0"/>
                      </a:endParaRPr>
                    </a:p>
                  </a:txBody>
                  <a:tcPr marL="91460" marR="91460" marT="45680" marB="45680"/>
                </a:tc>
                <a:tc>
                  <a:txBody>
                    <a:bodyPr/>
                    <a:lstStyle/>
                    <a:p>
                      <a:pPr algn="ctr"/>
                      <a:r>
                        <a:rPr lang="fr-FR" sz="1800" b="1" dirty="0" smtClean="0">
                          <a:solidFill>
                            <a:schemeClr val="tx2"/>
                          </a:solidFill>
                          <a:latin typeface="Times New Roman" pitchFamily="18" charset="0"/>
                          <a:cs typeface="Times New Roman" pitchFamily="18" charset="0"/>
                        </a:rPr>
                        <a:t>Cc. Fonctionnaire=+100</a:t>
                      </a:r>
                      <a:endParaRPr lang="fr-FR" sz="1800" b="1" dirty="0">
                        <a:solidFill>
                          <a:schemeClr val="tx2"/>
                        </a:solidFill>
                        <a:latin typeface="Times New Roman" pitchFamily="18" charset="0"/>
                        <a:cs typeface="Times New Roman" pitchFamily="18" charset="0"/>
                      </a:endParaRPr>
                    </a:p>
                  </a:txBody>
                  <a:tcPr marL="91460" marR="91460" marT="45680" marB="45680"/>
                </a:tc>
              </a:tr>
              <a:tr h="365654">
                <a:tc>
                  <a:txBody>
                    <a:bodyPr/>
                    <a:lstStyle/>
                    <a:p>
                      <a:pPr algn="ctr"/>
                      <a:r>
                        <a:rPr lang="fr-FR" sz="1800" b="1" dirty="0" smtClean="0">
                          <a:solidFill>
                            <a:schemeClr val="tx2"/>
                          </a:solidFill>
                          <a:latin typeface="Times New Roman" pitchFamily="18" charset="0"/>
                          <a:cs typeface="Times New Roman" pitchFamily="18" charset="0"/>
                        </a:rPr>
                        <a:t>RB = + 100</a:t>
                      </a:r>
                      <a:endParaRPr lang="fr-FR" sz="1800" b="1" dirty="0">
                        <a:solidFill>
                          <a:schemeClr val="tx2"/>
                        </a:solidFill>
                        <a:latin typeface="Times New Roman" pitchFamily="18" charset="0"/>
                        <a:cs typeface="Times New Roman" pitchFamily="18" charset="0"/>
                      </a:endParaRPr>
                    </a:p>
                  </a:txBody>
                  <a:tcPr marL="91460" marR="91460" marT="45680" marB="45680"/>
                </a:tc>
                <a:tc>
                  <a:txBody>
                    <a:bodyPr/>
                    <a:lstStyle/>
                    <a:p>
                      <a:pPr algn="ctr"/>
                      <a:endParaRPr lang="fr-FR" sz="1800" dirty="0">
                        <a:latin typeface="Times New Roman" pitchFamily="18" charset="0"/>
                        <a:cs typeface="Times New Roman" pitchFamily="18" charset="0"/>
                      </a:endParaRPr>
                    </a:p>
                  </a:txBody>
                  <a:tcPr marL="91460" marR="91460" marT="45680" marB="45680"/>
                </a:tc>
              </a:tr>
            </a:tbl>
          </a:graphicData>
        </a:graphic>
      </p:graphicFrame>
      <p:sp>
        <p:nvSpPr>
          <p:cNvPr id="137247" name="ZoneTexte 6"/>
          <p:cNvSpPr txBox="1">
            <a:spLocks noChangeArrowheads="1"/>
          </p:cNvSpPr>
          <p:nvPr/>
        </p:nvSpPr>
        <p:spPr bwMode="auto">
          <a:xfrm>
            <a:off x="1258888" y="2497138"/>
            <a:ext cx="1511300" cy="368300"/>
          </a:xfrm>
          <a:prstGeom prst="rect">
            <a:avLst/>
          </a:prstGeom>
          <a:noFill/>
          <a:ln w="9525">
            <a:noFill/>
            <a:miter lim="800000"/>
            <a:headEnd/>
            <a:tailEnd/>
          </a:ln>
        </p:spPr>
        <p:txBody>
          <a:bodyPr>
            <a:spAutoFit/>
          </a:bodyPr>
          <a:lstStyle/>
          <a:p>
            <a:pPr algn="ctr"/>
            <a:r>
              <a:rPr lang="fr-FR" b="1">
                <a:latin typeface="Times New Roman" pitchFamily="18" charset="0"/>
                <a:cs typeface="Times New Roman" pitchFamily="18" charset="0"/>
              </a:rPr>
              <a:t>Trésor Public</a:t>
            </a:r>
          </a:p>
        </p:txBody>
      </p:sp>
      <p:sp>
        <p:nvSpPr>
          <p:cNvPr id="137248" name="ZoneTexte 7"/>
          <p:cNvSpPr txBox="1">
            <a:spLocks noChangeArrowheads="1"/>
          </p:cNvSpPr>
          <p:nvPr/>
        </p:nvSpPr>
        <p:spPr bwMode="auto">
          <a:xfrm>
            <a:off x="3906838" y="5411788"/>
            <a:ext cx="1295400" cy="369887"/>
          </a:xfrm>
          <a:prstGeom prst="rect">
            <a:avLst/>
          </a:prstGeom>
          <a:noFill/>
          <a:ln w="9525">
            <a:noFill/>
            <a:miter lim="800000"/>
            <a:headEnd/>
            <a:tailEnd/>
          </a:ln>
        </p:spPr>
        <p:txBody>
          <a:bodyPr>
            <a:spAutoFit/>
          </a:bodyPr>
          <a:lstStyle/>
          <a:p>
            <a:r>
              <a:rPr lang="fr-FR" b="1">
                <a:latin typeface="Times New Roman" pitchFamily="18" charset="0"/>
                <a:cs typeface="Times New Roman" pitchFamily="18" charset="0"/>
              </a:rPr>
              <a:t>Banque</a:t>
            </a:r>
          </a:p>
        </p:txBody>
      </p:sp>
      <p:graphicFrame>
        <p:nvGraphicFramePr>
          <p:cNvPr id="11" name="Espace réservé du contenu 3"/>
          <p:cNvGraphicFramePr>
            <a:graphicFrameLocks/>
          </p:cNvGraphicFramePr>
          <p:nvPr/>
        </p:nvGraphicFramePr>
        <p:xfrm>
          <a:off x="5383213" y="2879725"/>
          <a:ext cx="3128962" cy="1270000"/>
        </p:xfrm>
        <a:graphic>
          <a:graphicData uri="http://schemas.openxmlformats.org/drawingml/2006/table">
            <a:tbl>
              <a:tblPr firstRow="1" bandRow="1">
                <a:tableStyleId>{5C22544A-7EE6-4342-B048-85BDC9FD1C3A}</a:tableStyleId>
              </a:tblPr>
              <a:tblGrid>
                <a:gridCol w="1564481"/>
                <a:gridCol w="1564481"/>
              </a:tblGrid>
              <a:tr h="402232">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35" marR="91435" marT="45726" marB="45726"/>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35" marR="91435" marT="45726" marB="45726"/>
                </a:tc>
              </a:tr>
              <a:tr h="402232">
                <a:tc>
                  <a:txBody>
                    <a:bodyPr/>
                    <a:lstStyle/>
                    <a:p>
                      <a:pPr algn="ctr"/>
                      <a:r>
                        <a:rPr lang="fr-FR" sz="1800" b="1" dirty="0" smtClean="0">
                          <a:solidFill>
                            <a:schemeClr val="tx2"/>
                          </a:solidFill>
                          <a:latin typeface="Times New Roman" pitchFamily="18" charset="0"/>
                          <a:cs typeface="Times New Roman" pitchFamily="18" charset="0"/>
                        </a:rPr>
                        <a:t>Cc. + 100</a:t>
                      </a:r>
                      <a:endParaRPr lang="fr-FR" sz="1800" b="1" dirty="0">
                        <a:solidFill>
                          <a:schemeClr val="tx2"/>
                        </a:solidFill>
                        <a:latin typeface="Times New Roman" pitchFamily="18" charset="0"/>
                        <a:cs typeface="Times New Roman" pitchFamily="18" charset="0"/>
                      </a:endParaRPr>
                    </a:p>
                  </a:txBody>
                  <a:tcPr marL="91435" marR="91435" marT="45726" marB="45726"/>
                </a:tc>
                <a:tc>
                  <a:txBody>
                    <a:bodyPr/>
                    <a:lstStyle/>
                    <a:p>
                      <a:pPr algn="ctr"/>
                      <a:r>
                        <a:rPr lang="fr-FR" sz="1800" b="1" dirty="0" smtClean="0">
                          <a:solidFill>
                            <a:schemeClr val="tx2"/>
                          </a:solidFill>
                          <a:latin typeface="Times New Roman" pitchFamily="18" charset="0"/>
                          <a:cs typeface="Times New Roman" pitchFamily="18" charset="0"/>
                        </a:rPr>
                        <a:t>R= 100</a:t>
                      </a:r>
                      <a:endParaRPr lang="fr-FR" sz="1800" b="1" dirty="0">
                        <a:solidFill>
                          <a:schemeClr val="tx2"/>
                        </a:solidFill>
                        <a:latin typeface="Times New Roman" pitchFamily="18" charset="0"/>
                        <a:cs typeface="Times New Roman" pitchFamily="18" charset="0"/>
                      </a:endParaRPr>
                    </a:p>
                  </a:txBody>
                  <a:tcPr marL="91435" marR="91435" marT="45726" marB="45726"/>
                </a:tc>
              </a:tr>
              <a:tr h="464891">
                <a:tc>
                  <a:txBody>
                    <a:bodyPr/>
                    <a:lstStyle/>
                    <a:p>
                      <a:pPr algn="ctr"/>
                      <a:endParaRPr lang="fr-FR" sz="18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txBody>
                  <a:tcPr marL="91435" marR="91435" marT="45726" marB="45726"/>
                </a:tc>
                <a:tc>
                  <a:txBody>
                    <a:bodyPr/>
                    <a:lstStyle/>
                    <a:p>
                      <a:pPr algn="ctr"/>
                      <a:endParaRPr lang="fr-FR" sz="1800" dirty="0">
                        <a:latin typeface="Times New Roman" pitchFamily="18" charset="0"/>
                        <a:cs typeface="Times New Roman" pitchFamily="18" charset="0"/>
                      </a:endParaRPr>
                    </a:p>
                  </a:txBody>
                  <a:tcPr marL="91435" marR="91435" marT="45726" marB="45726"/>
                </a:tc>
              </a:tr>
            </a:tbl>
          </a:graphicData>
        </a:graphic>
      </p:graphicFrame>
      <p:sp>
        <p:nvSpPr>
          <p:cNvPr id="137263" name="Rectangle 2"/>
          <p:cNvSpPr>
            <a:spLocks noChangeArrowheads="1"/>
          </p:cNvSpPr>
          <p:nvPr/>
        </p:nvSpPr>
        <p:spPr bwMode="auto">
          <a:xfrm>
            <a:off x="6240463" y="2495550"/>
            <a:ext cx="1565275" cy="369888"/>
          </a:xfrm>
          <a:prstGeom prst="rect">
            <a:avLst/>
          </a:prstGeom>
          <a:noFill/>
          <a:ln w="9525">
            <a:noFill/>
            <a:miter lim="800000"/>
            <a:headEnd/>
            <a:tailEnd/>
          </a:ln>
        </p:spPr>
        <p:txBody>
          <a:bodyPr wrap="none">
            <a:spAutoFit/>
          </a:bodyPr>
          <a:lstStyle/>
          <a:p>
            <a:pPr algn="ctr"/>
            <a:r>
              <a:rPr lang="fr-FR" b="1">
                <a:latin typeface="Times New Roman" pitchFamily="18" charset="0"/>
                <a:cs typeface="Times New Roman" pitchFamily="18" charset="0"/>
              </a:rPr>
              <a:t>Fonctionnaire</a:t>
            </a:r>
          </a:p>
        </p:txBody>
      </p:sp>
      <p:graphicFrame>
        <p:nvGraphicFramePr>
          <p:cNvPr id="16" name="Espace réservé du contenu 3"/>
          <p:cNvGraphicFramePr>
            <a:graphicFrameLocks/>
          </p:cNvGraphicFramePr>
          <p:nvPr/>
        </p:nvGraphicFramePr>
        <p:xfrm>
          <a:off x="871538" y="765175"/>
          <a:ext cx="7300912" cy="1598613"/>
        </p:xfrm>
        <a:graphic>
          <a:graphicData uri="http://schemas.openxmlformats.org/drawingml/2006/table">
            <a:tbl>
              <a:tblPr firstRow="1" bandRow="1">
                <a:tableStyleId>{5C22544A-7EE6-4342-B048-85BDC9FD1C3A}</a:tableStyleId>
              </a:tblPr>
              <a:tblGrid>
                <a:gridCol w="3556422"/>
                <a:gridCol w="3744415"/>
              </a:tblGrid>
              <a:tr h="365704">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49" marR="91449" marT="45694" marB="45694"/>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49" marR="91449" marT="45694" marB="45694"/>
                </a:tc>
              </a:tr>
              <a:tr h="365704">
                <a:tc>
                  <a:txBody>
                    <a:bodyPr/>
                    <a:lstStyle/>
                    <a:p>
                      <a:pPr algn="ctr"/>
                      <a:r>
                        <a:rPr lang="fr-FR" sz="1800" dirty="0" smtClean="0">
                          <a:latin typeface="Times New Roman" pitchFamily="18" charset="0"/>
                          <a:cs typeface="Times New Roman" pitchFamily="18" charset="0"/>
                        </a:rPr>
                        <a:t>Créance sur l’Etranger</a:t>
                      </a:r>
                      <a:endParaRPr lang="fr-FR" sz="1800" dirty="0">
                        <a:latin typeface="Times New Roman" pitchFamily="18" charset="0"/>
                        <a:cs typeface="Times New Roman" pitchFamily="18" charset="0"/>
                      </a:endParaRPr>
                    </a:p>
                  </a:txBody>
                  <a:tcPr marL="91449" marR="91449" marT="45694" marB="45694"/>
                </a:tc>
                <a:tc>
                  <a:txBody>
                    <a:bodyPr/>
                    <a:lstStyle/>
                    <a:p>
                      <a:pPr algn="ctr"/>
                      <a:r>
                        <a:rPr lang="fr-FR" sz="1800" dirty="0" smtClean="0">
                          <a:latin typeface="Times New Roman" pitchFamily="18" charset="0"/>
                          <a:cs typeface="Times New Roman" pitchFamily="18" charset="0"/>
                        </a:rPr>
                        <a:t>Circulation fiduciaire</a:t>
                      </a:r>
                      <a:endParaRPr lang="fr-FR" sz="1800" dirty="0">
                        <a:latin typeface="Times New Roman" pitchFamily="18" charset="0"/>
                        <a:cs typeface="Times New Roman" pitchFamily="18" charset="0"/>
                      </a:endParaRPr>
                    </a:p>
                  </a:txBody>
                  <a:tcPr marL="91449" marR="91449" marT="45694" marB="45694"/>
                </a:tc>
              </a:tr>
              <a:tr h="867634">
                <a:tc>
                  <a:txBody>
                    <a:bodyPr/>
                    <a:lstStyle/>
                    <a:p>
                      <a:pPr algn="ctr"/>
                      <a:r>
                        <a:rPr lang="fr-FR" sz="1800" b="1" dirty="0" smtClean="0">
                          <a:solidFill>
                            <a:schemeClr val="accent1"/>
                          </a:solidFill>
                          <a:latin typeface="Times New Roman" pitchFamily="18" charset="0"/>
                          <a:cs typeface="Times New Roman" pitchFamily="18" charset="0"/>
                        </a:rPr>
                        <a:t>Créance sur l’intérieur = 100</a:t>
                      </a:r>
                      <a:endParaRPr lang="fr-FR" sz="1800" b="1" dirty="0">
                        <a:solidFill>
                          <a:schemeClr val="accent1"/>
                        </a:solidFill>
                        <a:latin typeface="Times New Roman" pitchFamily="18" charset="0"/>
                        <a:cs typeface="Times New Roman" pitchFamily="18" charset="0"/>
                      </a:endParaRPr>
                    </a:p>
                  </a:txBody>
                  <a:tcPr marL="91449" marR="91449" marT="45694" marB="45694"/>
                </a:tc>
                <a:tc>
                  <a:txBody>
                    <a:bodyPr/>
                    <a:lstStyle/>
                    <a:p>
                      <a:pPr algn="ctr"/>
                      <a:r>
                        <a:rPr lang="fr-FR" sz="1800" b="1" dirty="0" smtClean="0">
                          <a:solidFill>
                            <a:schemeClr val="tx2"/>
                          </a:solidFill>
                          <a:effectLst/>
                          <a:latin typeface="Times New Roman" pitchFamily="18" charset="0"/>
                          <a:cs typeface="Times New Roman" pitchFamily="18" charset="0"/>
                        </a:rPr>
                        <a:t>Réserves bancaires= + 100</a:t>
                      </a:r>
                      <a:endParaRPr lang="fr-FR" sz="1800" b="1" dirty="0">
                        <a:solidFill>
                          <a:schemeClr val="tx2"/>
                        </a:solidFill>
                        <a:effectLst/>
                        <a:latin typeface="Times New Roman" pitchFamily="18" charset="0"/>
                        <a:cs typeface="Times New Roman" pitchFamily="18" charset="0"/>
                      </a:endParaRPr>
                    </a:p>
                  </a:txBody>
                  <a:tcPr marL="91449" marR="91449" marT="45694" marB="45694"/>
                </a:tc>
              </a:tr>
            </a:tbl>
          </a:graphicData>
        </a:graphic>
      </p:graphicFrame>
      <p:sp>
        <p:nvSpPr>
          <p:cNvPr id="137278" name="ZoneTexte 16"/>
          <p:cNvSpPr txBox="1">
            <a:spLocks noChangeArrowheads="1"/>
          </p:cNvSpPr>
          <p:nvPr/>
        </p:nvSpPr>
        <p:spPr bwMode="auto">
          <a:xfrm>
            <a:off x="3727450" y="412750"/>
            <a:ext cx="1512888" cy="369888"/>
          </a:xfrm>
          <a:prstGeom prst="rect">
            <a:avLst/>
          </a:prstGeom>
          <a:noFill/>
          <a:ln w="9525">
            <a:noFill/>
            <a:miter lim="800000"/>
            <a:headEnd/>
            <a:tailEnd/>
          </a:ln>
        </p:spPr>
        <p:txBody>
          <a:bodyPr>
            <a:spAutoFit/>
          </a:bodyPr>
          <a:lstStyle/>
          <a:p>
            <a:pPr algn="ctr"/>
            <a:r>
              <a:rPr lang="fr-FR" b="1">
                <a:latin typeface="Times New Roman" pitchFamily="18" charset="0"/>
                <a:cs typeface="Times New Roman" pitchFamily="18" charset="0"/>
              </a:rPr>
              <a:t>BC</a:t>
            </a:r>
          </a:p>
        </p:txBody>
      </p:sp>
      <p:cxnSp>
        <p:nvCxnSpPr>
          <p:cNvPr id="13" name="Connecteur droit avec flèche 12"/>
          <p:cNvCxnSpPr/>
          <p:nvPr/>
        </p:nvCxnSpPr>
        <p:spPr>
          <a:xfrm>
            <a:off x="4071938" y="3571875"/>
            <a:ext cx="142875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7280" name="ZoneTexte 13"/>
          <p:cNvSpPr txBox="1">
            <a:spLocks noChangeArrowheads="1"/>
          </p:cNvSpPr>
          <p:nvPr/>
        </p:nvSpPr>
        <p:spPr bwMode="auto">
          <a:xfrm>
            <a:off x="4143375" y="3214688"/>
            <a:ext cx="1285875" cy="461962"/>
          </a:xfrm>
          <a:prstGeom prst="rect">
            <a:avLst/>
          </a:prstGeom>
          <a:noFill/>
          <a:ln w="9525">
            <a:noFill/>
            <a:miter lim="800000"/>
            <a:headEnd/>
            <a:tailEnd/>
          </a:ln>
        </p:spPr>
        <p:txBody>
          <a:bodyPr>
            <a:spAutoFit/>
          </a:bodyPr>
          <a:lstStyle/>
          <a:p>
            <a:r>
              <a:rPr lang="fr-FR" sz="2400" b="1" i="1">
                <a:solidFill>
                  <a:schemeClr val="accent1"/>
                </a:solidFill>
                <a:latin typeface="Times New Roman" pitchFamily="18" charset="0"/>
                <a:cs typeface="Times New Roman" pitchFamily="18" charset="0"/>
              </a:rPr>
              <a:t>Salaire</a:t>
            </a:r>
          </a:p>
        </p:txBody>
      </p:sp>
      <p:sp>
        <p:nvSpPr>
          <p:cNvPr id="14" name="Espace réservé du pied de page 13"/>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8313" y="0"/>
            <a:ext cx="8229600" cy="404813"/>
          </a:xfrm>
        </p:spPr>
        <p:txBody>
          <a:bodyPr rtlCol="0">
            <a:normAutofit fontScale="90000"/>
          </a:bodyPr>
          <a:lstStyle/>
          <a:p>
            <a:pPr eaLnBrk="1" fontAlgn="auto" hangingPunct="1">
              <a:spcAft>
                <a:spcPts val="0"/>
              </a:spcAft>
              <a:defRPr/>
            </a:pPr>
            <a:r>
              <a:rPr lang="fr-FR" sz="2400" dirty="0" smtClean="0">
                <a:effectLst>
                  <a:outerShdw blurRad="38100" dist="38100" dir="2700000" algn="tl">
                    <a:srgbClr val="000000">
                      <a:alpha val="43137"/>
                    </a:srgbClr>
                  </a:outerShdw>
                </a:effectLst>
                <a:latin typeface="Times New Roman" pitchFamily="18" charset="0"/>
                <a:cs typeface="Times New Roman" pitchFamily="18" charset="0"/>
              </a:rPr>
              <a:t>2</a:t>
            </a:r>
            <a:r>
              <a:rPr lang="fr-FR" sz="2400" baseline="30000" dirty="0" smtClean="0">
                <a:effectLst>
                  <a:outerShdw blurRad="38100" dist="38100" dir="2700000" algn="tl">
                    <a:srgbClr val="000000">
                      <a:alpha val="43137"/>
                    </a:srgbClr>
                  </a:outerShdw>
                </a:effectLst>
                <a:latin typeface="Times New Roman" pitchFamily="18" charset="0"/>
                <a:cs typeface="Times New Roman" pitchFamily="18" charset="0"/>
              </a:rPr>
              <a:t>ème</a:t>
            </a:r>
            <a:r>
              <a:rPr lang="fr-FR" sz="2400" dirty="0" smtClean="0">
                <a:effectLst>
                  <a:outerShdw blurRad="38100" dist="38100" dir="2700000" algn="tl">
                    <a:srgbClr val="000000">
                      <a:alpha val="43137"/>
                    </a:srgbClr>
                  </a:outerShdw>
                </a:effectLst>
                <a:latin typeface="Times New Roman" pitchFamily="18" charset="0"/>
                <a:cs typeface="Times New Roman" pitchFamily="18" charset="0"/>
              </a:rPr>
              <a:t> cas : Crédit au Trésor public</a:t>
            </a:r>
            <a:endParaRPr lang="fr-FR" sz="2400" dirty="0">
              <a:effectLst>
                <a:outerShdw blurRad="38100" dist="38100" dir="2700000" algn="tl">
                  <a:srgbClr val="000000">
                    <a:alpha val="43137"/>
                  </a:srgbClr>
                </a:outerShdw>
              </a:effectLst>
              <a:latin typeface="Times New Roman" pitchFamily="18" charset="0"/>
              <a:cs typeface="Times New Roman" pitchFamily="18" charset="0"/>
            </a:endParaRPr>
          </a:p>
        </p:txBody>
      </p:sp>
      <p:graphicFrame>
        <p:nvGraphicFramePr>
          <p:cNvPr id="4" name="Espace réservé du contenu 3"/>
          <p:cNvGraphicFramePr>
            <a:graphicFrameLocks noGrp="1"/>
          </p:cNvGraphicFramePr>
          <p:nvPr>
            <p:ph idx="1"/>
          </p:nvPr>
        </p:nvGraphicFramePr>
        <p:xfrm>
          <a:off x="468313" y="2894013"/>
          <a:ext cx="3554412" cy="1809750"/>
        </p:xfrm>
        <a:graphic>
          <a:graphicData uri="http://schemas.openxmlformats.org/drawingml/2006/table">
            <a:tbl>
              <a:tblPr firstRow="1" bandRow="1">
                <a:tableStyleId>{5C22544A-7EE6-4342-B048-85BDC9FD1C3A}</a:tableStyleId>
              </a:tblPr>
              <a:tblGrid>
                <a:gridCol w="1435231"/>
                <a:gridCol w="2119181"/>
              </a:tblGrid>
              <a:tr h="365797">
                <a:tc>
                  <a:txBody>
                    <a:bodyPr/>
                    <a:lstStyle/>
                    <a:p>
                      <a:endParaRPr lang="fr-FR" dirty="0">
                        <a:latin typeface="Times New Roman" pitchFamily="18" charset="0"/>
                        <a:cs typeface="Times New Roman" pitchFamily="18" charset="0"/>
                      </a:endParaRPr>
                    </a:p>
                  </a:txBody>
                  <a:tcPr marL="91423" marR="91423" marT="45725" marB="45725"/>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23" marR="91423" marT="45725" marB="45725"/>
                </a:tc>
              </a:tr>
              <a:tr h="529230">
                <a:tc>
                  <a:txBody>
                    <a:bodyPr/>
                    <a:lstStyle/>
                    <a:p>
                      <a:r>
                        <a:rPr lang="fr-FR" b="1" dirty="0" smtClean="0">
                          <a:solidFill>
                            <a:schemeClr val="tx1"/>
                          </a:solidFill>
                          <a:latin typeface="Times New Roman" pitchFamily="18" charset="0"/>
                          <a:cs typeface="Times New Roman" pitchFamily="18" charset="0"/>
                        </a:rPr>
                        <a:t>Cc. = - 100</a:t>
                      </a:r>
                      <a:endParaRPr lang="fr-FR" b="1" dirty="0">
                        <a:solidFill>
                          <a:schemeClr val="tx1"/>
                        </a:solidFill>
                        <a:latin typeface="Times New Roman" pitchFamily="18" charset="0"/>
                        <a:cs typeface="Times New Roman" pitchFamily="18" charset="0"/>
                      </a:endParaRPr>
                    </a:p>
                  </a:txBody>
                  <a:tcPr marL="91423" marR="91423" marT="45725" marB="45725"/>
                </a:tc>
                <a:tc>
                  <a:txBody>
                    <a:bodyPr/>
                    <a:lstStyle/>
                    <a:p>
                      <a:pPr algn="ctr"/>
                      <a:r>
                        <a:rPr lang="fr-FR" sz="1800" b="1" dirty="0" smtClean="0">
                          <a:solidFill>
                            <a:schemeClr val="tx1"/>
                          </a:solidFill>
                          <a:latin typeface="Times New Roman" pitchFamily="18" charset="0"/>
                          <a:cs typeface="Times New Roman" pitchFamily="18" charset="0"/>
                        </a:rPr>
                        <a:t>Dette BC 100</a:t>
                      </a:r>
                      <a:endParaRPr lang="fr-FR" sz="1800" b="1" dirty="0">
                        <a:solidFill>
                          <a:schemeClr val="tx1"/>
                        </a:solidFill>
                        <a:latin typeface="Times New Roman" pitchFamily="18" charset="0"/>
                        <a:cs typeface="Times New Roman" pitchFamily="18" charset="0"/>
                      </a:endParaRPr>
                    </a:p>
                  </a:txBody>
                  <a:tcPr marL="91423" marR="91423" marT="45725" marB="45725"/>
                </a:tc>
              </a:tr>
              <a:tr h="419922">
                <a:tc>
                  <a:txBody>
                    <a:bodyPr/>
                    <a:lstStyle/>
                    <a:p>
                      <a:pPr algn="ctr"/>
                      <a:r>
                        <a:rPr lang="fr-FR" sz="1800" b="1" dirty="0" smtClean="0">
                          <a:solidFill>
                            <a:schemeClr val="tx2"/>
                          </a:solidFill>
                          <a:latin typeface="Times New Roman" pitchFamily="18" charset="0"/>
                          <a:cs typeface="Times New Roman" pitchFamily="18" charset="0"/>
                        </a:rPr>
                        <a:t>Dépense</a:t>
                      </a:r>
                      <a:r>
                        <a:rPr lang="fr-FR" sz="1800" b="1" baseline="0" dirty="0" smtClean="0">
                          <a:solidFill>
                            <a:schemeClr val="tx2"/>
                          </a:solidFill>
                          <a:latin typeface="Times New Roman" pitchFamily="18" charset="0"/>
                          <a:cs typeface="Times New Roman" pitchFamily="18" charset="0"/>
                        </a:rPr>
                        <a:t> publique = +100</a:t>
                      </a:r>
                      <a:endParaRPr lang="fr-FR" sz="1800" b="1" dirty="0">
                        <a:solidFill>
                          <a:schemeClr val="tx2"/>
                        </a:solidFill>
                        <a:latin typeface="Times New Roman" pitchFamily="18" charset="0"/>
                        <a:cs typeface="Times New Roman" pitchFamily="18" charset="0"/>
                      </a:endParaRPr>
                    </a:p>
                  </a:txBody>
                  <a:tcPr marL="91423" marR="91423" marT="45725" marB="45725"/>
                </a:tc>
                <a:tc>
                  <a:txBody>
                    <a:bodyPr/>
                    <a:lstStyle/>
                    <a:p>
                      <a:pPr algn="ctr"/>
                      <a:endParaRPr lang="fr-FR" sz="18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txBody>
                  <a:tcPr marL="91423" marR="91423" marT="45725" marB="45725"/>
                </a:tc>
              </a:tr>
            </a:tbl>
          </a:graphicData>
        </a:graphic>
      </p:graphicFrame>
      <p:graphicFrame>
        <p:nvGraphicFramePr>
          <p:cNvPr id="6" name="Espace réservé du contenu 3"/>
          <p:cNvGraphicFramePr>
            <a:graphicFrameLocks/>
          </p:cNvGraphicFramePr>
          <p:nvPr/>
        </p:nvGraphicFramePr>
        <p:xfrm>
          <a:off x="1508125" y="5761038"/>
          <a:ext cx="5943600" cy="1096962"/>
        </p:xfrm>
        <a:graphic>
          <a:graphicData uri="http://schemas.openxmlformats.org/drawingml/2006/table">
            <a:tbl>
              <a:tblPr firstRow="1" bandRow="1">
                <a:tableStyleId>{5C22544A-7EE6-4342-B048-85BDC9FD1C3A}</a:tableStyleId>
              </a:tblPr>
              <a:tblGrid>
                <a:gridCol w="2855655"/>
                <a:gridCol w="3088371"/>
              </a:tblGrid>
              <a:tr h="365654">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60" marR="91460" marT="45680" marB="45680"/>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60" marR="91460" marT="45680" marB="45680"/>
                </a:tc>
              </a:tr>
              <a:tr h="365654">
                <a:tc>
                  <a:txBody>
                    <a:bodyPr/>
                    <a:lstStyle/>
                    <a:p>
                      <a:pPr algn="ctr"/>
                      <a:endParaRPr lang="fr-FR" sz="1800" dirty="0">
                        <a:latin typeface="Times New Roman" pitchFamily="18" charset="0"/>
                        <a:cs typeface="Times New Roman" pitchFamily="18" charset="0"/>
                      </a:endParaRPr>
                    </a:p>
                  </a:txBody>
                  <a:tcPr marL="91460" marR="91460" marT="45680" marB="45680"/>
                </a:tc>
                <a:tc>
                  <a:txBody>
                    <a:bodyPr/>
                    <a:lstStyle/>
                    <a:p>
                      <a:pPr algn="ctr"/>
                      <a:r>
                        <a:rPr lang="fr-FR" sz="1800" b="1" dirty="0" smtClean="0">
                          <a:solidFill>
                            <a:schemeClr val="tx2"/>
                          </a:solidFill>
                          <a:latin typeface="Times New Roman" pitchFamily="18" charset="0"/>
                          <a:cs typeface="Times New Roman" pitchFamily="18" charset="0"/>
                        </a:rPr>
                        <a:t>Cc. Fonctionnaire=-100</a:t>
                      </a:r>
                      <a:endParaRPr lang="fr-FR" sz="1800" b="1" dirty="0">
                        <a:solidFill>
                          <a:schemeClr val="tx2"/>
                        </a:solidFill>
                        <a:latin typeface="Times New Roman" pitchFamily="18" charset="0"/>
                        <a:cs typeface="Times New Roman" pitchFamily="18" charset="0"/>
                      </a:endParaRPr>
                    </a:p>
                  </a:txBody>
                  <a:tcPr marL="91460" marR="91460" marT="45680" marB="45680"/>
                </a:tc>
              </a:tr>
              <a:tr h="365654">
                <a:tc>
                  <a:txBody>
                    <a:bodyPr/>
                    <a:lstStyle/>
                    <a:p>
                      <a:pPr algn="ctr"/>
                      <a:r>
                        <a:rPr lang="fr-FR" sz="1800" b="1" dirty="0" smtClean="0">
                          <a:solidFill>
                            <a:schemeClr val="tx2"/>
                          </a:solidFill>
                          <a:latin typeface="Times New Roman" pitchFamily="18" charset="0"/>
                          <a:cs typeface="Times New Roman" pitchFamily="18" charset="0"/>
                        </a:rPr>
                        <a:t>RB = - 100</a:t>
                      </a:r>
                      <a:endParaRPr lang="fr-FR" sz="1800" b="1" dirty="0">
                        <a:solidFill>
                          <a:schemeClr val="tx2"/>
                        </a:solidFill>
                        <a:latin typeface="Times New Roman" pitchFamily="18" charset="0"/>
                        <a:cs typeface="Times New Roman" pitchFamily="18" charset="0"/>
                      </a:endParaRPr>
                    </a:p>
                  </a:txBody>
                  <a:tcPr marL="91460" marR="91460" marT="45680" marB="45680"/>
                </a:tc>
                <a:tc>
                  <a:txBody>
                    <a:bodyPr/>
                    <a:lstStyle/>
                    <a:p>
                      <a:pPr algn="ctr"/>
                      <a:endParaRPr lang="fr-FR" sz="1800" dirty="0">
                        <a:latin typeface="Times New Roman" pitchFamily="18" charset="0"/>
                        <a:cs typeface="Times New Roman" pitchFamily="18" charset="0"/>
                      </a:endParaRPr>
                    </a:p>
                  </a:txBody>
                  <a:tcPr marL="91460" marR="91460" marT="45680" marB="45680"/>
                </a:tc>
              </a:tr>
            </a:tbl>
          </a:graphicData>
        </a:graphic>
      </p:graphicFrame>
      <p:sp>
        <p:nvSpPr>
          <p:cNvPr id="138271" name="ZoneTexte 6"/>
          <p:cNvSpPr txBox="1">
            <a:spLocks noChangeArrowheads="1"/>
          </p:cNvSpPr>
          <p:nvPr/>
        </p:nvSpPr>
        <p:spPr bwMode="auto">
          <a:xfrm>
            <a:off x="1258888" y="2497138"/>
            <a:ext cx="1511300" cy="368300"/>
          </a:xfrm>
          <a:prstGeom prst="rect">
            <a:avLst/>
          </a:prstGeom>
          <a:noFill/>
          <a:ln w="9525">
            <a:noFill/>
            <a:miter lim="800000"/>
            <a:headEnd/>
            <a:tailEnd/>
          </a:ln>
        </p:spPr>
        <p:txBody>
          <a:bodyPr>
            <a:spAutoFit/>
          </a:bodyPr>
          <a:lstStyle/>
          <a:p>
            <a:pPr algn="ctr"/>
            <a:r>
              <a:rPr lang="fr-FR" b="1">
                <a:latin typeface="Times New Roman" pitchFamily="18" charset="0"/>
                <a:cs typeface="Times New Roman" pitchFamily="18" charset="0"/>
              </a:rPr>
              <a:t>Trésor Public</a:t>
            </a:r>
          </a:p>
        </p:txBody>
      </p:sp>
      <p:sp>
        <p:nvSpPr>
          <p:cNvPr id="138272" name="ZoneTexte 7"/>
          <p:cNvSpPr txBox="1">
            <a:spLocks noChangeArrowheads="1"/>
          </p:cNvSpPr>
          <p:nvPr/>
        </p:nvSpPr>
        <p:spPr bwMode="auto">
          <a:xfrm>
            <a:off x="3906838" y="5411788"/>
            <a:ext cx="1295400" cy="369887"/>
          </a:xfrm>
          <a:prstGeom prst="rect">
            <a:avLst/>
          </a:prstGeom>
          <a:noFill/>
          <a:ln w="9525">
            <a:noFill/>
            <a:miter lim="800000"/>
            <a:headEnd/>
            <a:tailEnd/>
          </a:ln>
        </p:spPr>
        <p:txBody>
          <a:bodyPr>
            <a:spAutoFit/>
          </a:bodyPr>
          <a:lstStyle/>
          <a:p>
            <a:r>
              <a:rPr lang="fr-FR" b="1">
                <a:latin typeface="Times New Roman" pitchFamily="18" charset="0"/>
                <a:cs typeface="Times New Roman" pitchFamily="18" charset="0"/>
              </a:rPr>
              <a:t>Banque</a:t>
            </a:r>
          </a:p>
        </p:txBody>
      </p:sp>
      <p:graphicFrame>
        <p:nvGraphicFramePr>
          <p:cNvPr id="11" name="Espace réservé du contenu 3"/>
          <p:cNvGraphicFramePr>
            <a:graphicFrameLocks/>
          </p:cNvGraphicFramePr>
          <p:nvPr/>
        </p:nvGraphicFramePr>
        <p:xfrm>
          <a:off x="5383213" y="2879725"/>
          <a:ext cx="3128962" cy="1270000"/>
        </p:xfrm>
        <a:graphic>
          <a:graphicData uri="http://schemas.openxmlformats.org/drawingml/2006/table">
            <a:tbl>
              <a:tblPr firstRow="1" bandRow="1">
                <a:tableStyleId>{5C22544A-7EE6-4342-B048-85BDC9FD1C3A}</a:tableStyleId>
              </a:tblPr>
              <a:tblGrid>
                <a:gridCol w="1564481"/>
                <a:gridCol w="1564481"/>
              </a:tblGrid>
              <a:tr h="402232">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35" marR="91435" marT="45726" marB="45726"/>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35" marR="91435" marT="45726" marB="45726"/>
                </a:tc>
              </a:tr>
              <a:tr h="402232">
                <a:tc>
                  <a:txBody>
                    <a:bodyPr/>
                    <a:lstStyle/>
                    <a:p>
                      <a:pPr algn="ctr"/>
                      <a:r>
                        <a:rPr lang="fr-FR" sz="1800" b="1" dirty="0" smtClean="0">
                          <a:solidFill>
                            <a:schemeClr val="tx2"/>
                          </a:solidFill>
                          <a:latin typeface="Times New Roman" pitchFamily="18" charset="0"/>
                          <a:cs typeface="Times New Roman" pitchFamily="18" charset="0"/>
                        </a:rPr>
                        <a:t>Cc. - 100</a:t>
                      </a:r>
                      <a:endParaRPr lang="fr-FR" sz="1800" b="1" dirty="0">
                        <a:solidFill>
                          <a:schemeClr val="tx2"/>
                        </a:solidFill>
                        <a:latin typeface="Times New Roman" pitchFamily="18" charset="0"/>
                        <a:cs typeface="Times New Roman" pitchFamily="18" charset="0"/>
                      </a:endParaRPr>
                    </a:p>
                  </a:txBody>
                  <a:tcPr marL="91435" marR="91435" marT="45726" marB="45726"/>
                </a:tc>
                <a:tc>
                  <a:txBody>
                    <a:bodyPr/>
                    <a:lstStyle/>
                    <a:p>
                      <a:pPr algn="ctr"/>
                      <a:r>
                        <a:rPr lang="fr-FR" sz="1800" b="1" dirty="0" smtClean="0">
                          <a:solidFill>
                            <a:schemeClr val="tx2"/>
                          </a:solidFill>
                          <a:latin typeface="Times New Roman" pitchFamily="18" charset="0"/>
                          <a:cs typeface="Times New Roman" pitchFamily="18" charset="0"/>
                        </a:rPr>
                        <a:t>R= 100</a:t>
                      </a:r>
                      <a:endParaRPr lang="fr-FR" sz="1800" b="1" dirty="0">
                        <a:solidFill>
                          <a:schemeClr val="tx2"/>
                        </a:solidFill>
                        <a:latin typeface="Times New Roman" pitchFamily="18" charset="0"/>
                        <a:cs typeface="Times New Roman" pitchFamily="18" charset="0"/>
                      </a:endParaRPr>
                    </a:p>
                  </a:txBody>
                  <a:tcPr marL="91435" marR="91435" marT="45726" marB="45726"/>
                </a:tc>
              </a:tr>
              <a:tr h="464891">
                <a:tc>
                  <a:txBody>
                    <a:bodyPr/>
                    <a:lstStyle/>
                    <a:p>
                      <a:pPr algn="ctr"/>
                      <a:r>
                        <a:rPr lang="fr-FR" sz="1800"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CF +100</a:t>
                      </a:r>
                      <a:endParaRPr lang="fr-FR" sz="18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txBody>
                  <a:tcPr marL="91435" marR="91435" marT="45726" marB="45726"/>
                </a:tc>
                <a:tc>
                  <a:txBody>
                    <a:bodyPr/>
                    <a:lstStyle/>
                    <a:p>
                      <a:pPr algn="ctr"/>
                      <a:endParaRPr lang="fr-FR" sz="1800" dirty="0">
                        <a:latin typeface="Times New Roman" pitchFamily="18" charset="0"/>
                        <a:cs typeface="Times New Roman" pitchFamily="18" charset="0"/>
                      </a:endParaRPr>
                    </a:p>
                  </a:txBody>
                  <a:tcPr marL="91435" marR="91435" marT="45726" marB="45726"/>
                </a:tc>
              </a:tr>
            </a:tbl>
          </a:graphicData>
        </a:graphic>
      </p:graphicFrame>
      <p:sp>
        <p:nvSpPr>
          <p:cNvPr id="138287" name="Rectangle 2"/>
          <p:cNvSpPr>
            <a:spLocks noChangeArrowheads="1"/>
          </p:cNvSpPr>
          <p:nvPr/>
        </p:nvSpPr>
        <p:spPr bwMode="auto">
          <a:xfrm>
            <a:off x="6240463" y="2495550"/>
            <a:ext cx="1565275" cy="369888"/>
          </a:xfrm>
          <a:prstGeom prst="rect">
            <a:avLst/>
          </a:prstGeom>
          <a:noFill/>
          <a:ln w="9525">
            <a:noFill/>
            <a:miter lim="800000"/>
            <a:headEnd/>
            <a:tailEnd/>
          </a:ln>
        </p:spPr>
        <p:txBody>
          <a:bodyPr wrap="none">
            <a:spAutoFit/>
          </a:bodyPr>
          <a:lstStyle/>
          <a:p>
            <a:pPr algn="ctr"/>
            <a:r>
              <a:rPr lang="fr-FR" b="1">
                <a:latin typeface="Times New Roman" pitchFamily="18" charset="0"/>
                <a:cs typeface="Times New Roman" pitchFamily="18" charset="0"/>
              </a:rPr>
              <a:t>Fonctionnaire</a:t>
            </a:r>
          </a:p>
        </p:txBody>
      </p:sp>
      <p:graphicFrame>
        <p:nvGraphicFramePr>
          <p:cNvPr id="16" name="Espace réservé du contenu 3"/>
          <p:cNvGraphicFramePr>
            <a:graphicFrameLocks/>
          </p:cNvGraphicFramePr>
          <p:nvPr/>
        </p:nvGraphicFramePr>
        <p:xfrm>
          <a:off x="871538" y="765175"/>
          <a:ext cx="7300912" cy="1598613"/>
        </p:xfrm>
        <a:graphic>
          <a:graphicData uri="http://schemas.openxmlformats.org/drawingml/2006/table">
            <a:tbl>
              <a:tblPr firstRow="1" bandRow="1">
                <a:tableStyleId>{5C22544A-7EE6-4342-B048-85BDC9FD1C3A}</a:tableStyleId>
              </a:tblPr>
              <a:tblGrid>
                <a:gridCol w="3556422"/>
                <a:gridCol w="3744415"/>
              </a:tblGrid>
              <a:tr h="365704">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49" marR="91449" marT="45694" marB="45694"/>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49" marR="91449" marT="45694" marB="45694"/>
                </a:tc>
              </a:tr>
              <a:tr h="365704">
                <a:tc>
                  <a:txBody>
                    <a:bodyPr/>
                    <a:lstStyle/>
                    <a:p>
                      <a:pPr algn="ctr"/>
                      <a:r>
                        <a:rPr lang="fr-FR" sz="1800" dirty="0" smtClean="0">
                          <a:latin typeface="Times New Roman" pitchFamily="18" charset="0"/>
                          <a:cs typeface="Times New Roman" pitchFamily="18" charset="0"/>
                        </a:rPr>
                        <a:t>Créance sur l’Etranger</a:t>
                      </a:r>
                      <a:endParaRPr lang="fr-FR" sz="1800" dirty="0">
                        <a:latin typeface="Times New Roman" pitchFamily="18" charset="0"/>
                        <a:cs typeface="Times New Roman" pitchFamily="18" charset="0"/>
                      </a:endParaRPr>
                    </a:p>
                  </a:txBody>
                  <a:tcPr marL="91449" marR="91449" marT="45694" marB="45694"/>
                </a:tc>
                <a:tc>
                  <a:txBody>
                    <a:bodyPr/>
                    <a:lstStyle/>
                    <a:p>
                      <a:pPr algn="ctr"/>
                      <a:r>
                        <a:rPr lang="fr-FR" sz="1800" dirty="0" smtClean="0">
                          <a:latin typeface="Times New Roman" pitchFamily="18" charset="0"/>
                          <a:cs typeface="Times New Roman" pitchFamily="18" charset="0"/>
                        </a:rPr>
                        <a:t>Circulation fiduciaire + 100</a:t>
                      </a:r>
                      <a:endParaRPr lang="fr-FR" sz="1800" dirty="0">
                        <a:latin typeface="Times New Roman" pitchFamily="18" charset="0"/>
                        <a:cs typeface="Times New Roman" pitchFamily="18" charset="0"/>
                      </a:endParaRPr>
                    </a:p>
                  </a:txBody>
                  <a:tcPr marL="91449" marR="91449" marT="45694" marB="45694"/>
                </a:tc>
              </a:tr>
              <a:tr h="867634">
                <a:tc>
                  <a:txBody>
                    <a:bodyPr/>
                    <a:lstStyle/>
                    <a:p>
                      <a:pPr algn="ctr"/>
                      <a:r>
                        <a:rPr lang="fr-FR" sz="1800" b="1" dirty="0" smtClean="0">
                          <a:solidFill>
                            <a:schemeClr val="accent1"/>
                          </a:solidFill>
                          <a:latin typeface="Times New Roman" pitchFamily="18" charset="0"/>
                          <a:cs typeface="Times New Roman" pitchFamily="18" charset="0"/>
                        </a:rPr>
                        <a:t>Créance sur l’intérieur = 100</a:t>
                      </a:r>
                      <a:endParaRPr lang="fr-FR" sz="1800" b="1" dirty="0">
                        <a:solidFill>
                          <a:schemeClr val="accent1"/>
                        </a:solidFill>
                        <a:latin typeface="Times New Roman" pitchFamily="18" charset="0"/>
                        <a:cs typeface="Times New Roman" pitchFamily="18" charset="0"/>
                      </a:endParaRPr>
                    </a:p>
                  </a:txBody>
                  <a:tcPr marL="91449" marR="91449" marT="45694" marB="45694"/>
                </a:tc>
                <a:tc>
                  <a:txBody>
                    <a:bodyPr/>
                    <a:lstStyle/>
                    <a:p>
                      <a:pPr algn="ctr"/>
                      <a:r>
                        <a:rPr lang="fr-FR" sz="1800" b="1" dirty="0" smtClean="0">
                          <a:solidFill>
                            <a:schemeClr val="tx2"/>
                          </a:solidFill>
                          <a:effectLst/>
                          <a:latin typeface="Times New Roman" pitchFamily="18" charset="0"/>
                          <a:cs typeface="Times New Roman" pitchFamily="18" charset="0"/>
                        </a:rPr>
                        <a:t>Réserves bancaires= - 100</a:t>
                      </a:r>
                      <a:endParaRPr lang="fr-FR" sz="1800" b="1" dirty="0">
                        <a:solidFill>
                          <a:schemeClr val="tx2"/>
                        </a:solidFill>
                        <a:effectLst/>
                        <a:latin typeface="Times New Roman" pitchFamily="18" charset="0"/>
                        <a:cs typeface="Times New Roman" pitchFamily="18" charset="0"/>
                      </a:endParaRPr>
                    </a:p>
                  </a:txBody>
                  <a:tcPr marL="91449" marR="91449" marT="45694" marB="45694"/>
                </a:tc>
              </a:tr>
            </a:tbl>
          </a:graphicData>
        </a:graphic>
      </p:graphicFrame>
      <p:sp>
        <p:nvSpPr>
          <p:cNvPr id="138302" name="ZoneTexte 16"/>
          <p:cNvSpPr txBox="1">
            <a:spLocks noChangeArrowheads="1"/>
          </p:cNvSpPr>
          <p:nvPr/>
        </p:nvSpPr>
        <p:spPr bwMode="auto">
          <a:xfrm>
            <a:off x="3727450" y="412750"/>
            <a:ext cx="1512888" cy="369888"/>
          </a:xfrm>
          <a:prstGeom prst="rect">
            <a:avLst/>
          </a:prstGeom>
          <a:noFill/>
          <a:ln w="9525">
            <a:noFill/>
            <a:miter lim="800000"/>
            <a:headEnd/>
            <a:tailEnd/>
          </a:ln>
        </p:spPr>
        <p:txBody>
          <a:bodyPr>
            <a:spAutoFit/>
          </a:bodyPr>
          <a:lstStyle/>
          <a:p>
            <a:pPr algn="ctr"/>
            <a:r>
              <a:rPr lang="fr-FR" b="1">
                <a:latin typeface="Times New Roman" pitchFamily="18" charset="0"/>
                <a:cs typeface="Times New Roman" pitchFamily="18" charset="0"/>
              </a:rPr>
              <a:t>BC</a:t>
            </a:r>
          </a:p>
        </p:txBody>
      </p:sp>
      <p:cxnSp>
        <p:nvCxnSpPr>
          <p:cNvPr id="13" name="Connecteur droit avec flèche 12"/>
          <p:cNvCxnSpPr/>
          <p:nvPr/>
        </p:nvCxnSpPr>
        <p:spPr>
          <a:xfrm>
            <a:off x="4071938" y="3571875"/>
            <a:ext cx="142875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8304" name="ZoneTexte 13"/>
          <p:cNvSpPr txBox="1">
            <a:spLocks noChangeArrowheads="1"/>
          </p:cNvSpPr>
          <p:nvPr/>
        </p:nvSpPr>
        <p:spPr bwMode="auto">
          <a:xfrm>
            <a:off x="4143375" y="3214688"/>
            <a:ext cx="1285875" cy="461962"/>
          </a:xfrm>
          <a:prstGeom prst="rect">
            <a:avLst/>
          </a:prstGeom>
          <a:noFill/>
          <a:ln w="9525">
            <a:noFill/>
            <a:miter lim="800000"/>
            <a:headEnd/>
            <a:tailEnd/>
          </a:ln>
        </p:spPr>
        <p:txBody>
          <a:bodyPr>
            <a:spAutoFit/>
          </a:bodyPr>
          <a:lstStyle/>
          <a:p>
            <a:r>
              <a:rPr lang="fr-FR" sz="2400" b="1" i="1">
                <a:solidFill>
                  <a:schemeClr val="accent1"/>
                </a:solidFill>
                <a:latin typeface="Times New Roman" pitchFamily="18" charset="0"/>
                <a:cs typeface="Times New Roman" pitchFamily="18" charset="0"/>
              </a:rPr>
              <a:t>Salaire</a:t>
            </a:r>
          </a:p>
        </p:txBody>
      </p:sp>
      <p:sp>
        <p:nvSpPr>
          <p:cNvPr id="14" name="Espace réservé du pied de page 13"/>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Espace réservé du contenu 2"/>
          <p:cNvSpPr>
            <a:spLocks noGrp="1"/>
          </p:cNvSpPr>
          <p:nvPr>
            <p:ph idx="1"/>
          </p:nvPr>
        </p:nvSpPr>
        <p:spPr>
          <a:xfrm>
            <a:off x="428625" y="1500188"/>
            <a:ext cx="8286750" cy="3929062"/>
          </a:xfrm>
        </p:spPr>
        <p:txBody>
          <a:bodyPr/>
          <a:lstStyle/>
          <a:p>
            <a:pPr marL="9525" indent="11113" algn="just">
              <a:buFont typeface="Arial" charset="0"/>
              <a:buNone/>
            </a:pPr>
            <a:r>
              <a:rPr lang="fr-FR" sz="4000" smtClean="0">
                <a:latin typeface="Times New Roman" pitchFamily="18" charset="0"/>
                <a:cs typeface="Times New Roman" pitchFamily="18" charset="0"/>
              </a:rPr>
              <a:t>Outre la création monétaire, la banque centrale peut procéder à des opérations de conversion de la monnaie créée (</a:t>
            </a:r>
            <a:r>
              <a:rPr lang="fr-FR" sz="4000" i="1" smtClean="0">
                <a:latin typeface="Times New Roman" pitchFamily="18" charset="0"/>
                <a:cs typeface="Times New Roman" pitchFamily="18" charset="0"/>
              </a:rPr>
              <a:t>fuites</a:t>
            </a:r>
            <a:r>
              <a:rPr lang="fr-FR" sz="4000" smtClean="0">
                <a:latin typeface="Times New Roman" pitchFamily="18" charset="0"/>
                <a:cs typeface="Times New Roman" pitchFamily="18" charset="0"/>
              </a:rPr>
              <a:t>) ou à des opérations de conversion de la contrepartie de la monnaie.</a:t>
            </a:r>
          </a:p>
        </p:txBody>
      </p:sp>
      <p:sp>
        <p:nvSpPr>
          <p:cNvPr id="3" name="Espace réservé du pied de page 2"/>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8313" y="0"/>
            <a:ext cx="8229600" cy="404813"/>
          </a:xfrm>
        </p:spPr>
        <p:txBody>
          <a:bodyPr rtlCol="0">
            <a:normAutofit fontScale="90000"/>
          </a:bodyPr>
          <a:lstStyle/>
          <a:p>
            <a:pPr eaLnBrk="1" fontAlgn="auto" hangingPunct="1">
              <a:spcAft>
                <a:spcPts val="0"/>
              </a:spcAft>
              <a:defRPr/>
            </a:pPr>
            <a:r>
              <a:rPr lang="fr-FR" sz="2400" dirty="0" smtClean="0">
                <a:effectLst>
                  <a:outerShdw blurRad="38100" dist="38100" dir="2700000" algn="tl">
                    <a:srgbClr val="000000">
                      <a:alpha val="43137"/>
                    </a:srgbClr>
                  </a:outerShdw>
                </a:effectLst>
                <a:latin typeface="Times New Roman" pitchFamily="18" charset="0"/>
                <a:cs typeface="Times New Roman" pitchFamily="18" charset="0"/>
              </a:rPr>
              <a:t>1</a:t>
            </a:r>
            <a:r>
              <a:rPr lang="fr-FR" sz="2400" baseline="30000" dirty="0" smtClean="0">
                <a:effectLst>
                  <a:outerShdw blurRad="38100" dist="38100" dir="2700000" algn="tl">
                    <a:srgbClr val="000000">
                      <a:alpha val="43137"/>
                    </a:srgbClr>
                  </a:outerShdw>
                </a:effectLst>
                <a:latin typeface="Times New Roman" pitchFamily="18" charset="0"/>
                <a:cs typeface="Times New Roman" pitchFamily="18" charset="0"/>
              </a:rPr>
              <a:t>er</a:t>
            </a:r>
            <a:r>
              <a:rPr lang="fr-FR" sz="2400" dirty="0" smtClean="0">
                <a:effectLst>
                  <a:outerShdw blurRad="38100" dist="38100" dir="2700000" algn="tl">
                    <a:srgbClr val="000000">
                      <a:alpha val="43137"/>
                    </a:srgbClr>
                  </a:outerShdw>
                </a:effectLst>
                <a:latin typeface="Times New Roman" pitchFamily="18" charset="0"/>
                <a:cs typeface="Times New Roman" pitchFamily="18" charset="0"/>
              </a:rPr>
              <a:t> Cas : Conversion de la monnaie</a:t>
            </a:r>
            <a:endParaRPr lang="fr-FR" sz="2400" dirty="0">
              <a:effectLst>
                <a:outerShdw blurRad="38100" dist="38100" dir="2700000" algn="tl">
                  <a:srgbClr val="000000">
                    <a:alpha val="43137"/>
                  </a:srgbClr>
                </a:outerShdw>
              </a:effectLst>
              <a:latin typeface="Times New Roman" pitchFamily="18" charset="0"/>
              <a:cs typeface="Times New Roman" pitchFamily="18" charset="0"/>
            </a:endParaRPr>
          </a:p>
        </p:txBody>
      </p:sp>
      <p:graphicFrame>
        <p:nvGraphicFramePr>
          <p:cNvPr id="4" name="Espace réservé du contenu 3"/>
          <p:cNvGraphicFramePr>
            <a:graphicFrameLocks noGrp="1"/>
          </p:cNvGraphicFramePr>
          <p:nvPr>
            <p:ph idx="1"/>
          </p:nvPr>
        </p:nvGraphicFramePr>
        <p:xfrm>
          <a:off x="2339975" y="2781300"/>
          <a:ext cx="3887788" cy="1355725"/>
        </p:xfrm>
        <a:graphic>
          <a:graphicData uri="http://schemas.openxmlformats.org/drawingml/2006/table">
            <a:tbl>
              <a:tblPr firstRow="1" bandRow="1">
                <a:tableStyleId>{5C22544A-7EE6-4342-B048-85BDC9FD1C3A}</a:tableStyleId>
              </a:tblPr>
              <a:tblGrid>
                <a:gridCol w="2185733"/>
                <a:gridCol w="1702055"/>
              </a:tblGrid>
              <a:tr h="365747">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08" marR="91408" marT="45714" marB="45714"/>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08" marR="91408" marT="45714" marB="45714"/>
                </a:tc>
              </a:tr>
              <a:tr h="570162">
                <a:tc>
                  <a:txBody>
                    <a:bodyPr/>
                    <a:lstStyle/>
                    <a:p>
                      <a:pPr algn="ctr"/>
                      <a:endParaRPr lang="fr-FR" sz="1800" dirty="0">
                        <a:latin typeface="Times New Roman" pitchFamily="18" charset="0"/>
                        <a:cs typeface="Times New Roman" pitchFamily="18" charset="0"/>
                      </a:endParaRPr>
                    </a:p>
                  </a:txBody>
                  <a:tcPr marL="91408" marR="91408" marT="45714" marB="45714"/>
                </a:tc>
                <a:tc>
                  <a:txBody>
                    <a:bodyPr/>
                    <a:lstStyle/>
                    <a:p>
                      <a:pPr algn="ctr"/>
                      <a:endParaRPr lang="fr-FR" sz="18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txBody>
                  <a:tcPr marL="91408" marR="91408" marT="45714" marB="45714"/>
                </a:tc>
              </a:tr>
              <a:tr h="419815">
                <a:tc>
                  <a:txBody>
                    <a:bodyPr/>
                    <a:lstStyle/>
                    <a:p>
                      <a:pPr algn="ctr"/>
                      <a:endParaRPr lang="fr-FR" sz="1800" dirty="0">
                        <a:latin typeface="Times New Roman" pitchFamily="18" charset="0"/>
                        <a:cs typeface="Times New Roman" pitchFamily="18" charset="0"/>
                      </a:endParaRPr>
                    </a:p>
                  </a:txBody>
                  <a:tcPr marL="91408" marR="91408" marT="45714" marB="45714"/>
                </a:tc>
                <a:tc>
                  <a:txBody>
                    <a:bodyPr/>
                    <a:lstStyle/>
                    <a:p>
                      <a:pPr algn="ctr"/>
                      <a:endParaRPr lang="fr-FR" sz="18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txBody>
                  <a:tcPr marL="91408" marR="91408" marT="45714" marB="45714"/>
                </a:tc>
              </a:tr>
            </a:tbl>
          </a:graphicData>
        </a:graphic>
      </p:graphicFrame>
      <p:sp>
        <p:nvSpPr>
          <p:cNvPr id="140305" name="ZoneTexte 6"/>
          <p:cNvSpPr txBox="1">
            <a:spLocks noChangeArrowheads="1"/>
          </p:cNvSpPr>
          <p:nvPr/>
        </p:nvSpPr>
        <p:spPr bwMode="auto">
          <a:xfrm>
            <a:off x="3316288" y="2419350"/>
            <a:ext cx="1511300" cy="368300"/>
          </a:xfrm>
          <a:prstGeom prst="rect">
            <a:avLst/>
          </a:prstGeom>
          <a:noFill/>
          <a:ln w="9525">
            <a:noFill/>
            <a:miter lim="800000"/>
            <a:headEnd/>
            <a:tailEnd/>
          </a:ln>
        </p:spPr>
        <p:txBody>
          <a:bodyPr>
            <a:spAutoFit/>
          </a:bodyPr>
          <a:lstStyle/>
          <a:p>
            <a:pPr algn="ctr"/>
            <a:r>
              <a:rPr lang="fr-FR">
                <a:latin typeface="Times New Roman" pitchFamily="18" charset="0"/>
                <a:cs typeface="Times New Roman" pitchFamily="18" charset="0"/>
              </a:rPr>
              <a:t>Banque</a:t>
            </a:r>
            <a:endParaRPr lang="fr-FR" b="1">
              <a:latin typeface="Times New Roman" pitchFamily="18" charset="0"/>
              <a:cs typeface="Times New Roman" pitchFamily="18" charset="0"/>
            </a:endParaRPr>
          </a:p>
        </p:txBody>
      </p:sp>
      <p:sp>
        <p:nvSpPr>
          <p:cNvPr id="140306" name="ZoneTexte 8"/>
          <p:cNvSpPr txBox="1">
            <a:spLocks noChangeArrowheads="1"/>
          </p:cNvSpPr>
          <p:nvPr/>
        </p:nvSpPr>
        <p:spPr bwMode="auto">
          <a:xfrm>
            <a:off x="3987800" y="5054600"/>
            <a:ext cx="836613" cy="368300"/>
          </a:xfrm>
          <a:prstGeom prst="rect">
            <a:avLst/>
          </a:prstGeom>
          <a:noFill/>
          <a:ln w="9525">
            <a:noFill/>
            <a:miter lim="800000"/>
            <a:headEnd/>
            <a:tailEnd/>
          </a:ln>
        </p:spPr>
        <p:txBody>
          <a:bodyPr>
            <a:spAutoFit/>
          </a:bodyPr>
          <a:lstStyle/>
          <a:p>
            <a:r>
              <a:rPr lang="fr-FR">
                <a:latin typeface="Times New Roman" pitchFamily="18" charset="0"/>
                <a:cs typeface="Times New Roman" pitchFamily="18" charset="0"/>
              </a:rPr>
              <a:t>AENF</a:t>
            </a:r>
          </a:p>
        </p:txBody>
      </p:sp>
      <p:graphicFrame>
        <p:nvGraphicFramePr>
          <p:cNvPr id="16" name="Espace réservé du contenu 3"/>
          <p:cNvGraphicFramePr>
            <a:graphicFrameLocks/>
          </p:cNvGraphicFramePr>
          <p:nvPr/>
        </p:nvGraphicFramePr>
        <p:xfrm>
          <a:off x="1492250" y="765175"/>
          <a:ext cx="6535738" cy="1165225"/>
        </p:xfrm>
        <a:graphic>
          <a:graphicData uri="http://schemas.openxmlformats.org/drawingml/2006/table">
            <a:tbl>
              <a:tblPr firstRow="1" bandRow="1">
                <a:tableStyleId>{5C22544A-7EE6-4342-B048-85BDC9FD1C3A}</a:tableStyleId>
              </a:tblPr>
              <a:tblGrid>
                <a:gridCol w="3223571"/>
                <a:gridCol w="3312167"/>
              </a:tblGrid>
              <a:tr h="365704">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43" marR="91443" marT="45694" marB="45694"/>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43" marR="91443" marT="45694" marB="45694"/>
                </a:tc>
              </a:tr>
              <a:tr h="365704">
                <a:tc>
                  <a:txBody>
                    <a:bodyPr/>
                    <a:lstStyle/>
                    <a:p>
                      <a:pPr algn="ctr"/>
                      <a:r>
                        <a:rPr lang="fr-FR" sz="1800" dirty="0" smtClean="0">
                          <a:latin typeface="Times New Roman" pitchFamily="18" charset="0"/>
                          <a:cs typeface="Times New Roman" pitchFamily="18" charset="0"/>
                        </a:rPr>
                        <a:t>Créance sur</a:t>
                      </a:r>
                      <a:r>
                        <a:rPr lang="fr-FR" sz="1800" baseline="0" dirty="0" smtClean="0">
                          <a:latin typeface="Times New Roman" pitchFamily="18" charset="0"/>
                          <a:cs typeface="Times New Roman" pitchFamily="18" charset="0"/>
                        </a:rPr>
                        <a:t> l’e</a:t>
                      </a:r>
                      <a:r>
                        <a:rPr lang="fr-FR" sz="1800" dirty="0" smtClean="0">
                          <a:latin typeface="Times New Roman" pitchFamily="18" charset="0"/>
                          <a:cs typeface="Times New Roman" pitchFamily="18" charset="0"/>
                        </a:rPr>
                        <a:t>xtérieur</a:t>
                      </a:r>
                      <a:endParaRPr lang="fr-FR" sz="1800" dirty="0">
                        <a:latin typeface="Times New Roman" pitchFamily="18" charset="0"/>
                        <a:cs typeface="Times New Roman" pitchFamily="18" charset="0"/>
                      </a:endParaRPr>
                    </a:p>
                  </a:txBody>
                  <a:tcPr marL="91443" marR="91443" marT="45694" marB="45694"/>
                </a:tc>
                <a:tc>
                  <a:txBody>
                    <a:bodyPr/>
                    <a:lstStyle/>
                    <a:p>
                      <a:pPr algn="ctr"/>
                      <a:r>
                        <a:rPr lang="fr-FR" sz="1800" dirty="0" smtClean="0">
                          <a:latin typeface="Times New Roman" pitchFamily="18" charset="0"/>
                          <a:cs typeface="Times New Roman" pitchFamily="18" charset="0"/>
                        </a:rPr>
                        <a:t>Circulation fiduciaire</a:t>
                      </a:r>
                      <a:endParaRPr lang="fr-FR" sz="1800" dirty="0">
                        <a:latin typeface="Times New Roman" pitchFamily="18" charset="0"/>
                        <a:cs typeface="Times New Roman" pitchFamily="18" charset="0"/>
                      </a:endParaRPr>
                    </a:p>
                  </a:txBody>
                  <a:tcPr marL="91443" marR="91443" marT="45694" marB="45694"/>
                </a:tc>
              </a:tr>
              <a:tr h="433817">
                <a:tc>
                  <a:txBody>
                    <a:bodyPr/>
                    <a:lstStyle/>
                    <a:p>
                      <a:pPr algn="ctr"/>
                      <a:r>
                        <a:rPr lang="fr-FR" sz="1800" dirty="0" smtClean="0">
                          <a:latin typeface="Times New Roman" pitchFamily="18" charset="0"/>
                          <a:cs typeface="Times New Roman" pitchFamily="18" charset="0"/>
                        </a:rPr>
                        <a:t>Créance sur l’intérieur</a:t>
                      </a:r>
                      <a:endParaRPr lang="fr-FR" sz="1800" dirty="0">
                        <a:latin typeface="Times New Roman" pitchFamily="18" charset="0"/>
                        <a:cs typeface="Times New Roman" pitchFamily="18" charset="0"/>
                      </a:endParaRPr>
                    </a:p>
                  </a:txBody>
                  <a:tcPr marL="91443" marR="91443" marT="45694" marB="45694"/>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800" dirty="0" smtClean="0">
                          <a:latin typeface="Times New Roman" pitchFamily="18" charset="0"/>
                          <a:cs typeface="Times New Roman" pitchFamily="18" charset="0"/>
                        </a:rPr>
                        <a:t>Réserves bancaires</a:t>
                      </a:r>
                    </a:p>
                  </a:txBody>
                  <a:tcPr marL="91443" marR="91443" marT="45694" marB="45694"/>
                </a:tc>
              </a:tr>
            </a:tbl>
          </a:graphicData>
        </a:graphic>
      </p:graphicFrame>
      <p:sp>
        <p:nvSpPr>
          <p:cNvPr id="140321" name="ZoneTexte 16"/>
          <p:cNvSpPr txBox="1">
            <a:spLocks noChangeArrowheads="1"/>
          </p:cNvSpPr>
          <p:nvPr/>
        </p:nvSpPr>
        <p:spPr bwMode="auto">
          <a:xfrm>
            <a:off x="3311525" y="395288"/>
            <a:ext cx="2052638" cy="369887"/>
          </a:xfrm>
          <a:prstGeom prst="rect">
            <a:avLst/>
          </a:prstGeom>
          <a:noFill/>
          <a:ln w="9525">
            <a:noFill/>
            <a:miter lim="800000"/>
            <a:headEnd/>
            <a:tailEnd/>
          </a:ln>
        </p:spPr>
        <p:txBody>
          <a:bodyPr>
            <a:spAutoFit/>
          </a:bodyPr>
          <a:lstStyle/>
          <a:p>
            <a:pPr algn="ctr"/>
            <a:r>
              <a:rPr lang="fr-FR" b="1">
                <a:latin typeface="Times New Roman" pitchFamily="18" charset="0"/>
                <a:cs typeface="Times New Roman" pitchFamily="18" charset="0"/>
              </a:rPr>
              <a:t>Banque Centrale</a:t>
            </a:r>
          </a:p>
        </p:txBody>
      </p:sp>
      <p:graphicFrame>
        <p:nvGraphicFramePr>
          <p:cNvPr id="18" name="Espace réservé du contenu 3"/>
          <p:cNvGraphicFramePr>
            <a:graphicFrameLocks/>
          </p:cNvGraphicFramePr>
          <p:nvPr/>
        </p:nvGraphicFramePr>
        <p:xfrm>
          <a:off x="2452688" y="5441950"/>
          <a:ext cx="3970337" cy="1406525"/>
        </p:xfrm>
        <a:graphic>
          <a:graphicData uri="http://schemas.openxmlformats.org/drawingml/2006/table">
            <a:tbl>
              <a:tblPr firstRow="1" bandRow="1">
                <a:tableStyleId>{5C22544A-7EE6-4342-B048-85BDC9FD1C3A}</a:tableStyleId>
              </a:tblPr>
              <a:tblGrid>
                <a:gridCol w="2231996"/>
                <a:gridCol w="1738341"/>
              </a:tblGrid>
              <a:tr h="370626">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30" marR="91430" marT="45694" marB="45694"/>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30" marR="91430" marT="45694" marB="45694"/>
                </a:tc>
              </a:tr>
              <a:tr h="396187">
                <a:tc>
                  <a:txBody>
                    <a:bodyPr/>
                    <a:lstStyle/>
                    <a:p>
                      <a:pPr algn="ctr"/>
                      <a:r>
                        <a:rPr lang="fr-FR" sz="2000" b="0" dirty="0" smtClean="0">
                          <a:solidFill>
                            <a:schemeClr val="tx1"/>
                          </a:solidFill>
                          <a:latin typeface="Times New Roman" pitchFamily="18" charset="0"/>
                          <a:cs typeface="Times New Roman" pitchFamily="18" charset="0"/>
                        </a:rPr>
                        <a:t>Devises = 100</a:t>
                      </a:r>
                    </a:p>
                  </a:txBody>
                  <a:tcPr marL="91430" marR="91430" marT="45694" marB="45694"/>
                </a:tc>
                <a:tc>
                  <a:txBody>
                    <a:bodyPr/>
                    <a:lstStyle/>
                    <a:p>
                      <a:pPr algn="ctr"/>
                      <a:r>
                        <a:rPr lang="fr-FR" sz="1800" b="0" dirty="0" smtClean="0">
                          <a:solidFill>
                            <a:schemeClr val="tx1"/>
                          </a:solidFill>
                          <a:effectLst/>
                          <a:latin typeface="Times New Roman" pitchFamily="18" charset="0"/>
                          <a:cs typeface="Times New Roman" pitchFamily="18" charset="0"/>
                        </a:rPr>
                        <a:t>R=100</a:t>
                      </a:r>
                      <a:endParaRPr lang="fr-FR" sz="1800" b="0" dirty="0">
                        <a:solidFill>
                          <a:schemeClr val="tx1"/>
                        </a:solidFill>
                        <a:effectLst/>
                        <a:latin typeface="Times New Roman" pitchFamily="18" charset="0"/>
                        <a:cs typeface="Times New Roman" pitchFamily="18" charset="0"/>
                      </a:endParaRPr>
                    </a:p>
                  </a:txBody>
                  <a:tcPr marL="91430" marR="91430" marT="45694" marB="45694"/>
                </a:tc>
              </a:tr>
              <a:tr h="63971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fr-FR" sz="18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txBody>
                  <a:tcPr marL="91430" marR="91430" marT="45694" marB="45694"/>
                </a:tc>
                <a:tc>
                  <a:txBody>
                    <a:bodyPr/>
                    <a:lstStyle/>
                    <a:p>
                      <a:pPr algn="ctr"/>
                      <a:endParaRPr lang="fr-FR" sz="1800" dirty="0">
                        <a:latin typeface="Times New Roman" pitchFamily="18" charset="0"/>
                        <a:cs typeface="Times New Roman" pitchFamily="18" charset="0"/>
                      </a:endParaRPr>
                    </a:p>
                  </a:txBody>
                  <a:tcPr marL="91430" marR="91430" marT="45694" marB="45694"/>
                </a:tc>
              </a:tr>
            </a:tbl>
          </a:graphicData>
        </a:graphic>
      </p:graphicFrame>
      <p:sp>
        <p:nvSpPr>
          <p:cNvPr id="9" name="Espace réservé du pied de page 8"/>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8313" y="0"/>
            <a:ext cx="8229600" cy="404813"/>
          </a:xfrm>
        </p:spPr>
        <p:txBody>
          <a:bodyPr rtlCol="0">
            <a:normAutofit fontScale="90000"/>
          </a:bodyPr>
          <a:lstStyle/>
          <a:p>
            <a:pPr eaLnBrk="1" fontAlgn="auto" hangingPunct="1">
              <a:spcAft>
                <a:spcPts val="0"/>
              </a:spcAft>
              <a:defRPr/>
            </a:pPr>
            <a:r>
              <a:rPr lang="fr-FR" sz="2400" dirty="0" smtClean="0">
                <a:effectLst>
                  <a:outerShdw blurRad="38100" dist="38100" dir="2700000" algn="tl">
                    <a:srgbClr val="000000">
                      <a:alpha val="43137"/>
                    </a:srgbClr>
                  </a:outerShdw>
                </a:effectLst>
                <a:latin typeface="Times New Roman" pitchFamily="18" charset="0"/>
                <a:cs typeface="Times New Roman" pitchFamily="18" charset="0"/>
              </a:rPr>
              <a:t>1</a:t>
            </a:r>
            <a:r>
              <a:rPr lang="fr-FR" sz="2400" baseline="30000" dirty="0" smtClean="0">
                <a:effectLst>
                  <a:outerShdw blurRad="38100" dist="38100" dir="2700000" algn="tl">
                    <a:srgbClr val="000000">
                      <a:alpha val="43137"/>
                    </a:srgbClr>
                  </a:outerShdw>
                </a:effectLst>
                <a:latin typeface="Times New Roman" pitchFamily="18" charset="0"/>
                <a:cs typeface="Times New Roman" pitchFamily="18" charset="0"/>
              </a:rPr>
              <a:t>er</a:t>
            </a:r>
            <a:r>
              <a:rPr lang="fr-FR" sz="2400" dirty="0" smtClean="0">
                <a:effectLst>
                  <a:outerShdw blurRad="38100" dist="38100" dir="2700000" algn="tl">
                    <a:srgbClr val="000000">
                      <a:alpha val="43137"/>
                    </a:srgbClr>
                  </a:outerShdw>
                </a:effectLst>
                <a:latin typeface="Times New Roman" pitchFamily="18" charset="0"/>
                <a:cs typeface="Times New Roman" pitchFamily="18" charset="0"/>
              </a:rPr>
              <a:t> Cas : Conversion de la monnaie</a:t>
            </a:r>
            <a:endParaRPr lang="fr-FR" sz="2400" dirty="0">
              <a:effectLst>
                <a:outerShdw blurRad="38100" dist="38100" dir="2700000" algn="tl">
                  <a:srgbClr val="000000">
                    <a:alpha val="43137"/>
                  </a:srgbClr>
                </a:outerShdw>
              </a:effectLst>
              <a:latin typeface="Times New Roman" pitchFamily="18" charset="0"/>
              <a:cs typeface="Times New Roman" pitchFamily="18" charset="0"/>
            </a:endParaRPr>
          </a:p>
        </p:txBody>
      </p:sp>
      <p:graphicFrame>
        <p:nvGraphicFramePr>
          <p:cNvPr id="4" name="Espace réservé du contenu 3"/>
          <p:cNvGraphicFramePr>
            <a:graphicFrameLocks noGrp="1"/>
          </p:cNvGraphicFramePr>
          <p:nvPr>
            <p:ph idx="1"/>
          </p:nvPr>
        </p:nvGraphicFramePr>
        <p:xfrm>
          <a:off x="2339975" y="2781300"/>
          <a:ext cx="3887788" cy="1355725"/>
        </p:xfrm>
        <a:graphic>
          <a:graphicData uri="http://schemas.openxmlformats.org/drawingml/2006/table">
            <a:tbl>
              <a:tblPr firstRow="1" bandRow="1">
                <a:tableStyleId>{5C22544A-7EE6-4342-B048-85BDC9FD1C3A}</a:tableStyleId>
              </a:tblPr>
              <a:tblGrid>
                <a:gridCol w="2185733"/>
                <a:gridCol w="1702055"/>
              </a:tblGrid>
              <a:tr h="365747">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08" marR="91408" marT="45714" marB="45714"/>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08" marR="91408" marT="45714" marB="45714"/>
                </a:tc>
              </a:tr>
              <a:tr h="570162">
                <a:tc>
                  <a:txBody>
                    <a:bodyPr/>
                    <a:lstStyle/>
                    <a:p>
                      <a:pPr algn="ctr"/>
                      <a:r>
                        <a:rPr lang="fr-FR" sz="1800" dirty="0" smtClean="0">
                          <a:latin typeface="Times New Roman" pitchFamily="18" charset="0"/>
                          <a:cs typeface="Times New Roman" pitchFamily="18" charset="0"/>
                        </a:rPr>
                        <a:t>Devises</a:t>
                      </a:r>
                      <a:r>
                        <a:rPr lang="fr-FR" sz="1800" baseline="0" dirty="0" smtClean="0">
                          <a:latin typeface="Times New Roman" pitchFamily="18" charset="0"/>
                          <a:cs typeface="Times New Roman" pitchFamily="18" charset="0"/>
                        </a:rPr>
                        <a:t> +100</a:t>
                      </a:r>
                      <a:endParaRPr lang="fr-FR" sz="1800" dirty="0">
                        <a:latin typeface="Times New Roman" pitchFamily="18" charset="0"/>
                        <a:cs typeface="Times New Roman" pitchFamily="18" charset="0"/>
                      </a:endParaRPr>
                    </a:p>
                  </a:txBody>
                  <a:tcPr marL="91408" marR="91408" marT="45714" marB="45714"/>
                </a:tc>
                <a:tc>
                  <a:txBody>
                    <a:bodyPr/>
                    <a:lstStyle/>
                    <a:p>
                      <a:pPr algn="ctr"/>
                      <a:r>
                        <a:rPr lang="fr-FR" sz="18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Dépôt +100</a:t>
                      </a:r>
                      <a:endParaRPr lang="fr-FR" sz="18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txBody>
                  <a:tcPr marL="91408" marR="91408" marT="45714" marB="45714"/>
                </a:tc>
              </a:tr>
              <a:tr h="419815">
                <a:tc>
                  <a:txBody>
                    <a:bodyPr/>
                    <a:lstStyle/>
                    <a:p>
                      <a:pPr algn="ctr"/>
                      <a:endParaRPr lang="fr-FR" sz="1800" dirty="0">
                        <a:latin typeface="Times New Roman" pitchFamily="18" charset="0"/>
                        <a:cs typeface="Times New Roman" pitchFamily="18" charset="0"/>
                      </a:endParaRPr>
                    </a:p>
                  </a:txBody>
                  <a:tcPr marL="91408" marR="91408" marT="45714" marB="45714"/>
                </a:tc>
                <a:tc>
                  <a:txBody>
                    <a:bodyPr/>
                    <a:lstStyle/>
                    <a:p>
                      <a:pPr algn="ctr"/>
                      <a:endParaRPr lang="fr-FR" sz="18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txBody>
                  <a:tcPr marL="91408" marR="91408" marT="45714" marB="45714"/>
                </a:tc>
              </a:tr>
            </a:tbl>
          </a:graphicData>
        </a:graphic>
      </p:graphicFrame>
      <p:sp>
        <p:nvSpPr>
          <p:cNvPr id="141329" name="ZoneTexte 6"/>
          <p:cNvSpPr txBox="1">
            <a:spLocks noChangeArrowheads="1"/>
          </p:cNvSpPr>
          <p:nvPr/>
        </p:nvSpPr>
        <p:spPr bwMode="auto">
          <a:xfrm>
            <a:off x="3316288" y="2419350"/>
            <a:ext cx="1511300" cy="368300"/>
          </a:xfrm>
          <a:prstGeom prst="rect">
            <a:avLst/>
          </a:prstGeom>
          <a:noFill/>
          <a:ln w="9525">
            <a:noFill/>
            <a:miter lim="800000"/>
            <a:headEnd/>
            <a:tailEnd/>
          </a:ln>
        </p:spPr>
        <p:txBody>
          <a:bodyPr>
            <a:spAutoFit/>
          </a:bodyPr>
          <a:lstStyle/>
          <a:p>
            <a:pPr algn="ctr"/>
            <a:r>
              <a:rPr lang="fr-FR">
                <a:latin typeface="Times New Roman" pitchFamily="18" charset="0"/>
                <a:cs typeface="Times New Roman" pitchFamily="18" charset="0"/>
              </a:rPr>
              <a:t>Banque</a:t>
            </a:r>
            <a:endParaRPr lang="fr-FR" b="1">
              <a:latin typeface="Times New Roman" pitchFamily="18" charset="0"/>
              <a:cs typeface="Times New Roman" pitchFamily="18" charset="0"/>
            </a:endParaRPr>
          </a:p>
        </p:txBody>
      </p:sp>
      <p:sp>
        <p:nvSpPr>
          <p:cNvPr id="141330" name="ZoneTexte 8"/>
          <p:cNvSpPr txBox="1">
            <a:spLocks noChangeArrowheads="1"/>
          </p:cNvSpPr>
          <p:nvPr/>
        </p:nvSpPr>
        <p:spPr bwMode="auto">
          <a:xfrm>
            <a:off x="3987800" y="5054600"/>
            <a:ext cx="836613" cy="368300"/>
          </a:xfrm>
          <a:prstGeom prst="rect">
            <a:avLst/>
          </a:prstGeom>
          <a:noFill/>
          <a:ln w="9525">
            <a:noFill/>
            <a:miter lim="800000"/>
            <a:headEnd/>
            <a:tailEnd/>
          </a:ln>
        </p:spPr>
        <p:txBody>
          <a:bodyPr>
            <a:spAutoFit/>
          </a:bodyPr>
          <a:lstStyle/>
          <a:p>
            <a:r>
              <a:rPr lang="fr-FR">
                <a:latin typeface="Times New Roman" pitchFamily="18" charset="0"/>
                <a:cs typeface="Times New Roman" pitchFamily="18" charset="0"/>
              </a:rPr>
              <a:t>AENF</a:t>
            </a:r>
          </a:p>
        </p:txBody>
      </p:sp>
      <p:graphicFrame>
        <p:nvGraphicFramePr>
          <p:cNvPr id="16" name="Espace réservé du contenu 3"/>
          <p:cNvGraphicFramePr>
            <a:graphicFrameLocks/>
          </p:cNvGraphicFramePr>
          <p:nvPr/>
        </p:nvGraphicFramePr>
        <p:xfrm>
          <a:off x="1492250" y="765175"/>
          <a:ext cx="6535738" cy="1165225"/>
        </p:xfrm>
        <a:graphic>
          <a:graphicData uri="http://schemas.openxmlformats.org/drawingml/2006/table">
            <a:tbl>
              <a:tblPr firstRow="1" bandRow="1">
                <a:tableStyleId>{5C22544A-7EE6-4342-B048-85BDC9FD1C3A}</a:tableStyleId>
              </a:tblPr>
              <a:tblGrid>
                <a:gridCol w="3223571"/>
                <a:gridCol w="3312167"/>
              </a:tblGrid>
              <a:tr h="365704">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43" marR="91443" marT="45694" marB="45694"/>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43" marR="91443" marT="45694" marB="45694"/>
                </a:tc>
              </a:tr>
              <a:tr h="365704">
                <a:tc>
                  <a:txBody>
                    <a:bodyPr/>
                    <a:lstStyle/>
                    <a:p>
                      <a:pPr algn="ctr"/>
                      <a:r>
                        <a:rPr lang="fr-FR" sz="1800" dirty="0" smtClean="0">
                          <a:latin typeface="Times New Roman" pitchFamily="18" charset="0"/>
                          <a:cs typeface="Times New Roman" pitchFamily="18" charset="0"/>
                        </a:rPr>
                        <a:t>Créance sur</a:t>
                      </a:r>
                      <a:r>
                        <a:rPr lang="fr-FR" sz="1800" baseline="0" dirty="0" smtClean="0">
                          <a:latin typeface="Times New Roman" pitchFamily="18" charset="0"/>
                          <a:cs typeface="Times New Roman" pitchFamily="18" charset="0"/>
                        </a:rPr>
                        <a:t> l’e</a:t>
                      </a:r>
                      <a:r>
                        <a:rPr lang="fr-FR" sz="1800" dirty="0" smtClean="0">
                          <a:latin typeface="Times New Roman" pitchFamily="18" charset="0"/>
                          <a:cs typeface="Times New Roman" pitchFamily="18" charset="0"/>
                        </a:rPr>
                        <a:t>xtérieur</a:t>
                      </a:r>
                      <a:endParaRPr lang="fr-FR" sz="1800" dirty="0">
                        <a:latin typeface="Times New Roman" pitchFamily="18" charset="0"/>
                        <a:cs typeface="Times New Roman" pitchFamily="18" charset="0"/>
                      </a:endParaRPr>
                    </a:p>
                  </a:txBody>
                  <a:tcPr marL="91443" marR="91443" marT="45694" marB="45694"/>
                </a:tc>
                <a:tc>
                  <a:txBody>
                    <a:bodyPr/>
                    <a:lstStyle/>
                    <a:p>
                      <a:pPr algn="ctr"/>
                      <a:r>
                        <a:rPr lang="fr-FR" sz="1800" dirty="0" smtClean="0">
                          <a:latin typeface="Times New Roman" pitchFamily="18" charset="0"/>
                          <a:cs typeface="Times New Roman" pitchFamily="18" charset="0"/>
                        </a:rPr>
                        <a:t>Circulation fiduciaire</a:t>
                      </a:r>
                      <a:endParaRPr lang="fr-FR" sz="1800" dirty="0">
                        <a:latin typeface="Times New Roman" pitchFamily="18" charset="0"/>
                        <a:cs typeface="Times New Roman" pitchFamily="18" charset="0"/>
                      </a:endParaRPr>
                    </a:p>
                  </a:txBody>
                  <a:tcPr marL="91443" marR="91443" marT="45694" marB="45694"/>
                </a:tc>
              </a:tr>
              <a:tr h="433817">
                <a:tc>
                  <a:txBody>
                    <a:bodyPr/>
                    <a:lstStyle/>
                    <a:p>
                      <a:pPr algn="ctr"/>
                      <a:r>
                        <a:rPr lang="fr-FR" sz="1800" dirty="0" smtClean="0">
                          <a:latin typeface="Times New Roman" pitchFamily="18" charset="0"/>
                          <a:cs typeface="Times New Roman" pitchFamily="18" charset="0"/>
                        </a:rPr>
                        <a:t>Créance sur l’intérieur</a:t>
                      </a:r>
                      <a:endParaRPr lang="fr-FR" sz="1800" dirty="0">
                        <a:latin typeface="Times New Roman" pitchFamily="18" charset="0"/>
                        <a:cs typeface="Times New Roman" pitchFamily="18" charset="0"/>
                      </a:endParaRPr>
                    </a:p>
                  </a:txBody>
                  <a:tcPr marL="91443" marR="91443" marT="45694" marB="45694"/>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800" dirty="0" smtClean="0">
                          <a:latin typeface="Times New Roman" pitchFamily="18" charset="0"/>
                          <a:cs typeface="Times New Roman" pitchFamily="18" charset="0"/>
                        </a:rPr>
                        <a:t>Réserves bancaires</a:t>
                      </a:r>
                    </a:p>
                  </a:txBody>
                  <a:tcPr marL="91443" marR="91443" marT="45694" marB="45694"/>
                </a:tc>
              </a:tr>
            </a:tbl>
          </a:graphicData>
        </a:graphic>
      </p:graphicFrame>
      <p:sp>
        <p:nvSpPr>
          <p:cNvPr id="141345" name="ZoneTexte 16"/>
          <p:cNvSpPr txBox="1">
            <a:spLocks noChangeArrowheads="1"/>
          </p:cNvSpPr>
          <p:nvPr/>
        </p:nvSpPr>
        <p:spPr bwMode="auto">
          <a:xfrm>
            <a:off x="3311525" y="395288"/>
            <a:ext cx="2052638" cy="369887"/>
          </a:xfrm>
          <a:prstGeom prst="rect">
            <a:avLst/>
          </a:prstGeom>
          <a:noFill/>
          <a:ln w="9525">
            <a:noFill/>
            <a:miter lim="800000"/>
            <a:headEnd/>
            <a:tailEnd/>
          </a:ln>
        </p:spPr>
        <p:txBody>
          <a:bodyPr>
            <a:spAutoFit/>
          </a:bodyPr>
          <a:lstStyle/>
          <a:p>
            <a:pPr algn="ctr"/>
            <a:r>
              <a:rPr lang="fr-FR" b="1">
                <a:latin typeface="Times New Roman" pitchFamily="18" charset="0"/>
                <a:cs typeface="Times New Roman" pitchFamily="18" charset="0"/>
              </a:rPr>
              <a:t>Banque Centrale</a:t>
            </a:r>
          </a:p>
        </p:txBody>
      </p:sp>
      <p:graphicFrame>
        <p:nvGraphicFramePr>
          <p:cNvPr id="18" name="Espace réservé du contenu 3"/>
          <p:cNvGraphicFramePr>
            <a:graphicFrameLocks/>
          </p:cNvGraphicFramePr>
          <p:nvPr/>
        </p:nvGraphicFramePr>
        <p:xfrm>
          <a:off x="2452688" y="5441950"/>
          <a:ext cx="3970337" cy="1406525"/>
        </p:xfrm>
        <a:graphic>
          <a:graphicData uri="http://schemas.openxmlformats.org/drawingml/2006/table">
            <a:tbl>
              <a:tblPr firstRow="1" bandRow="1">
                <a:tableStyleId>{5C22544A-7EE6-4342-B048-85BDC9FD1C3A}</a:tableStyleId>
              </a:tblPr>
              <a:tblGrid>
                <a:gridCol w="2231996"/>
                <a:gridCol w="1738341"/>
              </a:tblGrid>
              <a:tr h="370626">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30" marR="91430" marT="45694" marB="45694"/>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30" marR="91430" marT="45694" marB="45694"/>
                </a:tc>
              </a:tr>
              <a:tr h="396187">
                <a:tc>
                  <a:txBody>
                    <a:bodyPr/>
                    <a:lstStyle/>
                    <a:p>
                      <a:pPr algn="ctr"/>
                      <a:r>
                        <a:rPr lang="fr-FR" sz="2000" b="0" dirty="0" smtClean="0">
                          <a:solidFill>
                            <a:schemeClr val="tx1"/>
                          </a:solidFill>
                          <a:latin typeface="Times New Roman" pitchFamily="18" charset="0"/>
                          <a:cs typeface="Times New Roman" pitchFamily="18" charset="0"/>
                        </a:rPr>
                        <a:t>Devises = -100</a:t>
                      </a:r>
                    </a:p>
                  </a:txBody>
                  <a:tcPr marL="91430" marR="91430" marT="45694" marB="45694"/>
                </a:tc>
                <a:tc>
                  <a:txBody>
                    <a:bodyPr/>
                    <a:lstStyle/>
                    <a:p>
                      <a:pPr algn="ctr"/>
                      <a:r>
                        <a:rPr lang="fr-FR" sz="1800" b="0" dirty="0" smtClean="0">
                          <a:solidFill>
                            <a:schemeClr val="tx1"/>
                          </a:solidFill>
                          <a:effectLst/>
                          <a:latin typeface="Times New Roman" pitchFamily="18" charset="0"/>
                          <a:cs typeface="Times New Roman" pitchFamily="18" charset="0"/>
                        </a:rPr>
                        <a:t>R=100</a:t>
                      </a:r>
                      <a:endParaRPr lang="fr-FR" sz="1800" b="0" dirty="0">
                        <a:solidFill>
                          <a:schemeClr val="tx1"/>
                        </a:solidFill>
                        <a:effectLst/>
                        <a:latin typeface="Times New Roman" pitchFamily="18" charset="0"/>
                        <a:cs typeface="Times New Roman" pitchFamily="18" charset="0"/>
                      </a:endParaRPr>
                    </a:p>
                  </a:txBody>
                  <a:tcPr marL="91430" marR="91430" marT="45694" marB="45694"/>
                </a:tc>
              </a:tr>
              <a:tr h="63971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8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Cc. = +100</a:t>
                      </a:r>
                    </a:p>
                  </a:txBody>
                  <a:tcPr marL="91430" marR="91430" marT="45694" marB="45694"/>
                </a:tc>
                <a:tc>
                  <a:txBody>
                    <a:bodyPr/>
                    <a:lstStyle/>
                    <a:p>
                      <a:pPr algn="ctr"/>
                      <a:endParaRPr lang="fr-FR" sz="1800" dirty="0">
                        <a:latin typeface="Times New Roman" pitchFamily="18" charset="0"/>
                        <a:cs typeface="Times New Roman" pitchFamily="18" charset="0"/>
                      </a:endParaRPr>
                    </a:p>
                  </a:txBody>
                  <a:tcPr marL="91430" marR="91430" marT="45694" marB="45694"/>
                </a:tc>
              </a:tr>
            </a:tbl>
          </a:graphicData>
        </a:graphic>
      </p:graphicFrame>
      <p:cxnSp>
        <p:nvCxnSpPr>
          <p:cNvPr id="5" name="Connecteur droit avec flèche 4"/>
          <p:cNvCxnSpPr/>
          <p:nvPr/>
        </p:nvCxnSpPr>
        <p:spPr>
          <a:xfrm flipV="1">
            <a:off x="2700338" y="3357563"/>
            <a:ext cx="0" cy="26574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Connecteur droit avec flèche 9"/>
          <p:cNvCxnSpPr/>
          <p:nvPr/>
        </p:nvCxnSpPr>
        <p:spPr>
          <a:xfrm flipH="1">
            <a:off x="4337050" y="3644900"/>
            <a:ext cx="1027113" cy="27368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Espace réservé du pied de page 10"/>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8313" y="0"/>
            <a:ext cx="8229600" cy="404813"/>
          </a:xfrm>
        </p:spPr>
        <p:txBody>
          <a:bodyPr rtlCol="0">
            <a:noAutofit/>
          </a:bodyPr>
          <a:lstStyle/>
          <a:p>
            <a:pPr eaLnBrk="1" fontAlgn="auto" hangingPunct="1">
              <a:spcAft>
                <a:spcPts val="0"/>
              </a:spcAft>
              <a:defRPr/>
            </a:pPr>
            <a:r>
              <a:rPr lang="fr-FR" sz="2400" dirty="0" smtClean="0">
                <a:effectLst>
                  <a:outerShdw blurRad="38100" dist="38100" dir="2700000" algn="tl">
                    <a:srgbClr val="000000">
                      <a:alpha val="43137"/>
                    </a:srgbClr>
                  </a:outerShdw>
                </a:effectLst>
                <a:latin typeface="Times New Roman" pitchFamily="18" charset="0"/>
                <a:cs typeface="Times New Roman" pitchFamily="18" charset="0"/>
              </a:rPr>
              <a:t>1</a:t>
            </a:r>
            <a:r>
              <a:rPr lang="fr-FR" sz="2400" baseline="30000" dirty="0" smtClean="0">
                <a:effectLst>
                  <a:outerShdw blurRad="38100" dist="38100" dir="2700000" algn="tl">
                    <a:srgbClr val="000000">
                      <a:alpha val="43137"/>
                    </a:srgbClr>
                  </a:outerShdw>
                </a:effectLst>
                <a:latin typeface="Times New Roman" pitchFamily="18" charset="0"/>
                <a:cs typeface="Times New Roman" pitchFamily="18" charset="0"/>
              </a:rPr>
              <a:t>er</a:t>
            </a:r>
            <a:r>
              <a:rPr lang="fr-FR" sz="2400" dirty="0" smtClean="0">
                <a:effectLst>
                  <a:outerShdw blurRad="38100" dist="38100" dir="2700000" algn="tl">
                    <a:srgbClr val="000000">
                      <a:alpha val="43137"/>
                    </a:srgbClr>
                  </a:outerShdw>
                </a:effectLst>
                <a:latin typeface="Times New Roman" pitchFamily="18" charset="0"/>
                <a:cs typeface="Times New Roman" pitchFamily="18" charset="0"/>
              </a:rPr>
              <a:t> Cas : Conversion de la monnaie</a:t>
            </a:r>
            <a:endParaRPr lang="fr-FR" sz="2400" dirty="0">
              <a:effectLst>
                <a:outerShdw blurRad="38100" dist="38100" dir="2700000" algn="tl">
                  <a:srgbClr val="000000">
                    <a:alpha val="43137"/>
                  </a:srgbClr>
                </a:outerShdw>
              </a:effectLst>
              <a:latin typeface="Times New Roman" pitchFamily="18" charset="0"/>
              <a:cs typeface="Times New Roman" pitchFamily="18" charset="0"/>
            </a:endParaRPr>
          </a:p>
        </p:txBody>
      </p:sp>
      <p:graphicFrame>
        <p:nvGraphicFramePr>
          <p:cNvPr id="4" name="Espace réservé du contenu 3"/>
          <p:cNvGraphicFramePr>
            <a:graphicFrameLocks noGrp="1"/>
          </p:cNvGraphicFramePr>
          <p:nvPr>
            <p:ph idx="1"/>
          </p:nvPr>
        </p:nvGraphicFramePr>
        <p:xfrm>
          <a:off x="2339975" y="2781300"/>
          <a:ext cx="3887788" cy="1355725"/>
        </p:xfrm>
        <a:graphic>
          <a:graphicData uri="http://schemas.openxmlformats.org/drawingml/2006/table">
            <a:tbl>
              <a:tblPr firstRow="1" bandRow="1">
                <a:tableStyleId>{5C22544A-7EE6-4342-B048-85BDC9FD1C3A}</a:tableStyleId>
              </a:tblPr>
              <a:tblGrid>
                <a:gridCol w="2185733"/>
                <a:gridCol w="1702055"/>
              </a:tblGrid>
              <a:tr h="365747">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08" marR="91408" marT="45714" marB="45714"/>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08" marR="91408" marT="45714" marB="45714"/>
                </a:tc>
              </a:tr>
              <a:tr h="570162">
                <a:tc>
                  <a:txBody>
                    <a:bodyPr/>
                    <a:lstStyle/>
                    <a:p>
                      <a:pPr algn="ctr"/>
                      <a:r>
                        <a:rPr lang="fr-FR" sz="18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Devises</a:t>
                      </a:r>
                      <a:r>
                        <a:rPr lang="fr-FR" sz="1800" b="1" baseline="0"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-100</a:t>
                      </a:r>
                      <a:endParaRPr lang="fr-FR" sz="18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a:txBody>
                  <a:tcPr marL="91408" marR="91408" marT="45714" marB="45714"/>
                </a:tc>
                <a:tc>
                  <a:txBody>
                    <a:bodyPr/>
                    <a:lstStyle/>
                    <a:p>
                      <a:pPr algn="ctr"/>
                      <a:r>
                        <a:rPr lang="fr-FR" sz="18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Dépôt +100</a:t>
                      </a:r>
                      <a:endParaRPr lang="fr-FR" sz="18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a:txBody>
                  <a:tcPr marL="91408" marR="91408" marT="45714" marB="45714"/>
                </a:tc>
              </a:tr>
              <a:tr h="419815">
                <a:tc>
                  <a:txBody>
                    <a:bodyPr/>
                    <a:lstStyle/>
                    <a:p>
                      <a:pPr algn="ctr"/>
                      <a:r>
                        <a:rPr lang="fr-FR" sz="1800" b="1" baseline="0"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RB=+100</a:t>
                      </a:r>
                      <a:endParaRPr lang="fr-FR" sz="18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txBody>
                  <a:tcPr marL="91408" marR="91408" marT="45714" marB="45714"/>
                </a:tc>
                <a:tc>
                  <a:txBody>
                    <a:bodyPr/>
                    <a:lstStyle/>
                    <a:p>
                      <a:pPr algn="ctr"/>
                      <a:endParaRPr lang="fr-FR" sz="18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txBody>
                  <a:tcPr marL="91408" marR="91408" marT="45714" marB="45714"/>
                </a:tc>
              </a:tr>
            </a:tbl>
          </a:graphicData>
        </a:graphic>
      </p:graphicFrame>
      <p:sp>
        <p:nvSpPr>
          <p:cNvPr id="142353" name="ZoneTexte 6"/>
          <p:cNvSpPr txBox="1">
            <a:spLocks noChangeArrowheads="1"/>
          </p:cNvSpPr>
          <p:nvPr/>
        </p:nvSpPr>
        <p:spPr bwMode="auto">
          <a:xfrm>
            <a:off x="3789363" y="2419350"/>
            <a:ext cx="1511300" cy="368300"/>
          </a:xfrm>
          <a:prstGeom prst="rect">
            <a:avLst/>
          </a:prstGeom>
          <a:noFill/>
          <a:ln w="9525">
            <a:noFill/>
            <a:miter lim="800000"/>
            <a:headEnd/>
            <a:tailEnd/>
          </a:ln>
        </p:spPr>
        <p:txBody>
          <a:bodyPr>
            <a:spAutoFit/>
          </a:bodyPr>
          <a:lstStyle/>
          <a:p>
            <a:pPr algn="ctr"/>
            <a:r>
              <a:rPr lang="fr-FR">
                <a:latin typeface="Times New Roman" pitchFamily="18" charset="0"/>
                <a:cs typeface="Times New Roman" pitchFamily="18" charset="0"/>
              </a:rPr>
              <a:t>Banque</a:t>
            </a:r>
            <a:endParaRPr lang="fr-FR" b="1">
              <a:latin typeface="Times New Roman" pitchFamily="18" charset="0"/>
              <a:cs typeface="Times New Roman" pitchFamily="18" charset="0"/>
            </a:endParaRPr>
          </a:p>
        </p:txBody>
      </p:sp>
      <p:sp>
        <p:nvSpPr>
          <p:cNvPr id="142354" name="ZoneTexte 8"/>
          <p:cNvSpPr txBox="1">
            <a:spLocks noChangeArrowheads="1"/>
          </p:cNvSpPr>
          <p:nvPr/>
        </p:nvSpPr>
        <p:spPr bwMode="auto">
          <a:xfrm>
            <a:off x="3987800" y="5054600"/>
            <a:ext cx="836613" cy="368300"/>
          </a:xfrm>
          <a:prstGeom prst="rect">
            <a:avLst/>
          </a:prstGeom>
          <a:noFill/>
          <a:ln w="9525">
            <a:noFill/>
            <a:miter lim="800000"/>
            <a:headEnd/>
            <a:tailEnd/>
          </a:ln>
        </p:spPr>
        <p:txBody>
          <a:bodyPr>
            <a:spAutoFit/>
          </a:bodyPr>
          <a:lstStyle/>
          <a:p>
            <a:r>
              <a:rPr lang="fr-FR">
                <a:latin typeface="Times New Roman" pitchFamily="18" charset="0"/>
                <a:cs typeface="Times New Roman" pitchFamily="18" charset="0"/>
              </a:rPr>
              <a:t>AENF</a:t>
            </a:r>
          </a:p>
        </p:txBody>
      </p:sp>
      <p:graphicFrame>
        <p:nvGraphicFramePr>
          <p:cNvPr id="16" name="Espace réservé du contenu 3"/>
          <p:cNvGraphicFramePr>
            <a:graphicFrameLocks/>
          </p:cNvGraphicFramePr>
          <p:nvPr/>
        </p:nvGraphicFramePr>
        <p:xfrm>
          <a:off x="1492250" y="765175"/>
          <a:ext cx="6535738" cy="1165225"/>
        </p:xfrm>
        <a:graphic>
          <a:graphicData uri="http://schemas.openxmlformats.org/drawingml/2006/table">
            <a:tbl>
              <a:tblPr firstRow="1" bandRow="1">
                <a:tableStyleId>{5C22544A-7EE6-4342-B048-85BDC9FD1C3A}</a:tableStyleId>
              </a:tblPr>
              <a:tblGrid>
                <a:gridCol w="3223571"/>
                <a:gridCol w="3312167"/>
              </a:tblGrid>
              <a:tr h="365704">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43" marR="91443" marT="45694" marB="45694"/>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43" marR="91443" marT="45694" marB="45694"/>
                </a:tc>
              </a:tr>
              <a:tr h="365704">
                <a:tc>
                  <a:txBody>
                    <a:bodyPr/>
                    <a:lstStyle/>
                    <a:p>
                      <a:pPr algn="ctr"/>
                      <a:r>
                        <a:rPr lang="fr-FR" sz="1800" b="1" dirty="0" smtClean="0">
                          <a:solidFill>
                            <a:schemeClr val="tx2"/>
                          </a:solidFill>
                          <a:effectLst/>
                          <a:latin typeface="Times New Roman" pitchFamily="18" charset="0"/>
                          <a:cs typeface="Times New Roman" pitchFamily="18" charset="0"/>
                        </a:rPr>
                        <a:t>Créance sur</a:t>
                      </a:r>
                      <a:r>
                        <a:rPr lang="fr-FR" sz="1800" b="1" baseline="0" dirty="0" smtClean="0">
                          <a:solidFill>
                            <a:schemeClr val="tx2"/>
                          </a:solidFill>
                          <a:effectLst/>
                          <a:latin typeface="Times New Roman" pitchFamily="18" charset="0"/>
                          <a:cs typeface="Times New Roman" pitchFamily="18" charset="0"/>
                        </a:rPr>
                        <a:t> l’e</a:t>
                      </a:r>
                      <a:r>
                        <a:rPr lang="fr-FR" sz="1800" b="1" dirty="0" smtClean="0">
                          <a:solidFill>
                            <a:schemeClr val="tx2"/>
                          </a:solidFill>
                          <a:effectLst/>
                          <a:latin typeface="Times New Roman" pitchFamily="18" charset="0"/>
                          <a:cs typeface="Times New Roman" pitchFamily="18" charset="0"/>
                        </a:rPr>
                        <a:t>xtérieur= +100</a:t>
                      </a:r>
                      <a:endParaRPr lang="fr-FR" sz="1800" b="1" dirty="0">
                        <a:solidFill>
                          <a:schemeClr val="tx2"/>
                        </a:solidFill>
                        <a:effectLst/>
                        <a:latin typeface="Times New Roman" pitchFamily="18" charset="0"/>
                        <a:cs typeface="Times New Roman" pitchFamily="18" charset="0"/>
                      </a:endParaRPr>
                    </a:p>
                  </a:txBody>
                  <a:tcPr marL="91443" marR="91443" marT="45694" marB="45694"/>
                </a:tc>
                <a:tc>
                  <a:txBody>
                    <a:bodyPr/>
                    <a:lstStyle/>
                    <a:p>
                      <a:pPr algn="ctr"/>
                      <a:r>
                        <a:rPr lang="fr-FR" sz="1800" b="0" dirty="0" smtClean="0">
                          <a:solidFill>
                            <a:schemeClr val="tx1"/>
                          </a:solidFill>
                          <a:effectLst/>
                          <a:latin typeface="Times New Roman" pitchFamily="18" charset="0"/>
                          <a:cs typeface="Times New Roman" pitchFamily="18" charset="0"/>
                        </a:rPr>
                        <a:t>Circulation fiduciaire</a:t>
                      </a:r>
                      <a:endParaRPr lang="fr-FR" sz="1800" b="0" dirty="0">
                        <a:solidFill>
                          <a:schemeClr val="tx1"/>
                        </a:solidFill>
                        <a:effectLst/>
                        <a:latin typeface="Times New Roman" pitchFamily="18" charset="0"/>
                        <a:cs typeface="Times New Roman" pitchFamily="18" charset="0"/>
                      </a:endParaRPr>
                    </a:p>
                  </a:txBody>
                  <a:tcPr marL="91443" marR="91443" marT="45694" marB="45694"/>
                </a:tc>
              </a:tr>
              <a:tr h="433817">
                <a:tc>
                  <a:txBody>
                    <a:bodyPr/>
                    <a:lstStyle/>
                    <a:p>
                      <a:pPr algn="ctr"/>
                      <a:r>
                        <a:rPr lang="fr-FR" sz="1800" dirty="0" smtClean="0">
                          <a:latin typeface="Times New Roman" pitchFamily="18" charset="0"/>
                          <a:cs typeface="Times New Roman" pitchFamily="18" charset="0"/>
                        </a:rPr>
                        <a:t>Créance sur l’intérieur</a:t>
                      </a:r>
                      <a:endParaRPr lang="fr-FR" sz="1800" dirty="0">
                        <a:latin typeface="Times New Roman" pitchFamily="18" charset="0"/>
                        <a:cs typeface="Times New Roman" pitchFamily="18" charset="0"/>
                      </a:endParaRPr>
                    </a:p>
                  </a:txBody>
                  <a:tcPr marL="91443" marR="91443" marT="45694" marB="45694"/>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800" b="1" dirty="0" smtClean="0">
                          <a:solidFill>
                            <a:schemeClr val="tx2"/>
                          </a:solidFill>
                          <a:effectLst/>
                          <a:latin typeface="Times New Roman" pitchFamily="18" charset="0"/>
                          <a:cs typeface="Times New Roman" pitchFamily="18" charset="0"/>
                        </a:rPr>
                        <a:t>Réserves bancaires +100</a:t>
                      </a:r>
                    </a:p>
                  </a:txBody>
                  <a:tcPr marL="91443" marR="91443" marT="45694" marB="45694"/>
                </a:tc>
              </a:tr>
            </a:tbl>
          </a:graphicData>
        </a:graphic>
      </p:graphicFrame>
      <p:sp>
        <p:nvSpPr>
          <p:cNvPr id="142369" name="ZoneTexte 16"/>
          <p:cNvSpPr txBox="1">
            <a:spLocks noChangeArrowheads="1"/>
          </p:cNvSpPr>
          <p:nvPr/>
        </p:nvSpPr>
        <p:spPr bwMode="auto">
          <a:xfrm>
            <a:off x="3724275" y="395288"/>
            <a:ext cx="2052638" cy="369887"/>
          </a:xfrm>
          <a:prstGeom prst="rect">
            <a:avLst/>
          </a:prstGeom>
          <a:noFill/>
          <a:ln w="9525">
            <a:noFill/>
            <a:miter lim="800000"/>
            <a:headEnd/>
            <a:tailEnd/>
          </a:ln>
        </p:spPr>
        <p:txBody>
          <a:bodyPr>
            <a:spAutoFit/>
          </a:bodyPr>
          <a:lstStyle/>
          <a:p>
            <a:pPr algn="ctr"/>
            <a:r>
              <a:rPr lang="fr-FR">
                <a:latin typeface="Times New Roman" pitchFamily="18" charset="0"/>
                <a:cs typeface="Times New Roman" pitchFamily="18" charset="0"/>
              </a:rPr>
              <a:t>Banque Centrale</a:t>
            </a:r>
          </a:p>
        </p:txBody>
      </p:sp>
      <p:graphicFrame>
        <p:nvGraphicFramePr>
          <p:cNvPr id="18" name="Espace réservé du contenu 3"/>
          <p:cNvGraphicFramePr>
            <a:graphicFrameLocks/>
          </p:cNvGraphicFramePr>
          <p:nvPr/>
        </p:nvGraphicFramePr>
        <p:xfrm>
          <a:off x="2452688" y="5441950"/>
          <a:ext cx="3970337" cy="1406525"/>
        </p:xfrm>
        <a:graphic>
          <a:graphicData uri="http://schemas.openxmlformats.org/drawingml/2006/table">
            <a:tbl>
              <a:tblPr firstRow="1" bandRow="1">
                <a:tableStyleId>{5C22544A-7EE6-4342-B048-85BDC9FD1C3A}</a:tableStyleId>
              </a:tblPr>
              <a:tblGrid>
                <a:gridCol w="2231996"/>
                <a:gridCol w="1738341"/>
              </a:tblGrid>
              <a:tr h="370626">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30" marR="91430" marT="45694" marB="45694"/>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30" marR="91430" marT="45694" marB="45694"/>
                </a:tc>
              </a:tr>
              <a:tr h="396187">
                <a:tc>
                  <a:txBody>
                    <a:bodyPr/>
                    <a:lstStyle/>
                    <a:p>
                      <a:pPr algn="ctr"/>
                      <a:r>
                        <a:rPr lang="fr-FR" sz="2000" b="0" dirty="0" smtClean="0">
                          <a:solidFill>
                            <a:schemeClr val="tx1"/>
                          </a:solidFill>
                          <a:latin typeface="Times New Roman" pitchFamily="18" charset="0"/>
                          <a:cs typeface="Times New Roman" pitchFamily="18" charset="0"/>
                        </a:rPr>
                        <a:t>Devises = -100</a:t>
                      </a:r>
                    </a:p>
                  </a:txBody>
                  <a:tcPr marL="91430" marR="91430" marT="45694" marB="45694"/>
                </a:tc>
                <a:tc>
                  <a:txBody>
                    <a:bodyPr/>
                    <a:lstStyle/>
                    <a:p>
                      <a:pPr algn="ctr"/>
                      <a:r>
                        <a:rPr lang="fr-FR" sz="1800" b="0" dirty="0" smtClean="0">
                          <a:solidFill>
                            <a:schemeClr val="tx1"/>
                          </a:solidFill>
                          <a:effectLst/>
                          <a:latin typeface="Times New Roman" pitchFamily="18" charset="0"/>
                          <a:cs typeface="Times New Roman" pitchFamily="18" charset="0"/>
                        </a:rPr>
                        <a:t>R=100</a:t>
                      </a:r>
                      <a:endParaRPr lang="fr-FR" sz="1800" b="0" dirty="0">
                        <a:solidFill>
                          <a:schemeClr val="tx1"/>
                        </a:solidFill>
                        <a:effectLst/>
                        <a:latin typeface="Times New Roman" pitchFamily="18" charset="0"/>
                        <a:cs typeface="Times New Roman" pitchFamily="18" charset="0"/>
                      </a:endParaRPr>
                    </a:p>
                  </a:txBody>
                  <a:tcPr marL="91430" marR="91430" marT="45694" marB="45694"/>
                </a:tc>
              </a:tr>
              <a:tr h="63971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8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Cc. = +100</a:t>
                      </a:r>
                    </a:p>
                  </a:txBody>
                  <a:tcPr marL="91430" marR="91430" marT="45694" marB="45694"/>
                </a:tc>
                <a:tc>
                  <a:txBody>
                    <a:bodyPr/>
                    <a:lstStyle/>
                    <a:p>
                      <a:pPr algn="ctr"/>
                      <a:endParaRPr lang="fr-FR" sz="1800" dirty="0">
                        <a:latin typeface="Times New Roman" pitchFamily="18" charset="0"/>
                        <a:cs typeface="Times New Roman" pitchFamily="18" charset="0"/>
                      </a:endParaRPr>
                    </a:p>
                  </a:txBody>
                  <a:tcPr marL="91430" marR="91430" marT="45694" marB="45694"/>
                </a:tc>
              </a:tr>
            </a:tbl>
          </a:graphicData>
        </a:graphic>
      </p:graphicFrame>
      <p:cxnSp>
        <p:nvCxnSpPr>
          <p:cNvPr id="11" name="Connecteur droit avec flèche 10"/>
          <p:cNvCxnSpPr/>
          <p:nvPr/>
        </p:nvCxnSpPr>
        <p:spPr>
          <a:xfrm flipH="1" flipV="1">
            <a:off x="1763713" y="1484313"/>
            <a:ext cx="936625" cy="18732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Connecteur droit avec flèche 11"/>
          <p:cNvCxnSpPr/>
          <p:nvPr/>
        </p:nvCxnSpPr>
        <p:spPr>
          <a:xfrm rot="5400000">
            <a:off x="3963195" y="2110581"/>
            <a:ext cx="2005012" cy="16414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Espace réservé du pied de page 12"/>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8313" y="0"/>
            <a:ext cx="8229600" cy="404813"/>
          </a:xfrm>
        </p:spPr>
        <p:txBody>
          <a:bodyPr rtlCol="0">
            <a:noAutofit/>
          </a:bodyPr>
          <a:lstStyle/>
          <a:p>
            <a:pPr eaLnBrk="1" fontAlgn="auto" hangingPunct="1">
              <a:spcAft>
                <a:spcPts val="0"/>
              </a:spcAft>
              <a:defRPr/>
            </a:pPr>
            <a:r>
              <a:rPr lang="fr-FR" sz="2400" dirty="0" smtClean="0">
                <a:effectLst>
                  <a:outerShdw blurRad="38100" dist="38100" dir="2700000" algn="tl">
                    <a:srgbClr val="000000">
                      <a:alpha val="43137"/>
                    </a:srgbClr>
                  </a:outerShdw>
                </a:effectLst>
                <a:latin typeface="Times New Roman" pitchFamily="18" charset="0"/>
                <a:cs typeface="Times New Roman" pitchFamily="18" charset="0"/>
              </a:rPr>
              <a:t>1</a:t>
            </a:r>
            <a:r>
              <a:rPr lang="fr-FR" sz="2400" baseline="30000" dirty="0" smtClean="0">
                <a:effectLst>
                  <a:outerShdw blurRad="38100" dist="38100" dir="2700000" algn="tl">
                    <a:srgbClr val="000000">
                      <a:alpha val="43137"/>
                    </a:srgbClr>
                  </a:outerShdw>
                </a:effectLst>
                <a:latin typeface="Times New Roman" pitchFamily="18" charset="0"/>
                <a:cs typeface="Times New Roman" pitchFamily="18" charset="0"/>
              </a:rPr>
              <a:t>er</a:t>
            </a:r>
            <a:r>
              <a:rPr lang="fr-FR" sz="2400" dirty="0" smtClean="0">
                <a:effectLst>
                  <a:outerShdw blurRad="38100" dist="38100" dir="2700000" algn="tl">
                    <a:srgbClr val="000000">
                      <a:alpha val="43137"/>
                    </a:srgbClr>
                  </a:outerShdw>
                </a:effectLst>
                <a:latin typeface="Times New Roman" pitchFamily="18" charset="0"/>
                <a:cs typeface="Times New Roman" pitchFamily="18" charset="0"/>
              </a:rPr>
              <a:t> Cas : conversion de la monnaie</a:t>
            </a:r>
            <a:endParaRPr lang="fr-FR" sz="2400" dirty="0">
              <a:effectLst>
                <a:outerShdw blurRad="38100" dist="38100" dir="2700000" algn="tl">
                  <a:srgbClr val="000000">
                    <a:alpha val="43137"/>
                  </a:srgbClr>
                </a:outerShdw>
              </a:effectLst>
              <a:latin typeface="Times New Roman" pitchFamily="18" charset="0"/>
              <a:cs typeface="Times New Roman" pitchFamily="18" charset="0"/>
            </a:endParaRPr>
          </a:p>
        </p:txBody>
      </p:sp>
      <p:graphicFrame>
        <p:nvGraphicFramePr>
          <p:cNvPr id="4" name="Espace réservé du contenu 3"/>
          <p:cNvGraphicFramePr>
            <a:graphicFrameLocks noGrp="1"/>
          </p:cNvGraphicFramePr>
          <p:nvPr>
            <p:ph idx="1"/>
          </p:nvPr>
        </p:nvGraphicFramePr>
        <p:xfrm>
          <a:off x="2339975" y="2781300"/>
          <a:ext cx="3887788" cy="1355725"/>
        </p:xfrm>
        <a:graphic>
          <a:graphicData uri="http://schemas.openxmlformats.org/drawingml/2006/table">
            <a:tbl>
              <a:tblPr firstRow="1" bandRow="1">
                <a:tableStyleId>{5C22544A-7EE6-4342-B048-85BDC9FD1C3A}</a:tableStyleId>
              </a:tblPr>
              <a:tblGrid>
                <a:gridCol w="2185733"/>
                <a:gridCol w="1702055"/>
              </a:tblGrid>
              <a:tr h="365747">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08" marR="91408" marT="45714" marB="45714"/>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08" marR="91408" marT="45714" marB="45714"/>
                </a:tc>
              </a:tr>
              <a:tr h="570162">
                <a:tc>
                  <a:txBody>
                    <a:bodyPr/>
                    <a:lstStyle/>
                    <a:p>
                      <a:pPr algn="ctr"/>
                      <a:r>
                        <a:rPr lang="fr-FR" sz="18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Devises</a:t>
                      </a:r>
                      <a:r>
                        <a:rPr lang="fr-FR" sz="1800" b="1" baseline="0"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-100</a:t>
                      </a:r>
                      <a:endParaRPr lang="fr-FR" sz="18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a:txBody>
                  <a:tcPr marL="91408" marR="91408" marT="45714" marB="45714"/>
                </a:tc>
                <a:tc>
                  <a:txBody>
                    <a:bodyPr/>
                    <a:lstStyle/>
                    <a:p>
                      <a:pPr algn="ctr"/>
                      <a:r>
                        <a:rPr lang="fr-FR" sz="18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Dépôt +100</a:t>
                      </a:r>
                      <a:endParaRPr lang="fr-FR" sz="18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a:txBody>
                  <a:tcPr marL="91408" marR="91408" marT="45714" marB="45714"/>
                </a:tc>
              </a:tr>
              <a:tr h="419815">
                <a:tc>
                  <a:txBody>
                    <a:bodyPr/>
                    <a:lstStyle/>
                    <a:p>
                      <a:pPr algn="ctr"/>
                      <a:r>
                        <a:rPr lang="fr-FR" sz="18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RB=+ 100</a:t>
                      </a:r>
                      <a:endParaRPr lang="fr-FR" sz="18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txBody>
                  <a:tcPr marL="91408" marR="91408" marT="45714" marB="45714"/>
                </a:tc>
                <a:tc>
                  <a:txBody>
                    <a:bodyPr/>
                    <a:lstStyle/>
                    <a:p>
                      <a:pPr algn="ctr"/>
                      <a:endParaRPr lang="fr-FR" sz="18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txBody>
                  <a:tcPr marL="91408" marR="91408" marT="45714" marB="45714"/>
                </a:tc>
              </a:tr>
            </a:tbl>
          </a:graphicData>
        </a:graphic>
      </p:graphicFrame>
      <p:sp>
        <p:nvSpPr>
          <p:cNvPr id="143377" name="ZoneTexte 6"/>
          <p:cNvSpPr txBox="1">
            <a:spLocks noChangeArrowheads="1"/>
          </p:cNvSpPr>
          <p:nvPr/>
        </p:nvSpPr>
        <p:spPr bwMode="auto">
          <a:xfrm>
            <a:off x="3789363" y="2419350"/>
            <a:ext cx="1511300" cy="368300"/>
          </a:xfrm>
          <a:prstGeom prst="rect">
            <a:avLst/>
          </a:prstGeom>
          <a:noFill/>
          <a:ln w="9525">
            <a:noFill/>
            <a:miter lim="800000"/>
            <a:headEnd/>
            <a:tailEnd/>
          </a:ln>
        </p:spPr>
        <p:txBody>
          <a:bodyPr>
            <a:spAutoFit/>
          </a:bodyPr>
          <a:lstStyle/>
          <a:p>
            <a:pPr algn="ctr"/>
            <a:r>
              <a:rPr lang="fr-FR">
                <a:latin typeface="Times New Roman" pitchFamily="18" charset="0"/>
                <a:cs typeface="Times New Roman" pitchFamily="18" charset="0"/>
              </a:rPr>
              <a:t>Banque</a:t>
            </a:r>
            <a:endParaRPr lang="fr-FR" b="1">
              <a:latin typeface="Times New Roman" pitchFamily="18" charset="0"/>
              <a:cs typeface="Times New Roman" pitchFamily="18" charset="0"/>
            </a:endParaRPr>
          </a:p>
        </p:txBody>
      </p:sp>
      <p:sp>
        <p:nvSpPr>
          <p:cNvPr id="143378" name="ZoneTexte 8"/>
          <p:cNvSpPr txBox="1">
            <a:spLocks noChangeArrowheads="1"/>
          </p:cNvSpPr>
          <p:nvPr/>
        </p:nvSpPr>
        <p:spPr bwMode="auto">
          <a:xfrm>
            <a:off x="4041775" y="4686300"/>
            <a:ext cx="836613" cy="368300"/>
          </a:xfrm>
          <a:prstGeom prst="rect">
            <a:avLst/>
          </a:prstGeom>
          <a:noFill/>
          <a:ln w="9525">
            <a:noFill/>
            <a:miter lim="800000"/>
            <a:headEnd/>
            <a:tailEnd/>
          </a:ln>
        </p:spPr>
        <p:txBody>
          <a:bodyPr>
            <a:spAutoFit/>
          </a:bodyPr>
          <a:lstStyle/>
          <a:p>
            <a:r>
              <a:rPr lang="fr-FR">
                <a:latin typeface="Times New Roman" pitchFamily="18" charset="0"/>
                <a:cs typeface="Times New Roman" pitchFamily="18" charset="0"/>
              </a:rPr>
              <a:t>AENF</a:t>
            </a:r>
          </a:p>
        </p:txBody>
      </p:sp>
      <p:graphicFrame>
        <p:nvGraphicFramePr>
          <p:cNvPr id="16" name="Espace réservé du contenu 3"/>
          <p:cNvGraphicFramePr>
            <a:graphicFrameLocks/>
          </p:cNvGraphicFramePr>
          <p:nvPr/>
        </p:nvGraphicFramePr>
        <p:xfrm>
          <a:off x="1492250" y="765175"/>
          <a:ext cx="6535738" cy="1165225"/>
        </p:xfrm>
        <a:graphic>
          <a:graphicData uri="http://schemas.openxmlformats.org/drawingml/2006/table">
            <a:tbl>
              <a:tblPr firstRow="1" bandRow="1">
                <a:tableStyleId>{5C22544A-7EE6-4342-B048-85BDC9FD1C3A}</a:tableStyleId>
              </a:tblPr>
              <a:tblGrid>
                <a:gridCol w="3223571"/>
                <a:gridCol w="3312167"/>
              </a:tblGrid>
              <a:tr h="365704">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43" marR="91443" marT="45694" marB="45694"/>
                </a:tc>
                <a:tc>
                  <a:txBody>
                    <a:bodyPr/>
                    <a:lstStyle/>
                    <a:p>
                      <a:pPr algn="ctr"/>
                      <a:r>
                        <a:rPr lang="fr-FR" sz="1800" b="0" dirty="0" smtClean="0">
                          <a:solidFill>
                            <a:schemeClr val="bg1"/>
                          </a:solidFill>
                          <a:effectLst/>
                          <a:latin typeface="Times New Roman" pitchFamily="18" charset="0"/>
                          <a:cs typeface="Times New Roman" pitchFamily="18" charset="0"/>
                        </a:rPr>
                        <a:t>Passif</a:t>
                      </a:r>
                      <a:endParaRPr lang="fr-FR" sz="1800" b="0" dirty="0">
                        <a:solidFill>
                          <a:schemeClr val="bg1"/>
                        </a:solidFill>
                        <a:effectLst/>
                        <a:latin typeface="Times New Roman" pitchFamily="18" charset="0"/>
                        <a:cs typeface="Times New Roman" pitchFamily="18" charset="0"/>
                      </a:endParaRPr>
                    </a:p>
                  </a:txBody>
                  <a:tcPr marL="91443" marR="91443" marT="45694" marB="45694"/>
                </a:tc>
              </a:tr>
              <a:tr h="365704">
                <a:tc>
                  <a:txBody>
                    <a:bodyPr/>
                    <a:lstStyle/>
                    <a:p>
                      <a:pPr algn="ctr"/>
                      <a:r>
                        <a:rPr lang="fr-FR" sz="1800" b="1" dirty="0" smtClean="0">
                          <a:solidFill>
                            <a:schemeClr val="tx1"/>
                          </a:solidFill>
                          <a:effectLst/>
                          <a:latin typeface="Times New Roman" pitchFamily="18" charset="0"/>
                          <a:cs typeface="Times New Roman" pitchFamily="18" charset="0"/>
                        </a:rPr>
                        <a:t>Créance sur</a:t>
                      </a:r>
                      <a:r>
                        <a:rPr lang="fr-FR" sz="1800" b="1" baseline="0" dirty="0" smtClean="0">
                          <a:solidFill>
                            <a:schemeClr val="tx1"/>
                          </a:solidFill>
                          <a:effectLst/>
                          <a:latin typeface="Times New Roman" pitchFamily="18" charset="0"/>
                          <a:cs typeface="Times New Roman" pitchFamily="18" charset="0"/>
                        </a:rPr>
                        <a:t> l’e</a:t>
                      </a:r>
                      <a:r>
                        <a:rPr lang="fr-FR" sz="1800" b="1" dirty="0" smtClean="0">
                          <a:solidFill>
                            <a:schemeClr val="tx1"/>
                          </a:solidFill>
                          <a:effectLst/>
                          <a:latin typeface="Times New Roman" pitchFamily="18" charset="0"/>
                          <a:cs typeface="Times New Roman" pitchFamily="18" charset="0"/>
                        </a:rPr>
                        <a:t>xtérieur= +100</a:t>
                      </a:r>
                      <a:endParaRPr lang="fr-FR" sz="1800" b="1" dirty="0">
                        <a:solidFill>
                          <a:schemeClr val="tx1"/>
                        </a:solidFill>
                        <a:effectLst/>
                        <a:latin typeface="Times New Roman" pitchFamily="18" charset="0"/>
                        <a:cs typeface="Times New Roman" pitchFamily="18" charset="0"/>
                      </a:endParaRPr>
                    </a:p>
                  </a:txBody>
                  <a:tcPr marL="91443" marR="91443" marT="45694" marB="45694"/>
                </a:tc>
                <a:tc>
                  <a:txBody>
                    <a:bodyPr/>
                    <a:lstStyle/>
                    <a:p>
                      <a:pPr algn="ctr"/>
                      <a:r>
                        <a:rPr lang="fr-FR" sz="1800" b="0" dirty="0" smtClean="0">
                          <a:solidFill>
                            <a:schemeClr val="tx1"/>
                          </a:solidFill>
                          <a:effectLst/>
                          <a:latin typeface="Times New Roman" pitchFamily="18" charset="0"/>
                          <a:cs typeface="Times New Roman" pitchFamily="18" charset="0"/>
                        </a:rPr>
                        <a:t>Circulation fiduciaire</a:t>
                      </a:r>
                      <a:endParaRPr lang="fr-FR" sz="1800" b="0" dirty="0">
                        <a:solidFill>
                          <a:schemeClr val="tx1"/>
                        </a:solidFill>
                        <a:effectLst/>
                        <a:latin typeface="Times New Roman" pitchFamily="18" charset="0"/>
                        <a:cs typeface="Times New Roman" pitchFamily="18" charset="0"/>
                      </a:endParaRPr>
                    </a:p>
                  </a:txBody>
                  <a:tcPr marL="91443" marR="91443" marT="45694" marB="45694"/>
                </a:tc>
              </a:tr>
              <a:tr h="433817">
                <a:tc>
                  <a:txBody>
                    <a:bodyPr/>
                    <a:lstStyle/>
                    <a:p>
                      <a:pPr algn="ctr"/>
                      <a:r>
                        <a:rPr lang="fr-FR" sz="1800" dirty="0" smtClean="0">
                          <a:latin typeface="Times New Roman" pitchFamily="18" charset="0"/>
                          <a:cs typeface="Times New Roman" pitchFamily="18" charset="0"/>
                        </a:rPr>
                        <a:t>Créance sur l’intérieur</a:t>
                      </a:r>
                      <a:endParaRPr lang="fr-FR" sz="1800" dirty="0">
                        <a:latin typeface="Times New Roman" pitchFamily="18" charset="0"/>
                        <a:cs typeface="Times New Roman" pitchFamily="18" charset="0"/>
                      </a:endParaRPr>
                    </a:p>
                  </a:txBody>
                  <a:tcPr marL="91443" marR="91443" marT="45694" marB="45694"/>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800" b="1" dirty="0" smtClean="0">
                          <a:solidFill>
                            <a:schemeClr val="tx2"/>
                          </a:solidFill>
                          <a:effectLst/>
                          <a:latin typeface="Times New Roman" pitchFamily="18" charset="0"/>
                          <a:cs typeface="Times New Roman" pitchFamily="18" charset="0"/>
                        </a:rPr>
                        <a:t>Réserves bancaire +100</a:t>
                      </a:r>
                    </a:p>
                  </a:txBody>
                  <a:tcPr marL="91443" marR="91443" marT="45694" marB="45694"/>
                </a:tc>
              </a:tr>
            </a:tbl>
          </a:graphicData>
        </a:graphic>
      </p:graphicFrame>
      <p:sp>
        <p:nvSpPr>
          <p:cNvPr id="143393" name="ZoneTexte 16"/>
          <p:cNvSpPr txBox="1">
            <a:spLocks noChangeArrowheads="1"/>
          </p:cNvSpPr>
          <p:nvPr/>
        </p:nvSpPr>
        <p:spPr bwMode="auto">
          <a:xfrm>
            <a:off x="3724275" y="395288"/>
            <a:ext cx="2052638" cy="369887"/>
          </a:xfrm>
          <a:prstGeom prst="rect">
            <a:avLst/>
          </a:prstGeom>
          <a:noFill/>
          <a:ln w="9525">
            <a:noFill/>
            <a:miter lim="800000"/>
            <a:headEnd/>
            <a:tailEnd/>
          </a:ln>
        </p:spPr>
        <p:txBody>
          <a:bodyPr>
            <a:spAutoFit/>
          </a:bodyPr>
          <a:lstStyle/>
          <a:p>
            <a:pPr algn="ctr"/>
            <a:r>
              <a:rPr lang="fr-FR">
                <a:latin typeface="Times New Roman" pitchFamily="18" charset="0"/>
                <a:cs typeface="Times New Roman" pitchFamily="18" charset="0"/>
              </a:rPr>
              <a:t>Banque Centrale</a:t>
            </a:r>
          </a:p>
        </p:txBody>
      </p:sp>
      <p:graphicFrame>
        <p:nvGraphicFramePr>
          <p:cNvPr id="18" name="Espace réservé du contenu 3"/>
          <p:cNvGraphicFramePr>
            <a:graphicFrameLocks/>
          </p:cNvGraphicFramePr>
          <p:nvPr/>
        </p:nvGraphicFramePr>
        <p:xfrm>
          <a:off x="2559050" y="5054600"/>
          <a:ext cx="3970338" cy="1681163"/>
        </p:xfrm>
        <a:graphic>
          <a:graphicData uri="http://schemas.openxmlformats.org/drawingml/2006/table">
            <a:tbl>
              <a:tblPr firstRow="1" bandRow="1">
                <a:tableStyleId>{5C22544A-7EE6-4342-B048-85BDC9FD1C3A}</a:tableStyleId>
              </a:tblPr>
              <a:tblGrid>
                <a:gridCol w="2231997"/>
                <a:gridCol w="1738341"/>
              </a:tblGrid>
              <a:tr h="370638">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30" marR="91430" marT="45694" marB="45694"/>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30" marR="91430" marT="45694" marB="45694"/>
                </a:tc>
              </a:tr>
              <a:tr h="396186">
                <a:tc>
                  <a:txBody>
                    <a:bodyPr/>
                    <a:lstStyle/>
                    <a:p>
                      <a:pPr algn="ctr"/>
                      <a:r>
                        <a:rPr lang="fr-FR" sz="2000" b="0" dirty="0" smtClean="0">
                          <a:solidFill>
                            <a:schemeClr val="tx1"/>
                          </a:solidFill>
                          <a:latin typeface="Times New Roman" pitchFamily="18" charset="0"/>
                          <a:cs typeface="Times New Roman" pitchFamily="18" charset="0"/>
                        </a:rPr>
                        <a:t>Devises = -100</a:t>
                      </a:r>
                    </a:p>
                  </a:txBody>
                  <a:tcPr marL="91430" marR="91430" marT="45694" marB="45694"/>
                </a:tc>
                <a:tc>
                  <a:txBody>
                    <a:bodyPr/>
                    <a:lstStyle/>
                    <a:p>
                      <a:pPr algn="ctr"/>
                      <a:r>
                        <a:rPr lang="fr-FR" sz="1800" b="0" dirty="0" smtClean="0">
                          <a:solidFill>
                            <a:schemeClr val="tx1"/>
                          </a:solidFill>
                          <a:effectLst/>
                          <a:latin typeface="Times New Roman" pitchFamily="18" charset="0"/>
                          <a:cs typeface="Times New Roman" pitchFamily="18" charset="0"/>
                        </a:rPr>
                        <a:t>R=100</a:t>
                      </a:r>
                      <a:endParaRPr lang="fr-FR" sz="1800" b="0" dirty="0">
                        <a:solidFill>
                          <a:schemeClr val="tx1"/>
                        </a:solidFill>
                        <a:effectLst/>
                        <a:latin typeface="Times New Roman" pitchFamily="18" charset="0"/>
                        <a:cs typeface="Times New Roman" pitchFamily="18" charset="0"/>
                      </a:endParaRPr>
                    </a:p>
                  </a:txBody>
                  <a:tcPr marL="91430" marR="91430" marT="45694" marB="45694"/>
                </a:tc>
              </a:tr>
              <a:tr h="9143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800" b="0"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Cc. = +100</a:t>
                      </a:r>
                    </a:p>
                  </a:txBody>
                  <a:tcPr marL="91430" marR="91430" marT="45694" marB="45694"/>
                </a:tc>
                <a:tc>
                  <a:txBody>
                    <a:bodyPr/>
                    <a:lstStyle/>
                    <a:p>
                      <a:pPr algn="ctr"/>
                      <a:endParaRPr lang="fr-FR" sz="1800" dirty="0">
                        <a:latin typeface="Times New Roman" pitchFamily="18" charset="0"/>
                        <a:cs typeface="Times New Roman" pitchFamily="18" charset="0"/>
                      </a:endParaRPr>
                    </a:p>
                  </a:txBody>
                  <a:tcPr marL="91430" marR="91430" marT="45694" marB="45694"/>
                </a:tc>
              </a:tr>
            </a:tbl>
          </a:graphicData>
        </a:graphic>
      </p:graphicFrame>
      <p:cxnSp>
        <p:nvCxnSpPr>
          <p:cNvPr id="13" name="Connecteur droit avec flèche 12"/>
          <p:cNvCxnSpPr/>
          <p:nvPr/>
        </p:nvCxnSpPr>
        <p:spPr>
          <a:xfrm>
            <a:off x="2714625" y="3857625"/>
            <a:ext cx="0" cy="25161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3409" name="ZoneTexte 10"/>
          <p:cNvSpPr txBox="1">
            <a:spLocks noChangeArrowheads="1"/>
          </p:cNvSpPr>
          <p:nvPr/>
        </p:nvSpPr>
        <p:spPr bwMode="auto">
          <a:xfrm rot="-5400000">
            <a:off x="516732" y="4698206"/>
            <a:ext cx="3143250" cy="461963"/>
          </a:xfrm>
          <a:prstGeom prst="rect">
            <a:avLst/>
          </a:prstGeom>
          <a:noFill/>
          <a:ln w="9525">
            <a:noFill/>
            <a:miter lim="800000"/>
            <a:headEnd/>
            <a:tailEnd/>
          </a:ln>
        </p:spPr>
        <p:txBody>
          <a:bodyPr>
            <a:spAutoFit/>
          </a:bodyPr>
          <a:lstStyle/>
          <a:p>
            <a:pPr algn="ctr"/>
            <a:r>
              <a:rPr lang="fr-FR" sz="2400" b="1" i="1">
                <a:solidFill>
                  <a:schemeClr val="tx2"/>
                </a:solidFill>
                <a:latin typeface="Times New Roman" pitchFamily="18" charset="0"/>
                <a:cs typeface="Times New Roman" pitchFamily="18" charset="0"/>
              </a:rPr>
              <a:t>Demande de retrait </a:t>
            </a:r>
          </a:p>
        </p:txBody>
      </p:sp>
      <p:sp>
        <p:nvSpPr>
          <p:cNvPr id="11" name="Espace réservé du pied de page 10"/>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re 1"/>
          <p:cNvSpPr>
            <a:spLocks noGrp="1"/>
          </p:cNvSpPr>
          <p:nvPr>
            <p:ph type="title"/>
          </p:nvPr>
        </p:nvSpPr>
        <p:spPr/>
        <p:txBody>
          <a:bodyPr/>
          <a:lstStyle/>
          <a:p>
            <a:r>
              <a:rPr lang="fr-FR" smtClean="0">
                <a:latin typeface="Times New Roman" pitchFamily="18" charset="0"/>
                <a:cs typeface="Times New Roman" pitchFamily="18" charset="0"/>
              </a:rPr>
              <a:t>Caractéristiques du billet de dépôt:</a:t>
            </a:r>
            <a:endParaRPr lang="fr-FR" smtClean="0"/>
          </a:p>
        </p:txBody>
      </p:sp>
      <p:sp>
        <p:nvSpPr>
          <p:cNvPr id="16387" name="Espace réservé du contenu 2"/>
          <p:cNvSpPr>
            <a:spLocks noGrp="1"/>
          </p:cNvSpPr>
          <p:nvPr>
            <p:ph idx="1"/>
          </p:nvPr>
        </p:nvSpPr>
        <p:spPr>
          <a:xfrm>
            <a:off x="457200" y="2314575"/>
            <a:ext cx="8229600" cy="3043238"/>
          </a:xfrm>
        </p:spPr>
        <p:txBody>
          <a:bodyPr/>
          <a:lstStyle/>
          <a:p>
            <a:pPr>
              <a:buFont typeface="Wingdings" pitchFamily="2" charset="2"/>
              <a:buChar char="ü"/>
            </a:pPr>
            <a:r>
              <a:rPr lang="fr-FR" sz="4800" i="1" smtClean="0">
                <a:latin typeface="Times New Roman" pitchFamily="18" charset="0"/>
                <a:cs typeface="Times New Roman" pitchFamily="18" charset="0"/>
              </a:rPr>
              <a:t>Convertible en or</a:t>
            </a:r>
          </a:p>
          <a:p>
            <a:pPr>
              <a:buFont typeface="Wingdings" pitchFamily="2" charset="2"/>
              <a:buChar char="ü"/>
            </a:pPr>
            <a:r>
              <a:rPr lang="fr-FR" sz="4800" i="1" smtClean="0">
                <a:latin typeface="Times New Roman" pitchFamily="18" charset="0"/>
                <a:cs typeface="Times New Roman" pitchFamily="18" charset="0"/>
              </a:rPr>
              <a:t>Libellé en somme ronde</a:t>
            </a:r>
          </a:p>
          <a:p>
            <a:pPr>
              <a:buFont typeface="Wingdings" pitchFamily="2" charset="2"/>
              <a:buChar char="ü"/>
            </a:pPr>
            <a:r>
              <a:rPr lang="fr-FR" sz="4800" i="1" smtClean="0">
                <a:latin typeface="Times New Roman" pitchFamily="18" charset="0"/>
                <a:cs typeface="Times New Roman" pitchFamily="18" charset="0"/>
              </a:rPr>
              <a:t>Anonyme</a:t>
            </a:r>
          </a:p>
        </p:txBody>
      </p:sp>
      <p:sp>
        <p:nvSpPr>
          <p:cNvPr id="4" name="Espace réservé du pied de page 3"/>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8313" y="0"/>
            <a:ext cx="8229600" cy="404813"/>
          </a:xfrm>
        </p:spPr>
        <p:txBody>
          <a:bodyPr rtlCol="0">
            <a:noAutofit/>
          </a:bodyPr>
          <a:lstStyle/>
          <a:p>
            <a:pPr eaLnBrk="1" fontAlgn="auto" hangingPunct="1">
              <a:spcAft>
                <a:spcPts val="0"/>
              </a:spcAft>
              <a:defRPr/>
            </a:pPr>
            <a:r>
              <a:rPr lang="fr-FR" sz="2400" dirty="0" smtClean="0">
                <a:effectLst>
                  <a:outerShdw blurRad="38100" dist="38100" dir="2700000" algn="tl">
                    <a:srgbClr val="000000">
                      <a:alpha val="43137"/>
                    </a:srgbClr>
                  </a:outerShdw>
                </a:effectLst>
                <a:latin typeface="Times New Roman" pitchFamily="18" charset="0"/>
                <a:cs typeface="Times New Roman" pitchFamily="18" charset="0"/>
              </a:rPr>
              <a:t>1</a:t>
            </a:r>
            <a:r>
              <a:rPr lang="fr-FR" sz="2400" baseline="30000" dirty="0" smtClean="0">
                <a:effectLst>
                  <a:outerShdw blurRad="38100" dist="38100" dir="2700000" algn="tl">
                    <a:srgbClr val="000000">
                      <a:alpha val="43137"/>
                    </a:srgbClr>
                  </a:outerShdw>
                </a:effectLst>
                <a:latin typeface="Times New Roman" pitchFamily="18" charset="0"/>
                <a:cs typeface="Times New Roman" pitchFamily="18" charset="0"/>
              </a:rPr>
              <a:t>er</a:t>
            </a:r>
            <a:r>
              <a:rPr lang="fr-FR" sz="2400" dirty="0" smtClean="0">
                <a:effectLst>
                  <a:outerShdw blurRad="38100" dist="38100" dir="2700000" algn="tl">
                    <a:srgbClr val="000000">
                      <a:alpha val="43137"/>
                    </a:srgbClr>
                  </a:outerShdw>
                </a:effectLst>
                <a:latin typeface="Times New Roman" pitchFamily="18" charset="0"/>
                <a:cs typeface="Times New Roman" pitchFamily="18" charset="0"/>
              </a:rPr>
              <a:t> Cas : Conversion de la monnaie</a:t>
            </a:r>
            <a:endParaRPr lang="fr-FR" sz="2400" dirty="0">
              <a:effectLst>
                <a:outerShdw blurRad="38100" dist="38100" dir="2700000" algn="tl">
                  <a:srgbClr val="000000">
                    <a:alpha val="43137"/>
                  </a:srgbClr>
                </a:outerShdw>
              </a:effectLst>
              <a:latin typeface="Times New Roman" pitchFamily="18" charset="0"/>
              <a:cs typeface="Times New Roman" pitchFamily="18" charset="0"/>
            </a:endParaRPr>
          </a:p>
        </p:txBody>
      </p:sp>
      <p:graphicFrame>
        <p:nvGraphicFramePr>
          <p:cNvPr id="4" name="Espace réservé du contenu 3"/>
          <p:cNvGraphicFramePr>
            <a:graphicFrameLocks noGrp="1"/>
          </p:cNvGraphicFramePr>
          <p:nvPr>
            <p:ph idx="1"/>
          </p:nvPr>
        </p:nvGraphicFramePr>
        <p:xfrm>
          <a:off x="2339975" y="2781300"/>
          <a:ext cx="3887788" cy="1355725"/>
        </p:xfrm>
        <a:graphic>
          <a:graphicData uri="http://schemas.openxmlformats.org/drawingml/2006/table">
            <a:tbl>
              <a:tblPr firstRow="1" bandRow="1">
                <a:tableStyleId>{5C22544A-7EE6-4342-B048-85BDC9FD1C3A}</a:tableStyleId>
              </a:tblPr>
              <a:tblGrid>
                <a:gridCol w="2185733"/>
                <a:gridCol w="1702055"/>
              </a:tblGrid>
              <a:tr h="365747">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08" marR="91408" marT="45714" marB="45714"/>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08" marR="91408" marT="45714" marB="45714"/>
                </a:tc>
              </a:tr>
              <a:tr h="570162">
                <a:tc>
                  <a:txBody>
                    <a:bodyPr/>
                    <a:lstStyle/>
                    <a:p>
                      <a:pPr algn="ctr"/>
                      <a:r>
                        <a:rPr lang="fr-FR" sz="18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Devises</a:t>
                      </a:r>
                      <a:r>
                        <a:rPr lang="fr-FR" sz="1800" b="1" baseline="0"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-100</a:t>
                      </a:r>
                      <a:endParaRPr lang="fr-FR" sz="18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a:txBody>
                  <a:tcPr marL="91408" marR="91408" marT="45714" marB="45714"/>
                </a:tc>
                <a:tc>
                  <a:txBody>
                    <a:bodyPr/>
                    <a:lstStyle/>
                    <a:p>
                      <a:pPr algn="ctr"/>
                      <a:r>
                        <a:rPr lang="fr-FR" sz="1800" b="1" dirty="0" smtClean="0">
                          <a:solidFill>
                            <a:schemeClr val="tx2"/>
                          </a:solidFill>
                          <a:effectLst/>
                          <a:latin typeface="Times New Roman" pitchFamily="18" charset="0"/>
                          <a:cs typeface="Times New Roman" pitchFamily="18" charset="0"/>
                        </a:rPr>
                        <a:t>Dépôt -100</a:t>
                      </a:r>
                      <a:endParaRPr lang="fr-FR" sz="1800" b="1" dirty="0">
                        <a:solidFill>
                          <a:schemeClr val="tx2"/>
                        </a:solidFill>
                        <a:effectLst/>
                        <a:latin typeface="Times New Roman" pitchFamily="18" charset="0"/>
                        <a:cs typeface="Times New Roman" pitchFamily="18" charset="0"/>
                      </a:endParaRPr>
                    </a:p>
                  </a:txBody>
                  <a:tcPr marL="91408" marR="91408" marT="45714" marB="45714"/>
                </a:tc>
              </a:tr>
              <a:tr h="419815">
                <a:tc>
                  <a:txBody>
                    <a:bodyPr/>
                    <a:lstStyle/>
                    <a:p>
                      <a:pPr algn="ctr"/>
                      <a:endParaRPr lang="fr-FR" sz="18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a:txBody>
                  <a:tcPr marL="91408" marR="91408" marT="45714" marB="45714"/>
                </a:tc>
                <a:tc>
                  <a:txBody>
                    <a:bodyPr/>
                    <a:lstStyle/>
                    <a:p>
                      <a:pPr algn="ctr"/>
                      <a:endParaRPr lang="fr-FR" sz="18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txBody>
                  <a:tcPr marL="91408" marR="91408" marT="45714" marB="45714"/>
                </a:tc>
              </a:tr>
            </a:tbl>
          </a:graphicData>
        </a:graphic>
      </p:graphicFrame>
      <p:sp>
        <p:nvSpPr>
          <p:cNvPr id="144401" name="ZoneTexte 6"/>
          <p:cNvSpPr txBox="1">
            <a:spLocks noChangeArrowheads="1"/>
          </p:cNvSpPr>
          <p:nvPr/>
        </p:nvSpPr>
        <p:spPr bwMode="auto">
          <a:xfrm>
            <a:off x="3789363" y="2419350"/>
            <a:ext cx="1511300" cy="368300"/>
          </a:xfrm>
          <a:prstGeom prst="rect">
            <a:avLst/>
          </a:prstGeom>
          <a:noFill/>
          <a:ln w="9525">
            <a:noFill/>
            <a:miter lim="800000"/>
            <a:headEnd/>
            <a:tailEnd/>
          </a:ln>
        </p:spPr>
        <p:txBody>
          <a:bodyPr>
            <a:spAutoFit/>
          </a:bodyPr>
          <a:lstStyle/>
          <a:p>
            <a:pPr algn="ctr"/>
            <a:r>
              <a:rPr lang="fr-FR">
                <a:latin typeface="Times New Roman" pitchFamily="18" charset="0"/>
                <a:cs typeface="Times New Roman" pitchFamily="18" charset="0"/>
              </a:rPr>
              <a:t>Banque</a:t>
            </a:r>
            <a:endParaRPr lang="fr-FR" b="1">
              <a:latin typeface="Times New Roman" pitchFamily="18" charset="0"/>
              <a:cs typeface="Times New Roman" pitchFamily="18" charset="0"/>
            </a:endParaRPr>
          </a:p>
        </p:txBody>
      </p:sp>
      <p:sp>
        <p:nvSpPr>
          <p:cNvPr id="144402" name="ZoneTexte 8"/>
          <p:cNvSpPr txBox="1">
            <a:spLocks noChangeArrowheads="1"/>
          </p:cNvSpPr>
          <p:nvPr/>
        </p:nvSpPr>
        <p:spPr bwMode="auto">
          <a:xfrm>
            <a:off x="4041775" y="4686300"/>
            <a:ext cx="836613" cy="368300"/>
          </a:xfrm>
          <a:prstGeom prst="rect">
            <a:avLst/>
          </a:prstGeom>
          <a:noFill/>
          <a:ln w="9525">
            <a:noFill/>
            <a:miter lim="800000"/>
            <a:headEnd/>
            <a:tailEnd/>
          </a:ln>
        </p:spPr>
        <p:txBody>
          <a:bodyPr>
            <a:spAutoFit/>
          </a:bodyPr>
          <a:lstStyle/>
          <a:p>
            <a:r>
              <a:rPr lang="fr-FR">
                <a:latin typeface="Times New Roman" pitchFamily="18" charset="0"/>
                <a:cs typeface="Times New Roman" pitchFamily="18" charset="0"/>
              </a:rPr>
              <a:t>AENF</a:t>
            </a:r>
          </a:p>
        </p:txBody>
      </p:sp>
      <p:graphicFrame>
        <p:nvGraphicFramePr>
          <p:cNvPr id="16" name="Espace réservé du contenu 3"/>
          <p:cNvGraphicFramePr>
            <a:graphicFrameLocks/>
          </p:cNvGraphicFramePr>
          <p:nvPr/>
        </p:nvGraphicFramePr>
        <p:xfrm>
          <a:off x="1492250" y="765175"/>
          <a:ext cx="6535738" cy="1165225"/>
        </p:xfrm>
        <a:graphic>
          <a:graphicData uri="http://schemas.openxmlformats.org/drawingml/2006/table">
            <a:tbl>
              <a:tblPr firstRow="1" bandRow="1">
                <a:tableStyleId>{5C22544A-7EE6-4342-B048-85BDC9FD1C3A}</a:tableStyleId>
              </a:tblPr>
              <a:tblGrid>
                <a:gridCol w="3223571"/>
                <a:gridCol w="3312167"/>
              </a:tblGrid>
              <a:tr h="365704">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43" marR="91443" marT="45694" marB="45694"/>
                </a:tc>
                <a:tc>
                  <a:txBody>
                    <a:bodyPr/>
                    <a:lstStyle/>
                    <a:p>
                      <a:pPr algn="ctr"/>
                      <a:r>
                        <a:rPr lang="fr-FR" sz="1800" b="0" dirty="0" smtClean="0">
                          <a:solidFill>
                            <a:schemeClr val="bg1"/>
                          </a:solidFill>
                          <a:effectLst/>
                          <a:latin typeface="Times New Roman" pitchFamily="18" charset="0"/>
                          <a:cs typeface="Times New Roman" pitchFamily="18" charset="0"/>
                        </a:rPr>
                        <a:t>Passif</a:t>
                      </a:r>
                      <a:endParaRPr lang="fr-FR" sz="1800" b="0" dirty="0">
                        <a:solidFill>
                          <a:schemeClr val="bg1"/>
                        </a:solidFill>
                        <a:effectLst/>
                        <a:latin typeface="Times New Roman" pitchFamily="18" charset="0"/>
                        <a:cs typeface="Times New Roman" pitchFamily="18" charset="0"/>
                      </a:endParaRPr>
                    </a:p>
                  </a:txBody>
                  <a:tcPr marL="91443" marR="91443" marT="45694" marB="45694"/>
                </a:tc>
              </a:tr>
              <a:tr h="365704">
                <a:tc>
                  <a:txBody>
                    <a:bodyPr/>
                    <a:lstStyle/>
                    <a:p>
                      <a:pPr algn="ctr"/>
                      <a:r>
                        <a:rPr lang="fr-FR" sz="1800" b="1" dirty="0" smtClean="0">
                          <a:solidFill>
                            <a:schemeClr val="tx1"/>
                          </a:solidFill>
                          <a:effectLst/>
                          <a:latin typeface="Times New Roman" pitchFamily="18" charset="0"/>
                          <a:cs typeface="Times New Roman" pitchFamily="18" charset="0"/>
                        </a:rPr>
                        <a:t>Créance sur</a:t>
                      </a:r>
                      <a:r>
                        <a:rPr lang="fr-FR" sz="1800" b="1" baseline="0" dirty="0" smtClean="0">
                          <a:solidFill>
                            <a:schemeClr val="tx1"/>
                          </a:solidFill>
                          <a:effectLst/>
                          <a:latin typeface="Times New Roman" pitchFamily="18" charset="0"/>
                          <a:cs typeface="Times New Roman" pitchFamily="18" charset="0"/>
                        </a:rPr>
                        <a:t> l’e</a:t>
                      </a:r>
                      <a:r>
                        <a:rPr lang="fr-FR" sz="1800" b="1" dirty="0" smtClean="0">
                          <a:solidFill>
                            <a:schemeClr val="tx1"/>
                          </a:solidFill>
                          <a:effectLst/>
                          <a:latin typeface="Times New Roman" pitchFamily="18" charset="0"/>
                          <a:cs typeface="Times New Roman" pitchFamily="18" charset="0"/>
                        </a:rPr>
                        <a:t>xtérieur= +100</a:t>
                      </a:r>
                      <a:endParaRPr lang="fr-FR" sz="1800" b="1" dirty="0">
                        <a:solidFill>
                          <a:schemeClr val="tx1"/>
                        </a:solidFill>
                        <a:effectLst/>
                        <a:latin typeface="Times New Roman" pitchFamily="18" charset="0"/>
                        <a:cs typeface="Times New Roman" pitchFamily="18" charset="0"/>
                      </a:endParaRPr>
                    </a:p>
                  </a:txBody>
                  <a:tcPr marL="91443" marR="91443" marT="45694" marB="45694"/>
                </a:tc>
                <a:tc>
                  <a:txBody>
                    <a:bodyPr/>
                    <a:lstStyle/>
                    <a:p>
                      <a:pPr algn="ctr"/>
                      <a:r>
                        <a:rPr lang="fr-FR" sz="1800" b="1" dirty="0" smtClean="0">
                          <a:solidFill>
                            <a:schemeClr val="tx2"/>
                          </a:solidFill>
                          <a:effectLst/>
                          <a:latin typeface="Times New Roman" pitchFamily="18" charset="0"/>
                          <a:cs typeface="Times New Roman" pitchFamily="18" charset="0"/>
                        </a:rPr>
                        <a:t>Circulation fiduciaire</a:t>
                      </a:r>
                      <a:r>
                        <a:rPr lang="fr-FR" sz="1800" b="1" baseline="0" dirty="0" smtClean="0">
                          <a:solidFill>
                            <a:schemeClr val="tx2"/>
                          </a:solidFill>
                          <a:effectLst/>
                          <a:latin typeface="Times New Roman" pitchFamily="18" charset="0"/>
                          <a:cs typeface="Times New Roman" pitchFamily="18" charset="0"/>
                        </a:rPr>
                        <a:t> +</a:t>
                      </a:r>
                      <a:r>
                        <a:rPr lang="fr-FR" sz="1800" b="1" dirty="0" smtClean="0">
                          <a:solidFill>
                            <a:schemeClr val="tx2"/>
                          </a:solidFill>
                          <a:effectLst/>
                          <a:latin typeface="Times New Roman" pitchFamily="18" charset="0"/>
                          <a:cs typeface="Times New Roman" pitchFamily="18" charset="0"/>
                        </a:rPr>
                        <a:t>100</a:t>
                      </a:r>
                      <a:endParaRPr lang="fr-FR" sz="1800" b="1" dirty="0">
                        <a:solidFill>
                          <a:schemeClr val="tx2"/>
                        </a:solidFill>
                        <a:effectLst/>
                        <a:latin typeface="Times New Roman" pitchFamily="18" charset="0"/>
                        <a:cs typeface="Times New Roman" pitchFamily="18" charset="0"/>
                      </a:endParaRPr>
                    </a:p>
                  </a:txBody>
                  <a:tcPr marL="91443" marR="91443" marT="45694" marB="45694"/>
                </a:tc>
              </a:tr>
              <a:tr h="433817">
                <a:tc>
                  <a:txBody>
                    <a:bodyPr/>
                    <a:lstStyle/>
                    <a:p>
                      <a:pPr algn="ctr"/>
                      <a:r>
                        <a:rPr lang="fr-FR" sz="1800" dirty="0" smtClean="0">
                          <a:latin typeface="Times New Roman" pitchFamily="18" charset="0"/>
                          <a:cs typeface="Times New Roman" pitchFamily="18" charset="0"/>
                        </a:rPr>
                        <a:t>Créance sur l’intérieur</a:t>
                      </a:r>
                      <a:endParaRPr lang="fr-FR" sz="1800" dirty="0">
                        <a:latin typeface="Times New Roman" pitchFamily="18" charset="0"/>
                        <a:cs typeface="Times New Roman" pitchFamily="18" charset="0"/>
                      </a:endParaRPr>
                    </a:p>
                  </a:txBody>
                  <a:tcPr marL="91443" marR="91443" marT="45694" marB="45694"/>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800" b="1" dirty="0" smtClean="0">
                          <a:solidFill>
                            <a:schemeClr val="tx1"/>
                          </a:solidFill>
                          <a:effectLst/>
                          <a:latin typeface="Times New Roman" pitchFamily="18" charset="0"/>
                          <a:cs typeface="Times New Roman" pitchFamily="18" charset="0"/>
                        </a:rPr>
                        <a:t>Réserves bancaire -100</a:t>
                      </a:r>
                    </a:p>
                  </a:txBody>
                  <a:tcPr marL="91443" marR="91443" marT="45694" marB="45694"/>
                </a:tc>
              </a:tr>
            </a:tbl>
          </a:graphicData>
        </a:graphic>
      </p:graphicFrame>
      <p:sp>
        <p:nvSpPr>
          <p:cNvPr id="144417" name="ZoneTexte 16"/>
          <p:cNvSpPr txBox="1">
            <a:spLocks noChangeArrowheads="1"/>
          </p:cNvSpPr>
          <p:nvPr/>
        </p:nvSpPr>
        <p:spPr bwMode="auto">
          <a:xfrm>
            <a:off x="3724275" y="395288"/>
            <a:ext cx="2052638" cy="369887"/>
          </a:xfrm>
          <a:prstGeom prst="rect">
            <a:avLst/>
          </a:prstGeom>
          <a:noFill/>
          <a:ln w="9525">
            <a:noFill/>
            <a:miter lim="800000"/>
            <a:headEnd/>
            <a:tailEnd/>
          </a:ln>
        </p:spPr>
        <p:txBody>
          <a:bodyPr>
            <a:spAutoFit/>
          </a:bodyPr>
          <a:lstStyle/>
          <a:p>
            <a:pPr algn="ctr"/>
            <a:r>
              <a:rPr lang="fr-FR">
                <a:latin typeface="Times New Roman" pitchFamily="18" charset="0"/>
                <a:cs typeface="Times New Roman" pitchFamily="18" charset="0"/>
              </a:rPr>
              <a:t>Banque Centrale</a:t>
            </a:r>
          </a:p>
        </p:txBody>
      </p:sp>
      <p:graphicFrame>
        <p:nvGraphicFramePr>
          <p:cNvPr id="18" name="Espace réservé du contenu 3"/>
          <p:cNvGraphicFramePr>
            <a:graphicFrameLocks/>
          </p:cNvGraphicFramePr>
          <p:nvPr/>
        </p:nvGraphicFramePr>
        <p:xfrm>
          <a:off x="2559050" y="5054600"/>
          <a:ext cx="3970338" cy="1681163"/>
        </p:xfrm>
        <a:graphic>
          <a:graphicData uri="http://schemas.openxmlformats.org/drawingml/2006/table">
            <a:tbl>
              <a:tblPr firstRow="1" bandRow="1">
                <a:tableStyleId>{5C22544A-7EE6-4342-B048-85BDC9FD1C3A}</a:tableStyleId>
              </a:tblPr>
              <a:tblGrid>
                <a:gridCol w="2231997"/>
                <a:gridCol w="1738341"/>
              </a:tblGrid>
              <a:tr h="370638">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30" marR="91430" marT="45694" marB="45694"/>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30" marR="91430" marT="45694" marB="45694"/>
                </a:tc>
              </a:tr>
              <a:tr h="396186">
                <a:tc>
                  <a:txBody>
                    <a:bodyPr/>
                    <a:lstStyle/>
                    <a:p>
                      <a:pPr algn="ctr"/>
                      <a:r>
                        <a:rPr lang="fr-FR" sz="2000" b="0" dirty="0" smtClean="0">
                          <a:solidFill>
                            <a:schemeClr val="tx1"/>
                          </a:solidFill>
                          <a:latin typeface="Times New Roman" pitchFamily="18" charset="0"/>
                          <a:cs typeface="Times New Roman" pitchFamily="18" charset="0"/>
                        </a:rPr>
                        <a:t>Devises = -100</a:t>
                      </a:r>
                    </a:p>
                  </a:txBody>
                  <a:tcPr marL="91430" marR="91430" marT="45694" marB="45694"/>
                </a:tc>
                <a:tc>
                  <a:txBody>
                    <a:bodyPr/>
                    <a:lstStyle/>
                    <a:p>
                      <a:pPr algn="ctr"/>
                      <a:r>
                        <a:rPr lang="fr-FR" sz="1800" b="0" dirty="0" smtClean="0">
                          <a:solidFill>
                            <a:schemeClr val="tx1"/>
                          </a:solidFill>
                          <a:effectLst/>
                          <a:latin typeface="Times New Roman" pitchFamily="18" charset="0"/>
                          <a:cs typeface="Times New Roman" pitchFamily="18" charset="0"/>
                        </a:rPr>
                        <a:t>R=100</a:t>
                      </a:r>
                      <a:endParaRPr lang="fr-FR" sz="1800" b="0" dirty="0">
                        <a:solidFill>
                          <a:schemeClr val="tx1"/>
                        </a:solidFill>
                        <a:effectLst/>
                        <a:latin typeface="Times New Roman" pitchFamily="18" charset="0"/>
                        <a:cs typeface="Times New Roman" pitchFamily="18" charset="0"/>
                      </a:endParaRPr>
                    </a:p>
                  </a:txBody>
                  <a:tcPr marL="91430" marR="91430" marT="45694" marB="45694"/>
                </a:tc>
              </a:tr>
              <a:tr h="9143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800" b="0"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Cc. = -100</a:t>
                      </a:r>
                    </a:p>
                    <a:p>
                      <a:pPr marL="0" marR="0" indent="0" algn="ctr" defTabSz="914400" rtl="0" eaLnBrk="1" fontAlgn="auto" latinLnBrk="0" hangingPunct="1">
                        <a:lnSpc>
                          <a:spcPct val="100000"/>
                        </a:lnSpc>
                        <a:spcBef>
                          <a:spcPts val="0"/>
                        </a:spcBef>
                        <a:spcAft>
                          <a:spcPts val="0"/>
                        </a:spcAft>
                        <a:buClrTx/>
                        <a:buSzTx/>
                        <a:buFontTx/>
                        <a:buNone/>
                        <a:tabLst/>
                        <a:defRPr/>
                      </a:pPr>
                      <a:r>
                        <a:rPr lang="fr-FR" sz="18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Monnaie</a:t>
                      </a:r>
                      <a:r>
                        <a:rPr lang="fr-FR" sz="1800" b="1" baseline="0"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fiduciaire=+100</a:t>
                      </a:r>
                      <a:endParaRPr lang="fr-FR" sz="18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txBody>
                  <a:tcPr marL="91430" marR="91430" marT="45694" marB="45694"/>
                </a:tc>
                <a:tc>
                  <a:txBody>
                    <a:bodyPr/>
                    <a:lstStyle/>
                    <a:p>
                      <a:pPr algn="ctr"/>
                      <a:endParaRPr lang="fr-FR" sz="1800" dirty="0">
                        <a:latin typeface="Times New Roman" pitchFamily="18" charset="0"/>
                        <a:cs typeface="Times New Roman" pitchFamily="18" charset="0"/>
                      </a:endParaRPr>
                    </a:p>
                  </a:txBody>
                  <a:tcPr marL="91430" marR="91430" marT="45694" marB="45694"/>
                </a:tc>
              </a:tr>
            </a:tbl>
          </a:graphicData>
        </a:graphic>
      </p:graphicFrame>
      <p:cxnSp>
        <p:nvCxnSpPr>
          <p:cNvPr id="13" name="Connecteur droit avec flèche 12"/>
          <p:cNvCxnSpPr/>
          <p:nvPr/>
        </p:nvCxnSpPr>
        <p:spPr>
          <a:xfrm>
            <a:off x="2714625" y="3857625"/>
            <a:ext cx="0" cy="25161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4433" name="Rectangle 2"/>
          <p:cNvSpPr>
            <a:spLocks noChangeArrowheads="1"/>
          </p:cNvSpPr>
          <p:nvPr/>
        </p:nvSpPr>
        <p:spPr bwMode="auto">
          <a:xfrm>
            <a:off x="2695575" y="3678238"/>
            <a:ext cx="1174750" cy="369887"/>
          </a:xfrm>
          <a:prstGeom prst="rect">
            <a:avLst/>
          </a:prstGeom>
          <a:noFill/>
          <a:ln w="9525">
            <a:noFill/>
            <a:miter lim="800000"/>
            <a:headEnd/>
            <a:tailEnd/>
          </a:ln>
        </p:spPr>
        <p:txBody>
          <a:bodyPr wrap="none">
            <a:spAutoFit/>
          </a:bodyPr>
          <a:lstStyle/>
          <a:p>
            <a:pPr algn="ctr"/>
            <a:r>
              <a:rPr lang="fr-FR" b="1">
                <a:solidFill>
                  <a:schemeClr val="tx2"/>
                </a:solidFill>
                <a:latin typeface="Times New Roman" pitchFamily="18" charset="0"/>
                <a:cs typeface="Times New Roman" pitchFamily="18" charset="0"/>
              </a:rPr>
              <a:t>RB= - 100</a:t>
            </a:r>
          </a:p>
        </p:txBody>
      </p:sp>
      <p:sp>
        <p:nvSpPr>
          <p:cNvPr id="144434" name="ZoneTexte 10"/>
          <p:cNvSpPr txBox="1">
            <a:spLocks noChangeArrowheads="1"/>
          </p:cNvSpPr>
          <p:nvPr/>
        </p:nvSpPr>
        <p:spPr bwMode="auto">
          <a:xfrm rot="-5400000">
            <a:off x="1695450" y="4733926"/>
            <a:ext cx="1214437" cy="461962"/>
          </a:xfrm>
          <a:prstGeom prst="rect">
            <a:avLst/>
          </a:prstGeom>
          <a:noFill/>
          <a:ln w="9525">
            <a:noFill/>
            <a:miter lim="800000"/>
            <a:headEnd/>
            <a:tailEnd/>
          </a:ln>
        </p:spPr>
        <p:txBody>
          <a:bodyPr>
            <a:spAutoFit/>
          </a:bodyPr>
          <a:lstStyle/>
          <a:p>
            <a:pPr algn="ctr"/>
            <a:r>
              <a:rPr lang="fr-FR" sz="2400" b="1" i="1">
                <a:solidFill>
                  <a:schemeClr val="tx2"/>
                </a:solidFill>
                <a:latin typeface="Times New Roman" pitchFamily="18" charset="0"/>
                <a:cs typeface="Times New Roman" pitchFamily="18" charset="0"/>
              </a:rPr>
              <a:t>Retrait </a:t>
            </a:r>
          </a:p>
        </p:txBody>
      </p:sp>
      <p:sp>
        <p:nvSpPr>
          <p:cNvPr id="12" name="Espace réservé du pied de page 11"/>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71500" y="0"/>
            <a:ext cx="8229600" cy="404813"/>
          </a:xfrm>
        </p:spPr>
        <p:txBody>
          <a:bodyPr rtlCol="0">
            <a:normAutofit fontScale="90000"/>
          </a:bodyPr>
          <a:lstStyle/>
          <a:p>
            <a:pPr eaLnBrk="1" fontAlgn="auto" hangingPunct="1">
              <a:spcAft>
                <a:spcPts val="0"/>
              </a:spcAft>
              <a:defRPr/>
            </a:pPr>
            <a:r>
              <a:rPr lang="fr-FR" sz="2400" dirty="0" smtClean="0">
                <a:effectLst>
                  <a:outerShdw blurRad="38100" dist="38100" dir="2700000" algn="tl">
                    <a:srgbClr val="000000">
                      <a:alpha val="43137"/>
                    </a:srgbClr>
                  </a:outerShdw>
                </a:effectLst>
                <a:latin typeface="Times New Roman" pitchFamily="18" charset="0"/>
                <a:cs typeface="Times New Roman" pitchFamily="18" charset="0"/>
              </a:rPr>
              <a:t>2</a:t>
            </a:r>
            <a:r>
              <a:rPr lang="fr-FR" sz="2400" baseline="30000" dirty="0" smtClean="0">
                <a:effectLst>
                  <a:outerShdw blurRad="38100" dist="38100" dir="2700000" algn="tl">
                    <a:srgbClr val="000000">
                      <a:alpha val="43137"/>
                    </a:srgbClr>
                  </a:outerShdw>
                </a:effectLst>
                <a:latin typeface="Times New Roman" pitchFamily="18" charset="0"/>
                <a:cs typeface="Times New Roman" pitchFamily="18" charset="0"/>
              </a:rPr>
              <a:t>ème</a:t>
            </a:r>
            <a:r>
              <a:rPr lang="fr-FR" sz="2400" dirty="0" smtClean="0">
                <a:effectLst>
                  <a:outerShdw blurRad="38100" dist="38100" dir="2700000" algn="tl">
                    <a:srgbClr val="000000">
                      <a:alpha val="43137"/>
                    </a:srgbClr>
                  </a:outerShdw>
                </a:effectLst>
                <a:latin typeface="Times New Roman" pitchFamily="18" charset="0"/>
                <a:cs typeface="Times New Roman" pitchFamily="18" charset="0"/>
              </a:rPr>
              <a:t> cas : Conversion de </a:t>
            </a:r>
            <a:r>
              <a:rPr lang="fr-FR" sz="2400" smtClean="0">
                <a:effectLst>
                  <a:outerShdw blurRad="38100" dist="38100" dir="2700000" algn="tl">
                    <a:srgbClr val="000000">
                      <a:alpha val="43137"/>
                    </a:srgbClr>
                  </a:outerShdw>
                </a:effectLst>
                <a:latin typeface="Times New Roman" pitchFamily="18" charset="0"/>
                <a:cs typeface="Times New Roman" pitchFamily="18" charset="0"/>
              </a:rPr>
              <a:t>la contrepartie</a:t>
            </a:r>
            <a:endParaRPr lang="fr-FR" sz="2400" dirty="0">
              <a:effectLst>
                <a:outerShdw blurRad="38100" dist="38100" dir="2700000" algn="tl">
                  <a:srgbClr val="000000">
                    <a:alpha val="43137"/>
                  </a:srgbClr>
                </a:outerShdw>
              </a:effectLst>
              <a:latin typeface="Times New Roman" pitchFamily="18" charset="0"/>
              <a:cs typeface="Times New Roman" pitchFamily="18" charset="0"/>
            </a:endParaRPr>
          </a:p>
        </p:txBody>
      </p:sp>
      <p:graphicFrame>
        <p:nvGraphicFramePr>
          <p:cNvPr id="4" name="Espace réservé du contenu 3"/>
          <p:cNvGraphicFramePr>
            <a:graphicFrameLocks noGrp="1"/>
          </p:cNvGraphicFramePr>
          <p:nvPr>
            <p:ph idx="1"/>
          </p:nvPr>
        </p:nvGraphicFramePr>
        <p:xfrm>
          <a:off x="468313" y="2894013"/>
          <a:ext cx="3554412" cy="1920875"/>
        </p:xfrm>
        <a:graphic>
          <a:graphicData uri="http://schemas.openxmlformats.org/drawingml/2006/table">
            <a:tbl>
              <a:tblPr firstRow="1" bandRow="1">
                <a:tableStyleId>{5C22544A-7EE6-4342-B048-85BDC9FD1C3A}</a:tableStyleId>
              </a:tblPr>
              <a:tblGrid>
                <a:gridCol w="1674795"/>
                <a:gridCol w="1879617"/>
              </a:tblGrid>
              <a:tr h="365797">
                <a:tc>
                  <a:txBody>
                    <a:bodyPr/>
                    <a:lstStyle/>
                    <a:p>
                      <a:endParaRPr lang="fr-FR" b="0" dirty="0">
                        <a:latin typeface="Times New Roman" pitchFamily="18" charset="0"/>
                        <a:cs typeface="Times New Roman" pitchFamily="18" charset="0"/>
                      </a:endParaRPr>
                    </a:p>
                  </a:txBody>
                  <a:tcPr marL="91423" marR="91423" marT="45725" marB="45725"/>
                </a:tc>
                <a:tc>
                  <a:txBody>
                    <a:bodyPr/>
                    <a:lstStyle/>
                    <a:p>
                      <a:pPr algn="ctr"/>
                      <a:r>
                        <a:rPr lang="fr-FR" sz="1800" b="0" dirty="0" smtClean="0">
                          <a:latin typeface="Times New Roman" pitchFamily="18" charset="0"/>
                          <a:cs typeface="Times New Roman" pitchFamily="18" charset="0"/>
                        </a:rPr>
                        <a:t>Passif</a:t>
                      </a:r>
                      <a:endParaRPr lang="fr-FR" sz="1800" b="0" dirty="0">
                        <a:latin typeface="Times New Roman" pitchFamily="18" charset="0"/>
                        <a:cs typeface="Times New Roman" pitchFamily="18" charset="0"/>
                      </a:endParaRPr>
                    </a:p>
                  </a:txBody>
                  <a:tcPr marL="91423" marR="91423" marT="45725" marB="45725"/>
                </a:tc>
              </a:tr>
              <a:tr h="529230">
                <a:tc>
                  <a:txBody>
                    <a:bodyPr/>
                    <a:lstStyle/>
                    <a:p>
                      <a:r>
                        <a:rPr lang="fr-FR" b="0" baseline="0" dirty="0" smtClean="0">
                          <a:solidFill>
                            <a:schemeClr val="tx1"/>
                          </a:solidFill>
                          <a:latin typeface="Times New Roman" pitchFamily="18" charset="0"/>
                          <a:cs typeface="Times New Roman" pitchFamily="18" charset="0"/>
                        </a:rPr>
                        <a:t>Dépenses Publiques 100</a:t>
                      </a:r>
                      <a:endParaRPr lang="fr-FR" b="0" dirty="0">
                        <a:solidFill>
                          <a:schemeClr val="tx1"/>
                        </a:solidFill>
                        <a:latin typeface="Times New Roman" pitchFamily="18" charset="0"/>
                        <a:cs typeface="Times New Roman" pitchFamily="18" charset="0"/>
                      </a:endParaRPr>
                    </a:p>
                  </a:txBody>
                  <a:tcPr marL="91423" marR="91423" marT="45725" marB="45725"/>
                </a:tc>
                <a:tc>
                  <a:txBody>
                    <a:bodyPr/>
                    <a:lstStyle/>
                    <a:p>
                      <a:pPr algn="ctr"/>
                      <a:r>
                        <a:rPr lang="fr-FR" sz="1800" b="0" dirty="0" smtClean="0">
                          <a:solidFill>
                            <a:schemeClr val="tx1"/>
                          </a:solidFill>
                          <a:latin typeface="Times New Roman" pitchFamily="18" charset="0"/>
                          <a:cs typeface="Times New Roman" pitchFamily="18" charset="0"/>
                        </a:rPr>
                        <a:t> Dette BC 100</a:t>
                      </a:r>
                      <a:endParaRPr lang="fr-FR" sz="1800" b="0" dirty="0">
                        <a:solidFill>
                          <a:schemeClr val="tx1"/>
                        </a:solidFill>
                        <a:latin typeface="Times New Roman" pitchFamily="18" charset="0"/>
                        <a:cs typeface="Times New Roman" pitchFamily="18" charset="0"/>
                      </a:endParaRPr>
                    </a:p>
                  </a:txBody>
                  <a:tcPr marL="91423" marR="91423" marT="45725" marB="45725"/>
                </a:tc>
              </a:tr>
              <a:tr h="419922">
                <a:tc>
                  <a:txBody>
                    <a:bodyPr/>
                    <a:lstStyle/>
                    <a:p>
                      <a:pPr algn="ctr"/>
                      <a:r>
                        <a:rPr lang="fr-FR" sz="1800" b="0" dirty="0" smtClean="0">
                          <a:latin typeface="Times New Roman" pitchFamily="18" charset="0"/>
                          <a:cs typeface="Times New Roman" pitchFamily="18" charset="0"/>
                        </a:rPr>
                        <a:t>Prise</a:t>
                      </a:r>
                      <a:r>
                        <a:rPr lang="fr-FR" sz="1800" b="0" baseline="0" dirty="0" smtClean="0">
                          <a:latin typeface="Times New Roman" pitchFamily="18" charset="0"/>
                          <a:cs typeface="Times New Roman" pitchFamily="18" charset="0"/>
                        </a:rPr>
                        <a:t> de participation EP 100</a:t>
                      </a:r>
                      <a:endParaRPr lang="fr-FR" sz="1800" b="0" dirty="0">
                        <a:latin typeface="Times New Roman" pitchFamily="18" charset="0"/>
                        <a:cs typeface="Times New Roman" pitchFamily="18" charset="0"/>
                      </a:endParaRPr>
                    </a:p>
                  </a:txBody>
                  <a:tcPr marL="91423" marR="91423" marT="45725" marB="45725"/>
                </a:tc>
                <a:tc>
                  <a:txBody>
                    <a:bodyPr/>
                    <a:lstStyle/>
                    <a:p>
                      <a:pPr algn="ctr"/>
                      <a:r>
                        <a:rPr lang="fr-FR" sz="1800" b="0" dirty="0" smtClean="0">
                          <a:solidFill>
                            <a:schemeClr val="tx1"/>
                          </a:solidFill>
                          <a:effectLst/>
                          <a:latin typeface="Times New Roman" pitchFamily="18" charset="0"/>
                          <a:cs typeface="Times New Roman" pitchFamily="18" charset="0"/>
                        </a:rPr>
                        <a:t>Engagement Etat 100</a:t>
                      </a:r>
                      <a:endParaRPr lang="fr-FR" sz="1800" b="0" dirty="0">
                        <a:solidFill>
                          <a:schemeClr val="tx1"/>
                        </a:solidFill>
                        <a:effectLst/>
                        <a:latin typeface="Times New Roman" pitchFamily="18" charset="0"/>
                        <a:cs typeface="Times New Roman" pitchFamily="18" charset="0"/>
                      </a:endParaRPr>
                    </a:p>
                  </a:txBody>
                  <a:tcPr marL="91423" marR="91423" marT="45725" marB="45725"/>
                </a:tc>
              </a:tr>
            </a:tbl>
          </a:graphicData>
        </a:graphic>
      </p:graphicFrame>
      <p:graphicFrame>
        <p:nvGraphicFramePr>
          <p:cNvPr id="6" name="Espace réservé du contenu 3"/>
          <p:cNvGraphicFramePr>
            <a:graphicFrameLocks/>
          </p:cNvGraphicFramePr>
          <p:nvPr/>
        </p:nvGraphicFramePr>
        <p:xfrm>
          <a:off x="1508125" y="5761038"/>
          <a:ext cx="5943600" cy="1096962"/>
        </p:xfrm>
        <a:graphic>
          <a:graphicData uri="http://schemas.openxmlformats.org/drawingml/2006/table">
            <a:tbl>
              <a:tblPr firstRow="1" bandRow="1">
                <a:tableStyleId>{5C22544A-7EE6-4342-B048-85BDC9FD1C3A}</a:tableStyleId>
              </a:tblPr>
              <a:tblGrid>
                <a:gridCol w="2855655"/>
                <a:gridCol w="3088371"/>
              </a:tblGrid>
              <a:tr h="365654">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60" marR="91460" marT="45680" marB="45680"/>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60" marR="91460" marT="45680" marB="45680"/>
                </a:tc>
              </a:tr>
              <a:tr h="365654">
                <a:tc>
                  <a:txBody>
                    <a:bodyPr/>
                    <a:lstStyle/>
                    <a:p>
                      <a:pPr algn="ctr"/>
                      <a:r>
                        <a:rPr lang="fr-FR" sz="1800" baseline="0" dirty="0" smtClean="0">
                          <a:latin typeface="Times New Roman" pitchFamily="18" charset="0"/>
                          <a:cs typeface="Times New Roman" pitchFamily="18" charset="0"/>
                        </a:rPr>
                        <a:t> Immobilisations 100</a:t>
                      </a:r>
                      <a:endParaRPr lang="fr-FR" sz="1800" dirty="0">
                        <a:latin typeface="Times New Roman" pitchFamily="18" charset="0"/>
                        <a:cs typeface="Times New Roman" pitchFamily="18" charset="0"/>
                      </a:endParaRPr>
                    </a:p>
                  </a:txBody>
                  <a:tcPr marL="91460" marR="91460" marT="45680" marB="45680"/>
                </a:tc>
                <a:tc>
                  <a:txBody>
                    <a:bodyPr/>
                    <a:lstStyle/>
                    <a:p>
                      <a:pPr algn="ctr"/>
                      <a:r>
                        <a:rPr lang="fr-FR" sz="1800" dirty="0" smtClean="0">
                          <a:latin typeface="Times New Roman" pitchFamily="18" charset="0"/>
                          <a:cs typeface="Times New Roman" pitchFamily="18" charset="0"/>
                        </a:rPr>
                        <a:t>Capital Social:</a:t>
                      </a:r>
                      <a:r>
                        <a:rPr lang="fr-FR" sz="1800" baseline="0" dirty="0" smtClean="0">
                          <a:latin typeface="Times New Roman" pitchFamily="18" charset="0"/>
                          <a:cs typeface="Times New Roman" pitchFamily="18" charset="0"/>
                        </a:rPr>
                        <a:t> 100</a:t>
                      </a:r>
                      <a:endParaRPr lang="fr-FR" sz="1800" dirty="0">
                        <a:latin typeface="Times New Roman" pitchFamily="18" charset="0"/>
                        <a:cs typeface="Times New Roman" pitchFamily="18" charset="0"/>
                      </a:endParaRPr>
                    </a:p>
                  </a:txBody>
                  <a:tcPr marL="91460" marR="91460" marT="45680" marB="45680"/>
                </a:tc>
              </a:tr>
              <a:tr h="365654">
                <a:tc>
                  <a:txBody>
                    <a:bodyPr/>
                    <a:lstStyle/>
                    <a:p>
                      <a:pPr algn="ctr"/>
                      <a:endParaRPr lang="fr-FR" sz="1800" dirty="0">
                        <a:latin typeface="Times New Roman" pitchFamily="18" charset="0"/>
                        <a:cs typeface="Times New Roman" pitchFamily="18" charset="0"/>
                      </a:endParaRPr>
                    </a:p>
                  </a:txBody>
                  <a:tcPr marL="91460" marR="91460" marT="45680" marB="45680"/>
                </a:tc>
                <a:tc>
                  <a:txBody>
                    <a:bodyPr/>
                    <a:lstStyle/>
                    <a:p>
                      <a:pPr algn="ctr"/>
                      <a:endParaRPr lang="fr-FR" sz="1800" dirty="0">
                        <a:latin typeface="Times New Roman" pitchFamily="18" charset="0"/>
                        <a:cs typeface="Times New Roman" pitchFamily="18" charset="0"/>
                      </a:endParaRPr>
                    </a:p>
                  </a:txBody>
                  <a:tcPr marL="91460" marR="91460" marT="45680" marB="45680"/>
                </a:tc>
              </a:tr>
            </a:tbl>
          </a:graphicData>
        </a:graphic>
      </p:graphicFrame>
      <p:sp>
        <p:nvSpPr>
          <p:cNvPr id="145439" name="ZoneTexte 6"/>
          <p:cNvSpPr txBox="1">
            <a:spLocks noChangeArrowheads="1"/>
          </p:cNvSpPr>
          <p:nvPr/>
        </p:nvSpPr>
        <p:spPr bwMode="auto">
          <a:xfrm>
            <a:off x="1258888" y="2497138"/>
            <a:ext cx="1511300" cy="368300"/>
          </a:xfrm>
          <a:prstGeom prst="rect">
            <a:avLst/>
          </a:prstGeom>
          <a:noFill/>
          <a:ln w="9525">
            <a:noFill/>
            <a:miter lim="800000"/>
            <a:headEnd/>
            <a:tailEnd/>
          </a:ln>
        </p:spPr>
        <p:txBody>
          <a:bodyPr>
            <a:spAutoFit/>
          </a:bodyPr>
          <a:lstStyle/>
          <a:p>
            <a:pPr algn="ctr"/>
            <a:r>
              <a:rPr lang="fr-FR" b="1">
                <a:latin typeface="Times New Roman" pitchFamily="18" charset="0"/>
                <a:cs typeface="Times New Roman" pitchFamily="18" charset="0"/>
              </a:rPr>
              <a:t>Trésor Public</a:t>
            </a:r>
          </a:p>
        </p:txBody>
      </p:sp>
      <p:sp>
        <p:nvSpPr>
          <p:cNvPr id="145440" name="ZoneTexte 7"/>
          <p:cNvSpPr txBox="1">
            <a:spLocks noChangeArrowheads="1"/>
          </p:cNvSpPr>
          <p:nvPr/>
        </p:nvSpPr>
        <p:spPr bwMode="auto">
          <a:xfrm>
            <a:off x="3906838" y="5411788"/>
            <a:ext cx="1879600" cy="369887"/>
          </a:xfrm>
          <a:prstGeom prst="rect">
            <a:avLst/>
          </a:prstGeom>
          <a:noFill/>
          <a:ln w="9525">
            <a:noFill/>
            <a:miter lim="800000"/>
            <a:headEnd/>
            <a:tailEnd/>
          </a:ln>
        </p:spPr>
        <p:txBody>
          <a:bodyPr>
            <a:spAutoFit/>
          </a:bodyPr>
          <a:lstStyle/>
          <a:p>
            <a:r>
              <a:rPr lang="fr-FR" b="1">
                <a:latin typeface="Times New Roman" pitchFamily="18" charset="0"/>
                <a:cs typeface="Times New Roman" pitchFamily="18" charset="0"/>
              </a:rPr>
              <a:t>EP</a:t>
            </a:r>
          </a:p>
        </p:txBody>
      </p:sp>
      <p:graphicFrame>
        <p:nvGraphicFramePr>
          <p:cNvPr id="16" name="Espace réservé du contenu 3"/>
          <p:cNvGraphicFramePr>
            <a:graphicFrameLocks/>
          </p:cNvGraphicFramePr>
          <p:nvPr/>
        </p:nvGraphicFramePr>
        <p:xfrm>
          <a:off x="871538" y="765175"/>
          <a:ext cx="7300912" cy="1598613"/>
        </p:xfrm>
        <a:graphic>
          <a:graphicData uri="http://schemas.openxmlformats.org/drawingml/2006/table">
            <a:tbl>
              <a:tblPr firstRow="1" bandRow="1">
                <a:tableStyleId>{5C22544A-7EE6-4342-B048-85BDC9FD1C3A}</a:tableStyleId>
              </a:tblPr>
              <a:tblGrid>
                <a:gridCol w="3556422"/>
                <a:gridCol w="3744415"/>
              </a:tblGrid>
              <a:tr h="365704">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49" marR="91449" marT="45694" marB="45694"/>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49" marR="91449" marT="45694" marB="45694"/>
                </a:tc>
              </a:tr>
              <a:tr h="365704">
                <a:tc>
                  <a:txBody>
                    <a:bodyPr/>
                    <a:lstStyle/>
                    <a:p>
                      <a:pPr algn="ctr"/>
                      <a:r>
                        <a:rPr lang="fr-FR" sz="1800" dirty="0" smtClean="0">
                          <a:latin typeface="Times New Roman" pitchFamily="18" charset="0"/>
                          <a:cs typeface="Times New Roman" pitchFamily="18" charset="0"/>
                        </a:rPr>
                        <a:t>Créance sur l’Etranger</a:t>
                      </a:r>
                      <a:endParaRPr lang="fr-FR" sz="1800" dirty="0">
                        <a:latin typeface="Times New Roman" pitchFamily="18" charset="0"/>
                        <a:cs typeface="Times New Roman" pitchFamily="18" charset="0"/>
                      </a:endParaRPr>
                    </a:p>
                  </a:txBody>
                  <a:tcPr marL="91449" marR="91449" marT="45694" marB="45694"/>
                </a:tc>
                <a:tc>
                  <a:txBody>
                    <a:bodyPr/>
                    <a:lstStyle/>
                    <a:p>
                      <a:pPr algn="ctr"/>
                      <a:r>
                        <a:rPr lang="fr-FR" sz="1800" dirty="0" smtClean="0">
                          <a:latin typeface="Times New Roman" pitchFamily="18" charset="0"/>
                          <a:cs typeface="Times New Roman" pitchFamily="18" charset="0"/>
                        </a:rPr>
                        <a:t>Circulation fiduciaire 100</a:t>
                      </a:r>
                      <a:endParaRPr lang="fr-FR" sz="1800" dirty="0">
                        <a:latin typeface="Times New Roman" pitchFamily="18" charset="0"/>
                        <a:cs typeface="Times New Roman" pitchFamily="18" charset="0"/>
                      </a:endParaRPr>
                    </a:p>
                  </a:txBody>
                  <a:tcPr marL="91449" marR="91449" marT="45694" marB="45694"/>
                </a:tc>
              </a:tr>
              <a:tr h="433817">
                <a:tc rowSpan="2">
                  <a:txBody>
                    <a:bodyPr/>
                    <a:lstStyle/>
                    <a:p>
                      <a:pPr algn="ctr"/>
                      <a:r>
                        <a:rPr lang="fr-FR" sz="1800" b="0" dirty="0" smtClean="0">
                          <a:solidFill>
                            <a:schemeClr val="tx1"/>
                          </a:solidFill>
                          <a:latin typeface="Times New Roman" pitchFamily="18" charset="0"/>
                          <a:cs typeface="Times New Roman" pitchFamily="18" charset="0"/>
                        </a:rPr>
                        <a:t>Créance sur l’intérieur</a:t>
                      </a:r>
                      <a:endParaRPr lang="fr-FR" sz="1800" b="0" dirty="0">
                        <a:solidFill>
                          <a:schemeClr val="tx1"/>
                        </a:solidFill>
                        <a:latin typeface="Times New Roman" pitchFamily="18" charset="0"/>
                        <a:cs typeface="Times New Roman" pitchFamily="18" charset="0"/>
                      </a:endParaRPr>
                    </a:p>
                  </a:txBody>
                  <a:tcPr marL="91449" marR="91449" marT="45694" marB="45694"/>
                </a:tc>
                <a:tc>
                  <a:txBody>
                    <a:bodyPr/>
                    <a:lstStyle/>
                    <a:p>
                      <a:pPr algn="ctr"/>
                      <a:r>
                        <a:rPr lang="fr-FR" sz="1800" b="0" dirty="0" smtClean="0">
                          <a:solidFill>
                            <a:schemeClr val="tx1"/>
                          </a:solidFill>
                          <a:effectLst/>
                          <a:latin typeface="Times New Roman" pitchFamily="18" charset="0"/>
                          <a:cs typeface="Times New Roman" pitchFamily="18" charset="0"/>
                        </a:rPr>
                        <a:t>Réserves bancaires</a:t>
                      </a:r>
                      <a:endParaRPr lang="fr-FR" sz="1800" b="0" dirty="0">
                        <a:solidFill>
                          <a:schemeClr val="tx1"/>
                        </a:solidFill>
                        <a:effectLst/>
                        <a:latin typeface="Times New Roman" pitchFamily="18" charset="0"/>
                        <a:cs typeface="Times New Roman" pitchFamily="18" charset="0"/>
                      </a:endParaRPr>
                    </a:p>
                  </a:txBody>
                  <a:tcPr marL="91449" marR="91449" marT="45694" marB="45694"/>
                </a:tc>
              </a:tr>
              <a:tr h="433817">
                <a:tc vMerge="1">
                  <a:txBody>
                    <a:bodyPr/>
                    <a:lstStyle/>
                    <a:p>
                      <a:pPr algn="ctr"/>
                      <a:endParaRPr lang="fr-FR" sz="1800" dirty="0">
                        <a:latin typeface="Times New Roman" pitchFamily="18" charset="0"/>
                        <a:cs typeface="Times New Roman" pitchFamily="18" charset="0"/>
                      </a:endParaRPr>
                    </a:p>
                  </a:txBody>
                  <a:tcPr marL="91449" marR="91449" marT="45694" marB="45694"/>
                </a:tc>
                <a:tc>
                  <a:txBody>
                    <a:bodyPr/>
                    <a:lstStyle/>
                    <a:p>
                      <a:pPr algn="ctr"/>
                      <a:endParaRPr lang="fr-FR" sz="1800" b="1" dirty="0">
                        <a:solidFill>
                          <a:schemeClr val="accent1"/>
                        </a:solidFill>
                        <a:effectLst/>
                        <a:latin typeface="Times New Roman" pitchFamily="18" charset="0"/>
                        <a:cs typeface="Times New Roman" pitchFamily="18" charset="0"/>
                      </a:endParaRPr>
                    </a:p>
                  </a:txBody>
                  <a:tcPr marL="91449" marR="91449" marT="45694" marB="45694"/>
                </a:tc>
              </a:tr>
            </a:tbl>
          </a:graphicData>
        </a:graphic>
      </p:graphicFrame>
      <p:sp>
        <p:nvSpPr>
          <p:cNvPr id="145457" name="ZoneTexte 16"/>
          <p:cNvSpPr txBox="1">
            <a:spLocks noChangeArrowheads="1"/>
          </p:cNvSpPr>
          <p:nvPr/>
        </p:nvSpPr>
        <p:spPr bwMode="auto">
          <a:xfrm>
            <a:off x="3727450" y="412750"/>
            <a:ext cx="1512888" cy="369888"/>
          </a:xfrm>
          <a:prstGeom prst="rect">
            <a:avLst/>
          </a:prstGeom>
          <a:noFill/>
          <a:ln w="9525">
            <a:noFill/>
            <a:miter lim="800000"/>
            <a:headEnd/>
            <a:tailEnd/>
          </a:ln>
        </p:spPr>
        <p:txBody>
          <a:bodyPr>
            <a:spAutoFit/>
          </a:bodyPr>
          <a:lstStyle/>
          <a:p>
            <a:pPr algn="ctr"/>
            <a:r>
              <a:rPr lang="fr-FR" b="1">
                <a:latin typeface="Times New Roman" pitchFamily="18" charset="0"/>
                <a:cs typeface="Times New Roman" pitchFamily="18" charset="0"/>
              </a:rPr>
              <a:t>BC</a:t>
            </a:r>
          </a:p>
        </p:txBody>
      </p:sp>
      <p:sp>
        <p:nvSpPr>
          <p:cNvPr id="9" name="Espace réservé du pied de page 8"/>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8313" y="0"/>
            <a:ext cx="8229600" cy="404813"/>
          </a:xfrm>
        </p:spPr>
        <p:txBody>
          <a:bodyPr rtlCol="0">
            <a:normAutofit fontScale="90000"/>
          </a:bodyPr>
          <a:lstStyle/>
          <a:p>
            <a:pPr eaLnBrk="1" fontAlgn="auto" hangingPunct="1">
              <a:spcAft>
                <a:spcPts val="0"/>
              </a:spcAft>
              <a:defRPr/>
            </a:pPr>
            <a:r>
              <a:rPr lang="fr-FR" sz="2400" dirty="0" smtClean="0">
                <a:effectLst>
                  <a:outerShdw blurRad="38100" dist="38100" dir="2700000" algn="tl">
                    <a:srgbClr val="000000">
                      <a:alpha val="43137"/>
                    </a:srgbClr>
                  </a:outerShdw>
                </a:effectLst>
                <a:latin typeface="Times New Roman" pitchFamily="18" charset="0"/>
                <a:cs typeface="Times New Roman" pitchFamily="18" charset="0"/>
              </a:rPr>
              <a:t>2</a:t>
            </a:r>
            <a:r>
              <a:rPr lang="fr-FR" sz="2400" baseline="30000" dirty="0" smtClean="0">
                <a:effectLst>
                  <a:outerShdw blurRad="38100" dist="38100" dir="2700000" algn="tl">
                    <a:srgbClr val="000000">
                      <a:alpha val="43137"/>
                    </a:srgbClr>
                  </a:outerShdw>
                </a:effectLst>
                <a:latin typeface="Times New Roman" pitchFamily="18" charset="0"/>
                <a:cs typeface="Times New Roman" pitchFamily="18" charset="0"/>
              </a:rPr>
              <a:t>ème</a:t>
            </a:r>
            <a:r>
              <a:rPr lang="fr-FR" sz="2400" dirty="0" smtClean="0">
                <a:effectLst>
                  <a:outerShdw blurRad="38100" dist="38100" dir="2700000" algn="tl">
                    <a:srgbClr val="000000">
                      <a:alpha val="43137"/>
                    </a:srgbClr>
                  </a:outerShdw>
                </a:effectLst>
                <a:latin typeface="Times New Roman" pitchFamily="18" charset="0"/>
                <a:cs typeface="Times New Roman" pitchFamily="18" charset="0"/>
              </a:rPr>
              <a:t> cas : Conversion de </a:t>
            </a:r>
            <a:r>
              <a:rPr lang="fr-FR" sz="2400" smtClean="0">
                <a:effectLst>
                  <a:outerShdw blurRad="38100" dist="38100" dir="2700000" algn="tl">
                    <a:srgbClr val="000000">
                      <a:alpha val="43137"/>
                    </a:srgbClr>
                  </a:outerShdw>
                </a:effectLst>
                <a:latin typeface="Times New Roman" pitchFamily="18" charset="0"/>
                <a:cs typeface="Times New Roman" pitchFamily="18" charset="0"/>
              </a:rPr>
              <a:t>la contrepartie</a:t>
            </a:r>
            <a:endParaRPr lang="fr-FR" sz="2400" dirty="0">
              <a:effectLst>
                <a:outerShdw blurRad="38100" dist="38100" dir="2700000" algn="tl">
                  <a:srgbClr val="000000">
                    <a:alpha val="43137"/>
                  </a:srgbClr>
                </a:outerShdw>
              </a:effectLst>
              <a:latin typeface="Times New Roman" pitchFamily="18" charset="0"/>
              <a:cs typeface="Times New Roman" pitchFamily="18" charset="0"/>
            </a:endParaRPr>
          </a:p>
        </p:txBody>
      </p:sp>
      <p:graphicFrame>
        <p:nvGraphicFramePr>
          <p:cNvPr id="4" name="Espace réservé du contenu 3"/>
          <p:cNvGraphicFramePr>
            <a:graphicFrameLocks noGrp="1"/>
          </p:cNvGraphicFramePr>
          <p:nvPr>
            <p:ph idx="1"/>
          </p:nvPr>
        </p:nvGraphicFramePr>
        <p:xfrm>
          <a:off x="468313" y="2894013"/>
          <a:ext cx="3554412" cy="1809750"/>
        </p:xfrm>
        <a:graphic>
          <a:graphicData uri="http://schemas.openxmlformats.org/drawingml/2006/table">
            <a:tbl>
              <a:tblPr firstRow="1" bandRow="1">
                <a:tableStyleId>{5C22544A-7EE6-4342-B048-85BDC9FD1C3A}</a:tableStyleId>
              </a:tblPr>
              <a:tblGrid>
                <a:gridCol w="1674795"/>
                <a:gridCol w="1879617"/>
              </a:tblGrid>
              <a:tr h="365797">
                <a:tc>
                  <a:txBody>
                    <a:bodyPr/>
                    <a:lstStyle/>
                    <a:p>
                      <a:endParaRPr lang="fr-FR" dirty="0">
                        <a:latin typeface="Times New Roman" pitchFamily="18" charset="0"/>
                        <a:cs typeface="Times New Roman" pitchFamily="18" charset="0"/>
                      </a:endParaRPr>
                    </a:p>
                  </a:txBody>
                  <a:tcPr marL="91423" marR="91423" marT="45725" marB="45725"/>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23" marR="91423" marT="45725" marB="45725"/>
                </a:tc>
              </a:tr>
              <a:tr h="529230">
                <a:tc>
                  <a:txBody>
                    <a:bodyPr/>
                    <a:lstStyle/>
                    <a:p>
                      <a:r>
                        <a:rPr lang="fr-FR" b="0" dirty="0" smtClean="0">
                          <a:solidFill>
                            <a:schemeClr val="tx1"/>
                          </a:solidFill>
                          <a:latin typeface="Times New Roman" pitchFamily="18" charset="0"/>
                          <a:cs typeface="Times New Roman" pitchFamily="18" charset="0"/>
                        </a:rPr>
                        <a:t>DP 100</a:t>
                      </a:r>
                      <a:endParaRPr lang="fr-FR" b="0" dirty="0">
                        <a:solidFill>
                          <a:schemeClr val="tx1"/>
                        </a:solidFill>
                        <a:latin typeface="Times New Roman" pitchFamily="18" charset="0"/>
                        <a:cs typeface="Times New Roman" pitchFamily="18" charset="0"/>
                      </a:endParaRPr>
                    </a:p>
                  </a:txBody>
                  <a:tcPr marL="91423" marR="91423" marT="45725" marB="45725"/>
                </a:tc>
                <a:tc>
                  <a:txBody>
                    <a:bodyPr/>
                    <a:lstStyle/>
                    <a:p>
                      <a:pPr algn="ctr"/>
                      <a:r>
                        <a:rPr lang="fr-FR" sz="1800" b="0" dirty="0" smtClean="0">
                          <a:solidFill>
                            <a:schemeClr val="tx1"/>
                          </a:solidFill>
                          <a:latin typeface="Times New Roman" pitchFamily="18" charset="0"/>
                          <a:cs typeface="Times New Roman" pitchFamily="18" charset="0"/>
                        </a:rPr>
                        <a:t>Dette BC 100</a:t>
                      </a:r>
                      <a:endParaRPr lang="fr-FR" sz="1800" b="0" dirty="0">
                        <a:solidFill>
                          <a:schemeClr val="tx1"/>
                        </a:solidFill>
                        <a:latin typeface="Times New Roman" pitchFamily="18" charset="0"/>
                        <a:cs typeface="Times New Roman" pitchFamily="18" charset="0"/>
                      </a:endParaRPr>
                    </a:p>
                  </a:txBody>
                  <a:tcPr marL="91423" marR="91423" marT="45725" marB="45725"/>
                </a:tc>
              </a:tr>
              <a:tr h="41992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b="0" baseline="0" dirty="0" smtClean="0">
                          <a:solidFill>
                            <a:schemeClr val="tx1"/>
                          </a:solidFill>
                          <a:latin typeface="Times New Roman" pitchFamily="18" charset="0"/>
                          <a:cs typeface="Times New Roman" pitchFamily="18" charset="0"/>
                        </a:rPr>
                        <a:t>PP EP 100</a:t>
                      </a:r>
                      <a:endParaRPr lang="fr-FR" b="0" dirty="0" smtClean="0">
                        <a:solidFill>
                          <a:schemeClr val="tx1"/>
                        </a:solidFill>
                        <a:latin typeface="Times New Roman" pitchFamily="18" charset="0"/>
                        <a:cs typeface="Times New Roman" pitchFamily="18" charset="0"/>
                      </a:endParaRPr>
                    </a:p>
                    <a:p>
                      <a:pPr algn="ctr"/>
                      <a:endParaRPr lang="fr-FR" sz="1800" b="0" dirty="0">
                        <a:latin typeface="Times New Roman" pitchFamily="18" charset="0"/>
                        <a:cs typeface="Times New Roman" pitchFamily="18" charset="0"/>
                      </a:endParaRPr>
                    </a:p>
                  </a:txBody>
                  <a:tcPr marL="91423" marR="91423" marT="45725" marB="45725"/>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800" b="0" dirty="0" smtClean="0">
                          <a:solidFill>
                            <a:schemeClr val="tx1"/>
                          </a:solidFill>
                          <a:latin typeface="Times New Roman" pitchFamily="18" charset="0"/>
                          <a:cs typeface="Times New Roman" pitchFamily="18" charset="0"/>
                        </a:rPr>
                        <a:t>Engagement</a:t>
                      </a:r>
                      <a:r>
                        <a:rPr lang="fr-FR" sz="1800" b="0" baseline="0" dirty="0" smtClean="0">
                          <a:solidFill>
                            <a:schemeClr val="tx1"/>
                          </a:solidFill>
                          <a:latin typeface="Times New Roman" pitchFamily="18" charset="0"/>
                          <a:cs typeface="Times New Roman" pitchFamily="18" charset="0"/>
                        </a:rPr>
                        <a:t> Etat 100</a:t>
                      </a:r>
                      <a:endParaRPr lang="fr-FR" sz="1800" b="0" dirty="0" smtClean="0">
                        <a:solidFill>
                          <a:schemeClr val="tx1"/>
                        </a:solidFill>
                        <a:latin typeface="Times New Roman" pitchFamily="18" charset="0"/>
                        <a:cs typeface="Times New Roman" pitchFamily="18" charset="0"/>
                      </a:endParaRPr>
                    </a:p>
                    <a:p>
                      <a:pPr algn="ctr"/>
                      <a:endParaRPr lang="fr-FR" sz="1800" b="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txBody>
                  <a:tcPr marL="91423" marR="91423" marT="45725" marB="45725"/>
                </a:tc>
              </a:tr>
            </a:tbl>
          </a:graphicData>
        </a:graphic>
      </p:graphicFrame>
      <p:graphicFrame>
        <p:nvGraphicFramePr>
          <p:cNvPr id="6" name="Espace réservé du contenu 3"/>
          <p:cNvGraphicFramePr>
            <a:graphicFrameLocks/>
          </p:cNvGraphicFramePr>
          <p:nvPr/>
        </p:nvGraphicFramePr>
        <p:xfrm>
          <a:off x="1508125" y="5761038"/>
          <a:ext cx="5943600" cy="1096962"/>
        </p:xfrm>
        <a:graphic>
          <a:graphicData uri="http://schemas.openxmlformats.org/drawingml/2006/table">
            <a:tbl>
              <a:tblPr firstRow="1" bandRow="1">
                <a:tableStyleId>{5C22544A-7EE6-4342-B048-85BDC9FD1C3A}</a:tableStyleId>
              </a:tblPr>
              <a:tblGrid>
                <a:gridCol w="2855655"/>
                <a:gridCol w="3088371"/>
              </a:tblGrid>
              <a:tr h="365654">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60" marR="91460" marT="45680" marB="45680"/>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60" marR="91460" marT="45680" marB="45680"/>
                </a:tc>
              </a:tr>
              <a:tr h="365654">
                <a:tc>
                  <a:txBody>
                    <a:bodyPr/>
                    <a:lstStyle/>
                    <a:p>
                      <a:pPr algn="ctr"/>
                      <a:r>
                        <a:rPr lang="fr-FR" sz="1800" dirty="0" smtClean="0">
                          <a:latin typeface="Times New Roman" pitchFamily="18" charset="0"/>
                          <a:cs typeface="Times New Roman" pitchFamily="18" charset="0"/>
                        </a:rPr>
                        <a:t>Immobilisations 100</a:t>
                      </a:r>
                      <a:endParaRPr lang="fr-FR" sz="1800" dirty="0">
                        <a:latin typeface="Times New Roman" pitchFamily="18" charset="0"/>
                        <a:cs typeface="Times New Roman" pitchFamily="18" charset="0"/>
                      </a:endParaRPr>
                    </a:p>
                  </a:txBody>
                  <a:tcPr marL="91460" marR="91460" marT="45680" marB="45680"/>
                </a:tc>
                <a:tc>
                  <a:txBody>
                    <a:bodyPr/>
                    <a:lstStyle/>
                    <a:p>
                      <a:pPr algn="ctr"/>
                      <a:r>
                        <a:rPr lang="fr-FR" sz="1800" dirty="0" smtClean="0">
                          <a:latin typeface="Times New Roman" pitchFamily="18" charset="0"/>
                          <a:cs typeface="Times New Roman" pitchFamily="18" charset="0"/>
                        </a:rPr>
                        <a:t>Capital Social:</a:t>
                      </a:r>
                      <a:r>
                        <a:rPr lang="fr-FR" sz="1800" baseline="0" dirty="0" smtClean="0">
                          <a:latin typeface="Times New Roman" pitchFamily="18" charset="0"/>
                          <a:cs typeface="Times New Roman" pitchFamily="18" charset="0"/>
                        </a:rPr>
                        <a:t> 100</a:t>
                      </a:r>
                      <a:endParaRPr lang="fr-FR" sz="1800" dirty="0">
                        <a:latin typeface="Times New Roman" pitchFamily="18" charset="0"/>
                        <a:cs typeface="Times New Roman" pitchFamily="18" charset="0"/>
                      </a:endParaRPr>
                    </a:p>
                  </a:txBody>
                  <a:tcPr marL="91460" marR="91460" marT="45680" marB="45680"/>
                </a:tc>
              </a:tr>
              <a:tr h="365654">
                <a:tc>
                  <a:txBody>
                    <a:bodyPr/>
                    <a:lstStyle/>
                    <a:p>
                      <a:pPr algn="ctr"/>
                      <a:endParaRPr lang="fr-FR" sz="1800" dirty="0">
                        <a:latin typeface="Times New Roman" pitchFamily="18" charset="0"/>
                        <a:cs typeface="Times New Roman" pitchFamily="18" charset="0"/>
                      </a:endParaRPr>
                    </a:p>
                  </a:txBody>
                  <a:tcPr marL="91460" marR="91460" marT="45680" marB="45680"/>
                </a:tc>
                <a:tc>
                  <a:txBody>
                    <a:bodyPr/>
                    <a:lstStyle/>
                    <a:p>
                      <a:pPr algn="ctr"/>
                      <a:endParaRPr lang="fr-FR" sz="1800" dirty="0">
                        <a:latin typeface="Times New Roman" pitchFamily="18" charset="0"/>
                        <a:cs typeface="Times New Roman" pitchFamily="18" charset="0"/>
                      </a:endParaRPr>
                    </a:p>
                  </a:txBody>
                  <a:tcPr marL="91460" marR="91460" marT="45680" marB="45680"/>
                </a:tc>
              </a:tr>
            </a:tbl>
          </a:graphicData>
        </a:graphic>
      </p:graphicFrame>
      <p:sp>
        <p:nvSpPr>
          <p:cNvPr id="146463" name="ZoneTexte 6"/>
          <p:cNvSpPr txBox="1">
            <a:spLocks noChangeArrowheads="1"/>
          </p:cNvSpPr>
          <p:nvPr/>
        </p:nvSpPr>
        <p:spPr bwMode="auto">
          <a:xfrm>
            <a:off x="1258888" y="2497138"/>
            <a:ext cx="1511300" cy="368300"/>
          </a:xfrm>
          <a:prstGeom prst="rect">
            <a:avLst/>
          </a:prstGeom>
          <a:noFill/>
          <a:ln w="9525">
            <a:noFill/>
            <a:miter lim="800000"/>
            <a:headEnd/>
            <a:tailEnd/>
          </a:ln>
        </p:spPr>
        <p:txBody>
          <a:bodyPr>
            <a:spAutoFit/>
          </a:bodyPr>
          <a:lstStyle/>
          <a:p>
            <a:pPr algn="ctr"/>
            <a:r>
              <a:rPr lang="fr-FR" b="1">
                <a:latin typeface="Times New Roman" pitchFamily="18" charset="0"/>
                <a:cs typeface="Times New Roman" pitchFamily="18" charset="0"/>
              </a:rPr>
              <a:t>Trésor Public</a:t>
            </a:r>
          </a:p>
        </p:txBody>
      </p:sp>
      <p:sp>
        <p:nvSpPr>
          <p:cNvPr id="146464" name="ZoneTexte 7"/>
          <p:cNvSpPr txBox="1">
            <a:spLocks noChangeArrowheads="1"/>
          </p:cNvSpPr>
          <p:nvPr/>
        </p:nvSpPr>
        <p:spPr bwMode="auto">
          <a:xfrm>
            <a:off x="3906838" y="5411788"/>
            <a:ext cx="1879600" cy="369887"/>
          </a:xfrm>
          <a:prstGeom prst="rect">
            <a:avLst/>
          </a:prstGeom>
          <a:noFill/>
          <a:ln w="9525">
            <a:noFill/>
            <a:miter lim="800000"/>
            <a:headEnd/>
            <a:tailEnd/>
          </a:ln>
        </p:spPr>
        <p:txBody>
          <a:bodyPr>
            <a:spAutoFit/>
          </a:bodyPr>
          <a:lstStyle/>
          <a:p>
            <a:r>
              <a:rPr lang="fr-FR" b="1">
                <a:latin typeface="Times New Roman" pitchFamily="18" charset="0"/>
                <a:cs typeface="Times New Roman" pitchFamily="18" charset="0"/>
              </a:rPr>
              <a:t>EP</a:t>
            </a:r>
          </a:p>
        </p:txBody>
      </p:sp>
      <p:graphicFrame>
        <p:nvGraphicFramePr>
          <p:cNvPr id="11" name="Espace réservé du contenu 3"/>
          <p:cNvGraphicFramePr>
            <a:graphicFrameLocks/>
          </p:cNvGraphicFramePr>
          <p:nvPr/>
        </p:nvGraphicFramePr>
        <p:xfrm>
          <a:off x="5383213" y="2879725"/>
          <a:ext cx="3128962" cy="1270000"/>
        </p:xfrm>
        <a:graphic>
          <a:graphicData uri="http://schemas.openxmlformats.org/drawingml/2006/table">
            <a:tbl>
              <a:tblPr firstRow="1" bandRow="1">
                <a:tableStyleId>{5C22544A-7EE6-4342-B048-85BDC9FD1C3A}</a:tableStyleId>
              </a:tblPr>
              <a:tblGrid>
                <a:gridCol w="1564481"/>
                <a:gridCol w="1564481"/>
              </a:tblGrid>
              <a:tr h="402232">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35" marR="91435" marT="45726" marB="45726"/>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35" marR="91435" marT="45726" marB="45726"/>
                </a:tc>
              </a:tr>
              <a:tr h="402232">
                <a:tc>
                  <a:txBody>
                    <a:bodyPr/>
                    <a:lstStyle/>
                    <a:p>
                      <a:pPr algn="ctr"/>
                      <a:r>
                        <a:rPr lang="fr-FR" sz="1800" dirty="0" smtClean="0">
                          <a:latin typeface="Times New Roman" pitchFamily="18" charset="0"/>
                          <a:cs typeface="Times New Roman" pitchFamily="18" charset="0"/>
                        </a:rPr>
                        <a:t>Devises 100</a:t>
                      </a:r>
                      <a:endParaRPr lang="fr-FR" sz="1800" dirty="0">
                        <a:latin typeface="Times New Roman" pitchFamily="18" charset="0"/>
                        <a:cs typeface="Times New Roman" pitchFamily="18" charset="0"/>
                      </a:endParaRPr>
                    </a:p>
                  </a:txBody>
                  <a:tcPr marL="91435" marR="91435" marT="45726" marB="45726"/>
                </a:tc>
                <a:tc>
                  <a:txBody>
                    <a:bodyPr/>
                    <a:lstStyle/>
                    <a:p>
                      <a:pPr algn="ctr"/>
                      <a:r>
                        <a:rPr lang="fr-FR" sz="1800" dirty="0" smtClean="0">
                          <a:latin typeface="Times New Roman" pitchFamily="18" charset="0"/>
                          <a:cs typeface="Times New Roman" pitchFamily="18" charset="0"/>
                        </a:rPr>
                        <a:t>R 100</a:t>
                      </a:r>
                      <a:endParaRPr lang="fr-FR" sz="1800" dirty="0">
                        <a:latin typeface="Times New Roman" pitchFamily="18" charset="0"/>
                        <a:cs typeface="Times New Roman" pitchFamily="18" charset="0"/>
                      </a:endParaRPr>
                    </a:p>
                  </a:txBody>
                  <a:tcPr marL="91435" marR="91435" marT="45726" marB="45726"/>
                </a:tc>
              </a:tr>
              <a:tr h="464891">
                <a:tc>
                  <a:txBody>
                    <a:bodyPr/>
                    <a:lstStyle/>
                    <a:p>
                      <a:pPr algn="ctr"/>
                      <a:endParaRPr lang="fr-FR" sz="18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txBody>
                  <a:tcPr marL="91435" marR="91435" marT="45726" marB="45726"/>
                </a:tc>
                <a:tc>
                  <a:txBody>
                    <a:bodyPr/>
                    <a:lstStyle/>
                    <a:p>
                      <a:pPr algn="ctr"/>
                      <a:endParaRPr lang="fr-FR" sz="1800" dirty="0">
                        <a:latin typeface="Times New Roman" pitchFamily="18" charset="0"/>
                        <a:cs typeface="Times New Roman" pitchFamily="18" charset="0"/>
                      </a:endParaRPr>
                    </a:p>
                  </a:txBody>
                  <a:tcPr marL="91435" marR="91435" marT="45726" marB="45726"/>
                </a:tc>
              </a:tr>
            </a:tbl>
          </a:graphicData>
        </a:graphic>
      </p:graphicFrame>
      <p:sp>
        <p:nvSpPr>
          <p:cNvPr id="146479" name="Rectangle 2"/>
          <p:cNvSpPr>
            <a:spLocks noChangeArrowheads="1"/>
          </p:cNvSpPr>
          <p:nvPr/>
        </p:nvSpPr>
        <p:spPr bwMode="auto">
          <a:xfrm>
            <a:off x="6643688" y="2500313"/>
            <a:ext cx="517525" cy="369887"/>
          </a:xfrm>
          <a:prstGeom prst="rect">
            <a:avLst/>
          </a:prstGeom>
          <a:noFill/>
          <a:ln w="9525">
            <a:noFill/>
            <a:miter lim="800000"/>
            <a:headEnd/>
            <a:tailEnd/>
          </a:ln>
        </p:spPr>
        <p:txBody>
          <a:bodyPr wrap="none">
            <a:spAutoFit/>
          </a:bodyPr>
          <a:lstStyle/>
          <a:p>
            <a:pPr algn="ctr"/>
            <a:r>
              <a:rPr lang="fr-FR" b="1">
                <a:latin typeface="Times New Roman" pitchFamily="18" charset="0"/>
                <a:cs typeface="Times New Roman" pitchFamily="18" charset="0"/>
              </a:rPr>
              <a:t>IIE</a:t>
            </a:r>
          </a:p>
        </p:txBody>
      </p:sp>
      <p:graphicFrame>
        <p:nvGraphicFramePr>
          <p:cNvPr id="16" name="Espace réservé du contenu 3"/>
          <p:cNvGraphicFramePr>
            <a:graphicFrameLocks/>
          </p:cNvGraphicFramePr>
          <p:nvPr/>
        </p:nvGraphicFramePr>
        <p:xfrm>
          <a:off x="871538" y="765175"/>
          <a:ext cx="7300912" cy="1598613"/>
        </p:xfrm>
        <a:graphic>
          <a:graphicData uri="http://schemas.openxmlformats.org/drawingml/2006/table">
            <a:tbl>
              <a:tblPr firstRow="1" bandRow="1">
                <a:tableStyleId>{5C22544A-7EE6-4342-B048-85BDC9FD1C3A}</a:tableStyleId>
              </a:tblPr>
              <a:tblGrid>
                <a:gridCol w="3556422"/>
                <a:gridCol w="3744415"/>
              </a:tblGrid>
              <a:tr h="365704">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49" marR="91449" marT="45694" marB="45694"/>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49" marR="91449" marT="45694" marB="45694"/>
                </a:tc>
              </a:tr>
              <a:tr h="365704">
                <a:tc>
                  <a:txBody>
                    <a:bodyPr/>
                    <a:lstStyle/>
                    <a:p>
                      <a:pPr algn="ctr"/>
                      <a:r>
                        <a:rPr lang="fr-FR" sz="1800" dirty="0" smtClean="0">
                          <a:latin typeface="Times New Roman" pitchFamily="18" charset="0"/>
                          <a:cs typeface="Times New Roman" pitchFamily="18" charset="0"/>
                        </a:rPr>
                        <a:t>Créance sur l’Etranger</a:t>
                      </a:r>
                      <a:endParaRPr lang="fr-FR" sz="1800" dirty="0">
                        <a:latin typeface="Times New Roman" pitchFamily="18" charset="0"/>
                        <a:cs typeface="Times New Roman" pitchFamily="18" charset="0"/>
                      </a:endParaRPr>
                    </a:p>
                  </a:txBody>
                  <a:tcPr marL="91449" marR="91449" marT="45694" marB="45694"/>
                </a:tc>
                <a:tc>
                  <a:txBody>
                    <a:bodyPr/>
                    <a:lstStyle/>
                    <a:p>
                      <a:pPr algn="ctr"/>
                      <a:r>
                        <a:rPr lang="fr-FR" sz="1800" dirty="0" smtClean="0">
                          <a:latin typeface="Times New Roman" pitchFamily="18" charset="0"/>
                          <a:cs typeface="Times New Roman" pitchFamily="18" charset="0"/>
                        </a:rPr>
                        <a:t>Circulation fiduciaire 100</a:t>
                      </a:r>
                      <a:endParaRPr lang="fr-FR" sz="1800" dirty="0">
                        <a:latin typeface="Times New Roman" pitchFamily="18" charset="0"/>
                        <a:cs typeface="Times New Roman" pitchFamily="18" charset="0"/>
                      </a:endParaRPr>
                    </a:p>
                  </a:txBody>
                  <a:tcPr marL="91449" marR="91449" marT="45694" marB="45694"/>
                </a:tc>
              </a:tr>
              <a:tr h="433817">
                <a:tc rowSpan="2">
                  <a:txBody>
                    <a:bodyPr/>
                    <a:lstStyle/>
                    <a:p>
                      <a:pPr algn="ctr"/>
                      <a:r>
                        <a:rPr lang="fr-FR" sz="1800" b="0" dirty="0" smtClean="0">
                          <a:solidFill>
                            <a:schemeClr val="tx1"/>
                          </a:solidFill>
                          <a:latin typeface="Times New Roman" pitchFamily="18" charset="0"/>
                          <a:cs typeface="Times New Roman" pitchFamily="18" charset="0"/>
                        </a:rPr>
                        <a:t>Créance sur l’intérieur 100</a:t>
                      </a:r>
                      <a:endParaRPr lang="fr-FR" sz="1800" b="0" dirty="0">
                        <a:solidFill>
                          <a:schemeClr val="tx1"/>
                        </a:solidFill>
                        <a:latin typeface="Times New Roman" pitchFamily="18" charset="0"/>
                        <a:cs typeface="Times New Roman" pitchFamily="18" charset="0"/>
                      </a:endParaRPr>
                    </a:p>
                  </a:txBody>
                  <a:tcPr marL="91449" marR="91449" marT="45694" marB="45694"/>
                </a:tc>
                <a:tc>
                  <a:txBody>
                    <a:bodyPr/>
                    <a:lstStyle/>
                    <a:p>
                      <a:pPr algn="ctr"/>
                      <a:r>
                        <a:rPr lang="fr-FR" sz="1800" b="0" dirty="0" smtClean="0">
                          <a:solidFill>
                            <a:schemeClr val="tx1"/>
                          </a:solidFill>
                          <a:effectLst/>
                          <a:latin typeface="Times New Roman" pitchFamily="18" charset="0"/>
                          <a:cs typeface="Times New Roman" pitchFamily="18" charset="0"/>
                        </a:rPr>
                        <a:t>Réserves bancaires</a:t>
                      </a:r>
                      <a:endParaRPr lang="fr-FR" sz="1800" b="0" dirty="0">
                        <a:solidFill>
                          <a:schemeClr val="tx1"/>
                        </a:solidFill>
                        <a:effectLst/>
                        <a:latin typeface="Times New Roman" pitchFamily="18" charset="0"/>
                        <a:cs typeface="Times New Roman" pitchFamily="18" charset="0"/>
                      </a:endParaRPr>
                    </a:p>
                  </a:txBody>
                  <a:tcPr marL="91449" marR="91449" marT="45694" marB="45694"/>
                </a:tc>
              </a:tr>
              <a:tr h="433817">
                <a:tc vMerge="1">
                  <a:txBody>
                    <a:bodyPr/>
                    <a:lstStyle/>
                    <a:p>
                      <a:pPr algn="ctr"/>
                      <a:endParaRPr lang="fr-FR" sz="1800" dirty="0">
                        <a:latin typeface="Times New Roman" pitchFamily="18" charset="0"/>
                        <a:cs typeface="Times New Roman" pitchFamily="18" charset="0"/>
                      </a:endParaRPr>
                    </a:p>
                  </a:txBody>
                  <a:tcPr marL="91449" marR="91449" marT="45694" marB="45694"/>
                </a:tc>
                <a:tc>
                  <a:txBody>
                    <a:bodyPr/>
                    <a:lstStyle/>
                    <a:p>
                      <a:pPr algn="ctr"/>
                      <a:endParaRPr lang="fr-FR" sz="1800" b="1" dirty="0">
                        <a:solidFill>
                          <a:schemeClr val="accent1"/>
                        </a:solidFill>
                        <a:effectLst/>
                        <a:latin typeface="Times New Roman" pitchFamily="18" charset="0"/>
                        <a:cs typeface="Times New Roman" pitchFamily="18" charset="0"/>
                      </a:endParaRPr>
                    </a:p>
                  </a:txBody>
                  <a:tcPr marL="91449" marR="91449" marT="45694" marB="45694"/>
                </a:tc>
              </a:tr>
            </a:tbl>
          </a:graphicData>
        </a:graphic>
      </p:graphicFrame>
      <p:sp>
        <p:nvSpPr>
          <p:cNvPr id="146496" name="ZoneTexte 16"/>
          <p:cNvSpPr txBox="1">
            <a:spLocks noChangeArrowheads="1"/>
          </p:cNvSpPr>
          <p:nvPr/>
        </p:nvSpPr>
        <p:spPr bwMode="auto">
          <a:xfrm>
            <a:off x="3727450" y="412750"/>
            <a:ext cx="1512888" cy="369888"/>
          </a:xfrm>
          <a:prstGeom prst="rect">
            <a:avLst/>
          </a:prstGeom>
          <a:noFill/>
          <a:ln w="9525">
            <a:noFill/>
            <a:miter lim="800000"/>
            <a:headEnd/>
            <a:tailEnd/>
          </a:ln>
        </p:spPr>
        <p:txBody>
          <a:bodyPr>
            <a:spAutoFit/>
          </a:bodyPr>
          <a:lstStyle/>
          <a:p>
            <a:pPr algn="ctr"/>
            <a:r>
              <a:rPr lang="fr-FR" b="1">
                <a:latin typeface="Times New Roman" pitchFamily="18" charset="0"/>
                <a:cs typeface="Times New Roman" pitchFamily="18" charset="0"/>
              </a:rPr>
              <a:t>BC</a:t>
            </a:r>
          </a:p>
        </p:txBody>
      </p:sp>
      <p:sp>
        <p:nvSpPr>
          <p:cNvPr id="12" name="Espace réservé du pied de page 11"/>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8313" y="0"/>
            <a:ext cx="8229600" cy="404813"/>
          </a:xfrm>
        </p:spPr>
        <p:txBody>
          <a:bodyPr rtlCol="0">
            <a:normAutofit fontScale="90000"/>
          </a:bodyPr>
          <a:lstStyle/>
          <a:p>
            <a:pPr eaLnBrk="1" fontAlgn="auto" hangingPunct="1">
              <a:spcAft>
                <a:spcPts val="0"/>
              </a:spcAft>
              <a:defRPr/>
            </a:pPr>
            <a:r>
              <a:rPr lang="fr-FR" sz="2400" dirty="0" smtClean="0">
                <a:effectLst>
                  <a:outerShdw blurRad="38100" dist="38100" dir="2700000" algn="tl">
                    <a:srgbClr val="000000">
                      <a:alpha val="43137"/>
                    </a:srgbClr>
                  </a:outerShdw>
                </a:effectLst>
                <a:latin typeface="Times New Roman" pitchFamily="18" charset="0"/>
                <a:cs typeface="Times New Roman" pitchFamily="18" charset="0"/>
              </a:rPr>
              <a:t>2</a:t>
            </a:r>
            <a:r>
              <a:rPr lang="fr-FR" sz="2400" baseline="30000" dirty="0" smtClean="0">
                <a:effectLst>
                  <a:outerShdw blurRad="38100" dist="38100" dir="2700000" algn="tl">
                    <a:srgbClr val="000000">
                      <a:alpha val="43137"/>
                    </a:srgbClr>
                  </a:outerShdw>
                </a:effectLst>
                <a:latin typeface="Times New Roman" pitchFamily="18" charset="0"/>
                <a:cs typeface="Times New Roman" pitchFamily="18" charset="0"/>
              </a:rPr>
              <a:t>ème</a:t>
            </a:r>
            <a:r>
              <a:rPr lang="fr-FR" sz="2400" dirty="0" smtClean="0">
                <a:effectLst>
                  <a:outerShdw blurRad="38100" dist="38100" dir="2700000" algn="tl">
                    <a:srgbClr val="000000">
                      <a:alpha val="43137"/>
                    </a:srgbClr>
                  </a:outerShdw>
                </a:effectLst>
                <a:latin typeface="Times New Roman" pitchFamily="18" charset="0"/>
                <a:cs typeface="Times New Roman" pitchFamily="18" charset="0"/>
              </a:rPr>
              <a:t> cas : Conversion de </a:t>
            </a:r>
            <a:r>
              <a:rPr lang="fr-FR" sz="2400" smtClean="0">
                <a:effectLst>
                  <a:outerShdw blurRad="38100" dist="38100" dir="2700000" algn="tl">
                    <a:srgbClr val="000000">
                      <a:alpha val="43137"/>
                    </a:srgbClr>
                  </a:outerShdw>
                </a:effectLst>
                <a:latin typeface="Times New Roman" pitchFamily="18" charset="0"/>
                <a:cs typeface="Times New Roman" pitchFamily="18" charset="0"/>
              </a:rPr>
              <a:t>la contrepartie</a:t>
            </a:r>
            <a:endParaRPr lang="fr-FR" sz="2400" dirty="0">
              <a:effectLst>
                <a:outerShdw blurRad="38100" dist="38100" dir="2700000" algn="tl">
                  <a:srgbClr val="000000">
                    <a:alpha val="43137"/>
                  </a:srgbClr>
                </a:outerShdw>
              </a:effectLst>
              <a:latin typeface="Times New Roman" pitchFamily="18" charset="0"/>
              <a:cs typeface="Times New Roman" pitchFamily="18" charset="0"/>
            </a:endParaRPr>
          </a:p>
        </p:txBody>
      </p:sp>
      <p:graphicFrame>
        <p:nvGraphicFramePr>
          <p:cNvPr id="4" name="Espace réservé du contenu 3"/>
          <p:cNvGraphicFramePr>
            <a:graphicFrameLocks noGrp="1"/>
          </p:cNvGraphicFramePr>
          <p:nvPr>
            <p:ph idx="1"/>
          </p:nvPr>
        </p:nvGraphicFramePr>
        <p:xfrm>
          <a:off x="468313" y="2894013"/>
          <a:ext cx="3554412" cy="1792287"/>
        </p:xfrm>
        <a:graphic>
          <a:graphicData uri="http://schemas.openxmlformats.org/drawingml/2006/table">
            <a:tbl>
              <a:tblPr firstRow="1" bandRow="1">
                <a:tableStyleId>{5C22544A-7EE6-4342-B048-85BDC9FD1C3A}</a:tableStyleId>
              </a:tblPr>
              <a:tblGrid>
                <a:gridCol w="1674795"/>
                <a:gridCol w="1879617"/>
              </a:tblGrid>
              <a:tr h="365797">
                <a:tc>
                  <a:txBody>
                    <a:bodyPr/>
                    <a:lstStyle/>
                    <a:p>
                      <a:endParaRPr lang="fr-FR" dirty="0">
                        <a:latin typeface="Times New Roman" pitchFamily="18" charset="0"/>
                        <a:cs typeface="Times New Roman" pitchFamily="18" charset="0"/>
                      </a:endParaRPr>
                    </a:p>
                  </a:txBody>
                  <a:tcPr marL="91423" marR="91423" marT="45725" marB="45725"/>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23" marR="91423" marT="45725" marB="45725"/>
                </a:tc>
              </a:tr>
              <a:tr h="365797">
                <a:tc>
                  <a:txBody>
                    <a:bodyPr/>
                    <a:lstStyle/>
                    <a:p>
                      <a:r>
                        <a:rPr lang="fr-FR" dirty="0" smtClean="0">
                          <a:latin typeface="Times New Roman" pitchFamily="18" charset="0"/>
                          <a:cs typeface="Times New Roman" pitchFamily="18" charset="0"/>
                        </a:rPr>
                        <a:t>DP 100</a:t>
                      </a:r>
                      <a:endParaRPr lang="fr-FR" dirty="0">
                        <a:latin typeface="Times New Roman" pitchFamily="18" charset="0"/>
                        <a:cs typeface="Times New Roman" pitchFamily="18" charset="0"/>
                      </a:endParaRPr>
                    </a:p>
                  </a:txBody>
                  <a:tcPr marL="91423" marR="91423" marT="45725" marB="45725"/>
                </a:tc>
                <a:tc>
                  <a:txBody>
                    <a:bodyPr/>
                    <a:lstStyle/>
                    <a:p>
                      <a:pPr algn="ctr"/>
                      <a:r>
                        <a:rPr lang="fr-FR" sz="1800" dirty="0" smtClean="0">
                          <a:latin typeface="Times New Roman" pitchFamily="18" charset="0"/>
                          <a:cs typeface="Times New Roman" pitchFamily="18" charset="0"/>
                        </a:rPr>
                        <a:t>Dette BC</a:t>
                      </a:r>
                      <a:endParaRPr lang="fr-FR" sz="1800" dirty="0">
                        <a:latin typeface="Times New Roman" pitchFamily="18" charset="0"/>
                        <a:cs typeface="Times New Roman" pitchFamily="18" charset="0"/>
                      </a:endParaRPr>
                    </a:p>
                  </a:txBody>
                  <a:tcPr marL="91423" marR="91423" marT="45725" marB="45725"/>
                </a:tc>
              </a:tr>
              <a:tr h="529230">
                <a:tc>
                  <a:txBody>
                    <a:bodyPr/>
                    <a:lstStyle/>
                    <a:p>
                      <a:r>
                        <a:rPr lang="fr-FR" b="1" baseline="0" dirty="0" smtClean="0">
                          <a:solidFill>
                            <a:schemeClr val="tx1"/>
                          </a:solidFill>
                          <a:latin typeface="Times New Roman" pitchFamily="18" charset="0"/>
                          <a:cs typeface="Times New Roman" pitchFamily="18" charset="0"/>
                        </a:rPr>
                        <a:t>PP  EP - 100</a:t>
                      </a:r>
                      <a:endParaRPr lang="fr-FR" b="1" dirty="0">
                        <a:solidFill>
                          <a:schemeClr val="tx1"/>
                        </a:solidFill>
                        <a:latin typeface="Times New Roman" pitchFamily="18" charset="0"/>
                        <a:cs typeface="Times New Roman" pitchFamily="18" charset="0"/>
                      </a:endParaRPr>
                    </a:p>
                  </a:txBody>
                  <a:tcPr marL="91423" marR="91423" marT="45725" marB="45725"/>
                </a:tc>
                <a:tc>
                  <a:txBody>
                    <a:bodyPr/>
                    <a:lstStyle/>
                    <a:p>
                      <a:pPr algn="ctr"/>
                      <a:r>
                        <a:rPr lang="fr-FR" sz="1800" b="0" dirty="0" smtClean="0">
                          <a:solidFill>
                            <a:schemeClr val="tx1"/>
                          </a:solidFill>
                          <a:latin typeface="Times New Roman" pitchFamily="18" charset="0"/>
                          <a:cs typeface="Times New Roman" pitchFamily="18" charset="0"/>
                        </a:rPr>
                        <a:t>Engagement</a:t>
                      </a:r>
                      <a:r>
                        <a:rPr lang="fr-FR" sz="1800" b="0" baseline="0" dirty="0" smtClean="0">
                          <a:solidFill>
                            <a:schemeClr val="tx1"/>
                          </a:solidFill>
                          <a:latin typeface="Times New Roman" pitchFamily="18" charset="0"/>
                          <a:cs typeface="Times New Roman" pitchFamily="18" charset="0"/>
                        </a:rPr>
                        <a:t> Etat 100</a:t>
                      </a:r>
                      <a:endParaRPr lang="fr-FR" sz="1800" b="0" dirty="0">
                        <a:solidFill>
                          <a:schemeClr val="tx1"/>
                        </a:solidFill>
                        <a:latin typeface="Times New Roman" pitchFamily="18" charset="0"/>
                        <a:cs typeface="Times New Roman" pitchFamily="18" charset="0"/>
                      </a:endParaRPr>
                    </a:p>
                  </a:txBody>
                  <a:tcPr marL="91423" marR="91423" marT="45725" marB="45725"/>
                </a:tc>
              </a:tr>
              <a:tr h="419922">
                <a:tc>
                  <a:txBody>
                    <a:bodyPr/>
                    <a:lstStyle/>
                    <a:p>
                      <a:pPr algn="ctr"/>
                      <a:r>
                        <a:rPr lang="fr-FR" sz="1800" b="1" dirty="0" smtClean="0">
                          <a:solidFill>
                            <a:schemeClr val="tx1"/>
                          </a:solidFill>
                          <a:latin typeface="Times New Roman" pitchFamily="18" charset="0"/>
                          <a:cs typeface="Times New Roman" pitchFamily="18" charset="0"/>
                        </a:rPr>
                        <a:t>Cc BC + 100</a:t>
                      </a:r>
                      <a:endParaRPr lang="fr-FR" sz="1800" b="1" dirty="0">
                        <a:solidFill>
                          <a:schemeClr val="tx1"/>
                        </a:solidFill>
                        <a:latin typeface="Times New Roman" pitchFamily="18" charset="0"/>
                        <a:cs typeface="Times New Roman" pitchFamily="18" charset="0"/>
                      </a:endParaRPr>
                    </a:p>
                  </a:txBody>
                  <a:tcPr marL="91423" marR="91423" marT="45725" marB="45725"/>
                </a:tc>
                <a:tc>
                  <a:txBody>
                    <a:bodyPr/>
                    <a:lstStyle/>
                    <a:p>
                      <a:pPr algn="ctr"/>
                      <a:endParaRPr lang="fr-FR" sz="18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txBody>
                  <a:tcPr marL="91423" marR="91423" marT="45725" marB="45725"/>
                </a:tc>
              </a:tr>
            </a:tbl>
          </a:graphicData>
        </a:graphic>
      </p:graphicFrame>
      <p:graphicFrame>
        <p:nvGraphicFramePr>
          <p:cNvPr id="6" name="Espace réservé du contenu 3"/>
          <p:cNvGraphicFramePr>
            <a:graphicFrameLocks/>
          </p:cNvGraphicFramePr>
          <p:nvPr/>
        </p:nvGraphicFramePr>
        <p:xfrm>
          <a:off x="1508125" y="5761038"/>
          <a:ext cx="5943600" cy="1096962"/>
        </p:xfrm>
        <a:graphic>
          <a:graphicData uri="http://schemas.openxmlformats.org/drawingml/2006/table">
            <a:tbl>
              <a:tblPr firstRow="1" bandRow="1">
                <a:tableStyleId>{5C22544A-7EE6-4342-B048-85BDC9FD1C3A}</a:tableStyleId>
              </a:tblPr>
              <a:tblGrid>
                <a:gridCol w="2855655"/>
                <a:gridCol w="3088371"/>
              </a:tblGrid>
              <a:tr h="365654">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60" marR="91460" marT="45680" marB="45680"/>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60" marR="91460" marT="45680" marB="45680"/>
                </a:tc>
              </a:tr>
              <a:tr h="365654">
                <a:tc>
                  <a:txBody>
                    <a:bodyPr/>
                    <a:lstStyle/>
                    <a:p>
                      <a:pPr algn="ctr"/>
                      <a:r>
                        <a:rPr lang="fr-FR" sz="1800" dirty="0" smtClean="0">
                          <a:latin typeface="Times New Roman" pitchFamily="18" charset="0"/>
                          <a:cs typeface="Times New Roman" pitchFamily="18" charset="0"/>
                        </a:rPr>
                        <a:t>I 100</a:t>
                      </a:r>
                      <a:endParaRPr lang="fr-FR" sz="1800" dirty="0">
                        <a:latin typeface="Times New Roman" pitchFamily="18" charset="0"/>
                        <a:cs typeface="Times New Roman" pitchFamily="18" charset="0"/>
                      </a:endParaRPr>
                    </a:p>
                  </a:txBody>
                  <a:tcPr marL="91460" marR="91460" marT="45680" marB="45680"/>
                </a:tc>
                <a:tc>
                  <a:txBody>
                    <a:bodyPr/>
                    <a:lstStyle/>
                    <a:p>
                      <a:pPr algn="ctr"/>
                      <a:r>
                        <a:rPr lang="fr-FR" sz="1800" dirty="0" smtClean="0">
                          <a:latin typeface="Times New Roman" pitchFamily="18" charset="0"/>
                          <a:cs typeface="Times New Roman" pitchFamily="18" charset="0"/>
                        </a:rPr>
                        <a:t>Capital Social:</a:t>
                      </a:r>
                      <a:r>
                        <a:rPr lang="fr-FR" sz="1800" baseline="0" dirty="0" smtClean="0">
                          <a:latin typeface="Times New Roman" pitchFamily="18" charset="0"/>
                          <a:cs typeface="Times New Roman" pitchFamily="18" charset="0"/>
                        </a:rPr>
                        <a:t> 100</a:t>
                      </a:r>
                      <a:endParaRPr lang="fr-FR" sz="1800" dirty="0">
                        <a:latin typeface="Times New Roman" pitchFamily="18" charset="0"/>
                        <a:cs typeface="Times New Roman" pitchFamily="18" charset="0"/>
                      </a:endParaRPr>
                    </a:p>
                  </a:txBody>
                  <a:tcPr marL="91460" marR="91460" marT="45680" marB="45680"/>
                </a:tc>
              </a:tr>
              <a:tr h="365654">
                <a:tc>
                  <a:txBody>
                    <a:bodyPr/>
                    <a:lstStyle/>
                    <a:p>
                      <a:pPr algn="ctr"/>
                      <a:endParaRPr lang="fr-FR" sz="1800" dirty="0">
                        <a:latin typeface="Times New Roman" pitchFamily="18" charset="0"/>
                        <a:cs typeface="Times New Roman" pitchFamily="18" charset="0"/>
                      </a:endParaRPr>
                    </a:p>
                  </a:txBody>
                  <a:tcPr marL="91460" marR="91460" marT="45680" marB="45680"/>
                </a:tc>
                <a:tc>
                  <a:txBody>
                    <a:bodyPr/>
                    <a:lstStyle/>
                    <a:p>
                      <a:pPr algn="ctr"/>
                      <a:endParaRPr lang="fr-FR" sz="1800" dirty="0">
                        <a:latin typeface="Times New Roman" pitchFamily="18" charset="0"/>
                        <a:cs typeface="Times New Roman" pitchFamily="18" charset="0"/>
                      </a:endParaRPr>
                    </a:p>
                  </a:txBody>
                  <a:tcPr marL="91460" marR="91460" marT="45680" marB="45680"/>
                </a:tc>
              </a:tr>
            </a:tbl>
          </a:graphicData>
        </a:graphic>
      </p:graphicFrame>
      <p:sp>
        <p:nvSpPr>
          <p:cNvPr id="147490" name="ZoneTexte 6"/>
          <p:cNvSpPr txBox="1">
            <a:spLocks noChangeArrowheads="1"/>
          </p:cNvSpPr>
          <p:nvPr/>
        </p:nvSpPr>
        <p:spPr bwMode="auto">
          <a:xfrm>
            <a:off x="1258888" y="2497138"/>
            <a:ext cx="1511300" cy="368300"/>
          </a:xfrm>
          <a:prstGeom prst="rect">
            <a:avLst/>
          </a:prstGeom>
          <a:noFill/>
          <a:ln w="9525">
            <a:noFill/>
            <a:miter lim="800000"/>
            <a:headEnd/>
            <a:tailEnd/>
          </a:ln>
        </p:spPr>
        <p:txBody>
          <a:bodyPr>
            <a:spAutoFit/>
          </a:bodyPr>
          <a:lstStyle/>
          <a:p>
            <a:pPr algn="ctr"/>
            <a:r>
              <a:rPr lang="fr-FR" b="1">
                <a:latin typeface="Times New Roman" pitchFamily="18" charset="0"/>
                <a:cs typeface="Times New Roman" pitchFamily="18" charset="0"/>
              </a:rPr>
              <a:t>Trésor Public</a:t>
            </a:r>
          </a:p>
        </p:txBody>
      </p:sp>
      <p:sp>
        <p:nvSpPr>
          <p:cNvPr id="147491" name="ZoneTexte 7"/>
          <p:cNvSpPr txBox="1">
            <a:spLocks noChangeArrowheads="1"/>
          </p:cNvSpPr>
          <p:nvPr/>
        </p:nvSpPr>
        <p:spPr bwMode="auto">
          <a:xfrm>
            <a:off x="3906838" y="5411788"/>
            <a:ext cx="1879600" cy="369887"/>
          </a:xfrm>
          <a:prstGeom prst="rect">
            <a:avLst/>
          </a:prstGeom>
          <a:noFill/>
          <a:ln w="9525">
            <a:noFill/>
            <a:miter lim="800000"/>
            <a:headEnd/>
            <a:tailEnd/>
          </a:ln>
        </p:spPr>
        <p:txBody>
          <a:bodyPr>
            <a:spAutoFit/>
          </a:bodyPr>
          <a:lstStyle/>
          <a:p>
            <a:r>
              <a:rPr lang="fr-FR" b="1">
                <a:latin typeface="Times New Roman" pitchFamily="18" charset="0"/>
                <a:cs typeface="Times New Roman" pitchFamily="18" charset="0"/>
              </a:rPr>
              <a:t>EP</a:t>
            </a:r>
          </a:p>
        </p:txBody>
      </p:sp>
      <p:graphicFrame>
        <p:nvGraphicFramePr>
          <p:cNvPr id="11" name="Espace réservé du contenu 3"/>
          <p:cNvGraphicFramePr>
            <a:graphicFrameLocks/>
          </p:cNvGraphicFramePr>
          <p:nvPr/>
        </p:nvGraphicFramePr>
        <p:xfrm>
          <a:off x="5383213" y="2879725"/>
          <a:ext cx="3128962" cy="1270000"/>
        </p:xfrm>
        <a:graphic>
          <a:graphicData uri="http://schemas.openxmlformats.org/drawingml/2006/table">
            <a:tbl>
              <a:tblPr firstRow="1" bandRow="1">
                <a:tableStyleId>{5C22544A-7EE6-4342-B048-85BDC9FD1C3A}</a:tableStyleId>
              </a:tblPr>
              <a:tblGrid>
                <a:gridCol w="1564481"/>
                <a:gridCol w="1564481"/>
              </a:tblGrid>
              <a:tr h="402232">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35" marR="91435" marT="45726" marB="45726"/>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35" marR="91435" marT="45726" marB="45726"/>
                </a:tc>
              </a:tr>
              <a:tr h="402232">
                <a:tc>
                  <a:txBody>
                    <a:bodyPr/>
                    <a:lstStyle/>
                    <a:p>
                      <a:pPr algn="ctr"/>
                      <a:r>
                        <a:rPr lang="fr-FR" sz="18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Devises - 100</a:t>
                      </a:r>
                      <a:endParaRPr lang="fr-FR" sz="18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txBody>
                  <a:tcPr marL="91435" marR="91435" marT="45726" marB="45726"/>
                </a:tc>
                <a:tc>
                  <a:txBody>
                    <a:bodyPr/>
                    <a:lstStyle/>
                    <a:p>
                      <a:pPr algn="ctr"/>
                      <a:r>
                        <a:rPr lang="fr-FR" sz="1800" dirty="0" smtClean="0">
                          <a:latin typeface="Times New Roman" pitchFamily="18" charset="0"/>
                          <a:cs typeface="Times New Roman" pitchFamily="18" charset="0"/>
                        </a:rPr>
                        <a:t> R100</a:t>
                      </a:r>
                      <a:endParaRPr lang="fr-FR" sz="1800" dirty="0">
                        <a:latin typeface="Times New Roman" pitchFamily="18" charset="0"/>
                        <a:cs typeface="Times New Roman" pitchFamily="18" charset="0"/>
                      </a:endParaRPr>
                    </a:p>
                  </a:txBody>
                  <a:tcPr marL="91435" marR="91435" marT="45726" marB="45726"/>
                </a:tc>
              </a:tr>
              <a:tr h="464891">
                <a:tc>
                  <a:txBody>
                    <a:bodyPr/>
                    <a:lstStyle/>
                    <a:p>
                      <a:pPr algn="ctr"/>
                      <a:r>
                        <a:rPr lang="fr-FR" sz="18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PP EP +100</a:t>
                      </a:r>
                      <a:endParaRPr lang="fr-FR" sz="1800"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a:txBody>
                  <a:tcPr marL="91435" marR="91435" marT="45726" marB="45726"/>
                </a:tc>
                <a:tc>
                  <a:txBody>
                    <a:bodyPr/>
                    <a:lstStyle/>
                    <a:p>
                      <a:pPr algn="ctr"/>
                      <a:endParaRPr lang="fr-FR" sz="1800" dirty="0">
                        <a:latin typeface="Times New Roman" pitchFamily="18" charset="0"/>
                        <a:cs typeface="Times New Roman" pitchFamily="18" charset="0"/>
                      </a:endParaRPr>
                    </a:p>
                  </a:txBody>
                  <a:tcPr marL="91435" marR="91435" marT="45726" marB="45726"/>
                </a:tc>
              </a:tr>
            </a:tbl>
          </a:graphicData>
        </a:graphic>
      </p:graphicFrame>
      <p:sp>
        <p:nvSpPr>
          <p:cNvPr id="147506" name="Rectangle 2"/>
          <p:cNvSpPr>
            <a:spLocks noChangeArrowheads="1"/>
          </p:cNvSpPr>
          <p:nvPr/>
        </p:nvSpPr>
        <p:spPr bwMode="auto">
          <a:xfrm>
            <a:off x="6643688" y="2500313"/>
            <a:ext cx="517525" cy="369887"/>
          </a:xfrm>
          <a:prstGeom prst="rect">
            <a:avLst/>
          </a:prstGeom>
          <a:noFill/>
          <a:ln w="9525">
            <a:noFill/>
            <a:miter lim="800000"/>
            <a:headEnd/>
            <a:tailEnd/>
          </a:ln>
        </p:spPr>
        <p:txBody>
          <a:bodyPr wrap="none">
            <a:spAutoFit/>
          </a:bodyPr>
          <a:lstStyle/>
          <a:p>
            <a:pPr algn="ctr"/>
            <a:r>
              <a:rPr lang="fr-FR" b="1">
                <a:latin typeface="Times New Roman" pitchFamily="18" charset="0"/>
                <a:cs typeface="Times New Roman" pitchFamily="18" charset="0"/>
              </a:rPr>
              <a:t>IIE</a:t>
            </a:r>
          </a:p>
        </p:txBody>
      </p:sp>
      <p:graphicFrame>
        <p:nvGraphicFramePr>
          <p:cNvPr id="16" name="Espace réservé du contenu 3"/>
          <p:cNvGraphicFramePr>
            <a:graphicFrameLocks/>
          </p:cNvGraphicFramePr>
          <p:nvPr/>
        </p:nvGraphicFramePr>
        <p:xfrm>
          <a:off x="871538" y="765175"/>
          <a:ext cx="7300912" cy="1598613"/>
        </p:xfrm>
        <a:graphic>
          <a:graphicData uri="http://schemas.openxmlformats.org/drawingml/2006/table">
            <a:tbl>
              <a:tblPr firstRow="1" bandRow="1">
                <a:tableStyleId>{5C22544A-7EE6-4342-B048-85BDC9FD1C3A}</a:tableStyleId>
              </a:tblPr>
              <a:tblGrid>
                <a:gridCol w="3556422"/>
                <a:gridCol w="3744415"/>
              </a:tblGrid>
              <a:tr h="365704">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49" marR="91449" marT="45694" marB="45694"/>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49" marR="91449" marT="45694" marB="45694"/>
                </a:tc>
              </a:tr>
              <a:tr h="365704">
                <a:tc>
                  <a:txBody>
                    <a:bodyPr/>
                    <a:lstStyle/>
                    <a:p>
                      <a:pPr algn="ctr"/>
                      <a:r>
                        <a:rPr lang="fr-FR" sz="1800"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Créance sur l’Etranger +100</a:t>
                      </a:r>
                      <a:endParaRPr lang="fr-FR" sz="18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txBody>
                  <a:tcPr marL="91449" marR="91449" marT="45694" marB="45694"/>
                </a:tc>
                <a:tc>
                  <a:txBody>
                    <a:bodyPr/>
                    <a:lstStyle/>
                    <a:p>
                      <a:pPr algn="ctr"/>
                      <a:r>
                        <a:rPr lang="fr-FR" sz="1800" dirty="0" smtClean="0">
                          <a:latin typeface="Times New Roman" pitchFamily="18" charset="0"/>
                          <a:cs typeface="Times New Roman" pitchFamily="18" charset="0"/>
                        </a:rPr>
                        <a:t>Circulation fiduciaire 100</a:t>
                      </a:r>
                      <a:endParaRPr lang="fr-FR" sz="1800" dirty="0">
                        <a:latin typeface="Times New Roman" pitchFamily="18" charset="0"/>
                        <a:cs typeface="Times New Roman" pitchFamily="18" charset="0"/>
                      </a:endParaRPr>
                    </a:p>
                  </a:txBody>
                  <a:tcPr marL="91449" marR="91449" marT="45694" marB="45694"/>
                </a:tc>
              </a:tr>
              <a:tr h="433817">
                <a:tc>
                  <a:txBody>
                    <a:bodyPr/>
                    <a:lstStyle/>
                    <a:p>
                      <a:pPr algn="ctr"/>
                      <a:r>
                        <a:rPr lang="fr-FR" sz="1800" b="0" dirty="0" smtClean="0">
                          <a:solidFill>
                            <a:schemeClr val="tx1"/>
                          </a:solidFill>
                          <a:latin typeface="Times New Roman" pitchFamily="18" charset="0"/>
                          <a:cs typeface="Times New Roman" pitchFamily="18" charset="0"/>
                        </a:rPr>
                        <a:t>Créance sur l’intérieur 100</a:t>
                      </a:r>
                      <a:endParaRPr lang="fr-FR" sz="1800" b="0" dirty="0">
                        <a:solidFill>
                          <a:schemeClr val="tx1"/>
                        </a:solidFill>
                        <a:latin typeface="Times New Roman" pitchFamily="18" charset="0"/>
                        <a:cs typeface="Times New Roman" pitchFamily="18" charset="0"/>
                      </a:endParaRPr>
                    </a:p>
                  </a:txBody>
                  <a:tcPr marL="91449" marR="91449" marT="45694" marB="45694"/>
                </a:tc>
                <a:tc>
                  <a:txBody>
                    <a:bodyPr/>
                    <a:lstStyle/>
                    <a:p>
                      <a:pPr algn="ctr"/>
                      <a:r>
                        <a:rPr lang="fr-FR" sz="1800" b="0" dirty="0" smtClean="0">
                          <a:solidFill>
                            <a:schemeClr val="tx1"/>
                          </a:solidFill>
                          <a:effectLst/>
                          <a:latin typeface="Times New Roman" pitchFamily="18" charset="0"/>
                          <a:cs typeface="Times New Roman" pitchFamily="18" charset="0"/>
                        </a:rPr>
                        <a:t>Réserves bancaires</a:t>
                      </a:r>
                      <a:endParaRPr lang="fr-FR" sz="1800" b="0" dirty="0">
                        <a:solidFill>
                          <a:schemeClr val="tx1"/>
                        </a:solidFill>
                        <a:effectLst/>
                        <a:latin typeface="Times New Roman" pitchFamily="18" charset="0"/>
                        <a:cs typeface="Times New Roman" pitchFamily="18" charset="0"/>
                      </a:endParaRPr>
                    </a:p>
                  </a:txBody>
                  <a:tcPr marL="91449" marR="91449" marT="45694" marB="45694"/>
                </a:tc>
              </a:tr>
              <a:tr h="433817">
                <a:tc>
                  <a:txBody>
                    <a:bodyPr/>
                    <a:lstStyle/>
                    <a:p>
                      <a:pPr algn="ctr"/>
                      <a:endParaRPr lang="fr-FR" sz="1800" b="0" dirty="0">
                        <a:solidFill>
                          <a:schemeClr val="tx1"/>
                        </a:solidFill>
                        <a:latin typeface="Times New Roman" pitchFamily="18" charset="0"/>
                        <a:cs typeface="Times New Roman" pitchFamily="18" charset="0"/>
                      </a:endParaRPr>
                    </a:p>
                  </a:txBody>
                  <a:tcPr marL="91449" marR="91449" marT="45694" marB="45694"/>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800" b="1" dirty="0" smtClean="0">
                          <a:solidFill>
                            <a:schemeClr val="tx1"/>
                          </a:solidFill>
                          <a:latin typeface="Times New Roman" pitchFamily="18" charset="0"/>
                          <a:cs typeface="Times New Roman" pitchFamily="18" charset="0"/>
                        </a:rPr>
                        <a:t>Cc. Etat + 100</a:t>
                      </a:r>
                    </a:p>
                  </a:txBody>
                  <a:tcPr marL="91449" marR="91449" marT="45694" marB="45694"/>
                </a:tc>
              </a:tr>
            </a:tbl>
          </a:graphicData>
        </a:graphic>
      </p:graphicFrame>
      <p:sp>
        <p:nvSpPr>
          <p:cNvPr id="147524" name="ZoneTexte 16"/>
          <p:cNvSpPr txBox="1">
            <a:spLocks noChangeArrowheads="1"/>
          </p:cNvSpPr>
          <p:nvPr/>
        </p:nvSpPr>
        <p:spPr bwMode="auto">
          <a:xfrm>
            <a:off x="3727450" y="412750"/>
            <a:ext cx="1512888" cy="369888"/>
          </a:xfrm>
          <a:prstGeom prst="rect">
            <a:avLst/>
          </a:prstGeom>
          <a:noFill/>
          <a:ln w="9525">
            <a:noFill/>
            <a:miter lim="800000"/>
            <a:headEnd/>
            <a:tailEnd/>
          </a:ln>
        </p:spPr>
        <p:txBody>
          <a:bodyPr>
            <a:spAutoFit/>
          </a:bodyPr>
          <a:lstStyle/>
          <a:p>
            <a:pPr algn="ctr"/>
            <a:r>
              <a:rPr lang="fr-FR" b="1">
                <a:latin typeface="Times New Roman" pitchFamily="18" charset="0"/>
                <a:cs typeface="Times New Roman" pitchFamily="18" charset="0"/>
              </a:rPr>
              <a:t>BC</a:t>
            </a:r>
          </a:p>
        </p:txBody>
      </p:sp>
      <p:sp>
        <p:nvSpPr>
          <p:cNvPr id="12" name="Espace réservé du pied de page 11"/>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8313" y="0"/>
            <a:ext cx="8229600" cy="404813"/>
          </a:xfrm>
        </p:spPr>
        <p:txBody>
          <a:bodyPr rtlCol="0">
            <a:normAutofit fontScale="90000"/>
          </a:bodyPr>
          <a:lstStyle/>
          <a:p>
            <a:pPr eaLnBrk="1" fontAlgn="auto" hangingPunct="1">
              <a:spcAft>
                <a:spcPts val="0"/>
              </a:spcAft>
              <a:defRPr/>
            </a:pPr>
            <a:r>
              <a:rPr lang="fr-FR" sz="2400" dirty="0" smtClean="0">
                <a:effectLst>
                  <a:outerShdw blurRad="38100" dist="38100" dir="2700000" algn="tl">
                    <a:srgbClr val="000000">
                      <a:alpha val="43137"/>
                    </a:srgbClr>
                  </a:outerShdw>
                </a:effectLst>
                <a:latin typeface="Times New Roman" pitchFamily="18" charset="0"/>
                <a:cs typeface="Times New Roman" pitchFamily="18" charset="0"/>
              </a:rPr>
              <a:t>2</a:t>
            </a:r>
            <a:r>
              <a:rPr lang="fr-FR" sz="2400" baseline="30000" dirty="0" smtClean="0">
                <a:effectLst>
                  <a:outerShdw blurRad="38100" dist="38100" dir="2700000" algn="tl">
                    <a:srgbClr val="000000">
                      <a:alpha val="43137"/>
                    </a:srgbClr>
                  </a:outerShdw>
                </a:effectLst>
                <a:latin typeface="Times New Roman" pitchFamily="18" charset="0"/>
                <a:cs typeface="Times New Roman" pitchFamily="18" charset="0"/>
              </a:rPr>
              <a:t>ème</a:t>
            </a:r>
            <a:r>
              <a:rPr lang="fr-FR" sz="2400" dirty="0" smtClean="0">
                <a:effectLst>
                  <a:outerShdw blurRad="38100" dist="38100" dir="2700000" algn="tl">
                    <a:srgbClr val="000000">
                      <a:alpha val="43137"/>
                    </a:srgbClr>
                  </a:outerShdw>
                </a:effectLst>
                <a:latin typeface="Times New Roman" pitchFamily="18" charset="0"/>
                <a:cs typeface="Times New Roman" pitchFamily="18" charset="0"/>
              </a:rPr>
              <a:t> cas : conversion de </a:t>
            </a:r>
            <a:r>
              <a:rPr lang="fr-FR" sz="2400" smtClean="0">
                <a:effectLst>
                  <a:outerShdw blurRad="38100" dist="38100" dir="2700000" algn="tl">
                    <a:srgbClr val="000000">
                      <a:alpha val="43137"/>
                    </a:srgbClr>
                  </a:outerShdw>
                </a:effectLst>
                <a:latin typeface="Times New Roman" pitchFamily="18" charset="0"/>
                <a:cs typeface="Times New Roman" pitchFamily="18" charset="0"/>
              </a:rPr>
              <a:t>la contrepartie</a:t>
            </a:r>
            <a:endParaRPr lang="fr-FR" sz="2400" dirty="0">
              <a:effectLst>
                <a:outerShdw blurRad="38100" dist="38100" dir="2700000" algn="tl">
                  <a:srgbClr val="000000">
                    <a:alpha val="43137"/>
                  </a:srgbClr>
                </a:outerShdw>
              </a:effectLst>
              <a:latin typeface="Times New Roman" pitchFamily="18" charset="0"/>
              <a:cs typeface="Times New Roman" pitchFamily="18" charset="0"/>
            </a:endParaRPr>
          </a:p>
        </p:txBody>
      </p:sp>
      <p:graphicFrame>
        <p:nvGraphicFramePr>
          <p:cNvPr id="4" name="Espace réservé du contenu 3"/>
          <p:cNvGraphicFramePr>
            <a:graphicFrameLocks noGrp="1"/>
          </p:cNvGraphicFramePr>
          <p:nvPr>
            <p:ph idx="1"/>
          </p:nvPr>
        </p:nvGraphicFramePr>
        <p:xfrm>
          <a:off x="468313" y="2894013"/>
          <a:ext cx="3554412" cy="1792287"/>
        </p:xfrm>
        <a:graphic>
          <a:graphicData uri="http://schemas.openxmlformats.org/drawingml/2006/table">
            <a:tbl>
              <a:tblPr firstRow="1" bandRow="1">
                <a:tableStyleId>{5C22544A-7EE6-4342-B048-85BDC9FD1C3A}</a:tableStyleId>
              </a:tblPr>
              <a:tblGrid>
                <a:gridCol w="1674795"/>
                <a:gridCol w="1879617"/>
              </a:tblGrid>
              <a:tr h="365797">
                <a:tc>
                  <a:txBody>
                    <a:bodyPr/>
                    <a:lstStyle/>
                    <a:p>
                      <a:endParaRPr lang="fr-FR" dirty="0">
                        <a:latin typeface="Times New Roman" pitchFamily="18" charset="0"/>
                        <a:cs typeface="Times New Roman" pitchFamily="18" charset="0"/>
                      </a:endParaRPr>
                    </a:p>
                  </a:txBody>
                  <a:tcPr marL="91423" marR="91423" marT="45725" marB="45725"/>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23" marR="91423" marT="45725" marB="45725"/>
                </a:tc>
              </a:tr>
              <a:tr h="365797">
                <a:tc>
                  <a:txBody>
                    <a:bodyPr/>
                    <a:lstStyle/>
                    <a:p>
                      <a:r>
                        <a:rPr lang="fr-FR" dirty="0" smtClean="0">
                          <a:latin typeface="Times New Roman" pitchFamily="18" charset="0"/>
                          <a:cs typeface="Times New Roman" pitchFamily="18" charset="0"/>
                        </a:rPr>
                        <a:t>DP 100</a:t>
                      </a:r>
                      <a:endParaRPr lang="fr-FR" dirty="0">
                        <a:latin typeface="Times New Roman" pitchFamily="18" charset="0"/>
                        <a:cs typeface="Times New Roman" pitchFamily="18" charset="0"/>
                      </a:endParaRPr>
                    </a:p>
                  </a:txBody>
                  <a:tcPr marL="91423" marR="91423" marT="45725" marB="45725"/>
                </a:tc>
                <a:tc>
                  <a:txBody>
                    <a:bodyPr/>
                    <a:lstStyle/>
                    <a:p>
                      <a:pPr algn="ctr"/>
                      <a:r>
                        <a:rPr lang="fr-FR" sz="1800" dirty="0" smtClean="0">
                          <a:solidFill>
                            <a:srgbClr val="FF0000"/>
                          </a:solidFill>
                          <a:latin typeface="Times New Roman" pitchFamily="18" charset="0"/>
                          <a:cs typeface="Times New Roman" pitchFamily="18" charset="0"/>
                        </a:rPr>
                        <a:t>Dette BC</a:t>
                      </a:r>
                      <a:endParaRPr lang="fr-FR" sz="1800" dirty="0">
                        <a:solidFill>
                          <a:srgbClr val="FF0000"/>
                        </a:solidFill>
                        <a:latin typeface="Times New Roman" pitchFamily="18" charset="0"/>
                        <a:cs typeface="Times New Roman" pitchFamily="18" charset="0"/>
                      </a:endParaRPr>
                    </a:p>
                  </a:txBody>
                  <a:tcPr marL="91423" marR="91423" marT="45725" marB="45725"/>
                </a:tc>
              </a:tr>
              <a:tr h="529230">
                <a:tc>
                  <a:txBody>
                    <a:bodyPr/>
                    <a:lstStyle/>
                    <a:p>
                      <a:endParaRPr lang="fr-FR" b="1" dirty="0">
                        <a:solidFill>
                          <a:schemeClr val="tx1"/>
                        </a:solidFill>
                        <a:latin typeface="Times New Roman" pitchFamily="18" charset="0"/>
                        <a:cs typeface="Times New Roman" pitchFamily="18" charset="0"/>
                      </a:endParaRPr>
                    </a:p>
                  </a:txBody>
                  <a:tcPr marL="91423" marR="91423" marT="45725" marB="45725"/>
                </a:tc>
                <a:tc>
                  <a:txBody>
                    <a:bodyPr/>
                    <a:lstStyle/>
                    <a:p>
                      <a:pPr algn="ctr"/>
                      <a:r>
                        <a:rPr lang="fr-FR" sz="1800" b="1" dirty="0" smtClean="0">
                          <a:solidFill>
                            <a:schemeClr val="tx1"/>
                          </a:solidFill>
                          <a:latin typeface="Times New Roman" pitchFamily="18" charset="0"/>
                          <a:cs typeface="Times New Roman" pitchFamily="18" charset="0"/>
                        </a:rPr>
                        <a:t>Engagement</a:t>
                      </a:r>
                      <a:r>
                        <a:rPr lang="fr-FR" sz="1800" b="1" baseline="0" dirty="0" smtClean="0">
                          <a:solidFill>
                            <a:schemeClr val="tx1"/>
                          </a:solidFill>
                          <a:latin typeface="Times New Roman" pitchFamily="18" charset="0"/>
                          <a:cs typeface="Times New Roman" pitchFamily="18" charset="0"/>
                        </a:rPr>
                        <a:t> Etat 100</a:t>
                      </a:r>
                      <a:endParaRPr lang="fr-FR" sz="1800" b="1" dirty="0">
                        <a:solidFill>
                          <a:schemeClr val="tx1"/>
                        </a:solidFill>
                        <a:latin typeface="Times New Roman" pitchFamily="18" charset="0"/>
                        <a:cs typeface="Times New Roman" pitchFamily="18" charset="0"/>
                      </a:endParaRPr>
                    </a:p>
                  </a:txBody>
                  <a:tcPr marL="91423" marR="91423" marT="45725" marB="45725"/>
                </a:tc>
              </a:tr>
              <a:tr h="419922">
                <a:tc>
                  <a:txBody>
                    <a:bodyPr/>
                    <a:lstStyle/>
                    <a:p>
                      <a:pPr algn="ctr"/>
                      <a:r>
                        <a:rPr lang="fr-FR" sz="1800" dirty="0" smtClean="0">
                          <a:solidFill>
                            <a:srgbClr val="FF0000"/>
                          </a:solidFill>
                          <a:latin typeface="Times New Roman" pitchFamily="18" charset="0"/>
                          <a:cs typeface="Times New Roman" pitchFamily="18" charset="0"/>
                        </a:rPr>
                        <a:t>Cc BC + 100</a:t>
                      </a:r>
                      <a:endParaRPr lang="fr-FR" sz="1800" dirty="0">
                        <a:solidFill>
                          <a:srgbClr val="FF0000"/>
                        </a:solidFill>
                        <a:latin typeface="Times New Roman" pitchFamily="18" charset="0"/>
                        <a:cs typeface="Times New Roman" pitchFamily="18" charset="0"/>
                      </a:endParaRPr>
                    </a:p>
                  </a:txBody>
                  <a:tcPr marL="91423" marR="91423" marT="45725" marB="45725"/>
                </a:tc>
                <a:tc>
                  <a:txBody>
                    <a:bodyPr/>
                    <a:lstStyle/>
                    <a:p>
                      <a:pPr algn="ctr"/>
                      <a:endParaRPr lang="fr-FR" sz="18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txBody>
                  <a:tcPr marL="91423" marR="91423" marT="45725" marB="45725"/>
                </a:tc>
              </a:tr>
            </a:tbl>
          </a:graphicData>
        </a:graphic>
      </p:graphicFrame>
      <p:graphicFrame>
        <p:nvGraphicFramePr>
          <p:cNvPr id="6" name="Espace réservé du contenu 3"/>
          <p:cNvGraphicFramePr>
            <a:graphicFrameLocks/>
          </p:cNvGraphicFramePr>
          <p:nvPr/>
        </p:nvGraphicFramePr>
        <p:xfrm>
          <a:off x="1508125" y="5761038"/>
          <a:ext cx="5943600" cy="1096962"/>
        </p:xfrm>
        <a:graphic>
          <a:graphicData uri="http://schemas.openxmlformats.org/drawingml/2006/table">
            <a:tbl>
              <a:tblPr firstRow="1" bandRow="1">
                <a:tableStyleId>{5C22544A-7EE6-4342-B048-85BDC9FD1C3A}</a:tableStyleId>
              </a:tblPr>
              <a:tblGrid>
                <a:gridCol w="2855655"/>
                <a:gridCol w="3088371"/>
              </a:tblGrid>
              <a:tr h="365654">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60" marR="91460" marT="45680" marB="45680"/>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60" marR="91460" marT="45680" marB="45680"/>
                </a:tc>
              </a:tr>
              <a:tr h="365654">
                <a:tc>
                  <a:txBody>
                    <a:bodyPr/>
                    <a:lstStyle/>
                    <a:p>
                      <a:pPr algn="ctr"/>
                      <a:r>
                        <a:rPr lang="fr-FR" sz="1800" dirty="0" smtClean="0">
                          <a:latin typeface="Times New Roman" pitchFamily="18" charset="0"/>
                          <a:cs typeface="Times New Roman" pitchFamily="18" charset="0"/>
                        </a:rPr>
                        <a:t>I 100</a:t>
                      </a:r>
                      <a:endParaRPr lang="fr-FR" sz="1800" dirty="0">
                        <a:latin typeface="Times New Roman" pitchFamily="18" charset="0"/>
                        <a:cs typeface="Times New Roman" pitchFamily="18" charset="0"/>
                      </a:endParaRPr>
                    </a:p>
                  </a:txBody>
                  <a:tcPr marL="91460" marR="91460" marT="45680" marB="45680"/>
                </a:tc>
                <a:tc>
                  <a:txBody>
                    <a:bodyPr/>
                    <a:lstStyle/>
                    <a:p>
                      <a:pPr algn="ctr"/>
                      <a:r>
                        <a:rPr lang="fr-FR" sz="1800" dirty="0" smtClean="0">
                          <a:latin typeface="Times New Roman" pitchFamily="18" charset="0"/>
                          <a:cs typeface="Times New Roman" pitchFamily="18" charset="0"/>
                        </a:rPr>
                        <a:t>Capital Social:</a:t>
                      </a:r>
                      <a:r>
                        <a:rPr lang="fr-FR" sz="1800" baseline="0" dirty="0" smtClean="0">
                          <a:latin typeface="Times New Roman" pitchFamily="18" charset="0"/>
                          <a:cs typeface="Times New Roman" pitchFamily="18" charset="0"/>
                        </a:rPr>
                        <a:t> 100</a:t>
                      </a:r>
                      <a:endParaRPr lang="fr-FR" sz="1800" dirty="0">
                        <a:latin typeface="Times New Roman" pitchFamily="18" charset="0"/>
                        <a:cs typeface="Times New Roman" pitchFamily="18" charset="0"/>
                      </a:endParaRPr>
                    </a:p>
                  </a:txBody>
                  <a:tcPr marL="91460" marR="91460" marT="45680" marB="45680"/>
                </a:tc>
              </a:tr>
              <a:tr h="365654">
                <a:tc>
                  <a:txBody>
                    <a:bodyPr/>
                    <a:lstStyle/>
                    <a:p>
                      <a:pPr algn="ctr"/>
                      <a:endParaRPr lang="fr-FR" sz="1800" dirty="0">
                        <a:latin typeface="Times New Roman" pitchFamily="18" charset="0"/>
                        <a:cs typeface="Times New Roman" pitchFamily="18" charset="0"/>
                      </a:endParaRPr>
                    </a:p>
                  </a:txBody>
                  <a:tcPr marL="91460" marR="91460" marT="45680" marB="45680"/>
                </a:tc>
                <a:tc>
                  <a:txBody>
                    <a:bodyPr/>
                    <a:lstStyle/>
                    <a:p>
                      <a:pPr algn="ctr"/>
                      <a:endParaRPr lang="fr-FR" sz="1800" dirty="0">
                        <a:latin typeface="Times New Roman" pitchFamily="18" charset="0"/>
                        <a:cs typeface="Times New Roman" pitchFamily="18" charset="0"/>
                      </a:endParaRPr>
                    </a:p>
                  </a:txBody>
                  <a:tcPr marL="91460" marR="91460" marT="45680" marB="45680"/>
                </a:tc>
              </a:tr>
            </a:tbl>
          </a:graphicData>
        </a:graphic>
      </p:graphicFrame>
      <p:sp>
        <p:nvSpPr>
          <p:cNvPr id="148514" name="ZoneTexte 6"/>
          <p:cNvSpPr txBox="1">
            <a:spLocks noChangeArrowheads="1"/>
          </p:cNvSpPr>
          <p:nvPr/>
        </p:nvSpPr>
        <p:spPr bwMode="auto">
          <a:xfrm>
            <a:off x="1258888" y="2497138"/>
            <a:ext cx="1511300" cy="368300"/>
          </a:xfrm>
          <a:prstGeom prst="rect">
            <a:avLst/>
          </a:prstGeom>
          <a:noFill/>
          <a:ln w="9525">
            <a:noFill/>
            <a:miter lim="800000"/>
            <a:headEnd/>
            <a:tailEnd/>
          </a:ln>
        </p:spPr>
        <p:txBody>
          <a:bodyPr>
            <a:spAutoFit/>
          </a:bodyPr>
          <a:lstStyle/>
          <a:p>
            <a:pPr algn="ctr"/>
            <a:r>
              <a:rPr lang="fr-FR" b="1">
                <a:latin typeface="Times New Roman" pitchFamily="18" charset="0"/>
                <a:cs typeface="Times New Roman" pitchFamily="18" charset="0"/>
              </a:rPr>
              <a:t>Trésor Public</a:t>
            </a:r>
          </a:p>
        </p:txBody>
      </p:sp>
      <p:sp>
        <p:nvSpPr>
          <p:cNvPr id="148515" name="ZoneTexte 7"/>
          <p:cNvSpPr txBox="1">
            <a:spLocks noChangeArrowheads="1"/>
          </p:cNvSpPr>
          <p:nvPr/>
        </p:nvSpPr>
        <p:spPr bwMode="auto">
          <a:xfrm>
            <a:off x="3906838" y="5411788"/>
            <a:ext cx="1879600" cy="369887"/>
          </a:xfrm>
          <a:prstGeom prst="rect">
            <a:avLst/>
          </a:prstGeom>
          <a:noFill/>
          <a:ln w="9525">
            <a:noFill/>
            <a:miter lim="800000"/>
            <a:headEnd/>
            <a:tailEnd/>
          </a:ln>
        </p:spPr>
        <p:txBody>
          <a:bodyPr>
            <a:spAutoFit/>
          </a:bodyPr>
          <a:lstStyle/>
          <a:p>
            <a:r>
              <a:rPr lang="fr-FR" b="1">
                <a:latin typeface="Times New Roman" pitchFamily="18" charset="0"/>
                <a:cs typeface="Times New Roman" pitchFamily="18" charset="0"/>
              </a:rPr>
              <a:t>EP</a:t>
            </a:r>
          </a:p>
        </p:txBody>
      </p:sp>
      <p:graphicFrame>
        <p:nvGraphicFramePr>
          <p:cNvPr id="11" name="Espace réservé du contenu 3"/>
          <p:cNvGraphicFramePr>
            <a:graphicFrameLocks/>
          </p:cNvGraphicFramePr>
          <p:nvPr/>
        </p:nvGraphicFramePr>
        <p:xfrm>
          <a:off x="5383213" y="2879725"/>
          <a:ext cx="3128962" cy="1270000"/>
        </p:xfrm>
        <a:graphic>
          <a:graphicData uri="http://schemas.openxmlformats.org/drawingml/2006/table">
            <a:tbl>
              <a:tblPr firstRow="1" bandRow="1">
                <a:tableStyleId>{5C22544A-7EE6-4342-B048-85BDC9FD1C3A}</a:tableStyleId>
              </a:tblPr>
              <a:tblGrid>
                <a:gridCol w="1564481"/>
                <a:gridCol w="1564481"/>
              </a:tblGrid>
              <a:tr h="402232">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35" marR="91435" marT="45726" marB="45726"/>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35" marR="91435" marT="45726" marB="45726"/>
                </a:tc>
              </a:tr>
              <a:tr h="402232">
                <a:tc>
                  <a:txBody>
                    <a:bodyPr/>
                    <a:lstStyle/>
                    <a:p>
                      <a:pPr algn="ctr"/>
                      <a:endParaRPr lang="fr-FR" sz="1800" dirty="0">
                        <a:latin typeface="Times New Roman" pitchFamily="18" charset="0"/>
                        <a:cs typeface="Times New Roman" pitchFamily="18" charset="0"/>
                      </a:endParaRPr>
                    </a:p>
                  </a:txBody>
                  <a:tcPr marL="91435" marR="91435" marT="45726" marB="45726"/>
                </a:tc>
                <a:tc>
                  <a:txBody>
                    <a:bodyPr/>
                    <a:lstStyle/>
                    <a:p>
                      <a:pPr algn="ctr"/>
                      <a:r>
                        <a:rPr lang="fr-FR" sz="1800" dirty="0" smtClean="0">
                          <a:latin typeface="Times New Roman" pitchFamily="18" charset="0"/>
                          <a:cs typeface="Times New Roman" pitchFamily="18" charset="0"/>
                        </a:rPr>
                        <a:t> R100</a:t>
                      </a:r>
                      <a:endParaRPr lang="fr-FR" sz="1800" dirty="0">
                        <a:latin typeface="Times New Roman" pitchFamily="18" charset="0"/>
                        <a:cs typeface="Times New Roman" pitchFamily="18" charset="0"/>
                      </a:endParaRPr>
                    </a:p>
                  </a:txBody>
                  <a:tcPr marL="91435" marR="91435" marT="45726" marB="45726"/>
                </a:tc>
              </a:tr>
              <a:tr h="464891">
                <a:tc>
                  <a:txBody>
                    <a:bodyPr/>
                    <a:lstStyle/>
                    <a:p>
                      <a:pPr algn="ctr"/>
                      <a:r>
                        <a:rPr lang="fr-FR" sz="1800"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PP EP 100</a:t>
                      </a:r>
                      <a:endParaRPr lang="fr-FR" sz="18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txBody>
                  <a:tcPr marL="91435" marR="91435" marT="45726" marB="45726"/>
                </a:tc>
                <a:tc>
                  <a:txBody>
                    <a:bodyPr/>
                    <a:lstStyle/>
                    <a:p>
                      <a:pPr algn="ctr"/>
                      <a:endParaRPr lang="fr-FR" sz="1800" dirty="0">
                        <a:latin typeface="Times New Roman" pitchFamily="18" charset="0"/>
                        <a:cs typeface="Times New Roman" pitchFamily="18" charset="0"/>
                      </a:endParaRPr>
                    </a:p>
                  </a:txBody>
                  <a:tcPr marL="91435" marR="91435" marT="45726" marB="45726"/>
                </a:tc>
              </a:tr>
            </a:tbl>
          </a:graphicData>
        </a:graphic>
      </p:graphicFrame>
      <p:sp>
        <p:nvSpPr>
          <p:cNvPr id="148530" name="Rectangle 2"/>
          <p:cNvSpPr>
            <a:spLocks noChangeArrowheads="1"/>
          </p:cNvSpPr>
          <p:nvPr/>
        </p:nvSpPr>
        <p:spPr bwMode="auto">
          <a:xfrm>
            <a:off x="6643688" y="2500313"/>
            <a:ext cx="517525" cy="369887"/>
          </a:xfrm>
          <a:prstGeom prst="rect">
            <a:avLst/>
          </a:prstGeom>
          <a:noFill/>
          <a:ln w="9525">
            <a:noFill/>
            <a:miter lim="800000"/>
            <a:headEnd/>
            <a:tailEnd/>
          </a:ln>
        </p:spPr>
        <p:txBody>
          <a:bodyPr wrap="none">
            <a:spAutoFit/>
          </a:bodyPr>
          <a:lstStyle/>
          <a:p>
            <a:pPr algn="ctr"/>
            <a:r>
              <a:rPr lang="fr-FR" b="1">
                <a:latin typeface="Times New Roman" pitchFamily="18" charset="0"/>
                <a:cs typeface="Times New Roman" pitchFamily="18" charset="0"/>
              </a:rPr>
              <a:t>IIE</a:t>
            </a:r>
          </a:p>
        </p:txBody>
      </p:sp>
      <p:graphicFrame>
        <p:nvGraphicFramePr>
          <p:cNvPr id="16" name="Espace réservé du contenu 3"/>
          <p:cNvGraphicFramePr>
            <a:graphicFrameLocks/>
          </p:cNvGraphicFramePr>
          <p:nvPr/>
        </p:nvGraphicFramePr>
        <p:xfrm>
          <a:off x="871538" y="765175"/>
          <a:ext cx="7300912" cy="1598613"/>
        </p:xfrm>
        <a:graphic>
          <a:graphicData uri="http://schemas.openxmlformats.org/drawingml/2006/table">
            <a:tbl>
              <a:tblPr firstRow="1" bandRow="1">
                <a:tableStyleId>{5C22544A-7EE6-4342-B048-85BDC9FD1C3A}</a:tableStyleId>
              </a:tblPr>
              <a:tblGrid>
                <a:gridCol w="3556422"/>
                <a:gridCol w="3744415"/>
              </a:tblGrid>
              <a:tr h="365704">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49" marR="91449" marT="45694" marB="45694"/>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49" marR="91449" marT="45694" marB="45694"/>
                </a:tc>
              </a:tr>
              <a:tr h="365704">
                <a:tc>
                  <a:txBody>
                    <a:bodyPr/>
                    <a:lstStyle/>
                    <a:p>
                      <a:pPr algn="ctr"/>
                      <a:r>
                        <a:rPr lang="fr-FR" sz="1800" dirty="0" smtClean="0">
                          <a:latin typeface="Times New Roman" pitchFamily="18" charset="0"/>
                          <a:cs typeface="Times New Roman" pitchFamily="18" charset="0"/>
                        </a:rPr>
                        <a:t>Créance sur l’Etranger 100</a:t>
                      </a:r>
                      <a:endParaRPr lang="fr-FR" sz="1800" dirty="0">
                        <a:latin typeface="Times New Roman" pitchFamily="18" charset="0"/>
                        <a:cs typeface="Times New Roman" pitchFamily="18" charset="0"/>
                      </a:endParaRPr>
                    </a:p>
                  </a:txBody>
                  <a:tcPr marL="91449" marR="91449" marT="45694" marB="45694"/>
                </a:tc>
                <a:tc>
                  <a:txBody>
                    <a:bodyPr/>
                    <a:lstStyle/>
                    <a:p>
                      <a:pPr algn="ctr"/>
                      <a:r>
                        <a:rPr lang="fr-FR" sz="1800" dirty="0" smtClean="0">
                          <a:latin typeface="Times New Roman" pitchFamily="18" charset="0"/>
                          <a:cs typeface="Times New Roman" pitchFamily="18" charset="0"/>
                        </a:rPr>
                        <a:t>Circulation fiduciaire  100</a:t>
                      </a:r>
                      <a:endParaRPr lang="fr-FR" sz="1800" dirty="0">
                        <a:latin typeface="Times New Roman" pitchFamily="18" charset="0"/>
                        <a:cs typeface="Times New Roman" pitchFamily="18" charset="0"/>
                      </a:endParaRPr>
                    </a:p>
                  </a:txBody>
                  <a:tcPr marL="91449" marR="91449" marT="45694" marB="45694"/>
                </a:tc>
              </a:tr>
              <a:tr h="433817">
                <a:tc>
                  <a:txBody>
                    <a:bodyPr/>
                    <a:lstStyle/>
                    <a:p>
                      <a:pPr algn="ctr"/>
                      <a:r>
                        <a:rPr lang="fr-FR" sz="1800" b="0" u="none" dirty="0" smtClean="0">
                          <a:solidFill>
                            <a:srgbClr val="FF0000"/>
                          </a:solidFill>
                          <a:latin typeface="Times New Roman" pitchFamily="18" charset="0"/>
                          <a:cs typeface="Times New Roman" pitchFamily="18" charset="0"/>
                        </a:rPr>
                        <a:t>Créance sur l’intérieur 100</a:t>
                      </a:r>
                      <a:endParaRPr lang="fr-FR" sz="1800" b="0" u="none" dirty="0">
                        <a:solidFill>
                          <a:srgbClr val="FF0000"/>
                        </a:solidFill>
                        <a:latin typeface="Times New Roman" pitchFamily="18" charset="0"/>
                        <a:cs typeface="Times New Roman" pitchFamily="18" charset="0"/>
                      </a:endParaRPr>
                    </a:p>
                  </a:txBody>
                  <a:tcPr marL="91449" marR="91449" marT="45694" marB="45694"/>
                </a:tc>
                <a:tc>
                  <a:txBody>
                    <a:bodyPr/>
                    <a:lstStyle/>
                    <a:p>
                      <a:pPr algn="ctr"/>
                      <a:r>
                        <a:rPr lang="fr-FR" sz="1800" b="0" dirty="0" smtClean="0">
                          <a:solidFill>
                            <a:schemeClr val="tx1"/>
                          </a:solidFill>
                          <a:effectLst/>
                          <a:latin typeface="Times New Roman" pitchFamily="18" charset="0"/>
                          <a:cs typeface="Times New Roman" pitchFamily="18" charset="0"/>
                        </a:rPr>
                        <a:t>Réserves bancaires</a:t>
                      </a:r>
                      <a:endParaRPr lang="fr-FR" sz="1800" b="0" dirty="0">
                        <a:solidFill>
                          <a:schemeClr val="tx1"/>
                        </a:solidFill>
                        <a:effectLst/>
                        <a:latin typeface="Times New Roman" pitchFamily="18" charset="0"/>
                        <a:cs typeface="Times New Roman" pitchFamily="18" charset="0"/>
                      </a:endParaRPr>
                    </a:p>
                  </a:txBody>
                  <a:tcPr marL="91449" marR="91449" marT="45694" marB="45694"/>
                </a:tc>
              </a:tr>
              <a:tr h="433817">
                <a:tc>
                  <a:txBody>
                    <a:bodyPr/>
                    <a:lstStyle/>
                    <a:p>
                      <a:pPr algn="ctr"/>
                      <a:endParaRPr lang="fr-FR" sz="1800" b="0" dirty="0">
                        <a:solidFill>
                          <a:schemeClr val="tx1"/>
                        </a:solidFill>
                        <a:latin typeface="Times New Roman" pitchFamily="18" charset="0"/>
                        <a:cs typeface="Times New Roman" pitchFamily="18" charset="0"/>
                      </a:endParaRPr>
                    </a:p>
                  </a:txBody>
                  <a:tcPr marL="91449" marR="91449" marT="45694" marB="45694"/>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800" b="0" dirty="0" smtClean="0">
                          <a:solidFill>
                            <a:srgbClr val="FF0000"/>
                          </a:solidFill>
                          <a:latin typeface="Times New Roman" pitchFamily="18" charset="0"/>
                          <a:cs typeface="Times New Roman" pitchFamily="18" charset="0"/>
                        </a:rPr>
                        <a:t>Cc</a:t>
                      </a:r>
                      <a:r>
                        <a:rPr lang="fr-FR" sz="1800" b="0" baseline="0" dirty="0" smtClean="0">
                          <a:solidFill>
                            <a:srgbClr val="FF0000"/>
                          </a:solidFill>
                          <a:latin typeface="Times New Roman" pitchFamily="18" charset="0"/>
                          <a:cs typeface="Times New Roman" pitchFamily="18" charset="0"/>
                        </a:rPr>
                        <a:t> Etat + 100</a:t>
                      </a:r>
                      <a:endParaRPr lang="fr-FR" sz="1800" b="0" dirty="0" smtClean="0">
                        <a:solidFill>
                          <a:srgbClr val="FF0000"/>
                        </a:solidFill>
                        <a:latin typeface="Times New Roman" pitchFamily="18" charset="0"/>
                        <a:cs typeface="Times New Roman" pitchFamily="18" charset="0"/>
                      </a:endParaRPr>
                    </a:p>
                  </a:txBody>
                  <a:tcPr marL="91449" marR="91449" marT="45694" marB="45694"/>
                </a:tc>
              </a:tr>
            </a:tbl>
          </a:graphicData>
        </a:graphic>
      </p:graphicFrame>
      <p:sp>
        <p:nvSpPr>
          <p:cNvPr id="148548" name="ZoneTexte 16"/>
          <p:cNvSpPr txBox="1">
            <a:spLocks noChangeArrowheads="1"/>
          </p:cNvSpPr>
          <p:nvPr/>
        </p:nvSpPr>
        <p:spPr bwMode="auto">
          <a:xfrm>
            <a:off x="3727450" y="412750"/>
            <a:ext cx="1512888" cy="369888"/>
          </a:xfrm>
          <a:prstGeom prst="rect">
            <a:avLst/>
          </a:prstGeom>
          <a:noFill/>
          <a:ln w="9525">
            <a:noFill/>
            <a:miter lim="800000"/>
            <a:headEnd/>
            <a:tailEnd/>
          </a:ln>
        </p:spPr>
        <p:txBody>
          <a:bodyPr>
            <a:spAutoFit/>
          </a:bodyPr>
          <a:lstStyle/>
          <a:p>
            <a:pPr algn="ctr"/>
            <a:r>
              <a:rPr lang="fr-FR" b="1">
                <a:latin typeface="Times New Roman" pitchFamily="18" charset="0"/>
                <a:cs typeface="Times New Roman" pitchFamily="18" charset="0"/>
              </a:rPr>
              <a:t>BC</a:t>
            </a:r>
          </a:p>
        </p:txBody>
      </p:sp>
      <p:sp>
        <p:nvSpPr>
          <p:cNvPr id="12" name="Espace réservé du pied de page 11"/>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8313" y="0"/>
            <a:ext cx="8229600" cy="404813"/>
          </a:xfrm>
        </p:spPr>
        <p:txBody>
          <a:bodyPr rtlCol="0">
            <a:normAutofit fontScale="90000"/>
          </a:bodyPr>
          <a:lstStyle/>
          <a:p>
            <a:pPr eaLnBrk="1" fontAlgn="auto" hangingPunct="1">
              <a:spcAft>
                <a:spcPts val="0"/>
              </a:spcAft>
              <a:defRPr/>
            </a:pPr>
            <a:r>
              <a:rPr lang="fr-FR" sz="2400" dirty="0" smtClean="0">
                <a:effectLst>
                  <a:outerShdw blurRad="38100" dist="38100" dir="2700000" algn="tl">
                    <a:srgbClr val="000000">
                      <a:alpha val="43137"/>
                    </a:srgbClr>
                  </a:outerShdw>
                </a:effectLst>
                <a:latin typeface="Times New Roman" pitchFamily="18" charset="0"/>
                <a:cs typeface="Times New Roman" pitchFamily="18" charset="0"/>
              </a:rPr>
              <a:t>2</a:t>
            </a:r>
            <a:r>
              <a:rPr lang="fr-FR" sz="2400" baseline="30000" dirty="0" smtClean="0">
                <a:effectLst>
                  <a:outerShdw blurRad="38100" dist="38100" dir="2700000" algn="tl">
                    <a:srgbClr val="000000">
                      <a:alpha val="43137"/>
                    </a:srgbClr>
                  </a:outerShdw>
                </a:effectLst>
                <a:latin typeface="Times New Roman" pitchFamily="18" charset="0"/>
                <a:cs typeface="Times New Roman" pitchFamily="18" charset="0"/>
              </a:rPr>
              <a:t>ème</a:t>
            </a:r>
            <a:r>
              <a:rPr lang="fr-FR" sz="2400" dirty="0" smtClean="0">
                <a:effectLst>
                  <a:outerShdw blurRad="38100" dist="38100" dir="2700000" algn="tl">
                    <a:srgbClr val="000000">
                      <a:alpha val="43137"/>
                    </a:srgbClr>
                  </a:outerShdw>
                </a:effectLst>
                <a:latin typeface="Times New Roman" pitchFamily="18" charset="0"/>
                <a:cs typeface="Times New Roman" pitchFamily="18" charset="0"/>
              </a:rPr>
              <a:t> cas : Conversion de </a:t>
            </a:r>
            <a:r>
              <a:rPr lang="fr-FR" sz="2400" smtClean="0">
                <a:effectLst>
                  <a:outerShdw blurRad="38100" dist="38100" dir="2700000" algn="tl">
                    <a:srgbClr val="000000">
                      <a:alpha val="43137"/>
                    </a:srgbClr>
                  </a:outerShdw>
                </a:effectLst>
                <a:latin typeface="Times New Roman" pitchFamily="18" charset="0"/>
                <a:cs typeface="Times New Roman" pitchFamily="18" charset="0"/>
              </a:rPr>
              <a:t>la contrepartie</a:t>
            </a:r>
            <a:endParaRPr lang="fr-FR" sz="2400" dirty="0">
              <a:effectLst>
                <a:outerShdw blurRad="38100" dist="38100" dir="2700000" algn="tl">
                  <a:srgbClr val="000000">
                    <a:alpha val="43137"/>
                  </a:srgbClr>
                </a:outerShdw>
              </a:effectLst>
              <a:latin typeface="Times New Roman" pitchFamily="18" charset="0"/>
              <a:cs typeface="Times New Roman" pitchFamily="18" charset="0"/>
            </a:endParaRPr>
          </a:p>
        </p:txBody>
      </p:sp>
      <p:graphicFrame>
        <p:nvGraphicFramePr>
          <p:cNvPr id="4" name="Espace réservé du contenu 3"/>
          <p:cNvGraphicFramePr>
            <a:graphicFrameLocks noGrp="1"/>
          </p:cNvGraphicFramePr>
          <p:nvPr>
            <p:ph idx="1"/>
          </p:nvPr>
        </p:nvGraphicFramePr>
        <p:xfrm>
          <a:off x="468313" y="2894013"/>
          <a:ext cx="3554412" cy="1792287"/>
        </p:xfrm>
        <a:graphic>
          <a:graphicData uri="http://schemas.openxmlformats.org/drawingml/2006/table">
            <a:tbl>
              <a:tblPr firstRow="1" bandRow="1">
                <a:tableStyleId>{5C22544A-7EE6-4342-B048-85BDC9FD1C3A}</a:tableStyleId>
              </a:tblPr>
              <a:tblGrid>
                <a:gridCol w="1674795"/>
                <a:gridCol w="1879617"/>
              </a:tblGrid>
              <a:tr h="365797">
                <a:tc>
                  <a:txBody>
                    <a:bodyPr/>
                    <a:lstStyle/>
                    <a:p>
                      <a:endParaRPr lang="fr-FR" dirty="0">
                        <a:latin typeface="Times New Roman" pitchFamily="18" charset="0"/>
                        <a:cs typeface="Times New Roman" pitchFamily="18" charset="0"/>
                      </a:endParaRPr>
                    </a:p>
                  </a:txBody>
                  <a:tcPr marL="91423" marR="91423" marT="45725" marB="45725"/>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23" marR="91423" marT="45725" marB="45725"/>
                </a:tc>
              </a:tr>
              <a:tr h="365797">
                <a:tc>
                  <a:txBody>
                    <a:bodyPr/>
                    <a:lstStyle/>
                    <a:p>
                      <a:r>
                        <a:rPr lang="fr-FR" dirty="0" smtClean="0">
                          <a:latin typeface="Times New Roman" pitchFamily="18" charset="0"/>
                          <a:cs typeface="Times New Roman" pitchFamily="18" charset="0"/>
                        </a:rPr>
                        <a:t>DP 100</a:t>
                      </a:r>
                      <a:endParaRPr lang="fr-FR" dirty="0">
                        <a:latin typeface="Times New Roman" pitchFamily="18" charset="0"/>
                        <a:cs typeface="Times New Roman" pitchFamily="18" charset="0"/>
                      </a:endParaRPr>
                    </a:p>
                  </a:txBody>
                  <a:tcPr marL="91423" marR="91423" marT="45725" marB="45725"/>
                </a:tc>
                <a:tc>
                  <a:txBody>
                    <a:bodyPr/>
                    <a:lstStyle/>
                    <a:p>
                      <a:pPr algn="ctr"/>
                      <a:endParaRPr lang="fr-FR" sz="1800" dirty="0">
                        <a:solidFill>
                          <a:srgbClr val="FF0000"/>
                        </a:solidFill>
                        <a:latin typeface="Times New Roman" pitchFamily="18" charset="0"/>
                        <a:cs typeface="Times New Roman" pitchFamily="18" charset="0"/>
                      </a:endParaRPr>
                    </a:p>
                  </a:txBody>
                  <a:tcPr marL="91423" marR="91423" marT="45725" marB="45725"/>
                </a:tc>
              </a:tr>
              <a:tr h="529230">
                <a:tc>
                  <a:txBody>
                    <a:bodyPr/>
                    <a:lstStyle/>
                    <a:p>
                      <a:endParaRPr lang="fr-FR" b="1" dirty="0">
                        <a:solidFill>
                          <a:schemeClr val="tx1"/>
                        </a:solidFill>
                        <a:latin typeface="Times New Roman" pitchFamily="18" charset="0"/>
                        <a:cs typeface="Times New Roman" pitchFamily="18" charset="0"/>
                      </a:endParaRPr>
                    </a:p>
                  </a:txBody>
                  <a:tcPr marL="91423" marR="91423" marT="45725" marB="45725"/>
                </a:tc>
                <a:tc>
                  <a:txBody>
                    <a:bodyPr/>
                    <a:lstStyle/>
                    <a:p>
                      <a:pPr algn="ctr"/>
                      <a:r>
                        <a:rPr lang="fr-FR" sz="1800" b="1" dirty="0" smtClean="0">
                          <a:solidFill>
                            <a:schemeClr val="tx1"/>
                          </a:solidFill>
                          <a:latin typeface="Times New Roman" pitchFamily="18" charset="0"/>
                          <a:cs typeface="Times New Roman" pitchFamily="18" charset="0"/>
                        </a:rPr>
                        <a:t>Engagement</a:t>
                      </a:r>
                      <a:r>
                        <a:rPr lang="fr-FR" sz="1800" b="1" baseline="0" dirty="0" smtClean="0">
                          <a:solidFill>
                            <a:schemeClr val="tx1"/>
                          </a:solidFill>
                          <a:latin typeface="Times New Roman" pitchFamily="18" charset="0"/>
                          <a:cs typeface="Times New Roman" pitchFamily="18" charset="0"/>
                        </a:rPr>
                        <a:t> Etat 100</a:t>
                      </a:r>
                      <a:endParaRPr lang="fr-FR" sz="1800" b="1" dirty="0">
                        <a:solidFill>
                          <a:schemeClr val="tx1"/>
                        </a:solidFill>
                        <a:latin typeface="Times New Roman" pitchFamily="18" charset="0"/>
                        <a:cs typeface="Times New Roman" pitchFamily="18" charset="0"/>
                      </a:endParaRPr>
                    </a:p>
                  </a:txBody>
                  <a:tcPr marL="91423" marR="91423" marT="45725" marB="45725"/>
                </a:tc>
              </a:tr>
              <a:tr h="419922">
                <a:tc>
                  <a:txBody>
                    <a:bodyPr/>
                    <a:lstStyle/>
                    <a:p>
                      <a:pPr algn="ctr"/>
                      <a:endParaRPr lang="fr-FR" sz="1800" dirty="0">
                        <a:solidFill>
                          <a:srgbClr val="FF0000"/>
                        </a:solidFill>
                        <a:latin typeface="Times New Roman" pitchFamily="18" charset="0"/>
                        <a:cs typeface="Times New Roman" pitchFamily="18" charset="0"/>
                      </a:endParaRPr>
                    </a:p>
                  </a:txBody>
                  <a:tcPr marL="91423" marR="91423" marT="45725" marB="45725"/>
                </a:tc>
                <a:tc>
                  <a:txBody>
                    <a:bodyPr/>
                    <a:lstStyle/>
                    <a:p>
                      <a:pPr algn="ctr"/>
                      <a:endParaRPr lang="fr-FR" sz="18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txBody>
                  <a:tcPr marL="91423" marR="91423" marT="45725" marB="45725"/>
                </a:tc>
              </a:tr>
            </a:tbl>
          </a:graphicData>
        </a:graphic>
      </p:graphicFrame>
      <p:graphicFrame>
        <p:nvGraphicFramePr>
          <p:cNvPr id="6" name="Espace réservé du contenu 3"/>
          <p:cNvGraphicFramePr>
            <a:graphicFrameLocks/>
          </p:cNvGraphicFramePr>
          <p:nvPr/>
        </p:nvGraphicFramePr>
        <p:xfrm>
          <a:off x="1508125" y="5761038"/>
          <a:ext cx="5943600" cy="1096962"/>
        </p:xfrm>
        <a:graphic>
          <a:graphicData uri="http://schemas.openxmlformats.org/drawingml/2006/table">
            <a:tbl>
              <a:tblPr firstRow="1" bandRow="1">
                <a:tableStyleId>{5C22544A-7EE6-4342-B048-85BDC9FD1C3A}</a:tableStyleId>
              </a:tblPr>
              <a:tblGrid>
                <a:gridCol w="2855655"/>
                <a:gridCol w="3088371"/>
              </a:tblGrid>
              <a:tr h="365654">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60" marR="91460" marT="45680" marB="45680"/>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60" marR="91460" marT="45680" marB="45680"/>
                </a:tc>
              </a:tr>
              <a:tr h="365654">
                <a:tc>
                  <a:txBody>
                    <a:bodyPr/>
                    <a:lstStyle/>
                    <a:p>
                      <a:pPr algn="ctr"/>
                      <a:r>
                        <a:rPr lang="fr-FR" sz="1800" dirty="0" smtClean="0">
                          <a:latin typeface="Times New Roman" pitchFamily="18" charset="0"/>
                          <a:cs typeface="Times New Roman" pitchFamily="18" charset="0"/>
                        </a:rPr>
                        <a:t>I 100</a:t>
                      </a:r>
                      <a:endParaRPr lang="fr-FR" sz="1800" dirty="0">
                        <a:latin typeface="Times New Roman" pitchFamily="18" charset="0"/>
                        <a:cs typeface="Times New Roman" pitchFamily="18" charset="0"/>
                      </a:endParaRPr>
                    </a:p>
                  </a:txBody>
                  <a:tcPr marL="91460" marR="91460" marT="45680" marB="45680"/>
                </a:tc>
                <a:tc>
                  <a:txBody>
                    <a:bodyPr/>
                    <a:lstStyle/>
                    <a:p>
                      <a:pPr algn="ctr"/>
                      <a:r>
                        <a:rPr lang="fr-FR" sz="1800" dirty="0" smtClean="0">
                          <a:latin typeface="Times New Roman" pitchFamily="18" charset="0"/>
                          <a:cs typeface="Times New Roman" pitchFamily="18" charset="0"/>
                        </a:rPr>
                        <a:t>Capital Social:</a:t>
                      </a:r>
                      <a:r>
                        <a:rPr lang="fr-FR" sz="1800" baseline="0" dirty="0" smtClean="0">
                          <a:latin typeface="Times New Roman" pitchFamily="18" charset="0"/>
                          <a:cs typeface="Times New Roman" pitchFamily="18" charset="0"/>
                        </a:rPr>
                        <a:t> 100</a:t>
                      </a:r>
                      <a:endParaRPr lang="fr-FR" sz="1800" dirty="0">
                        <a:latin typeface="Times New Roman" pitchFamily="18" charset="0"/>
                        <a:cs typeface="Times New Roman" pitchFamily="18" charset="0"/>
                      </a:endParaRPr>
                    </a:p>
                  </a:txBody>
                  <a:tcPr marL="91460" marR="91460" marT="45680" marB="45680"/>
                </a:tc>
              </a:tr>
              <a:tr h="365654">
                <a:tc>
                  <a:txBody>
                    <a:bodyPr/>
                    <a:lstStyle/>
                    <a:p>
                      <a:pPr algn="ctr"/>
                      <a:endParaRPr lang="fr-FR" sz="1800" dirty="0">
                        <a:latin typeface="Times New Roman" pitchFamily="18" charset="0"/>
                        <a:cs typeface="Times New Roman" pitchFamily="18" charset="0"/>
                      </a:endParaRPr>
                    </a:p>
                  </a:txBody>
                  <a:tcPr marL="91460" marR="91460" marT="45680" marB="45680"/>
                </a:tc>
                <a:tc>
                  <a:txBody>
                    <a:bodyPr/>
                    <a:lstStyle/>
                    <a:p>
                      <a:pPr algn="ctr"/>
                      <a:endParaRPr lang="fr-FR" sz="1800" dirty="0">
                        <a:latin typeface="Times New Roman" pitchFamily="18" charset="0"/>
                        <a:cs typeface="Times New Roman" pitchFamily="18" charset="0"/>
                      </a:endParaRPr>
                    </a:p>
                  </a:txBody>
                  <a:tcPr marL="91460" marR="91460" marT="45680" marB="45680"/>
                </a:tc>
              </a:tr>
            </a:tbl>
          </a:graphicData>
        </a:graphic>
      </p:graphicFrame>
      <p:sp>
        <p:nvSpPr>
          <p:cNvPr id="149538" name="ZoneTexte 6"/>
          <p:cNvSpPr txBox="1">
            <a:spLocks noChangeArrowheads="1"/>
          </p:cNvSpPr>
          <p:nvPr/>
        </p:nvSpPr>
        <p:spPr bwMode="auto">
          <a:xfrm>
            <a:off x="1258888" y="2497138"/>
            <a:ext cx="1511300" cy="368300"/>
          </a:xfrm>
          <a:prstGeom prst="rect">
            <a:avLst/>
          </a:prstGeom>
          <a:noFill/>
          <a:ln w="9525">
            <a:noFill/>
            <a:miter lim="800000"/>
            <a:headEnd/>
            <a:tailEnd/>
          </a:ln>
        </p:spPr>
        <p:txBody>
          <a:bodyPr>
            <a:spAutoFit/>
          </a:bodyPr>
          <a:lstStyle/>
          <a:p>
            <a:pPr algn="ctr"/>
            <a:r>
              <a:rPr lang="fr-FR" b="1">
                <a:latin typeface="Times New Roman" pitchFamily="18" charset="0"/>
                <a:cs typeface="Times New Roman" pitchFamily="18" charset="0"/>
              </a:rPr>
              <a:t>Trésor Public</a:t>
            </a:r>
          </a:p>
        </p:txBody>
      </p:sp>
      <p:sp>
        <p:nvSpPr>
          <p:cNvPr id="149539" name="ZoneTexte 7"/>
          <p:cNvSpPr txBox="1">
            <a:spLocks noChangeArrowheads="1"/>
          </p:cNvSpPr>
          <p:nvPr/>
        </p:nvSpPr>
        <p:spPr bwMode="auto">
          <a:xfrm>
            <a:off x="3906838" y="5411788"/>
            <a:ext cx="1879600" cy="369887"/>
          </a:xfrm>
          <a:prstGeom prst="rect">
            <a:avLst/>
          </a:prstGeom>
          <a:noFill/>
          <a:ln w="9525">
            <a:noFill/>
            <a:miter lim="800000"/>
            <a:headEnd/>
            <a:tailEnd/>
          </a:ln>
        </p:spPr>
        <p:txBody>
          <a:bodyPr>
            <a:spAutoFit/>
          </a:bodyPr>
          <a:lstStyle/>
          <a:p>
            <a:r>
              <a:rPr lang="fr-FR" b="1">
                <a:latin typeface="Times New Roman" pitchFamily="18" charset="0"/>
                <a:cs typeface="Times New Roman" pitchFamily="18" charset="0"/>
              </a:rPr>
              <a:t>EP</a:t>
            </a:r>
          </a:p>
        </p:txBody>
      </p:sp>
      <p:graphicFrame>
        <p:nvGraphicFramePr>
          <p:cNvPr id="11" name="Espace réservé du contenu 3"/>
          <p:cNvGraphicFramePr>
            <a:graphicFrameLocks/>
          </p:cNvGraphicFramePr>
          <p:nvPr/>
        </p:nvGraphicFramePr>
        <p:xfrm>
          <a:off x="5383213" y="2879725"/>
          <a:ext cx="3128962" cy="1270000"/>
        </p:xfrm>
        <a:graphic>
          <a:graphicData uri="http://schemas.openxmlformats.org/drawingml/2006/table">
            <a:tbl>
              <a:tblPr firstRow="1" bandRow="1">
                <a:tableStyleId>{5C22544A-7EE6-4342-B048-85BDC9FD1C3A}</a:tableStyleId>
              </a:tblPr>
              <a:tblGrid>
                <a:gridCol w="1564481"/>
                <a:gridCol w="1564481"/>
              </a:tblGrid>
              <a:tr h="402232">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35" marR="91435" marT="45726" marB="45726"/>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35" marR="91435" marT="45726" marB="45726"/>
                </a:tc>
              </a:tr>
              <a:tr h="402232">
                <a:tc>
                  <a:txBody>
                    <a:bodyPr/>
                    <a:lstStyle/>
                    <a:p>
                      <a:pPr algn="ctr"/>
                      <a:endParaRPr lang="fr-FR" sz="1800" dirty="0">
                        <a:latin typeface="Times New Roman" pitchFamily="18" charset="0"/>
                        <a:cs typeface="Times New Roman" pitchFamily="18" charset="0"/>
                      </a:endParaRPr>
                    </a:p>
                  </a:txBody>
                  <a:tcPr marL="91435" marR="91435" marT="45726" marB="45726"/>
                </a:tc>
                <a:tc>
                  <a:txBody>
                    <a:bodyPr/>
                    <a:lstStyle/>
                    <a:p>
                      <a:pPr algn="ctr"/>
                      <a:r>
                        <a:rPr lang="fr-FR" sz="1800" dirty="0" smtClean="0">
                          <a:latin typeface="Times New Roman" pitchFamily="18" charset="0"/>
                          <a:cs typeface="Times New Roman" pitchFamily="18" charset="0"/>
                        </a:rPr>
                        <a:t> R100</a:t>
                      </a:r>
                      <a:endParaRPr lang="fr-FR" sz="1800" dirty="0">
                        <a:latin typeface="Times New Roman" pitchFamily="18" charset="0"/>
                        <a:cs typeface="Times New Roman" pitchFamily="18" charset="0"/>
                      </a:endParaRPr>
                    </a:p>
                  </a:txBody>
                  <a:tcPr marL="91435" marR="91435" marT="45726" marB="45726"/>
                </a:tc>
              </a:tr>
              <a:tr h="464891">
                <a:tc>
                  <a:txBody>
                    <a:bodyPr/>
                    <a:lstStyle/>
                    <a:p>
                      <a:pPr algn="ctr"/>
                      <a:r>
                        <a:rPr lang="fr-FR" sz="1800"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PP EP 100</a:t>
                      </a:r>
                      <a:endParaRPr lang="fr-FR" sz="1800"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txBody>
                  <a:tcPr marL="91435" marR="91435" marT="45726" marB="45726"/>
                </a:tc>
                <a:tc>
                  <a:txBody>
                    <a:bodyPr/>
                    <a:lstStyle/>
                    <a:p>
                      <a:pPr algn="ctr"/>
                      <a:endParaRPr lang="fr-FR" sz="1800" dirty="0">
                        <a:latin typeface="Times New Roman" pitchFamily="18" charset="0"/>
                        <a:cs typeface="Times New Roman" pitchFamily="18" charset="0"/>
                      </a:endParaRPr>
                    </a:p>
                  </a:txBody>
                  <a:tcPr marL="91435" marR="91435" marT="45726" marB="45726"/>
                </a:tc>
              </a:tr>
            </a:tbl>
          </a:graphicData>
        </a:graphic>
      </p:graphicFrame>
      <p:sp>
        <p:nvSpPr>
          <p:cNvPr id="149554" name="Rectangle 2"/>
          <p:cNvSpPr>
            <a:spLocks noChangeArrowheads="1"/>
          </p:cNvSpPr>
          <p:nvPr/>
        </p:nvSpPr>
        <p:spPr bwMode="auto">
          <a:xfrm>
            <a:off x="6643688" y="2500313"/>
            <a:ext cx="517525" cy="369887"/>
          </a:xfrm>
          <a:prstGeom prst="rect">
            <a:avLst/>
          </a:prstGeom>
          <a:noFill/>
          <a:ln w="9525">
            <a:noFill/>
            <a:miter lim="800000"/>
            <a:headEnd/>
            <a:tailEnd/>
          </a:ln>
        </p:spPr>
        <p:txBody>
          <a:bodyPr wrap="none">
            <a:spAutoFit/>
          </a:bodyPr>
          <a:lstStyle/>
          <a:p>
            <a:pPr algn="ctr"/>
            <a:r>
              <a:rPr lang="fr-FR" b="1">
                <a:latin typeface="Times New Roman" pitchFamily="18" charset="0"/>
                <a:cs typeface="Times New Roman" pitchFamily="18" charset="0"/>
              </a:rPr>
              <a:t>IIE</a:t>
            </a:r>
          </a:p>
        </p:txBody>
      </p:sp>
      <p:graphicFrame>
        <p:nvGraphicFramePr>
          <p:cNvPr id="16" name="Espace réservé du contenu 3"/>
          <p:cNvGraphicFramePr>
            <a:graphicFrameLocks/>
          </p:cNvGraphicFramePr>
          <p:nvPr/>
        </p:nvGraphicFramePr>
        <p:xfrm>
          <a:off x="871538" y="765175"/>
          <a:ext cx="7300912" cy="1598613"/>
        </p:xfrm>
        <a:graphic>
          <a:graphicData uri="http://schemas.openxmlformats.org/drawingml/2006/table">
            <a:tbl>
              <a:tblPr firstRow="1" bandRow="1">
                <a:tableStyleId>{5C22544A-7EE6-4342-B048-85BDC9FD1C3A}</a:tableStyleId>
              </a:tblPr>
              <a:tblGrid>
                <a:gridCol w="3556422"/>
                <a:gridCol w="3744415"/>
              </a:tblGrid>
              <a:tr h="365704">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49" marR="91449" marT="45694" marB="45694"/>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49" marR="91449" marT="45694" marB="45694"/>
                </a:tc>
              </a:tr>
              <a:tr h="365704">
                <a:tc>
                  <a:txBody>
                    <a:bodyPr/>
                    <a:lstStyle/>
                    <a:p>
                      <a:pPr algn="ctr"/>
                      <a:r>
                        <a:rPr lang="fr-FR" sz="1800" b="1" dirty="0" smtClean="0">
                          <a:solidFill>
                            <a:schemeClr val="tx2"/>
                          </a:solidFill>
                          <a:latin typeface="Times New Roman" pitchFamily="18" charset="0"/>
                          <a:cs typeface="Times New Roman" pitchFamily="18" charset="0"/>
                        </a:rPr>
                        <a:t>Créance sur l’Etranger 100</a:t>
                      </a:r>
                      <a:endParaRPr lang="fr-FR" sz="1800" b="1" dirty="0">
                        <a:solidFill>
                          <a:schemeClr val="tx2"/>
                        </a:solidFill>
                        <a:latin typeface="Times New Roman" pitchFamily="18" charset="0"/>
                        <a:cs typeface="Times New Roman" pitchFamily="18" charset="0"/>
                      </a:endParaRPr>
                    </a:p>
                  </a:txBody>
                  <a:tcPr marL="91449" marR="91449" marT="45694" marB="45694"/>
                </a:tc>
                <a:tc>
                  <a:txBody>
                    <a:bodyPr/>
                    <a:lstStyle/>
                    <a:p>
                      <a:pPr algn="ctr"/>
                      <a:r>
                        <a:rPr lang="fr-FR" sz="1800" b="1" dirty="0" smtClean="0">
                          <a:solidFill>
                            <a:schemeClr val="tx2"/>
                          </a:solidFill>
                          <a:latin typeface="Times New Roman" pitchFamily="18" charset="0"/>
                          <a:cs typeface="Times New Roman" pitchFamily="18" charset="0"/>
                        </a:rPr>
                        <a:t>Circulation fiduciaire 100</a:t>
                      </a:r>
                      <a:endParaRPr lang="fr-FR" sz="1800" b="1" dirty="0">
                        <a:solidFill>
                          <a:schemeClr val="tx2"/>
                        </a:solidFill>
                        <a:latin typeface="Times New Roman" pitchFamily="18" charset="0"/>
                        <a:cs typeface="Times New Roman" pitchFamily="18" charset="0"/>
                      </a:endParaRPr>
                    </a:p>
                  </a:txBody>
                  <a:tcPr marL="91449" marR="91449" marT="45694" marB="45694"/>
                </a:tc>
              </a:tr>
              <a:tr h="433817">
                <a:tc>
                  <a:txBody>
                    <a:bodyPr/>
                    <a:lstStyle/>
                    <a:p>
                      <a:pPr algn="ctr"/>
                      <a:r>
                        <a:rPr lang="fr-FR" sz="1800" b="0" u="none" dirty="0" smtClean="0">
                          <a:solidFill>
                            <a:schemeClr val="tx1"/>
                          </a:solidFill>
                          <a:latin typeface="Times New Roman" pitchFamily="18" charset="0"/>
                          <a:cs typeface="Times New Roman" pitchFamily="18" charset="0"/>
                        </a:rPr>
                        <a:t>Créance</a:t>
                      </a:r>
                      <a:r>
                        <a:rPr lang="fr-FR" sz="1800" b="0" u="none" baseline="0" dirty="0" smtClean="0">
                          <a:solidFill>
                            <a:schemeClr val="tx1"/>
                          </a:solidFill>
                          <a:latin typeface="Times New Roman" pitchFamily="18" charset="0"/>
                          <a:cs typeface="Times New Roman" pitchFamily="18" charset="0"/>
                        </a:rPr>
                        <a:t> </a:t>
                      </a:r>
                      <a:r>
                        <a:rPr lang="fr-FR" sz="1800" b="0" u="none" dirty="0" smtClean="0">
                          <a:solidFill>
                            <a:schemeClr val="tx1"/>
                          </a:solidFill>
                          <a:latin typeface="Times New Roman" pitchFamily="18" charset="0"/>
                          <a:cs typeface="Times New Roman" pitchFamily="18" charset="0"/>
                        </a:rPr>
                        <a:t>sur l’intérieur</a:t>
                      </a:r>
                      <a:endParaRPr lang="fr-FR" sz="1800" b="0" u="none" dirty="0">
                        <a:solidFill>
                          <a:schemeClr val="tx1"/>
                        </a:solidFill>
                        <a:latin typeface="Times New Roman" pitchFamily="18" charset="0"/>
                        <a:cs typeface="Times New Roman" pitchFamily="18" charset="0"/>
                      </a:endParaRPr>
                    </a:p>
                  </a:txBody>
                  <a:tcPr marL="91449" marR="91449" marT="45694" marB="45694"/>
                </a:tc>
                <a:tc>
                  <a:txBody>
                    <a:bodyPr/>
                    <a:lstStyle/>
                    <a:p>
                      <a:pPr algn="ctr"/>
                      <a:r>
                        <a:rPr lang="fr-FR" sz="1800" b="0" dirty="0" smtClean="0">
                          <a:solidFill>
                            <a:schemeClr val="tx1"/>
                          </a:solidFill>
                          <a:effectLst/>
                          <a:latin typeface="Times New Roman" pitchFamily="18" charset="0"/>
                          <a:cs typeface="Times New Roman" pitchFamily="18" charset="0"/>
                        </a:rPr>
                        <a:t>Réserves bancaires</a:t>
                      </a:r>
                      <a:endParaRPr lang="fr-FR" sz="1800" b="0" dirty="0">
                        <a:solidFill>
                          <a:schemeClr val="tx1"/>
                        </a:solidFill>
                        <a:effectLst/>
                        <a:latin typeface="Times New Roman" pitchFamily="18" charset="0"/>
                        <a:cs typeface="Times New Roman" pitchFamily="18" charset="0"/>
                      </a:endParaRPr>
                    </a:p>
                  </a:txBody>
                  <a:tcPr marL="91449" marR="91449" marT="45694" marB="45694"/>
                </a:tc>
              </a:tr>
              <a:tr h="433817">
                <a:tc>
                  <a:txBody>
                    <a:bodyPr/>
                    <a:lstStyle/>
                    <a:p>
                      <a:pPr algn="ctr"/>
                      <a:endParaRPr lang="fr-FR" sz="1800" b="0" dirty="0">
                        <a:solidFill>
                          <a:schemeClr val="tx1"/>
                        </a:solidFill>
                        <a:latin typeface="Times New Roman" pitchFamily="18" charset="0"/>
                        <a:cs typeface="Times New Roman" pitchFamily="18" charset="0"/>
                      </a:endParaRPr>
                    </a:p>
                  </a:txBody>
                  <a:tcPr marL="91449" marR="91449" marT="45694" marB="45694"/>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fr-FR" sz="1800" b="0" dirty="0" smtClean="0">
                        <a:solidFill>
                          <a:srgbClr val="FF0000"/>
                        </a:solidFill>
                        <a:latin typeface="Times New Roman" pitchFamily="18" charset="0"/>
                        <a:cs typeface="Times New Roman" pitchFamily="18" charset="0"/>
                      </a:endParaRPr>
                    </a:p>
                  </a:txBody>
                  <a:tcPr marL="91449" marR="91449" marT="45694" marB="45694"/>
                </a:tc>
              </a:tr>
            </a:tbl>
          </a:graphicData>
        </a:graphic>
      </p:graphicFrame>
      <p:sp>
        <p:nvSpPr>
          <p:cNvPr id="149572" name="ZoneTexte 16"/>
          <p:cNvSpPr txBox="1">
            <a:spLocks noChangeArrowheads="1"/>
          </p:cNvSpPr>
          <p:nvPr/>
        </p:nvSpPr>
        <p:spPr bwMode="auto">
          <a:xfrm>
            <a:off x="3727450" y="412750"/>
            <a:ext cx="1512888" cy="369888"/>
          </a:xfrm>
          <a:prstGeom prst="rect">
            <a:avLst/>
          </a:prstGeom>
          <a:noFill/>
          <a:ln w="9525">
            <a:noFill/>
            <a:miter lim="800000"/>
            <a:headEnd/>
            <a:tailEnd/>
          </a:ln>
        </p:spPr>
        <p:txBody>
          <a:bodyPr>
            <a:spAutoFit/>
          </a:bodyPr>
          <a:lstStyle/>
          <a:p>
            <a:pPr algn="ctr"/>
            <a:r>
              <a:rPr lang="fr-FR" b="1">
                <a:latin typeface="Times New Roman" pitchFamily="18" charset="0"/>
                <a:cs typeface="Times New Roman" pitchFamily="18" charset="0"/>
              </a:rPr>
              <a:t>BC</a:t>
            </a:r>
          </a:p>
        </p:txBody>
      </p:sp>
      <p:sp>
        <p:nvSpPr>
          <p:cNvPr id="12" name="Espace réservé du pied de page 11"/>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Titre 1"/>
          <p:cNvSpPr>
            <a:spLocks noGrp="1"/>
          </p:cNvSpPr>
          <p:nvPr>
            <p:ph type="title"/>
          </p:nvPr>
        </p:nvSpPr>
        <p:spPr>
          <a:xfrm>
            <a:off x="0" y="115888"/>
            <a:ext cx="9144000" cy="620712"/>
          </a:xfrm>
        </p:spPr>
        <p:txBody>
          <a:bodyPr/>
          <a:lstStyle/>
          <a:p>
            <a:pPr eaLnBrk="1" hangingPunct="1"/>
            <a:r>
              <a:rPr lang="fr-FR" sz="2600" i="1" smtClean="0">
                <a:latin typeface="Times New Roman" pitchFamily="18" charset="0"/>
                <a:cs typeface="Times New Roman" pitchFamily="18" charset="0"/>
              </a:rPr>
              <a:t>3.2. Processus de destruction monétaire par la banque centrale</a:t>
            </a:r>
            <a:br>
              <a:rPr lang="fr-FR" sz="2600" i="1" smtClean="0">
                <a:latin typeface="Times New Roman" pitchFamily="18" charset="0"/>
                <a:cs typeface="Times New Roman" pitchFamily="18" charset="0"/>
              </a:rPr>
            </a:br>
            <a:r>
              <a:rPr lang="fr-FR" sz="2600" i="1" smtClean="0">
                <a:latin typeface="Times New Roman" pitchFamily="18" charset="0"/>
                <a:cs typeface="Times New Roman" pitchFamily="18" charset="0"/>
              </a:rPr>
              <a:t> -Modèle mixte-</a:t>
            </a:r>
          </a:p>
        </p:txBody>
      </p:sp>
      <p:graphicFrame>
        <p:nvGraphicFramePr>
          <p:cNvPr id="4" name="Espace réservé du contenu 3"/>
          <p:cNvGraphicFramePr>
            <a:graphicFrameLocks noGrp="1"/>
          </p:cNvGraphicFramePr>
          <p:nvPr>
            <p:ph idx="1"/>
          </p:nvPr>
        </p:nvGraphicFramePr>
        <p:xfrm>
          <a:off x="485804" y="2000240"/>
          <a:ext cx="8229600" cy="46434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ZoneTexte 4"/>
          <p:cNvSpPr txBox="1"/>
          <p:nvPr/>
        </p:nvSpPr>
        <p:spPr>
          <a:xfrm>
            <a:off x="250825" y="1243013"/>
            <a:ext cx="8393113" cy="400050"/>
          </a:xfrm>
          <a:prstGeom prst="rect">
            <a:avLst/>
          </a:prstGeom>
          <a:noFill/>
        </p:spPr>
        <p:txBody>
          <a:bodyPr>
            <a:spAutoFit/>
          </a:bodyPr>
          <a:lstStyle/>
          <a:p>
            <a:pPr fontAlgn="auto">
              <a:spcBef>
                <a:spcPts val="0"/>
              </a:spcBef>
              <a:spcAft>
                <a:spcPts val="0"/>
              </a:spcAft>
              <a:tabLst>
                <a:tab pos="534988" algn="l"/>
              </a:tabLst>
              <a:defRPr/>
            </a:pPr>
            <a:r>
              <a:rPr lang="fr-FR" sz="2000" dirty="0">
                <a:latin typeface="Times New Roman" pitchFamily="18" charset="0"/>
                <a:cs typeface="Times New Roman" pitchFamily="18" charset="0"/>
              </a:rPr>
              <a:t>La monnaie créée par la banque centrale peut être détruite de </a:t>
            </a:r>
            <a:r>
              <a:rPr lang="fr-FR" sz="2000" i="1" dirty="0">
                <a:effectLst>
                  <a:outerShdw blurRad="38100" dist="38100" dir="2700000" algn="tl">
                    <a:srgbClr val="000000">
                      <a:alpha val="43137"/>
                    </a:srgbClr>
                  </a:outerShdw>
                </a:effectLst>
                <a:latin typeface="Times New Roman" pitchFamily="18" charset="0"/>
                <a:cs typeface="Times New Roman" pitchFamily="18" charset="0"/>
              </a:rPr>
              <a:t>deux</a:t>
            </a:r>
            <a:r>
              <a:rPr lang="fr-FR" sz="2000" dirty="0">
                <a:latin typeface="Times New Roman" pitchFamily="18" charset="0"/>
                <a:cs typeface="Times New Roman" pitchFamily="18" charset="0"/>
              </a:rPr>
              <a:t> façons:</a:t>
            </a:r>
          </a:p>
        </p:txBody>
      </p:sp>
      <p:sp>
        <p:nvSpPr>
          <p:cNvPr id="6" name="Espace réservé du pied de page 5"/>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itre 1"/>
          <p:cNvSpPr>
            <a:spLocks noGrp="1"/>
          </p:cNvSpPr>
          <p:nvPr>
            <p:ph type="title"/>
          </p:nvPr>
        </p:nvSpPr>
        <p:spPr>
          <a:xfrm>
            <a:off x="457200" y="571500"/>
            <a:ext cx="8229600" cy="1143000"/>
          </a:xfrm>
        </p:spPr>
        <p:txBody>
          <a:bodyPr/>
          <a:lstStyle/>
          <a:p>
            <a:pPr>
              <a:defRPr/>
            </a:pPr>
            <a:r>
              <a:rPr lang="fr-FR" sz="4800" dirty="0" smtClean="0">
                <a:effectLst>
                  <a:outerShdw blurRad="38100" dist="38100" dir="2700000" algn="tl">
                    <a:srgbClr val="000000">
                      <a:alpha val="43137"/>
                    </a:srgbClr>
                  </a:outerShdw>
                </a:effectLst>
                <a:latin typeface="Times New Roman" pitchFamily="18" charset="0"/>
                <a:cs typeface="Times New Roman" pitchFamily="18" charset="0"/>
              </a:rPr>
              <a:t>Qui contrôle la création monétaire de la banque centrale?</a:t>
            </a:r>
          </a:p>
        </p:txBody>
      </p:sp>
      <p:sp>
        <p:nvSpPr>
          <p:cNvPr id="105475" name="Espace réservé du contenu 2"/>
          <p:cNvSpPr>
            <a:spLocks noGrp="1"/>
          </p:cNvSpPr>
          <p:nvPr>
            <p:ph idx="1"/>
          </p:nvPr>
        </p:nvSpPr>
        <p:spPr>
          <a:xfrm>
            <a:off x="642938" y="3189288"/>
            <a:ext cx="8229600" cy="2525712"/>
          </a:xfrm>
        </p:spPr>
        <p:txBody>
          <a:bodyPr/>
          <a:lstStyle/>
          <a:p>
            <a:pPr marL="534988" indent="-534988" algn="just">
              <a:buFont typeface="Arial" charset="0"/>
              <a:buBlip>
                <a:blip r:embed="rId2"/>
              </a:buBlip>
              <a:defRPr/>
            </a:pPr>
            <a:r>
              <a:rPr lang="fr-FR" sz="4000" i="1" dirty="0" smtClean="0">
                <a:latin typeface="Times New Roman" pitchFamily="18" charset="0"/>
                <a:cs typeface="Times New Roman" pitchFamily="18" charset="0"/>
              </a:rPr>
              <a:t> Autonomie de la banque centrale.</a:t>
            </a:r>
          </a:p>
          <a:p>
            <a:pPr algn="just">
              <a:buFont typeface="Arial" charset="0"/>
              <a:buNone/>
              <a:defRPr/>
            </a:pPr>
            <a:endParaRPr lang="fr-FR" sz="4000" i="1" dirty="0" smtClean="0">
              <a:latin typeface="Times New Roman" pitchFamily="18" charset="0"/>
              <a:cs typeface="Times New Roman" pitchFamily="18" charset="0"/>
            </a:endParaRPr>
          </a:p>
          <a:p>
            <a:pPr algn="just">
              <a:buFont typeface="Arial" charset="0"/>
              <a:buBlip>
                <a:blip r:embed="rId2"/>
              </a:buBlip>
              <a:defRPr/>
            </a:pPr>
            <a:r>
              <a:rPr lang="fr-FR" sz="4000" i="1" dirty="0" smtClean="0">
                <a:latin typeface="Times New Roman" pitchFamily="18" charset="0"/>
                <a:cs typeface="Times New Roman" pitchFamily="18" charset="0"/>
              </a:rPr>
              <a:t>  Crédibilité de la banque centrale.</a:t>
            </a:r>
          </a:p>
        </p:txBody>
      </p:sp>
      <p:sp>
        <p:nvSpPr>
          <p:cNvPr id="4" name="Espace réservé du pied de page 3"/>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000125" y="1285875"/>
            <a:ext cx="7500938" cy="1143000"/>
          </a:xfrm>
        </p:spPr>
        <p:txBody>
          <a:bodyPr>
            <a:normAutofit fontScale="25000" lnSpcReduction="20000"/>
          </a:bodyPr>
          <a:lstStyle/>
          <a:p>
            <a:pPr algn="just">
              <a:defRPr/>
            </a:pPr>
            <a:endParaRPr lang="fr-FR" dirty="0" smtClean="0">
              <a:solidFill>
                <a:schemeClr val="tx1"/>
              </a:solidFill>
              <a:latin typeface="Times New Roman" pitchFamily="18" charset="0"/>
              <a:cs typeface="Times New Roman" pitchFamily="18" charset="0"/>
            </a:endParaRPr>
          </a:p>
          <a:p>
            <a:pPr>
              <a:defRPr/>
            </a:pPr>
            <a:r>
              <a:rPr lang="fr-FR" sz="14400" i="1" dirty="0" smtClean="0">
                <a:solidFill>
                  <a:schemeClr val="tx1"/>
                </a:solidFill>
                <a:latin typeface="Times New Roman" pitchFamily="18" charset="0"/>
                <a:cs typeface="Times New Roman" pitchFamily="18" charset="0"/>
              </a:rPr>
              <a:t>  Quantité d’or        Billets de dépôts  </a:t>
            </a:r>
          </a:p>
          <a:p>
            <a:pPr>
              <a:defRPr/>
            </a:pPr>
            <a:endParaRPr lang="fr-FR" sz="4400" i="1" dirty="0" smtClean="0">
              <a:solidFill>
                <a:schemeClr val="tx1"/>
              </a:solidFill>
              <a:latin typeface="Times New Roman" pitchFamily="18" charset="0"/>
              <a:cs typeface="Times New Roman" pitchFamily="18" charset="0"/>
            </a:endParaRPr>
          </a:p>
          <a:p>
            <a:pPr>
              <a:defRPr/>
            </a:pPr>
            <a:endParaRPr lang="fr-FR" sz="4400" dirty="0" smtClean="0">
              <a:solidFill>
                <a:schemeClr val="tx1"/>
              </a:solidFill>
              <a:latin typeface="Times New Roman" pitchFamily="18" charset="0"/>
              <a:cs typeface="Times New Roman" pitchFamily="18" charset="0"/>
            </a:endParaRPr>
          </a:p>
          <a:p>
            <a:pPr>
              <a:defRPr/>
            </a:pPr>
            <a:endParaRPr lang="fr-FR" sz="4400" dirty="0" smtClean="0">
              <a:solidFill>
                <a:schemeClr val="tx1"/>
              </a:solidFill>
              <a:latin typeface="Times New Roman" pitchFamily="18" charset="0"/>
              <a:cs typeface="Times New Roman" pitchFamily="18" charset="0"/>
            </a:endParaRPr>
          </a:p>
          <a:p>
            <a:pPr>
              <a:defRPr/>
            </a:pPr>
            <a:endParaRPr lang="fr-FR" sz="4400" dirty="0" smtClean="0">
              <a:solidFill>
                <a:schemeClr val="tx1"/>
              </a:solidFill>
              <a:latin typeface="Times New Roman" pitchFamily="18" charset="0"/>
              <a:cs typeface="Times New Roman" pitchFamily="18" charset="0"/>
            </a:endParaRPr>
          </a:p>
        </p:txBody>
      </p:sp>
      <p:sp>
        <p:nvSpPr>
          <p:cNvPr id="6" name="Flèche vers le bas 5"/>
          <p:cNvSpPr/>
          <p:nvPr/>
        </p:nvSpPr>
        <p:spPr>
          <a:xfrm>
            <a:off x="4429125" y="2071688"/>
            <a:ext cx="357188" cy="242887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dirty="0"/>
          </a:p>
        </p:txBody>
      </p:sp>
      <p:sp>
        <p:nvSpPr>
          <p:cNvPr id="7" name="Égal 6"/>
          <p:cNvSpPr/>
          <p:nvPr/>
        </p:nvSpPr>
        <p:spPr>
          <a:xfrm>
            <a:off x="4357688" y="1500188"/>
            <a:ext cx="571500" cy="500062"/>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dirty="0">
              <a:solidFill>
                <a:schemeClr val="tx1"/>
              </a:solidFill>
            </a:endParaRPr>
          </a:p>
        </p:txBody>
      </p:sp>
      <p:sp>
        <p:nvSpPr>
          <p:cNvPr id="8" name="Virage 7"/>
          <p:cNvSpPr/>
          <p:nvPr/>
        </p:nvSpPr>
        <p:spPr>
          <a:xfrm rot="10800000" flipH="1">
            <a:off x="2805113" y="3000375"/>
            <a:ext cx="1624012" cy="642938"/>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dirty="0">
              <a:solidFill>
                <a:schemeClr val="tx1"/>
              </a:solidFill>
            </a:endParaRPr>
          </a:p>
        </p:txBody>
      </p:sp>
      <p:sp>
        <p:nvSpPr>
          <p:cNvPr id="9" name="ZoneTexte 8"/>
          <p:cNvSpPr txBox="1"/>
          <p:nvPr/>
        </p:nvSpPr>
        <p:spPr>
          <a:xfrm>
            <a:off x="1643063" y="4286250"/>
            <a:ext cx="6429375" cy="923925"/>
          </a:xfrm>
          <a:prstGeom prst="rect">
            <a:avLst/>
          </a:prstGeom>
          <a:noFill/>
        </p:spPr>
        <p:txBody>
          <a:bodyPr>
            <a:spAutoFit/>
          </a:bodyPr>
          <a:lstStyle/>
          <a:p>
            <a:pPr>
              <a:defRPr/>
            </a:pPr>
            <a:r>
              <a:rPr lang="fr-FR" sz="3600" i="1" dirty="0">
                <a:latin typeface="Times New Roman" pitchFamily="18" charset="0"/>
                <a:cs typeface="Times New Roman" pitchFamily="18" charset="0"/>
              </a:rPr>
              <a:t>Quantité d’or </a:t>
            </a:r>
            <a:r>
              <a:rPr lang="fr-FR" sz="5400" b="1" i="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&lt;</a:t>
            </a:r>
            <a:r>
              <a:rPr lang="fr-FR" sz="5400" i="1" dirty="0">
                <a:latin typeface="Times New Roman" pitchFamily="18" charset="0"/>
                <a:cs typeface="Times New Roman" pitchFamily="18" charset="0"/>
              </a:rPr>
              <a:t> </a:t>
            </a:r>
            <a:r>
              <a:rPr lang="fr-FR" sz="3600" i="1" dirty="0">
                <a:latin typeface="Times New Roman" pitchFamily="18" charset="0"/>
                <a:cs typeface="Times New Roman" pitchFamily="18" charset="0"/>
              </a:rPr>
              <a:t>Billets de dépôts </a:t>
            </a:r>
            <a:endParaRPr lang="fr-FR" sz="3600" dirty="0"/>
          </a:p>
        </p:txBody>
      </p:sp>
      <p:sp>
        <p:nvSpPr>
          <p:cNvPr id="10" name="Virage 9"/>
          <p:cNvSpPr/>
          <p:nvPr/>
        </p:nvSpPr>
        <p:spPr>
          <a:xfrm rot="10800000" flipH="1">
            <a:off x="4500563" y="5000625"/>
            <a:ext cx="1071562" cy="714375"/>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solidFill>
                <a:schemeClr val="tx1"/>
              </a:solidFill>
            </a:endParaRPr>
          </a:p>
        </p:txBody>
      </p:sp>
      <p:sp>
        <p:nvSpPr>
          <p:cNvPr id="17416" name="ZoneTexte 10"/>
          <p:cNvSpPr txBox="1">
            <a:spLocks noChangeArrowheads="1"/>
          </p:cNvSpPr>
          <p:nvPr/>
        </p:nvSpPr>
        <p:spPr bwMode="auto">
          <a:xfrm>
            <a:off x="5643563" y="5273675"/>
            <a:ext cx="3465512" cy="584200"/>
          </a:xfrm>
          <a:prstGeom prst="rect">
            <a:avLst/>
          </a:prstGeom>
          <a:noFill/>
          <a:ln w="9525">
            <a:noFill/>
            <a:miter lim="800000"/>
            <a:headEnd/>
            <a:tailEnd/>
          </a:ln>
        </p:spPr>
        <p:txBody>
          <a:bodyPr wrap="none">
            <a:spAutoFit/>
          </a:bodyPr>
          <a:lstStyle/>
          <a:p>
            <a:r>
              <a:rPr lang="fr-FR" sz="3200" b="1">
                <a:solidFill>
                  <a:schemeClr val="tx2"/>
                </a:solidFill>
                <a:latin typeface="Times New Roman" pitchFamily="18" charset="0"/>
                <a:cs typeface="Times New Roman" pitchFamily="18" charset="0"/>
              </a:rPr>
              <a:t>Risque de liquidité</a:t>
            </a:r>
          </a:p>
        </p:txBody>
      </p:sp>
      <p:sp>
        <p:nvSpPr>
          <p:cNvPr id="12" name="ZoneTexte 11"/>
          <p:cNvSpPr txBox="1"/>
          <p:nvPr/>
        </p:nvSpPr>
        <p:spPr>
          <a:xfrm>
            <a:off x="1143000" y="0"/>
            <a:ext cx="7429500" cy="769938"/>
          </a:xfrm>
          <a:prstGeom prst="rect">
            <a:avLst/>
          </a:prstGeom>
          <a:noFill/>
        </p:spPr>
        <p:txBody>
          <a:bodyPr>
            <a:spAutoFit/>
          </a:bodyPr>
          <a:lstStyle/>
          <a:p>
            <a:pPr algn="ctr">
              <a:defRPr/>
            </a:pPr>
            <a:r>
              <a:rPr lang="fr-FR" sz="4400">
                <a:effectLst>
                  <a:outerShdw blurRad="38100" dist="38100" dir="2700000" algn="tl">
                    <a:srgbClr val="000000">
                      <a:alpha val="43137"/>
                    </a:srgbClr>
                  </a:outerShdw>
                </a:effectLst>
                <a:latin typeface="Times New Roman" pitchFamily="18" charset="0"/>
                <a:cs typeface="Times New Roman" pitchFamily="18" charset="0"/>
              </a:rPr>
              <a:t>Convertibilité </a:t>
            </a:r>
            <a:r>
              <a:rPr lang="fr-FR" sz="4400" dirty="0">
                <a:effectLst>
                  <a:outerShdw blurRad="38100" dist="38100" dir="2700000" algn="tl">
                    <a:srgbClr val="000000">
                      <a:alpha val="43137"/>
                    </a:srgbClr>
                  </a:outerShdw>
                </a:effectLst>
                <a:latin typeface="Times New Roman" pitchFamily="18" charset="0"/>
                <a:cs typeface="Times New Roman" pitchFamily="18" charset="0"/>
              </a:rPr>
              <a:t>du billet de dépôt</a:t>
            </a:r>
          </a:p>
        </p:txBody>
      </p:sp>
      <p:sp>
        <p:nvSpPr>
          <p:cNvPr id="17418" name="ZoneTexte 12"/>
          <p:cNvSpPr txBox="1">
            <a:spLocks noChangeArrowheads="1"/>
          </p:cNvSpPr>
          <p:nvPr/>
        </p:nvSpPr>
        <p:spPr bwMode="auto">
          <a:xfrm>
            <a:off x="142875" y="2487613"/>
            <a:ext cx="4283075" cy="523875"/>
          </a:xfrm>
          <a:prstGeom prst="rect">
            <a:avLst/>
          </a:prstGeom>
          <a:noFill/>
          <a:ln w="9525">
            <a:noFill/>
            <a:miter lim="800000"/>
            <a:headEnd/>
            <a:tailEnd/>
          </a:ln>
        </p:spPr>
        <p:txBody>
          <a:bodyPr wrap="none">
            <a:spAutoFit/>
          </a:bodyPr>
          <a:lstStyle/>
          <a:p>
            <a:r>
              <a:rPr lang="fr-FR" sz="2800">
                <a:solidFill>
                  <a:schemeClr val="tx2"/>
                </a:solidFill>
                <a:latin typeface="Times New Roman" pitchFamily="18" charset="0"/>
                <a:cs typeface="Times New Roman" pitchFamily="18" charset="0"/>
              </a:rPr>
              <a:t>Usage de la lettre de change</a:t>
            </a:r>
          </a:p>
        </p:txBody>
      </p:sp>
      <p:sp>
        <p:nvSpPr>
          <p:cNvPr id="11" name="Espace réservé du pied de page 10"/>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428625" y="214313"/>
            <a:ext cx="8358188" cy="6429375"/>
          </a:xfrm>
        </p:spPr>
        <p:txBody>
          <a:bodyPr>
            <a:normAutofit fontScale="62500" lnSpcReduction="20000"/>
          </a:bodyPr>
          <a:lstStyle/>
          <a:p>
            <a:pPr>
              <a:defRPr/>
            </a:pPr>
            <a:r>
              <a:rPr lang="fr-FR" sz="5100" i="1" smtClean="0">
                <a:solidFill>
                  <a:schemeClr val="tx1"/>
                </a:solidFill>
                <a:latin typeface="Times New Roman" pitchFamily="18" charset="0"/>
                <a:cs typeface="Times New Roman" pitchFamily="18" charset="0"/>
              </a:rPr>
              <a:t>Convertibilité </a:t>
            </a:r>
            <a:r>
              <a:rPr lang="fr-FR" sz="5100" i="1" dirty="0" smtClean="0">
                <a:solidFill>
                  <a:schemeClr val="tx1"/>
                </a:solidFill>
                <a:latin typeface="Times New Roman" pitchFamily="18" charset="0"/>
                <a:cs typeface="Times New Roman" pitchFamily="18" charset="0"/>
              </a:rPr>
              <a:t>du billet de dépôt</a:t>
            </a:r>
          </a:p>
          <a:p>
            <a:pPr algn="just">
              <a:defRPr/>
            </a:pPr>
            <a:endParaRPr lang="fr-FR" dirty="0" smtClean="0">
              <a:solidFill>
                <a:schemeClr val="tx1"/>
              </a:solidFill>
              <a:latin typeface="Times New Roman" pitchFamily="18" charset="0"/>
              <a:cs typeface="Times New Roman" pitchFamily="18" charset="0"/>
            </a:endParaRPr>
          </a:p>
          <a:p>
            <a:pPr algn="just">
              <a:defRPr/>
            </a:pPr>
            <a:endParaRPr lang="fr-FR" sz="4000" i="1" dirty="0" smtClean="0">
              <a:solidFill>
                <a:schemeClr val="tx2"/>
              </a:solidFill>
              <a:latin typeface="Times New Roman" pitchFamily="18" charset="0"/>
              <a:cs typeface="Times New Roman" pitchFamily="18" charset="0"/>
            </a:endParaRPr>
          </a:p>
          <a:p>
            <a:pPr algn="just">
              <a:defRPr/>
            </a:pPr>
            <a:r>
              <a:rPr lang="fr-FR" sz="4000" b="1" i="1" dirty="0" smtClean="0">
                <a:solidFill>
                  <a:schemeClr val="tx2"/>
                </a:solidFill>
                <a:latin typeface="Times New Roman" pitchFamily="18" charset="0"/>
                <a:cs typeface="Times New Roman" pitchFamily="18" charset="0"/>
              </a:rPr>
              <a:t> </a:t>
            </a:r>
            <a:r>
              <a:rPr lang="fr-FR" sz="5100" b="1" i="1" dirty="0" smtClean="0">
                <a:solidFill>
                  <a:schemeClr val="tx2"/>
                </a:solidFill>
                <a:latin typeface="Times New Roman" pitchFamily="18" charset="0"/>
                <a:cs typeface="Times New Roman" pitchFamily="18" charset="0"/>
              </a:rPr>
              <a:t>Cours  forcé                                    Cours légal</a:t>
            </a:r>
            <a:endParaRPr lang="fr-FR" sz="51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a:p>
            <a:pPr>
              <a:defRPr/>
            </a:pPr>
            <a:endParaRPr lang="fr-FR" sz="4400" i="1" dirty="0" smtClean="0">
              <a:solidFill>
                <a:schemeClr val="tx1"/>
              </a:solidFill>
              <a:latin typeface="Times New Roman" pitchFamily="18" charset="0"/>
              <a:cs typeface="Times New Roman" pitchFamily="18" charset="0"/>
            </a:endParaRPr>
          </a:p>
          <a:p>
            <a:pPr>
              <a:defRPr/>
            </a:pPr>
            <a:endParaRPr lang="fr-FR" sz="4400" i="1" dirty="0" smtClean="0">
              <a:solidFill>
                <a:schemeClr val="tx1"/>
              </a:solidFill>
              <a:latin typeface="Times New Roman" pitchFamily="18" charset="0"/>
              <a:cs typeface="Times New Roman" pitchFamily="18" charset="0"/>
            </a:endParaRPr>
          </a:p>
          <a:p>
            <a:pPr>
              <a:defRPr/>
            </a:pPr>
            <a:endParaRPr lang="fr-FR" sz="4400" i="1" dirty="0" smtClean="0">
              <a:solidFill>
                <a:schemeClr val="tx1"/>
              </a:solidFill>
              <a:latin typeface="Times New Roman" pitchFamily="18" charset="0"/>
              <a:cs typeface="Times New Roman" pitchFamily="18" charset="0"/>
            </a:endParaRPr>
          </a:p>
          <a:p>
            <a:pPr>
              <a:defRPr/>
            </a:pPr>
            <a:endParaRPr lang="fr-FR" sz="4400" i="1" dirty="0" smtClean="0">
              <a:solidFill>
                <a:schemeClr val="tx1"/>
              </a:solidFill>
              <a:latin typeface="Times New Roman" pitchFamily="18" charset="0"/>
              <a:cs typeface="Times New Roman" pitchFamily="18" charset="0"/>
            </a:endParaRPr>
          </a:p>
          <a:p>
            <a:pPr>
              <a:defRPr/>
            </a:pPr>
            <a:r>
              <a:rPr lang="fr-FR" sz="5100" i="1" smtClean="0">
                <a:solidFill>
                  <a:schemeClr val="tx1"/>
                </a:solidFill>
                <a:latin typeface="Times New Roman" pitchFamily="18" charset="0"/>
                <a:cs typeface="Times New Roman" pitchFamily="18" charset="0"/>
              </a:rPr>
              <a:t>Inconvertibilité </a:t>
            </a:r>
            <a:r>
              <a:rPr lang="fr-FR" sz="5100" i="1" dirty="0" smtClean="0">
                <a:solidFill>
                  <a:schemeClr val="tx1"/>
                </a:solidFill>
                <a:latin typeface="Times New Roman" pitchFamily="18" charset="0"/>
                <a:cs typeface="Times New Roman" pitchFamily="18" charset="0"/>
              </a:rPr>
              <a:t>du billet de dépôt</a:t>
            </a:r>
          </a:p>
          <a:p>
            <a:pPr>
              <a:defRPr/>
            </a:pPr>
            <a:endParaRPr lang="fr-FR" sz="4400" b="1" i="1" dirty="0" smtClean="0">
              <a:solidFill>
                <a:schemeClr val="tx1"/>
              </a:solidFill>
              <a:latin typeface="Times New Roman" pitchFamily="18" charset="0"/>
              <a:cs typeface="Times New Roman" pitchFamily="18" charset="0"/>
            </a:endParaRPr>
          </a:p>
          <a:p>
            <a:pPr>
              <a:defRPr/>
            </a:pPr>
            <a:endParaRPr lang="fr-FR" sz="4400" b="1" i="1" dirty="0" smtClean="0">
              <a:solidFill>
                <a:schemeClr val="tx1"/>
              </a:solidFill>
              <a:latin typeface="Times New Roman" pitchFamily="18" charset="0"/>
              <a:cs typeface="Times New Roman" pitchFamily="18" charset="0"/>
            </a:endParaRPr>
          </a:p>
          <a:p>
            <a:pPr>
              <a:defRPr/>
            </a:pPr>
            <a:endParaRPr lang="fr-FR" sz="4400" b="1" i="1" dirty="0" smtClean="0">
              <a:solidFill>
                <a:schemeClr val="tx1"/>
              </a:solidFill>
              <a:latin typeface="Times New Roman" pitchFamily="18" charset="0"/>
              <a:cs typeface="Times New Roman" pitchFamily="18" charset="0"/>
            </a:endParaRPr>
          </a:p>
          <a:p>
            <a:pPr>
              <a:defRPr/>
            </a:pPr>
            <a:endParaRPr lang="fr-FR" sz="4400" b="1" i="1" dirty="0" smtClean="0">
              <a:solidFill>
                <a:schemeClr val="tx1"/>
              </a:solidFill>
              <a:latin typeface="Times New Roman" pitchFamily="18" charset="0"/>
              <a:cs typeface="Times New Roman" pitchFamily="18" charset="0"/>
            </a:endParaRPr>
          </a:p>
          <a:p>
            <a:pPr>
              <a:defRPr/>
            </a:pPr>
            <a:r>
              <a:rPr lang="fr-FR" sz="4400" b="1" i="1" dirty="0" smtClean="0">
                <a:solidFill>
                  <a:schemeClr val="tx1"/>
                </a:solidFill>
                <a:latin typeface="Times New Roman" pitchFamily="18" charset="0"/>
                <a:cs typeface="Times New Roman" pitchFamily="18" charset="0"/>
              </a:rPr>
              <a:t>Ancrage du billet de banque</a:t>
            </a:r>
          </a:p>
          <a:p>
            <a:pPr>
              <a:defRPr/>
            </a:pPr>
            <a:endParaRPr lang="fr-FR" sz="4400" b="1" i="1" dirty="0" smtClean="0">
              <a:solidFill>
                <a:schemeClr val="tx1"/>
              </a:solidFill>
              <a:latin typeface="Times New Roman" pitchFamily="18" charset="0"/>
              <a:cs typeface="Times New Roman" pitchFamily="18" charset="0"/>
            </a:endParaRPr>
          </a:p>
        </p:txBody>
      </p:sp>
      <p:sp>
        <p:nvSpPr>
          <p:cNvPr id="4" name="Flèche droite 3"/>
          <p:cNvSpPr/>
          <p:nvPr/>
        </p:nvSpPr>
        <p:spPr>
          <a:xfrm>
            <a:off x="3000375" y="1214438"/>
            <a:ext cx="1000125" cy="8572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dirty="0"/>
          </a:p>
        </p:txBody>
      </p:sp>
      <p:sp>
        <p:nvSpPr>
          <p:cNvPr id="5" name="Flèche gauche 4"/>
          <p:cNvSpPr/>
          <p:nvPr/>
        </p:nvSpPr>
        <p:spPr>
          <a:xfrm>
            <a:off x="5000625" y="1143000"/>
            <a:ext cx="1000125" cy="92868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dirty="0"/>
          </a:p>
        </p:txBody>
      </p:sp>
      <p:sp>
        <p:nvSpPr>
          <p:cNvPr id="6" name="Flèche vers le bas 5"/>
          <p:cNvSpPr/>
          <p:nvPr/>
        </p:nvSpPr>
        <p:spPr>
          <a:xfrm>
            <a:off x="4000500" y="1214438"/>
            <a:ext cx="906463" cy="21431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dirty="0"/>
          </a:p>
        </p:txBody>
      </p:sp>
      <p:sp>
        <p:nvSpPr>
          <p:cNvPr id="7" name="Flèche vers le bas 6"/>
          <p:cNvSpPr/>
          <p:nvPr/>
        </p:nvSpPr>
        <p:spPr>
          <a:xfrm>
            <a:off x="4022725" y="4286250"/>
            <a:ext cx="906463" cy="14906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dirty="0"/>
          </a:p>
        </p:txBody>
      </p:sp>
      <p:sp>
        <p:nvSpPr>
          <p:cNvPr id="8" name="Espace réservé du pied de page 7"/>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490537"/>
          </a:xfrm>
        </p:spPr>
        <p:txBody>
          <a:bodyPr>
            <a:normAutofit fontScale="90000"/>
          </a:bodyPr>
          <a:lstStyle/>
          <a:p>
            <a:pPr>
              <a:defRPr/>
            </a:pPr>
            <a:r>
              <a:rPr lang="fr-FR" dirty="0" smtClean="0">
                <a:effectLst>
                  <a:outerShdw blurRad="38100" dist="38100" dir="2700000" algn="tl">
                    <a:srgbClr val="000000">
                      <a:alpha val="43137"/>
                    </a:srgbClr>
                  </a:outerShdw>
                </a:effectLst>
                <a:latin typeface="Times New Roman" pitchFamily="18" charset="0"/>
                <a:cs typeface="Times New Roman" pitchFamily="18" charset="0"/>
              </a:rPr>
              <a:t>Monnaie scripturale</a:t>
            </a:r>
            <a:endParaRPr lang="fr-FR"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9459" name="Espace réservé du contenu 2"/>
          <p:cNvSpPr>
            <a:spLocks noGrp="1"/>
          </p:cNvSpPr>
          <p:nvPr>
            <p:ph idx="1"/>
          </p:nvPr>
        </p:nvSpPr>
        <p:spPr>
          <a:xfrm>
            <a:off x="457200" y="1552575"/>
            <a:ext cx="8229600" cy="4305300"/>
          </a:xfrm>
        </p:spPr>
        <p:txBody>
          <a:bodyPr/>
          <a:lstStyle/>
          <a:p>
            <a:pPr marL="0" indent="0" algn="just">
              <a:buFont typeface="Arial" charset="0"/>
              <a:buNone/>
            </a:pPr>
            <a:r>
              <a:rPr lang="fr-FR" sz="4400" smtClean="0">
                <a:latin typeface="Times New Roman" pitchFamily="18" charset="0"/>
                <a:cs typeface="Times New Roman" pitchFamily="18" charset="0"/>
              </a:rPr>
              <a:t>L’ensemble des sommes inscrites au crédit des comptes des agents économiques non financiers et qui sont </a:t>
            </a:r>
            <a:r>
              <a:rPr lang="fr-FR" sz="4400" i="1" smtClean="0">
                <a:latin typeface="Times New Roman" pitchFamily="18" charset="0"/>
                <a:cs typeface="Times New Roman" pitchFamily="18" charset="0"/>
              </a:rPr>
              <a:t>immédiatement</a:t>
            </a:r>
            <a:r>
              <a:rPr lang="fr-FR" sz="4400" smtClean="0">
                <a:latin typeface="Times New Roman" pitchFamily="18" charset="0"/>
                <a:cs typeface="Times New Roman" pitchFamily="18" charset="0"/>
              </a:rPr>
              <a:t> disponibles et transformables en liquidités sans délai.</a:t>
            </a:r>
          </a:p>
        </p:txBody>
      </p:sp>
      <p:sp>
        <p:nvSpPr>
          <p:cNvPr id="4" name="Espace réservé du pied de page 3"/>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defRPr/>
            </a:pPr>
            <a:r>
              <a:rPr lang="fr-FR" sz="3600" dirty="0" smtClean="0">
                <a:effectLst>
                  <a:outerShdw blurRad="38100" dist="38100" dir="2700000" algn="tl">
                    <a:srgbClr val="000000">
                      <a:alpha val="43137"/>
                    </a:srgbClr>
                  </a:outerShdw>
                </a:effectLst>
                <a:latin typeface="Times New Roman" pitchFamily="18" charset="0"/>
                <a:cs typeface="Times New Roman" pitchFamily="18" charset="0"/>
              </a:rPr>
              <a:t>Caractéristiques de la monnaie scripturale:</a:t>
            </a:r>
            <a:endParaRPr lang="fr-FR" sz="3600"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0483" name="Espace réservé du contenu 2"/>
          <p:cNvSpPr>
            <a:spLocks noGrp="1"/>
          </p:cNvSpPr>
          <p:nvPr>
            <p:ph idx="1"/>
          </p:nvPr>
        </p:nvSpPr>
        <p:spPr/>
        <p:txBody>
          <a:bodyPr/>
          <a:lstStyle/>
          <a:p>
            <a:endParaRPr lang="fr-FR" sz="4000" smtClean="0">
              <a:latin typeface="Times New Roman" pitchFamily="18" charset="0"/>
              <a:cs typeface="Times New Roman" pitchFamily="18" charset="0"/>
            </a:endParaRPr>
          </a:p>
          <a:p>
            <a:pPr>
              <a:buFont typeface="Wingdings" pitchFamily="2" charset="2"/>
              <a:buChar char="§"/>
            </a:pPr>
            <a:r>
              <a:rPr lang="fr-FR" sz="4800" smtClean="0">
                <a:latin typeface="Times New Roman" pitchFamily="18" charset="0"/>
                <a:cs typeface="Times New Roman" pitchFamily="18" charset="0"/>
              </a:rPr>
              <a:t>Sécurité;</a:t>
            </a:r>
          </a:p>
          <a:p>
            <a:pPr>
              <a:buFont typeface="Wingdings" pitchFamily="2" charset="2"/>
              <a:buChar char="§"/>
            </a:pPr>
            <a:r>
              <a:rPr lang="fr-FR" sz="4800" smtClean="0">
                <a:latin typeface="Times New Roman" pitchFamily="18" charset="0"/>
                <a:cs typeface="Times New Roman" pitchFamily="18" charset="0"/>
              </a:rPr>
              <a:t>Commodité;</a:t>
            </a:r>
          </a:p>
          <a:p>
            <a:pPr>
              <a:buFont typeface="Wingdings" pitchFamily="2" charset="2"/>
              <a:buChar char="§"/>
            </a:pPr>
            <a:r>
              <a:rPr lang="fr-FR" sz="4800" smtClean="0">
                <a:latin typeface="Times New Roman" pitchFamily="18" charset="0"/>
                <a:cs typeface="Times New Roman" pitchFamily="18" charset="0"/>
              </a:rPr>
              <a:t>Sureté.</a:t>
            </a:r>
          </a:p>
        </p:txBody>
      </p:sp>
      <p:sp>
        <p:nvSpPr>
          <p:cNvPr id="4" name="Espace réservé du pied de page 3"/>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354137"/>
          </a:xfrm>
        </p:spPr>
        <p:txBody>
          <a:bodyPr>
            <a:noAutofit/>
          </a:bodyPr>
          <a:lstStyle/>
          <a:p>
            <a:pPr>
              <a:defRPr/>
            </a:pPr>
            <a:r>
              <a:rPr lang="fr-FR" sz="4800" dirty="0" smtClean="0">
                <a:effectLst>
                  <a:outerShdw blurRad="38100" dist="38100" dir="2700000" algn="tl">
                    <a:srgbClr val="000000">
                      <a:alpha val="43137"/>
                    </a:srgbClr>
                  </a:outerShdw>
                </a:effectLst>
                <a:latin typeface="Times New Roman" pitchFamily="18" charset="0"/>
                <a:cs typeface="Times New Roman" pitchFamily="18" charset="0"/>
              </a:rPr>
              <a:t>Instruments de circulation de la monnaie scripturale</a:t>
            </a:r>
            <a:endParaRPr lang="fr-FR" sz="4800"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1507" name="Espace réservé du contenu 2"/>
          <p:cNvSpPr>
            <a:spLocks noGrp="1"/>
          </p:cNvSpPr>
          <p:nvPr>
            <p:ph idx="1"/>
          </p:nvPr>
        </p:nvSpPr>
        <p:spPr>
          <a:xfrm>
            <a:off x="457200" y="1989138"/>
            <a:ext cx="8229600" cy="4137025"/>
          </a:xfrm>
        </p:spPr>
        <p:txBody>
          <a:bodyPr/>
          <a:lstStyle/>
          <a:p>
            <a:pPr>
              <a:buFont typeface="Wingdings" pitchFamily="2" charset="2"/>
              <a:buChar char="ü"/>
            </a:pPr>
            <a:r>
              <a:rPr lang="fr-FR" sz="6000" b="1" i="1" smtClean="0">
                <a:latin typeface="Times New Roman" pitchFamily="18" charset="0"/>
                <a:cs typeface="Times New Roman" pitchFamily="18" charset="0"/>
              </a:rPr>
              <a:t>Chèque;</a:t>
            </a:r>
          </a:p>
          <a:p>
            <a:pPr>
              <a:buFont typeface="Wingdings" pitchFamily="2" charset="2"/>
              <a:buChar char="ü"/>
            </a:pPr>
            <a:r>
              <a:rPr lang="fr-FR" sz="6000" b="1" i="1" smtClean="0">
                <a:latin typeface="Times New Roman" pitchFamily="18" charset="0"/>
                <a:cs typeface="Times New Roman" pitchFamily="18" charset="0"/>
              </a:rPr>
              <a:t>Virement;</a:t>
            </a:r>
          </a:p>
          <a:p>
            <a:pPr>
              <a:buFont typeface="Wingdings" pitchFamily="2" charset="2"/>
              <a:buChar char="ü"/>
            </a:pPr>
            <a:r>
              <a:rPr lang="fr-FR" sz="6000" b="1" i="1" smtClean="0">
                <a:latin typeface="Times New Roman" pitchFamily="18" charset="0"/>
                <a:cs typeface="Times New Roman" pitchFamily="18" charset="0"/>
              </a:rPr>
              <a:t>Carte bancaire.</a:t>
            </a:r>
          </a:p>
        </p:txBody>
      </p:sp>
      <p:sp>
        <p:nvSpPr>
          <p:cNvPr id="4" name="Espace réservé du pied de page 3"/>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ous-titre 2"/>
          <p:cNvSpPr>
            <a:spLocks noGrp="1"/>
          </p:cNvSpPr>
          <p:nvPr>
            <p:ph type="subTitle" idx="1"/>
          </p:nvPr>
        </p:nvSpPr>
        <p:spPr>
          <a:xfrm>
            <a:off x="642938" y="500063"/>
            <a:ext cx="7747000" cy="6357937"/>
          </a:xfrm>
        </p:spPr>
        <p:txBody>
          <a:bodyPr/>
          <a:lstStyle/>
          <a:p>
            <a:pPr algn="just" eaLnBrk="1" hangingPunct="1">
              <a:defRPr/>
            </a:pPr>
            <a:r>
              <a:rPr lang="fr-FR" sz="2400" i="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Introduction</a:t>
            </a:r>
          </a:p>
          <a:p>
            <a:pPr algn="just" eaLnBrk="1" hangingPunct="1">
              <a:defRPr/>
            </a:pPr>
            <a:r>
              <a:rPr lang="fr-FR" sz="2400" i="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Premier Axe</a:t>
            </a:r>
            <a:r>
              <a:rPr lang="fr-FR" sz="2400"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r>
              <a:rPr lang="fr-FR" sz="2400" dirty="0" smtClean="0">
                <a:solidFill>
                  <a:schemeClr val="tx1"/>
                </a:solidFill>
                <a:latin typeface="Times New Roman" pitchFamily="18" charset="0"/>
                <a:cs typeface="Times New Roman" pitchFamily="18" charset="0"/>
              </a:rPr>
              <a:t>Monnaie et liquidité</a:t>
            </a:r>
          </a:p>
          <a:p>
            <a:pPr algn="just" eaLnBrk="1" hangingPunct="1">
              <a:defRPr/>
            </a:pPr>
            <a:endParaRPr lang="fr-FR" sz="2400" dirty="0" smtClean="0">
              <a:solidFill>
                <a:schemeClr val="tx1"/>
              </a:solidFill>
              <a:latin typeface="Times New Roman" pitchFamily="18" charset="0"/>
              <a:cs typeface="Times New Roman" pitchFamily="18" charset="0"/>
            </a:endParaRPr>
          </a:p>
          <a:p>
            <a:pPr algn="just" eaLnBrk="1" hangingPunct="1">
              <a:buFont typeface="Wingdings" pitchFamily="2" charset="2"/>
              <a:buChar char="§"/>
              <a:defRPr/>
            </a:pPr>
            <a:r>
              <a:rPr lang="fr-FR" sz="2400" dirty="0" smtClean="0">
                <a:solidFill>
                  <a:schemeClr val="tx1"/>
                </a:solidFill>
                <a:latin typeface="Times New Roman" pitchFamily="18" charset="0"/>
                <a:cs typeface="Times New Roman" pitchFamily="18" charset="0"/>
              </a:rPr>
              <a:t> Définition de la monnaie</a:t>
            </a:r>
          </a:p>
          <a:p>
            <a:pPr algn="just" eaLnBrk="1" hangingPunct="1">
              <a:buFont typeface="Wingdings" pitchFamily="2" charset="2"/>
              <a:buChar char="§"/>
              <a:defRPr/>
            </a:pPr>
            <a:r>
              <a:rPr lang="fr-FR" sz="2400" dirty="0" smtClean="0">
                <a:solidFill>
                  <a:schemeClr val="tx1"/>
                </a:solidFill>
                <a:latin typeface="Times New Roman" pitchFamily="18" charset="0"/>
                <a:cs typeface="Times New Roman" pitchFamily="18" charset="0"/>
              </a:rPr>
              <a:t> Fonctions de la monnaie</a:t>
            </a:r>
          </a:p>
          <a:p>
            <a:pPr algn="just" eaLnBrk="1" hangingPunct="1">
              <a:buFont typeface="Wingdings" pitchFamily="2" charset="2"/>
              <a:buChar char="§"/>
              <a:defRPr/>
            </a:pPr>
            <a:r>
              <a:rPr lang="fr-FR" sz="2400" dirty="0" smtClean="0">
                <a:solidFill>
                  <a:schemeClr val="tx1"/>
                </a:solidFill>
                <a:latin typeface="Times New Roman" pitchFamily="18" charset="0"/>
                <a:cs typeface="Times New Roman" pitchFamily="18" charset="0"/>
              </a:rPr>
              <a:t> Formes de la monnaie</a:t>
            </a:r>
          </a:p>
          <a:p>
            <a:pPr algn="just" eaLnBrk="1" hangingPunct="1">
              <a:buFont typeface="Wingdings" pitchFamily="2" charset="2"/>
              <a:buChar char="§"/>
              <a:defRPr/>
            </a:pPr>
            <a:r>
              <a:rPr lang="fr-FR" sz="2400" dirty="0" smtClean="0">
                <a:solidFill>
                  <a:schemeClr val="tx1"/>
                </a:solidFill>
                <a:latin typeface="Times New Roman" pitchFamily="18" charset="0"/>
                <a:cs typeface="Times New Roman" pitchFamily="18" charset="0"/>
              </a:rPr>
              <a:t> Mesure de la masse monétaire</a:t>
            </a:r>
          </a:p>
          <a:p>
            <a:pPr algn="just" eaLnBrk="1" hangingPunct="1">
              <a:defRPr/>
            </a:pPr>
            <a:endParaRPr lang="fr-FR" sz="2400" dirty="0" smtClean="0">
              <a:solidFill>
                <a:schemeClr val="tx1"/>
              </a:solidFill>
              <a:latin typeface="Times New Roman" pitchFamily="18" charset="0"/>
              <a:cs typeface="Times New Roman" pitchFamily="18" charset="0"/>
            </a:endParaRPr>
          </a:p>
          <a:p>
            <a:pPr algn="just" eaLnBrk="1" hangingPunct="1">
              <a:defRPr/>
            </a:pPr>
            <a:r>
              <a:rPr lang="fr-FR" sz="2400" i="1" u="sng"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Deuxième axe</a:t>
            </a:r>
            <a:r>
              <a:rPr lang="fr-FR" sz="2400"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r>
              <a:rPr lang="fr-FR" sz="2400" dirty="0" smtClean="0">
                <a:solidFill>
                  <a:schemeClr val="tx1"/>
                </a:solidFill>
                <a:latin typeface="Times New Roman" pitchFamily="18" charset="0"/>
                <a:cs typeface="Times New Roman" pitchFamily="18" charset="0"/>
              </a:rPr>
              <a:t>Création et circuit monétaire</a:t>
            </a:r>
          </a:p>
          <a:p>
            <a:pPr algn="just" eaLnBrk="1" hangingPunct="1">
              <a:defRPr/>
            </a:pPr>
            <a:endParaRPr lang="fr-FR" sz="2400" dirty="0" smtClean="0">
              <a:solidFill>
                <a:schemeClr val="tx1"/>
              </a:solidFill>
              <a:latin typeface="Times New Roman" pitchFamily="18" charset="0"/>
              <a:cs typeface="Times New Roman" pitchFamily="18" charset="0"/>
            </a:endParaRPr>
          </a:p>
          <a:p>
            <a:pPr algn="just" eaLnBrk="1" hangingPunct="1">
              <a:buFont typeface="Wingdings" pitchFamily="2" charset="2"/>
              <a:buChar char="§"/>
              <a:defRPr/>
            </a:pPr>
            <a:r>
              <a:rPr lang="fr-FR" sz="2400" dirty="0" smtClean="0">
                <a:solidFill>
                  <a:schemeClr val="tx1"/>
                </a:solidFill>
                <a:latin typeface="Times New Roman" pitchFamily="18" charset="0"/>
                <a:cs typeface="Times New Roman" pitchFamily="18" charset="0"/>
              </a:rPr>
              <a:t> Création monétaire dans le modèle simple</a:t>
            </a:r>
          </a:p>
          <a:p>
            <a:pPr algn="just" eaLnBrk="1" hangingPunct="1">
              <a:buFont typeface="Wingdings" pitchFamily="2" charset="2"/>
              <a:buChar char="§"/>
              <a:defRPr/>
            </a:pPr>
            <a:r>
              <a:rPr lang="fr-FR" sz="2400" dirty="0" smtClean="0">
                <a:solidFill>
                  <a:schemeClr val="tx1"/>
                </a:solidFill>
                <a:latin typeface="Times New Roman" pitchFamily="18" charset="0"/>
                <a:cs typeface="Times New Roman" pitchFamily="18" charset="0"/>
              </a:rPr>
              <a:t> Création monétaire dans le modèle multiple</a:t>
            </a:r>
          </a:p>
          <a:p>
            <a:pPr algn="just" eaLnBrk="1" hangingPunct="1">
              <a:buFont typeface="Wingdings" pitchFamily="2" charset="2"/>
              <a:buChar char="§"/>
              <a:defRPr/>
            </a:pPr>
            <a:r>
              <a:rPr lang="fr-FR" sz="2400" dirty="0" smtClean="0">
                <a:solidFill>
                  <a:schemeClr val="tx1"/>
                </a:solidFill>
                <a:latin typeface="Times New Roman" pitchFamily="18" charset="0"/>
                <a:cs typeface="Times New Roman" pitchFamily="18" charset="0"/>
              </a:rPr>
              <a:t> Création monétaire dans le modèle hiérarchique </a:t>
            </a:r>
          </a:p>
          <a:p>
            <a:pPr algn="just" eaLnBrk="1" hangingPunct="1">
              <a:buFont typeface="Wingdings" pitchFamily="2" charset="2"/>
              <a:buChar char="§"/>
              <a:defRPr/>
            </a:pPr>
            <a:r>
              <a:rPr lang="fr-FR" sz="2400" dirty="0" smtClean="0">
                <a:solidFill>
                  <a:schemeClr val="tx1"/>
                </a:solidFill>
                <a:latin typeface="Times New Roman" pitchFamily="18" charset="0"/>
                <a:cs typeface="Times New Roman" pitchFamily="18" charset="0"/>
              </a:rPr>
              <a:t> Le circuit de la monnaie</a:t>
            </a:r>
          </a:p>
          <a:p>
            <a:pPr algn="just" eaLnBrk="1" hangingPunct="1">
              <a:defRPr/>
            </a:pPr>
            <a:endParaRPr lang="fr-FR" sz="2400" b="1" dirty="0" smtClean="0">
              <a:solidFill>
                <a:schemeClr val="tx1"/>
              </a:solidFill>
              <a:latin typeface="Times New Roman" pitchFamily="18" charset="0"/>
              <a:cs typeface="Times New Roman" pitchFamily="18" charset="0"/>
            </a:endParaRPr>
          </a:p>
        </p:txBody>
      </p:sp>
      <p:sp>
        <p:nvSpPr>
          <p:cNvPr id="4099" name="ZoneTexte 2"/>
          <p:cNvSpPr txBox="1">
            <a:spLocks noChangeArrowheads="1"/>
          </p:cNvSpPr>
          <p:nvPr/>
        </p:nvSpPr>
        <p:spPr bwMode="auto">
          <a:xfrm>
            <a:off x="3286125" y="0"/>
            <a:ext cx="2286000" cy="523875"/>
          </a:xfrm>
          <a:prstGeom prst="rect">
            <a:avLst/>
          </a:prstGeom>
          <a:noFill/>
          <a:ln w="9525">
            <a:noFill/>
            <a:miter lim="800000"/>
            <a:headEnd/>
            <a:tailEnd/>
          </a:ln>
        </p:spPr>
        <p:txBody>
          <a:bodyPr>
            <a:spAutoFit/>
          </a:bodyPr>
          <a:lstStyle/>
          <a:p>
            <a:pPr algn="ctr"/>
            <a:r>
              <a:rPr lang="fr-FR" sz="2800" b="1">
                <a:latin typeface="Times New Roman" pitchFamily="18" charset="0"/>
                <a:cs typeface="Times New Roman" pitchFamily="18" charset="0"/>
              </a:rPr>
              <a:t>PLAN</a:t>
            </a:r>
          </a:p>
        </p:txBody>
      </p:sp>
      <p:sp>
        <p:nvSpPr>
          <p:cNvPr id="4" name="Espace réservé du pied de page 3"/>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098">
                                            <p:txEl>
                                              <p:pRg st="0" end="0"/>
                                            </p:txEl>
                                          </p:spTgt>
                                        </p:tgtEl>
                                        <p:attrNameLst>
                                          <p:attrName>style.visibility</p:attrName>
                                        </p:attrNameLst>
                                      </p:cBhvr>
                                      <p:to>
                                        <p:strVal val="visible"/>
                                      </p:to>
                                    </p:set>
                                    <p:animEffect transition="in" filter="fade">
                                      <p:cBhvr>
                                        <p:cTn id="7" dur="2000"/>
                                        <p:tgtEl>
                                          <p:spTgt spid="409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098">
                                            <p:txEl>
                                              <p:pRg st="1" end="1"/>
                                            </p:txEl>
                                          </p:spTgt>
                                        </p:tgtEl>
                                        <p:attrNameLst>
                                          <p:attrName>style.visibility</p:attrName>
                                        </p:attrNameLst>
                                      </p:cBhvr>
                                      <p:to>
                                        <p:strVal val="visible"/>
                                      </p:to>
                                    </p:set>
                                    <p:animEffect transition="in" filter="fade">
                                      <p:cBhvr>
                                        <p:cTn id="12" dur="2000"/>
                                        <p:tgtEl>
                                          <p:spTgt spid="409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098">
                                            <p:txEl>
                                              <p:pRg st="3" end="3"/>
                                            </p:txEl>
                                          </p:spTgt>
                                        </p:tgtEl>
                                        <p:attrNameLst>
                                          <p:attrName>style.visibility</p:attrName>
                                        </p:attrNameLst>
                                      </p:cBhvr>
                                      <p:to>
                                        <p:strVal val="visible"/>
                                      </p:to>
                                    </p:set>
                                    <p:animEffect transition="in" filter="fade">
                                      <p:cBhvr>
                                        <p:cTn id="17" dur="2000"/>
                                        <p:tgtEl>
                                          <p:spTgt spid="4098">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098">
                                            <p:txEl>
                                              <p:pRg st="4" end="4"/>
                                            </p:txEl>
                                          </p:spTgt>
                                        </p:tgtEl>
                                        <p:attrNameLst>
                                          <p:attrName>style.visibility</p:attrName>
                                        </p:attrNameLst>
                                      </p:cBhvr>
                                      <p:to>
                                        <p:strVal val="visible"/>
                                      </p:to>
                                    </p:set>
                                    <p:animEffect transition="in" filter="fade">
                                      <p:cBhvr>
                                        <p:cTn id="22" dur="2000"/>
                                        <p:tgtEl>
                                          <p:spTgt spid="4098">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098">
                                            <p:txEl>
                                              <p:pRg st="5" end="5"/>
                                            </p:txEl>
                                          </p:spTgt>
                                        </p:tgtEl>
                                        <p:attrNameLst>
                                          <p:attrName>style.visibility</p:attrName>
                                        </p:attrNameLst>
                                      </p:cBhvr>
                                      <p:to>
                                        <p:strVal val="visible"/>
                                      </p:to>
                                    </p:set>
                                    <p:animEffect transition="in" filter="fade">
                                      <p:cBhvr>
                                        <p:cTn id="27" dur="2000"/>
                                        <p:tgtEl>
                                          <p:spTgt spid="4098">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098">
                                            <p:txEl>
                                              <p:pRg st="6" end="6"/>
                                            </p:txEl>
                                          </p:spTgt>
                                        </p:tgtEl>
                                        <p:attrNameLst>
                                          <p:attrName>style.visibility</p:attrName>
                                        </p:attrNameLst>
                                      </p:cBhvr>
                                      <p:to>
                                        <p:strVal val="visible"/>
                                      </p:to>
                                    </p:set>
                                    <p:animEffect transition="in" filter="fade">
                                      <p:cBhvr>
                                        <p:cTn id="32" dur="2000"/>
                                        <p:tgtEl>
                                          <p:spTgt spid="4098">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098">
                                            <p:txEl>
                                              <p:pRg st="8" end="8"/>
                                            </p:txEl>
                                          </p:spTgt>
                                        </p:tgtEl>
                                        <p:attrNameLst>
                                          <p:attrName>style.visibility</p:attrName>
                                        </p:attrNameLst>
                                      </p:cBhvr>
                                      <p:to>
                                        <p:strVal val="visible"/>
                                      </p:to>
                                    </p:set>
                                    <p:animEffect transition="in" filter="fade">
                                      <p:cBhvr>
                                        <p:cTn id="37" dur="2000"/>
                                        <p:tgtEl>
                                          <p:spTgt spid="4098">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098">
                                            <p:txEl>
                                              <p:pRg st="10" end="10"/>
                                            </p:txEl>
                                          </p:spTgt>
                                        </p:tgtEl>
                                        <p:attrNameLst>
                                          <p:attrName>style.visibility</p:attrName>
                                        </p:attrNameLst>
                                      </p:cBhvr>
                                      <p:to>
                                        <p:strVal val="visible"/>
                                      </p:to>
                                    </p:set>
                                    <p:animEffect transition="in" filter="fade">
                                      <p:cBhvr>
                                        <p:cTn id="42" dur="2000"/>
                                        <p:tgtEl>
                                          <p:spTgt spid="4098">
                                            <p:txEl>
                                              <p:pRg st="10" end="1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4098">
                                            <p:txEl>
                                              <p:pRg st="11" end="11"/>
                                            </p:txEl>
                                          </p:spTgt>
                                        </p:tgtEl>
                                        <p:attrNameLst>
                                          <p:attrName>style.visibility</p:attrName>
                                        </p:attrNameLst>
                                      </p:cBhvr>
                                      <p:to>
                                        <p:strVal val="visible"/>
                                      </p:to>
                                    </p:set>
                                    <p:animEffect transition="in" filter="fade">
                                      <p:cBhvr>
                                        <p:cTn id="47" dur="2000"/>
                                        <p:tgtEl>
                                          <p:spTgt spid="4098">
                                            <p:txEl>
                                              <p:pRg st="11" end="11"/>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4098">
                                            <p:txEl>
                                              <p:pRg st="12" end="12"/>
                                            </p:txEl>
                                          </p:spTgt>
                                        </p:tgtEl>
                                        <p:attrNameLst>
                                          <p:attrName>style.visibility</p:attrName>
                                        </p:attrNameLst>
                                      </p:cBhvr>
                                      <p:to>
                                        <p:strVal val="visible"/>
                                      </p:to>
                                    </p:set>
                                    <p:animEffect transition="in" filter="fade">
                                      <p:cBhvr>
                                        <p:cTn id="52" dur="2000"/>
                                        <p:tgtEl>
                                          <p:spTgt spid="4098">
                                            <p:txEl>
                                              <p:pRg st="12" end="12"/>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4098">
                                            <p:txEl>
                                              <p:pRg st="13" end="13"/>
                                            </p:txEl>
                                          </p:spTgt>
                                        </p:tgtEl>
                                        <p:attrNameLst>
                                          <p:attrName>style.visibility</p:attrName>
                                        </p:attrNameLst>
                                      </p:cBhvr>
                                      <p:to>
                                        <p:strVal val="visible"/>
                                      </p:to>
                                    </p:set>
                                    <p:animEffect transition="in" filter="fade">
                                      <p:cBhvr>
                                        <p:cTn id="57" dur="2000"/>
                                        <p:tgtEl>
                                          <p:spTgt spid="4098">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9588" y="0"/>
            <a:ext cx="8229600" cy="765175"/>
          </a:xfrm>
        </p:spPr>
        <p:txBody>
          <a:bodyPr/>
          <a:lstStyle/>
          <a:p>
            <a:pPr>
              <a:defRPr/>
            </a:pPr>
            <a:r>
              <a:rPr lang="fr-FR" dirty="0" smtClean="0">
                <a:effectLst>
                  <a:outerShdw blurRad="38100" dist="38100" dir="2700000" algn="tl">
                    <a:srgbClr val="000000">
                      <a:alpha val="43137"/>
                    </a:srgbClr>
                  </a:outerShdw>
                </a:effectLst>
                <a:latin typeface="Times New Roman" pitchFamily="18" charset="0"/>
                <a:cs typeface="Times New Roman" pitchFamily="18" charset="0"/>
              </a:rPr>
              <a:t>Récapitulatif:</a:t>
            </a:r>
            <a:endParaRPr lang="fr-FR"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2531" name="Espace réservé du contenu 2"/>
          <p:cNvSpPr>
            <a:spLocks noGrp="1"/>
          </p:cNvSpPr>
          <p:nvPr>
            <p:ph idx="1"/>
          </p:nvPr>
        </p:nvSpPr>
        <p:spPr>
          <a:xfrm>
            <a:off x="457200" y="765175"/>
            <a:ext cx="8507413" cy="5976938"/>
          </a:xfrm>
        </p:spPr>
        <p:txBody>
          <a:bodyPr/>
          <a:lstStyle/>
          <a:p>
            <a:pPr marL="0" indent="0" algn="ctr">
              <a:buFont typeface="Arial" charset="0"/>
              <a:buNone/>
            </a:pPr>
            <a:r>
              <a:rPr lang="fr-FR" smtClean="0">
                <a:latin typeface="Times New Roman" pitchFamily="18" charset="0"/>
                <a:cs typeface="Times New Roman" pitchFamily="18" charset="0"/>
              </a:rPr>
              <a:t>Pièces de monnaie (Monnaie divisionnaire)</a:t>
            </a:r>
          </a:p>
          <a:p>
            <a:pPr marL="0" indent="0">
              <a:buFont typeface="Arial" charset="0"/>
              <a:buNone/>
            </a:pPr>
            <a:endParaRPr lang="fr-FR" smtClean="0">
              <a:latin typeface="Times New Roman" pitchFamily="18" charset="0"/>
              <a:cs typeface="Times New Roman" pitchFamily="18" charset="0"/>
            </a:endParaRPr>
          </a:p>
          <a:p>
            <a:pPr marL="0" indent="0" algn="ctr">
              <a:buFont typeface="Arial" charset="0"/>
              <a:buNone/>
            </a:pPr>
            <a:r>
              <a:rPr lang="fr-FR" smtClean="0">
                <a:latin typeface="Times New Roman" pitchFamily="18" charset="0"/>
                <a:cs typeface="Times New Roman" pitchFamily="18" charset="0"/>
              </a:rPr>
              <a:t>Billets de banque </a:t>
            </a:r>
          </a:p>
          <a:p>
            <a:pPr marL="0" indent="0" algn="ctr">
              <a:buFont typeface="Arial" charset="0"/>
              <a:buNone/>
            </a:pPr>
            <a:endParaRPr lang="fr-FR" smtClean="0">
              <a:latin typeface="Times New Roman" pitchFamily="18" charset="0"/>
              <a:cs typeface="Times New Roman" pitchFamily="18" charset="0"/>
            </a:endParaRPr>
          </a:p>
          <a:p>
            <a:pPr marL="0" indent="0" algn="ctr">
              <a:buFont typeface="Arial" charset="0"/>
              <a:buNone/>
            </a:pPr>
            <a:r>
              <a:rPr lang="fr-FR" smtClean="0">
                <a:latin typeface="Times New Roman" pitchFamily="18" charset="0"/>
                <a:cs typeface="Times New Roman" pitchFamily="18" charset="0"/>
              </a:rPr>
              <a:t>Monnaie fiduciaire</a:t>
            </a:r>
          </a:p>
          <a:p>
            <a:pPr marL="0" indent="0" algn="ctr">
              <a:buFont typeface="Arial" charset="0"/>
              <a:buNone/>
            </a:pPr>
            <a:endParaRPr lang="fr-FR" smtClean="0">
              <a:latin typeface="Times New Roman" pitchFamily="18" charset="0"/>
              <a:cs typeface="Times New Roman" pitchFamily="18" charset="0"/>
            </a:endParaRPr>
          </a:p>
          <a:p>
            <a:pPr marL="0" indent="0" algn="ctr">
              <a:buFont typeface="Arial" charset="0"/>
              <a:buNone/>
            </a:pPr>
            <a:r>
              <a:rPr lang="fr-FR" smtClean="0">
                <a:latin typeface="Times New Roman" pitchFamily="18" charset="0"/>
                <a:cs typeface="Times New Roman" pitchFamily="18" charset="0"/>
              </a:rPr>
              <a:t>Monnaie scripturale</a:t>
            </a:r>
          </a:p>
          <a:p>
            <a:pPr marL="0" indent="0" algn="ctr">
              <a:buFont typeface="Arial" charset="0"/>
              <a:buNone/>
            </a:pPr>
            <a:endParaRPr lang="fr-FR" smtClean="0">
              <a:latin typeface="Times New Roman" pitchFamily="18" charset="0"/>
              <a:cs typeface="Times New Roman" pitchFamily="18" charset="0"/>
            </a:endParaRPr>
          </a:p>
          <a:p>
            <a:pPr marL="0" indent="0" algn="ctr">
              <a:buFont typeface="Arial" charset="0"/>
              <a:buNone/>
            </a:pPr>
            <a:r>
              <a:rPr lang="fr-FR" smtClean="0">
                <a:latin typeface="Times New Roman" pitchFamily="18" charset="0"/>
                <a:cs typeface="Times New Roman" pitchFamily="18" charset="0"/>
              </a:rPr>
              <a:t>Monnaie au sens strict</a:t>
            </a:r>
          </a:p>
          <a:p>
            <a:pPr marL="0" indent="0" algn="ctr">
              <a:buFont typeface="Arial" charset="0"/>
              <a:buNone/>
            </a:pPr>
            <a:r>
              <a:rPr lang="fr-FR" smtClean="0">
                <a:latin typeface="Times New Roman" pitchFamily="18" charset="0"/>
                <a:cs typeface="Times New Roman" pitchFamily="18" charset="0"/>
              </a:rPr>
              <a:t>(</a:t>
            </a:r>
            <a:r>
              <a:rPr lang="fr-FR" i="1" smtClean="0">
                <a:latin typeface="Times New Roman" pitchFamily="18" charset="0"/>
                <a:cs typeface="Times New Roman" pitchFamily="18" charset="0"/>
              </a:rPr>
              <a:t>stricto sensu</a:t>
            </a:r>
            <a:r>
              <a:rPr lang="fr-FR" smtClean="0">
                <a:latin typeface="Times New Roman" pitchFamily="18" charset="0"/>
                <a:cs typeface="Times New Roman" pitchFamily="18" charset="0"/>
              </a:rPr>
              <a:t>)</a:t>
            </a:r>
          </a:p>
        </p:txBody>
      </p:sp>
      <p:sp>
        <p:nvSpPr>
          <p:cNvPr id="5" name="Plus 4"/>
          <p:cNvSpPr/>
          <p:nvPr/>
        </p:nvSpPr>
        <p:spPr>
          <a:xfrm>
            <a:off x="3970338" y="1449388"/>
            <a:ext cx="576262" cy="719137"/>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dirty="0"/>
          </a:p>
        </p:txBody>
      </p:sp>
      <p:sp>
        <p:nvSpPr>
          <p:cNvPr id="6" name="Égal 5"/>
          <p:cNvSpPr/>
          <p:nvPr/>
        </p:nvSpPr>
        <p:spPr>
          <a:xfrm>
            <a:off x="3862388" y="2781300"/>
            <a:ext cx="792162" cy="431800"/>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dirty="0">
              <a:solidFill>
                <a:schemeClr val="tx1"/>
              </a:solidFill>
            </a:endParaRPr>
          </a:p>
        </p:txBody>
      </p:sp>
      <p:sp>
        <p:nvSpPr>
          <p:cNvPr id="7" name="Plus 6"/>
          <p:cNvSpPr/>
          <p:nvPr/>
        </p:nvSpPr>
        <p:spPr>
          <a:xfrm>
            <a:off x="3970338" y="3644900"/>
            <a:ext cx="576262" cy="720725"/>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dirty="0"/>
          </a:p>
        </p:txBody>
      </p:sp>
      <p:sp>
        <p:nvSpPr>
          <p:cNvPr id="8" name="Égal 7"/>
          <p:cNvSpPr/>
          <p:nvPr/>
        </p:nvSpPr>
        <p:spPr>
          <a:xfrm>
            <a:off x="3862388" y="4941888"/>
            <a:ext cx="792162" cy="431800"/>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dirty="0">
              <a:solidFill>
                <a:schemeClr val="tx1"/>
              </a:solidFill>
            </a:endParaRPr>
          </a:p>
        </p:txBody>
      </p:sp>
      <p:sp>
        <p:nvSpPr>
          <p:cNvPr id="9" name="Espace réservé du pied de page 8"/>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836613"/>
          </a:xfrm>
        </p:spPr>
        <p:txBody>
          <a:bodyPr>
            <a:normAutofit/>
          </a:bodyPr>
          <a:lstStyle/>
          <a:p>
            <a:pPr>
              <a:defRPr/>
            </a:pPr>
            <a:r>
              <a:rPr lang="fr-FR" dirty="0" smtClean="0">
                <a:effectLst>
                  <a:outerShdw blurRad="38100" dist="38100" dir="2700000" algn="tl">
                    <a:srgbClr val="000000">
                      <a:alpha val="43137"/>
                    </a:srgbClr>
                  </a:outerShdw>
                </a:effectLst>
                <a:latin typeface="Times New Roman" pitchFamily="18" charset="0"/>
                <a:cs typeface="Times New Roman" pitchFamily="18" charset="0"/>
              </a:rPr>
              <a:t>Monnaie au sens large:</a:t>
            </a:r>
            <a:endParaRPr lang="fr-FR"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3555" name="Espace réservé du contenu 2"/>
          <p:cNvSpPr>
            <a:spLocks noGrp="1"/>
          </p:cNvSpPr>
          <p:nvPr>
            <p:ph idx="1"/>
          </p:nvPr>
        </p:nvSpPr>
        <p:spPr>
          <a:xfrm>
            <a:off x="246063" y="836613"/>
            <a:ext cx="8612187" cy="5735637"/>
          </a:xfrm>
        </p:spPr>
        <p:txBody>
          <a:bodyPr/>
          <a:lstStyle/>
          <a:p>
            <a:pPr marL="0" indent="0" algn="just">
              <a:buFont typeface="Arial" charset="0"/>
              <a:buNone/>
            </a:pPr>
            <a:endParaRPr lang="fr-FR" sz="3600" smtClean="0">
              <a:latin typeface="Times New Roman" pitchFamily="18" charset="0"/>
              <a:cs typeface="Times New Roman" pitchFamily="18" charset="0"/>
            </a:endParaRPr>
          </a:p>
          <a:p>
            <a:pPr marL="0" indent="0" algn="just">
              <a:buFont typeface="Arial" charset="0"/>
              <a:buNone/>
            </a:pPr>
            <a:r>
              <a:rPr lang="fr-FR" sz="4400" smtClean="0">
                <a:latin typeface="Times New Roman" pitchFamily="18" charset="0"/>
                <a:cs typeface="Times New Roman" pitchFamily="18" charset="0"/>
              </a:rPr>
              <a:t>La monnaie au sens large est constituée par des moyens de paiement </a:t>
            </a:r>
            <a:r>
              <a:rPr lang="fr-FR" sz="4400" i="1" smtClean="0">
                <a:latin typeface="Times New Roman" pitchFamily="18" charset="0"/>
                <a:cs typeface="Times New Roman" pitchFamily="18" charset="0"/>
              </a:rPr>
              <a:t>différés</a:t>
            </a:r>
            <a:r>
              <a:rPr lang="fr-FR" sz="4400" smtClean="0">
                <a:latin typeface="Times New Roman" pitchFamily="18" charset="0"/>
                <a:cs typeface="Times New Roman" pitchFamily="18" charset="0"/>
              </a:rPr>
              <a:t>, c’est-à-dire transformés en liquidité avec un certain délai.</a:t>
            </a:r>
          </a:p>
        </p:txBody>
      </p:sp>
      <p:sp>
        <p:nvSpPr>
          <p:cNvPr id="4" name="Espace réservé du pied de page 3"/>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836613"/>
          </a:xfrm>
        </p:spPr>
        <p:txBody>
          <a:bodyPr>
            <a:noAutofit/>
          </a:bodyPr>
          <a:lstStyle/>
          <a:p>
            <a:pPr>
              <a:defRPr/>
            </a:pPr>
            <a:r>
              <a:rPr lang="fr-FR" sz="3200" dirty="0" smtClean="0">
                <a:effectLst>
                  <a:outerShdw blurRad="38100" dist="38100" dir="2700000" algn="tl">
                    <a:srgbClr val="000000">
                      <a:alpha val="43137"/>
                    </a:srgbClr>
                  </a:outerShdw>
                </a:effectLst>
                <a:latin typeface="Times New Roman" pitchFamily="18" charset="0"/>
                <a:cs typeface="Times New Roman" pitchFamily="18" charset="0"/>
              </a:rPr>
              <a:t>Frontière entre actifs monétaires et actifs financiers</a:t>
            </a:r>
            <a:endParaRPr lang="fr-FR" sz="3200"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4579" name="Espace réservé du contenu 2"/>
          <p:cNvSpPr>
            <a:spLocks noGrp="1"/>
          </p:cNvSpPr>
          <p:nvPr>
            <p:ph idx="1"/>
          </p:nvPr>
        </p:nvSpPr>
        <p:spPr>
          <a:xfrm>
            <a:off x="246063" y="1571625"/>
            <a:ext cx="8612187" cy="3429000"/>
          </a:xfrm>
        </p:spPr>
        <p:txBody>
          <a:bodyPr/>
          <a:lstStyle/>
          <a:p>
            <a:pPr marL="0" indent="0" algn="just">
              <a:buFont typeface="Arial" charset="0"/>
              <a:buNone/>
            </a:pPr>
            <a:r>
              <a:rPr lang="fr-FR" sz="3900" smtClean="0">
                <a:latin typeface="Times New Roman" pitchFamily="18" charset="0"/>
                <a:cs typeface="Times New Roman" pitchFamily="18" charset="0"/>
              </a:rPr>
              <a:t>de déterminer la monnaie au sens strict, il est par contre difficile de délimiter la monnaie au sens large. Ceci est du au développement des marchés financiers et des produits d’épargne</a:t>
            </a:r>
            <a:r>
              <a:rPr lang="fr-FR" sz="3600" smtClean="0">
                <a:latin typeface="Times New Roman" pitchFamily="18" charset="0"/>
                <a:cs typeface="Times New Roman" pitchFamily="18" charset="0"/>
              </a:rPr>
              <a:t>.</a:t>
            </a:r>
          </a:p>
        </p:txBody>
      </p:sp>
      <p:sp>
        <p:nvSpPr>
          <p:cNvPr id="4" name="Espace réservé du pied de page 3"/>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74638"/>
            <a:ext cx="9166225" cy="1143000"/>
          </a:xfrm>
        </p:spPr>
        <p:txBody>
          <a:bodyPr/>
          <a:lstStyle/>
          <a:p>
            <a:pPr>
              <a:defRPr/>
            </a:pPr>
            <a:r>
              <a:rPr lang="fr-FR" dirty="0" smtClean="0">
                <a:effectLst>
                  <a:outerShdw blurRad="38100" dist="38100" dir="2700000" algn="tl">
                    <a:srgbClr val="000000">
                      <a:alpha val="43137"/>
                    </a:srgbClr>
                  </a:outerShdw>
                </a:effectLst>
                <a:latin typeface="Times New Roman" pitchFamily="18" charset="0"/>
                <a:cs typeface="Times New Roman" pitchFamily="18" charset="0"/>
              </a:rPr>
              <a:t>Les actifs de mobilisation de l’épargne:</a:t>
            </a:r>
            <a:endParaRPr lang="fr-FR"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5603" name="Espace réservé du contenu 2"/>
          <p:cNvSpPr>
            <a:spLocks noGrp="1"/>
          </p:cNvSpPr>
          <p:nvPr>
            <p:ph idx="1"/>
          </p:nvPr>
        </p:nvSpPr>
        <p:spPr/>
        <p:txBody>
          <a:bodyPr/>
          <a:lstStyle/>
          <a:p>
            <a:r>
              <a:rPr lang="fr-FR" sz="3600" smtClean="0">
                <a:latin typeface="Times New Roman" pitchFamily="18" charset="0"/>
                <a:cs typeface="Times New Roman" pitchFamily="18" charset="0"/>
              </a:rPr>
              <a:t>Dépôts sur livret;</a:t>
            </a:r>
          </a:p>
          <a:p>
            <a:r>
              <a:rPr lang="fr-FR" sz="3600" smtClean="0">
                <a:latin typeface="Times New Roman" pitchFamily="18" charset="0"/>
                <a:cs typeface="Times New Roman" pitchFamily="18" charset="0"/>
              </a:rPr>
              <a:t>Dépôts à terme ;</a:t>
            </a:r>
          </a:p>
          <a:p>
            <a:r>
              <a:rPr lang="fr-FR" sz="3600" smtClean="0">
                <a:latin typeface="Times New Roman" pitchFamily="18" charset="0"/>
                <a:cs typeface="Times New Roman" pitchFamily="18" charset="0"/>
              </a:rPr>
              <a:t>Placement d’épargne ;</a:t>
            </a:r>
          </a:p>
          <a:p>
            <a:r>
              <a:rPr lang="fr-FR" sz="3600" smtClean="0">
                <a:latin typeface="Times New Roman" pitchFamily="18" charset="0"/>
                <a:cs typeface="Times New Roman" pitchFamily="18" charset="0"/>
              </a:rPr>
              <a:t>Bons du Trésor public;</a:t>
            </a:r>
          </a:p>
          <a:p>
            <a:r>
              <a:rPr lang="fr-FR" sz="3600" smtClean="0">
                <a:latin typeface="Times New Roman" pitchFamily="18" charset="0"/>
                <a:cs typeface="Times New Roman" pitchFamily="18" charset="0"/>
              </a:rPr>
              <a:t>Obligations;</a:t>
            </a:r>
          </a:p>
          <a:p>
            <a:r>
              <a:rPr lang="fr-FR" sz="3600" smtClean="0">
                <a:latin typeface="Times New Roman" pitchFamily="18" charset="0"/>
                <a:cs typeface="Times New Roman" pitchFamily="18" charset="0"/>
              </a:rPr>
              <a:t>Actions.</a:t>
            </a:r>
          </a:p>
        </p:txBody>
      </p:sp>
      <p:sp>
        <p:nvSpPr>
          <p:cNvPr id="4" name="Espace réservé du pied de page 3"/>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a:bodyPr>
          <a:lstStyle/>
          <a:p>
            <a:pPr>
              <a:defRPr/>
            </a:pPr>
            <a:endParaRPr lang="fr-FR" dirty="0" smtClean="0">
              <a:latin typeface="Times New Roman" pitchFamily="18" charset="0"/>
              <a:cs typeface="Times New Roman" pitchFamily="18" charset="0"/>
            </a:endParaRPr>
          </a:p>
          <a:p>
            <a:pPr>
              <a:defRPr/>
            </a:pPr>
            <a:r>
              <a:rPr lang="fr-FR" dirty="0" smtClean="0">
                <a:latin typeface="Times New Roman" pitchFamily="18" charset="0"/>
                <a:cs typeface="Times New Roman" pitchFamily="18" charset="0"/>
              </a:rPr>
              <a:t>Ces actifs de mobilisation de l’épargne, sont-ils des moyens de paiement?</a:t>
            </a:r>
          </a:p>
          <a:p>
            <a:pPr>
              <a:defRPr/>
            </a:pPr>
            <a:r>
              <a:rPr lang="fr-FR" dirty="0" smtClean="0">
                <a:latin typeface="Times New Roman" pitchFamily="18" charset="0"/>
                <a:cs typeface="Times New Roman" pitchFamily="18" charset="0"/>
              </a:rPr>
              <a:t>Ont-ils le même degré de liquidité que la monnaie au sens strict?</a:t>
            </a:r>
          </a:p>
          <a:p>
            <a:pPr>
              <a:defRPr/>
            </a:pPr>
            <a:r>
              <a:rPr lang="fr-FR" dirty="0" smtClean="0">
                <a:latin typeface="Times New Roman" pitchFamily="18" charset="0"/>
                <a:cs typeface="Times New Roman" pitchFamily="18" charset="0"/>
              </a:rPr>
              <a:t>Peut-on les considérer tous comme étant de la monnaie au sens large?</a:t>
            </a:r>
          </a:p>
          <a:p>
            <a:pPr marL="0" indent="0">
              <a:buFont typeface="Arial" charset="0"/>
              <a:buNone/>
              <a:defRPr/>
            </a:pPr>
            <a:endParaRPr lang="fr-FR" dirty="0" smtClean="0">
              <a:latin typeface="Times New Roman" pitchFamily="18" charset="0"/>
              <a:cs typeface="Times New Roman" pitchFamily="18" charset="0"/>
            </a:endParaRPr>
          </a:p>
          <a:p>
            <a:pPr marL="1341438" indent="0">
              <a:buFont typeface="Arial" charset="0"/>
              <a:buNone/>
              <a:defRPr/>
            </a:pPr>
            <a:r>
              <a:rPr lang="fr-FR" sz="4400" i="1" dirty="0" smtClean="0">
                <a:latin typeface="Times New Roman" pitchFamily="18" charset="0"/>
                <a:cs typeface="Times New Roman" pitchFamily="18" charset="0"/>
              </a:rPr>
              <a:t>Quelle est la frontière entre un actif monétaire et un actif financier?</a:t>
            </a:r>
          </a:p>
        </p:txBody>
      </p:sp>
      <p:sp>
        <p:nvSpPr>
          <p:cNvPr id="4" name="Flèche à angle droit 3"/>
          <p:cNvSpPr/>
          <p:nvPr/>
        </p:nvSpPr>
        <p:spPr>
          <a:xfrm rot="5400000">
            <a:off x="373857" y="4783931"/>
            <a:ext cx="850900" cy="731837"/>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dirty="0"/>
          </a:p>
        </p:txBody>
      </p:sp>
      <p:sp>
        <p:nvSpPr>
          <p:cNvPr id="5" name="Espace réservé du pied de page 4"/>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heckerboard(across)">
                                      <p:cBhvr>
                                        <p:cTn id="7" dur="500"/>
                                        <p:tgtEl>
                                          <p:spTgt spid="3">
                                            <p:txEl>
                                              <p:pRg st="1" end="1"/>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checkerboard(across)">
                                      <p:cBhvr>
                                        <p:cTn id="10" dur="500"/>
                                        <p:tgtEl>
                                          <p:spTgt spid="3">
                                            <p:txEl>
                                              <p:pRg st="2" end="2"/>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checkerboard(across)">
                                      <p:cBhvr>
                                        <p:cTn id="13" dur="500"/>
                                        <p:tgtEl>
                                          <p:spTgt spid="3">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grpId="0" nodeType="click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checkerboard(across)">
                                      <p:cBhvr>
                                        <p:cTn id="18" dur="500"/>
                                        <p:tgtEl>
                                          <p:spTgt spid="4"/>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checkerboard(across)">
                                      <p:cBhvr>
                                        <p:cTn id="23"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981075"/>
          </a:xfrm>
        </p:spPr>
        <p:txBody>
          <a:bodyPr>
            <a:normAutofit/>
          </a:bodyPr>
          <a:lstStyle/>
          <a:p>
            <a:pPr>
              <a:defRPr/>
            </a:pPr>
            <a:r>
              <a:rPr lang="fr-FR" dirty="0" smtClean="0">
                <a:effectLst>
                  <a:outerShdw blurRad="38100" dist="38100" dir="2700000" algn="tl">
                    <a:srgbClr val="000000">
                      <a:alpha val="43137"/>
                    </a:srgbClr>
                  </a:outerShdw>
                </a:effectLst>
                <a:latin typeface="Times New Roman" pitchFamily="18" charset="0"/>
                <a:cs typeface="Times New Roman" pitchFamily="18" charset="0"/>
              </a:rPr>
              <a:t>Critère de classification: AF &amp; AM</a:t>
            </a:r>
            <a:endParaRPr lang="fr-FR" dirty="0">
              <a:effectLst>
                <a:outerShdw blurRad="38100" dist="38100" dir="2700000" algn="tl">
                  <a:srgbClr val="000000">
                    <a:alpha val="43137"/>
                  </a:srgbClr>
                </a:outerShdw>
              </a:effectLst>
              <a:latin typeface="Times New Roman" pitchFamily="18" charset="0"/>
              <a:cs typeface="Times New Roman" pitchFamily="18" charset="0"/>
            </a:endParaRPr>
          </a:p>
        </p:txBody>
      </p:sp>
      <p:graphicFrame>
        <p:nvGraphicFramePr>
          <p:cNvPr id="4" name="Espace réservé du contenu 3"/>
          <p:cNvGraphicFramePr>
            <a:graphicFrameLocks noGrp="1"/>
          </p:cNvGraphicFramePr>
          <p:nvPr>
            <p:ph idx="1"/>
          </p:nvPr>
        </p:nvGraphicFramePr>
        <p:xfrm>
          <a:off x="-684584" y="943314"/>
          <a:ext cx="8784976" cy="59499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Espace réservé du pied de page 4"/>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8313" y="0"/>
            <a:ext cx="8229600" cy="765175"/>
          </a:xfrm>
        </p:spPr>
        <p:txBody>
          <a:bodyPr/>
          <a:lstStyle/>
          <a:p>
            <a:pPr>
              <a:defRPr/>
            </a:pPr>
            <a:r>
              <a:rPr lang="fr-FR" dirty="0" smtClean="0">
                <a:effectLst>
                  <a:outerShdw blurRad="38100" dist="38100" dir="2700000" algn="tl">
                    <a:srgbClr val="000000">
                      <a:alpha val="43137"/>
                    </a:srgbClr>
                  </a:outerShdw>
                </a:effectLst>
                <a:latin typeface="Times New Roman" pitchFamily="18" charset="0"/>
                <a:cs typeface="Times New Roman" pitchFamily="18" charset="0"/>
              </a:rPr>
              <a:t>Conclusion:</a:t>
            </a:r>
            <a:endParaRPr lang="fr-FR"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8675" name="Espace réservé du contenu 2"/>
          <p:cNvSpPr>
            <a:spLocks noGrp="1"/>
          </p:cNvSpPr>
          <p:nvPr>
            <p:ph idx="1"/>
          </p:nvPr>
        </p:nvSpPr>
        <p:spPr>
          <a:xfrm>
            <a:off x="457200" y="908050"/>
            <a:ext cx="8229600" cy="5218113"/>
          </a:xfrm>
        </p:spPr>
        <p:txBody>
          <a:bodyPr/>
          <a:lstStyle/>
          <a:p>
            <a:pPr marL="0" indent="0" algn="just">
              <a:buFont typeface="Arial" charset="0"/>
              <a:buNone/>
            </a:pPr>
            <a:endParaRPr lang="fr-FR" sz="4000" smtClean="0">
              <a:latin typeface="Times New Roman" pitchFamily="18" charset="0"/>
              <a:cs typeface="Times New Roman" pitchFamily="18" charset="0"/>
            </a:endParaRPr>
          </a:p>
          <a:p>
            <a:pPr marL="0" indent="0" algn="just">
              <a:buFont typeface="Arial" charset="0"/>
              <a:buNone/>
            </a:pPr>
            <a:r>
              <a:rPr lang="fr-FR" sz="4000" smtClean="0">
                <a:latin typeface="Times New Roman" pitchFamily="18" charset="0"/>
                <a:cs typeface="Times New Roman" pitchFamily="18" charset="0"/>
              </a:rPr>
              <a:t>Sont exclus de la monnaie au sens large tous les placements dont la transformation en liquidité avant l’échéance ne peut se faire que par négociation sur un marché, avec un risque de perte en capital.</a:t>
            </a:r>
          </a:p>
        </p:txBody>
      </p:sp>
      <p:sp>
        <p:nvSpPr>
          <p:cNvPr id="4" name="Espace réservé du pied de page 3"/>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63513"/>
            <a:ext cx="8229600" cy="836612"/>
          </a:xfrm>
        </p:spPr>
        <p:txBody>
          <a:bodyPr>
            <a:normAutofit fontScale="90000"/>
          </a:bodyPr>
          <a:lstStyle/>
          <a:p>
            <a:pPr>
              <a:defRPr/>
            </a:pPr>
            <a:r>
              <a:rPr lang="fr-FR" dirty="0" smtClean="0">
                <a:effectLst>
                  <a:outerShdw blurRad="38100" dist="38100" dir="2700000" algn="tl">
                    <a:srgbClr val="000000">
                      <a:alpha val="43137"/>
                    </a:srgbClr>
                  </a:outerShdw>
                </a:effectLst>
                <a:latin typeface="Times New Roman" pitchFamily="18" charset="0"/>
                <a:cs typeface="Times New Roman" pitchFamily="18" charset="0"/>
              </a:rPr>
              <a:t>La monnaie &amp; l’innovation financière:</a:t>
            </a:r>
            <a:endParaRPr lang="fr-FR"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Espace réservé du contenu 2"/>
          <p:cNvSpPr>
            <a:spLocks noGrp="1"/>
          </p:cNvSpPr>
          <p:nvPr>
            <p:ph idx="1"/>
          </p:nvPr>
        </p:nvSpPr>
        <p:spPr>
          <a:xfrm>
            <a:off x="350838" y="1550988"/>
            <a:ext cx="8435975" cy="4521200"/>
          </a:xfrm>
        </p:spPr>
        <p:txBody>
          <a:bodyPr>
            <a:normAutofit fontScale="92500"/>
          </a:bodyPr>
          <a:lstStyle/>
          <a:p>
            <a:pPr marL="0" indent="0" algn="just">
              <a:buFont typeface="Arial" charset="0"/>
              <a:buNone/>
              <a:defRPr/>
            </a:pPr>
            <a:r>
              <a:rPr lang="fr-FR" sz="4800" dirty="0" smtClean="0">
                <a:latin typeface="Times New Roman" pitchFamily="18" charset="0"/>
                <a:cs typeface="Times New Roman" pitchFamily="18" charset="0"/>
              </a:rPr>
              <a:t>L’innovation financière rend difficile la distinction entre AM et AF. Une difficulté accentuée par le développement des FCP ainsi que la création des titres </a:t>
            </a:r>
            <a:r>
              <a:rPr lang="fr-FR" sz="4800" smtClean="0">
                <a:latin typeface="Times New Roman" pitchFamily="18" charset="0"/>
                <a:cs typeface="Times New Roman" pitchFamily="18" charset="0"/>
              </a:rPr>
              <a:t>à court </a:t>
            </a:r>
            <a:r>
              <a:rPr lang="fr-FR" sz="4800" dirty="0" smtClean="0">
                <a:latin typeface="Times New Roman" pitchFamily="18" charset="0"/>
                <a:cs typeface="Times New Roman" pitchFamily="18" charset="0"/>
              </a:rPr>
              <a:t>terme émis sur le marché monétaire.</a:t>
            </a:r>
            <a:endParaRPr lang="fr-FR" sz="4800" dirty="0">
              <a:latin typeface="Times New Roman" pitchFamily="18" charset="0"/>
              <a:cs typeface="Times New Roman" pitchFamily="18" charset="0"/>
            </a:endParaRPr>
          </a:p>
        </p:txBody>
      </p:sp>
      <p:sp>
        <p:nvSpPr>
          <p:cNvPr id="4" name="Espace réservé du pied de page 3"/>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defRPr/>
            </a:pPr>
            <a:r>
              <a:rPr lang="fr-FR" sz="6600" dirty="0" smtClean="0">
                <a:effectLst>
                  <a:outerShdw blurRad="38100" dist="38100" dir="2700000" algn="tl">
                    <a:srgbClr val="000000">
                      <a:alpha val="43137"/>
                    </a:srgbClr>
                  </a:outerShdw>
                </a:effectLst>
                <a:latin typeface="Times New Roman" pitchFamily="18" charset="0"/>
                <a:cs typeface="Times New Roman" pitchFamily="18" charset="0"/>
              </a:rPr>
              <a:t>Mesure de la monnaie</a:t>
            </a:r>
            <a:endParaRPr lang="fr-FR" sz="6600"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0723" name="Espace réservé du contenu 2"/>
          <p:cNvSpPr>
            <a:spLocks noGrp="1"/>
          </p:cNvSpPr>
          <p:nvPr>
            <p:ph idx="1"/>
          </p:nvPr>
        </p:nvSpPr>
        <p:spPr>
          <a:xfrm>
            <a:off x="457200" y="2492375"/>
            <a:ext cx="8229600" cy="3633788"/>
          </a:xfrm>
        </p:spPr>
        <p:txBody>
          <a:bodyPr/>
          <a:lstStyle/>
          <a:p>
            <a:pPr marL="0" indent="0" algn="ctr">
              <a:buFont typeface="Arial" charset="0"/>
              <a:buNone/>
            </a:pPr>
            <a:r>
              <a:rPr lang="fr-FR" sz="4000" i="1" smtClean="0">
                <a:latin typeface="Times New Roman" pitchFamily="18" charset="0"/>
                <a:cs typeface="Times New Roman" pitchFamily="18" charset="0"/>
              </a:rPr>
              <a:t>Agrégats monétaires</a:t>
            </a:r>
          </a:p>
          <a:p>
            <a:pPr marL="0" indent="0" algn="ctr">
              <a:buFont typeface="Arial" charset="0"/>
              <a:buNone/>
            </a:pPr>
            <a:r>
              <a:rPr lang="fr-FR" sz="4000" i="1" smtClean="0">
                <a:latin typeface="Times New Roman" pitchFamily="18" charset="0"/>
                <a:cs typeface="Times New Roman" pitchFamily="18" charset="0"/>
              </a:rPr>
              <a:t> &amp;</a:t>
            </a:r>
          </a:p>
          <a:p>
            <a:pPr marL="0" indent="0" algn="ctr">
              <a:buFont typeface="Arial" charset="0"/>
              <a:buNone/>
            </a:pPr>
            <a:r>
              <a:rPr lang="fr-FR" sz="4000" i="1" smtClean="0">
                <a:latin typeface="Times New Roman" pitchFamily="18" charset="0"/>
                <a:cs typeface="Times New Roman" pitchFamily="18" charset="0"/>
              </a:rPr>
              <a:t> Masse monétaire</a:t>
            </a:r>
          </a:p>
        </p:txBody>
      </p:sp>
      <p:sp>
        <p:nvSpPr>
          <p:cNvPr id="4" name="Espace réservé du pied de page 3"/>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Espace réservé du contenu 2"/>
          <p:cNvSpPr>
            <a:spLocks noGrp="1"/>
          </p:cNvSpPr>
          <p:nvPr>
            <p:ph idx="1"/>
          </p:nvPr>
        </p:nvSpPr>
        <p:spPr/>
        <p:txBody>
          <a:bodyPr/>
          <a:lstStyle/>
          <a:p>
            <a:r>
              <a:rPr lang="fr-FR" smtClean="0">
                <a:latin typeface="Times New Roman" pitchFamily="18" charset="0"/>
                <a:cs typeface="Times New Roman" pitchFamily="18" charset="0"/>
              </a:rPr>
              <a:t>Définition des agrégats monétaires</a:t>
            </a:r>
          </a:p>
          <a:p>
            <a:r>
              <a:rPr lang="fr-FR" smtClean="0">
                <a:latin typeface="Times New Roman" pitchFamily="18" charset="0"/>
                <a:cs typeface="Times New Roman" pitchFamily="18" charset="0"/>
              </a:rPr>
              <a:t>Classification des agrégats monétaires</a:t>
            </a:r>
          </a:p>
          <a:p>
            <a:r>
              <a:rPr lang="fr-FR" smtClean="0">
                <a:latin typeface="Times New Roman" pitchFamily="18" charset="0"/>
                <a:cs typeface="Times New Roman" pitchFamily="18" charset="0"/>
              </a:rPr>
              <a:t>Masse monétaire</a:t>
            </a:r>
          </a:p>
          <a:p>
            <a:r>
              <a:rPr lang="fr-FR" smtClean="0">
                <a:latin typeface="Times New Roman" pitchFamily="18" charset="0"/>
                <a:cs typeface="Times New Roman" pitchFamily="18" charset="0"/>
              </a:rPr>
              <a:t>Agrégats monétaire au Maroc</a:t>
            </a:r>
          </a:p>
          <a:p>
            <a:endParaRPr lang="fr-FR" smtClean="0">
              <a:latin typeface="Times New Roman" pitchFamily="18" charset="0"/>
              <a:cs typeface="Times New Roman" pitchFamily="18" charset="0"/>
            </a:endParaRPr>
          </a:p>
          <a:p>
            <a:endParaRPr lang="fr-FR" smtClean="0"/>
          </a:p>
        </p:txBody>
      </p:sp>
      <p:sp>
        <p:nvSpPr>
          <p:cNvPr id="3" name="Espace réservé du pied de page 2"/>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0"/>
            <a:ext cx="7772400" cy="1071563"/>
          </a:xfrm>
        </p:spPr>
        <p:txBody>
          <a:bodyPr/>
          <a:lstStyle/>
          <a:p>
            <a:pPr>
              <a:defRPr/>
            </a:pPr>
            <a:r>
              <a:rPr lang="fr-FR" dirty="0" smtClean="0">
                <a:effectLst>
                  <a:outerShdw blurRad="38100" dist="38100" dir="2700000" algn="tl">
                    <a:srgbClr val="000000">
                      <a:alpha val="43137"/>
                    </a:srgbClr>
                  </a:outerShdw>
                </a:effectLst>
                <a:latin typeface="Times New Roman" pitchFamily="18" charset="0"/>
                <a:cs typeface="Times New Roman" pitchFamily="18" charset="0"/>
              </a:rPr>
              <a:t>Introduction générale:</a:t>
            </a:r>
            <a:endParaRPr lang="fr-FR"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4" name="Virage 3"/>
          <p:cNvSpPr/>
          <p:nvPr/>
        </p:nvSpPr>
        <p:spPr>
          <a:xfrm rot="10800000" flipH="1">
            <a:off x="1285875" y="5060950"/>
            <a:ext cx="828675" cy="868363"/>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solidFill>
                <a:schemeClr val="tx1"/>
              </a:solidFill>
            </a:endParaRPr>
          </a:p>
        </p:txBody>
      </p:sp>
      <p:sp>
        <p:nvSpPr>
          <p:cNvPr id="9" name="ZoneTexte 8"/>
          <p:cNvSpPr txBox="1">
            <a:spLocks noChangeArrowheads="1"/>
          </p:cNvSpPr>
          <p:nvPr/>
        </p:nvSpPr>
        <p:spPr bwMode="auto">
          <a:xfrm>
            <a:off x="2286000" y="5405438"/>
            <a:ext cx="6858000" cy="523875"/>
          </a:xfrm>
          <a:prstGeom prst="rect">
            <a:avLst/>
          </a:prstGeom>
          <a:noFill/>
          <a:ln w="9525">
            <a:noFill/>
            <a:miter lim="800000"/>
            <a:headEnd/>
            <a:tailEnd/>
          </a:ln>
        </p:spPr>
        <p:txBody>
          <a:bodyPr>
            <a:spAutoFit/>
          </a:bodyPr>
          <a:lstStyle/>
          <a:p>
            <a:r>
              <a:rPr lang="fr-FR" sz="2800" b="1">
                <a:solidFill>
                  <a:schemeClr val="tx2"/>
                </a:solidFill>
                <a:latin typeface="Times New Roman" pitchFamily="18" charset="0"/>
                <a:cs typeface="Times New Roman" pitchFamily="18" charset="0"/>
              </a:rPr>
              <a:t>Ce cours adopte l’approche fonctionnaliste</a:t>
            </a:r>
          </a:p>
        </p:txBody>
      </p:sp>
      <p:sp>
        <p:nvSpPr>
          <p:cNvPr id="3" name="Sous-titre 2"/>
          <p:cNvSpPr>
            <a:spLocks noGrp="1"/>
          </p:cNvSpPr>
          <p:nvPr>
            <p:ph type="subTitle" idx="1"/>
          </p:nvPr>
        </p:nvSpPr>
        <p:spPr>
          <a:xfrm>
            <a:off x="142875" y="1500188"/>
            <a:ext cx="8858250" cy="3071812"/>
          </a:xfrm>
        </p:spPr>
        <p:txBody>
          <a:bodyPr>
            <a:normAutofit fontScale="92500" lnSpcReduction="20000"/>
          </a:bodyPr>
          <a:lstStyle/>
          <a:p>
            <a:pPr algn="just">
              <a:defRPr/>
            </a:pPr>
            <a:r>
              <a:rPr lang="fr-FR" dirty="0" smtClean="0">
                <a:solidFill>
                  <a:schemeClr val="tx1"/>
                </a:solidFill>
                <a:latin typeface="Times New Roman" pitchFamily="18" charset="0"/>
                <a:cs typeface="Times New Roman" pitchFamily="18" charset="0"/>
              </a:rPr>
              <a:t>La monnaie peut être traitée selon deux approches: </a:t>
            </a:r>
          </a:p>
          <a:p>
            <a:pPr algn="just">
              <a:defRPr/>
            </a:pPr>
            <a:endParaRPr lang="fr-FR" dirty="0" smtClean="0">
              <a:solidFill>
                <a:schemeClr val="tx1"/>
              </a:solidFill>
              <a:latin typeface="Times New Roman" pitchFamily="18" charset="0"/>
              <a:cs typeface="Times New Roman" pitchFamily="18" charset="0"/>
            </a:endParaRPr>
          </a:p>
          <a:p>
            <a:pPr marL="187325" indent="-187325" algn="just">
              <a:buClr>
                <a:schemeClr val="tx2"/>
              </a:buClr>
              <a:buFont typeface="Wingdings" pitchFamily="2" charset="2"/>
              <a:buChar char="§"/>
              <a:defRPr/>
            </a:pPr>
            <a:r>
              <a:rPr lang="fr-FR" dirty="0" smtClean="0">
                <a:solidFill>
                  <a:schemeClr val="tx1"/>
                </a:solidFill>
                <a:latin typeface="Times New Roman" pitchFamily="18" charset="0"/>
                <a:cs typeface="Times New Roman" pitchFamily="18" charset="0"/>
              </a:rPr>
              <a:t> </a:t>
            </a:r>
            <a:r>
              <a:rPr lang="fr-FR" u="sng" dirty="0" smtClean="0">
                <a:solidFill>
                  <a:schemeClr val="tx1"/>
                </a:solidFill>
                <a:latin typeface="Times New Roman" pitchFamily="18" charset="0"/>
                <a:cs typeface="Times New Roman" pitchFamily="18" charset="0"/>
              </a:rPr>
              <a:t>Approche fonctionnaliste</a:t>
            </a:r>
            <a:r>
              <a:rPr lang="fr-FR" dirty="0" smtClean="0">
                <a:solidFill>
                  <a:schemeClr val="tx1"/>
                </a:solidFill>
                <a:latin typeface="Times New Roman" pitchFamily="18" charset="0"/>
                <a:cs typeface="Times New Roman" pitchFamily="18" charset="0"/>
              </a:rPr>
              <a:t>: </a:t>
            </a:r>
          </a:p>
          <a:p>
            <a:pPr marL="187325" indent="-187325" algn="just">
              <a:defRPr/>
            </a:pPr>
            <a:r>
              <a:rPr lang="fr-FR" sz="2800" i="1" dirty="0" smtClean="0">
                <a:solidFill>
                  <a:schemeClr val="tx1"/>
                </a:solidFill>
                <a:latin typeface="Times New Roman" pitchFamily="18" charset="0"/>
                <a:cs typeface="Times New Roman" pitchFamily="18" charset="0"/>
              </a:rPr>
              <a:t>    </a:t>
            </a:r>
            <a:r>
              <a:rPr lang="fr-FR" sz="2600" i="1" dirty="0" smtClean="0">
                <a:solidFill>
                  <a:schemeClr val="tx1"/>
                </a:solidFill>
                <a:latin typeface="Times New Roman" pitchFamily="18" charset="0"/>
                <a:cs typeface="Times New Roman" pitchFamily="18" charset="0"/>
              </a:rPr>
              <a:t>La monnaie est définie par ses fonctions.</a:t>
            </a:r>
          </a:p>
          <a:p>
            <a:pPr marL="187325" indent="-187325" algn="just">
              <a:defRPr/>
            </a:pPr>
            <a:endParaRPr lang="fr-FR" sz="2600" i="1" dirty="0" smtClean="0">
              <a:solidFill>
                <a:schemeClr val="tx1"/>
              </a:solidFill>
              <a:latin typeface="Times New Roman" pitchFamily="18" charset="0"/>
              <a:cs typeface="Times New Roman" pitchFamily="18" charset="0"/>
            </a:endParaRPr>
          </a:p>
          <a:p>
            <a:pPr marL="187325" indent="-187325" algn="just">
              <a:buClr>
                <a:schemeClr val="tx2"/>
              </a:buClr>
              <a:buFont typeface="Wingdings" pitchFamily="2" charset="2"/>
              <a:buChar char="§"/>
              <a:defRPr/>
            </a:pPr>
            <a:r>
              <a:rPr lang="fr-FR" i="1" dirty="0" smtClean="0">
                <a:solidFill>
                  <a:schemeClr val="tx1"/>
                </a:solidFill>
                <a:latin typeface="Times New Roman" pitchFamily="18" charset="0"/>
                <a:cs typeface="Times New Roman" pitchFamily="18" charset="0"/>
              </a:rPr>
              <a:t> </a:t>
            </a:r>
            <a:r>
              <a:rPr lang="fr-FR" u="sng" dirty="0" smtClean="0">
                <a:solidFill>
                  <a:schemeClr val="tx1"/>
                </a:solidFill>
                <a:latin typeface="Times New Roman" pitchFamily="18" charset="0"/>
                <a:cs typeface="Times New Roman" pitchFamily="18" charset="0"/>
              </a:rPr>
              <a:t>Approche institutionnaliste</a:t>
            </a:r>
            <a:r>
              <a:rPr lang="fr-FR" dirty="0" smtClean="0">
                <a:solidFill>
                  <a:schemeClr val="tx1"/>
                </a:solidFill>
                <a:latin typeface="Times New Roman" pitchFamily="18" charset="0"/>
                <a:cs typeface="Times New Roman" pitchFamily="18" charset="0"/>
              </a:rPr>
              <a:t>: </a:t>
            </a:r>
          </a:p>
          <a:p>
            <a:pPr marL="187325" indent="-187325" algn="just">
              <a:buClr>
                <a:schemeClr val="tx2"/>
              </a:buClr>
              <a:defRPr/>
            </a:pPr>
            <a:r>
              <a:rPr lang="fr-FR" sz="2600" i="1" dirty="0" smtClean="0">
                <a:solidFill>
                  <a:schemeClr val="tx1"/>
                </a:solidFill>
                <a:latin typeface="Times New Roman" pitchFamily="18" charset="0"/>
                <a:cs typeface="Times New Roman" pitchFamily="18" charset="0"/>
              </a:rPr>
              <a:t>    La monnaie est un « lien de confiance » institutionnalisé par la loi.</a:t>
            </a:r>
            <a:endParaRPr lang="fr-FR" sz="2600" i="1" dirty="0">
              <a:solidFill>
                <a:schemeClr val="tx1"/>
              </a:solidFill>
              <a:latin typeface="Times New Roman" pitchFamily="18" charset="0"/>
              <a:cs typeface="Times New Roman" pitchFamily="18" charset="0"/>
            </a:endParaRPr>
          </a:p>
        </p:txBody>
      </p:sp>
      <p:sp>
        <p:nvSpPr>
          <p:cNvPr id="6" name="Espace réservé du pied de page 5"/>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heckerboard(across)">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checkerboard(across)">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checkerboard(across)">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checkerboard(across)">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checkerboard(across)">
                                      <p:cBhvr>
                                        <p:cTn id="32" dur="500"/>
                                        <p:tgtEl>
                                          <p:spTgt spid="4"/>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checkerboard(across)">
                                      <p:cBhvr>
                                        <p:cTn id="3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9" grpId="0"/>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defRPr/>
            </a:pPr>
            <a:r>
              <a:rPr lang="fr-FR" dirty="0" smtClean="0">
                <a:effectLst>
                  <a:outerShdw blurRad="38100" dist="38100" dir="2700000" algn="tl">
                    <a:srgbClr val="000000">
                      <a:alpha val="43137"/>
                    </a:srgbClr>
                  </a:outerShdw>
                </a:effectLst>
                <a:latin typeface="Times New Roman" pitchFamily="18" charset="0"/>
                <a:cs typeface="Times New Roman" pitchFamily="18" charset="0"/>
              </a:rPr>
              <a:t>Agrégat monétaire</a:t>
            </a:r>
            <a:endParaRPr lang="fr-FR"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2771" name="Espace réservé du contenu 2"/>
          <p:cNvSpPr>
            <a:spLocks noGrp="1"/>
          </p:cNvSpPr>
          <p:nvPr>
            <p:ph idx="1"/>
          </p:nvPr>
        </p:nvSpPr>
        <p:spPr>
          <a:xfrm>
            <a:off x="457200" y="1831975"/>
            <a:ext cx="8229600" cy="4525963"/>
          </a:xfrm>
        </p:spPr>
        <p:txBody>
          <a:bodyPr/>
          <a:lstStyle/>
          <a:p>
            <a:pPr marL="0" indent="0" algn="just">
              <a:buFont typeface="Arial" charset="0"/>
              <a:buNone/>
            </a:pPr>
            <a:r>
              <a:rPr lang="fr-FR" smtClean="0">
                <a:latin typeface="Times New Roman" pitchFamily="18" charset="0"/>
                <a:cs typeface="Times New Roman" pitchFamily="18" charset="0"/>
              </a:rPr>
              <a:t>Les agrégats monétaires sont des indicateurs statistiques reflétant la capacité de dépense des agents économiques non financiers résidents.</a:t>
            </a:r>
          </a:p>
          <a:p>
            <a:pPr marL="0" indent="0" algn="just">
              <a:buFont typeface="Arial" charset="0"/>
              <a:buNone/>
            </a:pPr>
            <a:r>
              <a:rPr lang="fr-FR" smtClean="0">
                <a:latin typeface="Times New Roman" pitchFamily="18" charset="0"/>
                <a:cs typeface="Times New Roman" pitchFamily="18" charset="0"/>
              </a:rPr>
              <a:t> </a:t>
            </a:r>
          </a:p>
          <a:p>
            <a:pPr marL="0" indent="0" algn="just">
              <a:buFont typeface="Arial" charset="0"/>
              <a:buNone/>
            </a:pPr>
            <a:r>
              <a:rPr lang="fr-FR" smtClean="0">
                <a:latin typeface="Times New Roman" pitchFamily="18" charset="0"/>
                <a:cs typeface="Times New Roman" pitchFamily="18" charset="0"/>
              </a:rPr>
              <a:t>Objectif          Mesurer la demande d’encaisse</a:t>
            </a:r>
          </a:p>
        </p:txBody>
      </p:sp>
      <p:sp>
        <p:nvSpPr>
          <p:cNvPr id="4" name="Flèche droite 3"/>
          <p:cNvSpPr/>
          <p:nvPr/>
        </p:nvSpPr>
        <p:spPr>
          <a:xfrm>
            <a:off x="2124075" y="4143375"/>
            <a:ext cx="576263" cy="2873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dirty="0"/>
          </a:p>
        </p:txBody>
      </p:sp>
      <p:sp>
        <p:nvSpPr>
          <p:cNvPr id="5" name="Espace réservé du pied de page 4"/>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defRPr/>
            </a:pPr>
            <a:r>
              <a:rPr lang="fr-FR" dirty="0" smtClean="0">
                <a:effectLst>
                  <a:outerShdw blurRad="38100" dist="38100" dir="2700000" algn="tl">
                    <a:srgbClr val="000000">
                      <a:alpha val="43137"/>
                    </a:srgbClr>
                  </a:outerShdw>
                </a:effectLst>
                <a:latin typeface="Times New Roman" pitchFamily="18" charset="0"/>
                <a:cs typeface="Times New Roman" pitchFamily="18" charset="0"/>
              </a:rPr>
              <a:t>Critères de classification</a:t>
            </a:r>
            <a:endParaRPr lang="fr-FR" dirty="0">
              <a:effectLst>
                <a:outerShdw blurRad="38100" dist="38100" dir="2700000" algn="tl">
                  <a:srgbClr val="000000">
                    <a:alpha val="43137"/>
                  </a:srgbClr>
                </a:outerShdw>
              </a:effectLst>
              <a:latin typeface="Times New Roman" pitchFamily="18" charset="0"/>
              <a:cs typeface="Times New Roman" pitchFamily="18" charset="0"/>
            </a:endParaRPr>
          </a:p>
        </p:txBody>
      </p:sp>
      <p:graphicFrame>
        <p:nvGraphicFramePr>
          <p:cNvPr id="4" name="Espace réservé du contenu 3"/>
          <p:cNvGraphicFramePr>
            <a:graphicFrameLocks noGrp="1"/>
          </p:cNvGraphicFramePr>
          <p:nvPr>
            <p:ph idx="1"/>
          </p:nvPr>
        </p:nvGraphicFramePr>
        <p:xfrm>
          <a:off x="0" y="1600200"/>
          <a:ext cx="9144000" cy="45651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Espace réservé du pied de page 4"/>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11188" y="2420938"/>
            <a:ext cx="8229600" cy="1143000"/>
          </a:xfrm>
        </p:spPr>
        <p:txBody>
          <a:bodyPr/>
          <a:lstStyle/>
          <a:p>
            <a:pPr>
              <a:defRPr/>
            </a:pPr>
            <a:r>
              <a:rPr lang="fr-FR" sz="6600" dirty="0" smtClean="0">
                <a:effectLst>
                  <a:outerShdw blurRad="38100" dist="38100" dir="2700000" algn="tl">
                    <a:srgbClr val="000000">
                      <a:alpha val="43137"/>
                    </a:srgbClr>
                  </a:outerShdw>
                </a:effectLst>
                <a:latin typeface="Times New Roman" pitchFamily="18" charset="0"/>
                <a:cs typeface="Times New Roman" pitchFamily="18" charset="0"/>
              </a:rPr>
              <a:t>Critère du détenteur</a:t>
            </a:r>
            <a:r>
              <a:rPr lang="fr-FR" dirty="0" smtClean="0">
                <a:latin typeface="Times New Roman" pitchFamily="18" charset="0"/>
                <a:cs typeface="Times New Roman" pitchFamily="18" charset="0"/>
              </a:rPr>
              <a:t>:</a:t>
            </a:r>
            <a:endParaRPr lang="fr-FR" dirty="0">
              <a:latin typeface="Times New Roman" pitchFamily="18" charset="0"/>
              <a:cs typeface="Times New Roman" pitchFamily="18" charset="0"/>
            </a:endParaRPr>
          </a:p>
        </p:txBody>
      </p:sp>
      <p:sp>
        <p:nvSpPr>
          <p:cNvPr id="3" name="Espace réservé du pied de page 2"/>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re 1"/>
          <p:cNvSpPr>
            <a:spLocks noGrp="1"/>
          </p:cNvSpPr>
          <p:nvPr>
            <p:ph type="title"/>
          </p:nvPr>
        </p:nvSpPr>
        <p:spPr/>
        <p:txBody>
          <a:bodyPr/>
          <a:lstStyle/>
          <a:p>
            <a:r>
              <a:rPr lang="fr-FR" smtClean="0">
                <a:latin typeface="Times New Roman" pitchFamily="18" charset="0"/>
                <a:cs typeface="Times New Roman" pitchFamily="18" charset="0"/>
              </a:rPr>
              <a:t>Bilan des ménages</a:t>
            </a:r>
          </a:p>
        </p:txBody>
      </p:sp>
      <p:graphicFrame>
        <p:nvGraphicFramePr>
          <p:cNvPr id="4" name="Espace réservé du contenu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Espace réservé du pied de page 4"/>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re 1"/>
          <p:cNvSpPr>
            <a:spLocks noGrp="1"/>
          </p:cNvSpPr>
          <p:nvPr>
            <p:ph type="title"/>
          </p:nvPr>
        </p:nvSpPr>
        <p:spPr/>
        <p:txBody>
          <a:bodyPr/>
          <a:lstStyle/>
          <a:p>
            <a:r>
              <a:rPr lang="fr-FR" smtClean="0">
                <a:latin typeface="Times New Roman" pitchFamily="18" charset="0"/>
                <a:cs typeface="Times New Roman" pitchFamily="18" charset="0"/>
              </a:rPr>
              <a:t>Bilan des entreprises</a:t>
            </a:r>
          </a:p>
        </p:txBody>
      </p:sp>
      <p:graphicFrame>
        <p:nvGraphicFramePr>
          <p:cNvPr id="4" name="Espace réservé du contenu 3"/>
          <p:cNvGraphicFramePr>
            <a:graphicFrameLocks/>
          </p:cNvGraphicFramePr>
          <p:nvPr/>
        </p:nvGraphicFramePr>
        <p:xfrm>
          <a:off x="609600" y="17526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Espace réservé du pied de page 4"/>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re 1"/>
          <p:cNvSpPr>
            <a:spLocks noGrp="1"/>
          </p:cNvSpPr>
          <p:nvPr>
            <p:ph type="title"/>
          </p:nvPr>
        </p:nvSpPr>
        <p:spPr/>
        <p:txBody>
          <a:bodyPr/>
          <a:lstStyle/>
          <a:p>
            <a:r>
              <a:rPr lang="fr-FR" smtClean="0">
                <a:latin typeface="Times New Roman" pitchFamily="18" charset="0"/>
                <a:cs typeface="Times New Roman" pitchFamily="18" charset="0"/>
              </a:rPr>
              <a:t>Bilan des Banques</a:t>
            </a:r>
          </a:p>
        </p:txBody>
      </p:sp>
      <p:graphicFrame>
        <p:nvGraphicFramePr>
          <p:cNvPr id="4" name="Espace réservé du contenu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Espace réservé du pied de page 4"/>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re 1"/>
          <p:cNvSpPr>
            <a:spLocks noGrp="1"/>
          </p:cNvSpPr>
          <p:nvPr>
            <p:ph type="title"/>
          </p:nvPr>
        </p:nvSpPr>
        <p:spPr/>
        <p:txBody>
          <a:bodyPr/>
          <a:lstStyle/>
          <a:p>
            <a:r>
              <a:rPr lang="fr-FR" smtClean="0">
                <a:latin typeface="Times New Roman" pitchFamily="18" charset="0"/>
                <a:cs typeface="Times New Roman" pitchFamily="18" charset="0"/>
              </a:rPr>
              <a:t>Bilan de la banque centrale</a:t>
            </a:r>
            <a:endParaRPr lang="fr-FR" smtClean="0"/>
          </a:p>
        </p:txBody>
      </p:sp>
      <p:graphicFrame>
        <p:nvGraphicFramePr>
          <p:cNvPr id="4" name="Espace réservé du contenu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Espace réservé du pied de page 4"/>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re 1"/>
          <p:cNvSpPr>
            <a:spLocks noGrp="1"/>
          </p:cNvSpPr>
          <p:nvPr>
            <p:ph type="title"/>
          </p:nvPr>
        </p:nvSpPr>
        <p:spPr/>
        <p:txBody>
          <a:bodyPr/>
          <a:lstStyle/>
          <a:p>
            <a:r>
              <a:rPr lang="fr-FR" smtClean="0">
                <a:latin typeface="Times New Roman" pitchFamily="18" charset="0"/>
                <a:cs typeface="Times New Roman" pitchFamily="18" charset="0"/>
              </a:rPr>
              <a:t>Approche par l’actif</a:t>
            </a:r>
          </a:p>
        </p:txBody>
      </p:sp>
      <p:sp>
        <p:nvSpPr>
          <p:cNvPr id="3" name="Espace réservé du contenu 2"/>
          <p:cNvSpPr>
            <a:spLocks noGrp="1"/>
          </p:cNvSpPr>
          <p:nvPr>
            <p:ph idx="1"/>
          </p:nvPr>
        </p:nvSpPr>
        <p:spPr>
          <a:xfrm>
            <a:off x="0" y="1600200"/>
            <a:ext cx="9144000" cy="4525963"/>
          </a:xfrm>
        </p:spPr>
        <p:txBody>
          <a:bodyPr>
            <a:normAutofit lnSpcReduction="10000"/>
          </a:bodyPr>
          <a:lstStyle/>
          <a:p>
            <a:pPr marL="0" indent="0" algn="ctr">
              <a:buFont typeface="Arial" charset="0"/>
              <a:buNone/>
              <a:defRPr/>
            </a:pPr>
            <a:r>
              <a:rPr lang="fr-FR" i="1" dirty="0" smtClean="0">
                <a:latin typeface="Times New Roman" pitchFamily="18" charset="0"/>
                <a:cs typeface="Times New Roman" pitchFamily="18" charset="0"/>
              </a:rPr>
              <a:t>Actifs monétaires des ménages</a:t>
            </a:r>
          </a:p>
          <a:p>
            <a:pPr marL="0" indent="0" algn="ctr">
              <a:buFont typeface="Arial" charset="0"/>
              <a:buNone/>
              <a:defRPr/>
            </a:pPr>
            <a:endParaRPr lang="fr-FR" i="1" dirty="0" smtClean="0">
              <a:latin typeface="Times New Roman" pitchFamily="18" charset="0"/>
              <a:cs typeface="Times New Roman" pitchFamily="18" charset="0"/>
            </a:endParaRPr>
          </a:p>
          <a:p>
            <a:pPr marL="0" indent="0" algn="ctr">
              <a:buFont typeface="Arial" charset="0"/>
              <a:buNone/>
              <a:defRPr/>
            </a:pPr>
            <a:r>
              <a:rPr lang="fr-FR" i="1" dirty="0">
                <a:latin typeface="Times New Roman" pitchFamily="18" charset="0"/>
                <a:cs typeface="Times New Roman" pitchFamily="18" charset="0"/>
              </a:rPr>
              <a:t>A</a:t>
            </a:r>
            <a:r>
              <a:rPr lang="fr-FR" i="1" dirty="0" smtClean="0">
                <a:latin typeface="Times New Roman" pitchFamily="18" charset="0"/>
                <a:cs typeface="Times New Roman" pitchFamily="18" charset="0"/>
              </a:rPr>
              <a:t>ctifs monétaires des entreprises</a:t>
            </a:r>
          </a:p>
          <a:p>
            <a:pPr marL="0" indent="0" algn="ctr">
              <a:buFont typeface="Arial" charset="0"/>
              <a:buNone/>
              <a:defRPr/>
            </a:pPr>
            <a:endParaRPr lang="fr-FR" i="1" dirty="0" smtClean="0">
              <a:latin typeface="Times New Roman" pitchFamily="18" charset="0"/>
              <a:cs typeface="Times New Roman" pitchFamily="18" charset="0"/>
            </a:endParaRPr>
          </a:p>
          <a:p>
            <a:pPr marL="0" indent="0" algn="ctr">
              <a:buFont typeface="Arial" charset="0"/>
              <a:buNone/>
              <a:defRPr/>
            </a:pPr>
            <a:r>
              <a:rPr lang="fr-FR" i="1" dirty="0">
                <a:latin typeface="Times New Roman" pitchFamily="18" charset="0"/>
                <a:cs typeface="Times New Roman" pitchFamily="18" charset="0"/>
              </a:rPr>
              <a:t>A</a:t>
            </a:r>
            <a:r>
              <a:rPr lang="fr-FR" i="1" dirty="0" smtClean="0">
                <a:latin typeface="Times New Roman" pitchFamily="18" charset="0"/>
                <a:cs typeface="Times New Roman" pitchFamily="18" charset="0"/>
              </a:rPr>
              <a:t>ctifs monétaires des banques</a:t>
            </a:r>
          </a:p>
          <a:p>
            <a:pPr marL="0" indent="0" algn="ctr">
              <a:buFont typeface="Arial" charset="0"/>
              <a:buNone/>
              <a:defRPr/>
            </a:pPr>
            <a:endParaRPr lang="fr-FR" i="1" dirty="0" smtClean="0">
              <a:latin typeface="Times New Roman" pitchFamily="18" charset="0"/>
              <a:cs typeface="Times New Roman" pitchFamily="18" charset="0"/>
            </a:endParaRPr>
          </a:p>
          <a:p>
            <a:pPr marL="0" indent="0" algn="ctr">
              <a:buFont typeface="Arial" charset="0"/>
              <a:buNone/>
              <a:defRPr/>
            </a:pPr>
            <a:r>
              <a:rPr lang="fr-FR" i="1" dirty="0" smtClean="0">
                <a:latin typeface="Times New Roman" pitchFamily="18" charset="0"/>
                <a:cs typeface="Times New Roman" pitchFamily="18" charset="0"/>
              </a:rPr>
              <a:t>Monnaie détenue par le secteur bancaire et non bancaire</a:t>
            </a:r>
            <a:endParaRPr lang="fr-FR" i="1" dirty="0">
              <a:latin typeface="Times New Roman" pitchFamily="18" charset="0"/>
              <a:cs typeface="Times New Roman" pitchFamily="18" charset="0"/>
            </a:endParaRPr>
          </a:p>
        </p:txBody>
      </p:sp>
      <p:sp>
        <p:nvSpPr>
          <p:cNvPr id="4" name="Plus 3"/>
          <p:cNvSpPr/>
          <p:nvPr/>
        </p:nvSpPr>
        <p:spPr>
          <a:xfrm>
            <a:off x="4140200" y="2349500"/>
            <a:ext cx="360363" cy="215900"/>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dirty="0"/>
          </a:p>
        </p:txBody>
      </p:sp>
      <p:sp>
        <p:nvSpPr>
          <p:cNvPr id="5" name="Plus 4"/>
          <p:cNvSpPr/>
          <p:nvPr/>
        </p:nvSpPr>
        <p:spPr>
          <a:xfrm>
            <a:off x="4140200" y="3494088"/>
            <a:ext cx="360363" cy="215900"/>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dirty="0"/>
          </a:p>
        </p:txBody>
      </p:sp>
      <p:sp>
        <p:nvSpPr>
          <p:cNvPr id="6" name="Égal 5"/>
          <p:cNvSpPr/>
          <p:nvPr/>
        </p:nvSpPr>
        <p:spPr>
          <a:xfrm>
            <a:off x="4140200" y="4306888"/>
            <a:ext cx="360363" cy="360362"/>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dirty="0">
              <a:solidFill>
                <a:schemeClr val="tx1"/>
              </a:solidFill>
            </a:endParaRPr>
          </a:p>
        </p:txBody>
      </p:sp>
      <p:sp>
        <p:nvSpPr>
          <p:cNvPr id="7" name="Espace réservé du pied de page 6"/>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re 1"/>
          <p:cNvSpPr>
            <a:spLocks noGrp="1"/>
          </p:cNvSpPr>
          <p:nvPr>
            <p:ph type="title"/>
          </p:nvPr>
        </p:nvSpPr>
        <p:spPr/>
        <p:txBody>
          <a:bodyPr/>
          <a:lstStyle/>
          <a:p>
            <a:r>
              <a:rPr lang="fr-FR" smtClean="0">
                <a:latin typeface="Times New Roman" pitchFamily="18" charset="0"/>
                <a:cs typeface="Times New Roman" pitchFamily="18" charset="0"/>
              </a:rPr>
              <a:t>Approche par l’actif (Détaillée):</a:t>
            </a:r>
          </a:p>
        </p:txBody>
      </p:sp>
      <p:sp>
        <p:nvSpPr>
          <p:cNvPr id="4" name="Espace réservé du contenu 2"/>
          <p:cNvSpPr>
            <a:spLocks noGrp="1"/>
          </p:cNvSpPr>
          <p:nvPr>
            <p:ph idx="1"/>
          </p:nvPr>
        </p:nvSpPr>
        <p:spPr/>
        <p:txBody>
          <a:bodyPr>
            <a:normAutofit lnSpcReduction="10000"/>
          </a:bodyPr>
          <a:lstStyle/>
          <a:p>
            <a:pPr marL="0" indent="0" algn="ctr">
              <a:buFont typeface="Arial" charset="0"/>
              <a:buNone/>
              <a:defRPr/>
            </a:pPr>
            <a:r>
              <a:rPr lang="fr-FR" i="1" dirty="0" smtClean="0">
                <a:latin typeface="Times New Roman" pitchFamily="18" charset="0"/>
                <a:cs typeface="Times New Roman" pitchFamily="18" charset="0"/>
              </a:rPr>
              <a:t>Monnaie fiduciaire</a:t>
            </a:r>
          </a:p>
          <a:p>
            <a:pPr marL="0" indent="0" algn="ctr">
              <a:buFont typeface="Arial" charset="0"/>
              <a:buNone/>
              <a:defRPr/>
            </a:pPr>
            <a:endParaRPr lang="fr-FR" i="1" dirty="0" smtClean="0">
              <a:latin typeface="Times New Roman" pitchFamily="18" charset="0"/>
              <a:cs typeface="Times New Roman" pitchFamily="18" charset="0"/>
            </a:endParaRPr>
          </a:p>
          <a:p>
            <a:pPr marL="0" indent="0" algn="ctr">
              <a:buFont typeface="Arial" charset="0"/>
              <a:buNone/>
              <a:defRPr/>
            </a:pPr>
            <a:r>
              <a:rPr lang="fr-FR" i="1" dirty="0" smtClean="0">
                <a:latin typeface="Times New Roman" pitchFamily="18" charset="0"/>
                <a:cs typeface="Times New Roman" pitchFamily="18" charset="0"/>
              </a:rPr>
              <a:t>Monnaie scripturale détenue par les AENF</a:t>
            </a:r>
          </a:p>
          <a:p>
            <a:pPr marL="0" indent="0" algn="ctr">
              <a:buFont typeface="Arial" charset="0"/>
              <a:buNone/>
              <a:defRPr/>
            </a:pPr>
            <a:endParaRPr lang="fr-FR" i="1" dirty="0" smtClean="0">
              <a:latin typeface="Times New Roman" pitchFamily="18" charset="0"/>
              <a:cs typeface="Times New Roman" pitchFamily="18" charset="0"/>
            </a:endParaRPr>
          </a:p>
          <a:p>
            <a:pPr marL="0" indent="0" algn="ctr">
              <a:buFont typeface="Arial" charset="0"/>
              <a:buNone/>
              <a:defRPr/>
            </a:pPr>
            <a:r>
              <a:rPr lang="fr-FR" i="1" dirty="0">
                <a:latin typeface="Times New Roman" pitchFamily="18" charset="0"/>
                <a:cs typeface="Times New Roman" pitchFamily="18" charset="0"/>
              </a:rPr>
              <a:t>Monnaie scripturale détenue par </a:t>
            </a:r>
            <a:r>
              <a:rPr lang="fr-FR" i="1" dirty="0" smtClean="0">
                <a:latin typeface="Times New Roman" pitchFamily="18" charset="0"/>
                <a:cs typeface="Times New Roman" pitchFamily="18" charset="0"/>
              </a:rPr>
              <a:t>les banques</a:t>
            </a:r>
            <a:endParaRPr lang="fr-FR" i="1" dirty="0">
              <a:latin typeface="Times New Roman" pitchFamily="18" charset="0"/>
              <a:cs typeface="Times New Roman" pitchFamily="18" charset="0"/>
            </a:endParaRPr>
          </a:p>
          <a:p>
            <a:pPr marL="0" indent="0" algn="ctr">
              <a:buFont typeface="Arial" charset="0"/>
              <a:buNone/>
              <a:defRPr/>
            </a:pPr>
            <a:endParaRPr lang="fr-FR" i="1" dirty="0" smtClean="0">
              <a:latin typeface="Times New Roman" pitchFamily="18" charset="0"/>
              <a:cs typeface="Times New Roman" pitchFamily="18" charset="0"/>
            </a:endParaRPr>
          </a:p>
          <a:p>
            <a:pPr marL="0" indent="0" algn="ctr">
              <a:buFont typeface="Arial" charset="0"/>
              <a:buNone/>
              <a:defRPr/>
            </a:pPr>
            <a:r>
              <a:rPr lang="fr-FR" i="1" dirty="0" smtClean="0">
                <a:latin typeface="Times New Roman" pitchFamily="18" charset="0"/>
                <a:cs typeface="Times New Roman" pitchFamily="18" charset="0"/>
              </a:rPr>
              <a:t>Monnaie détenue par le secteur bancaire et non bancaire</a:t>
            </a:r>
            <a:endParaRPr lang="fr-FR" i="1" dirty="0">
              <a:latin typeface="Times New Roman" pitchFamily="18" charset="0"/>
              <a:cs typeface="Times New Roman" pitchFamily="18" charset="0"/>
            </a:endParaRPr>
          </a:p>
        </p:txBody>
      </p:sp>
      <p:sp>
        <p:nvSpPr>
          <p:cNvPr id="5" name="Plus 4"/>
          <p:cNvSpPr/>
          <p:nvPr/>
        </p:nvSpPr>
        <p:spPr>
          <a:xfrm>
            <a:off x="4356100" y="2205038"/>
            <a:ext cx="360363" cy="287337"/>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dirty="0"/>
          </a:p>
        </p:txBody>
      </p:sp>
      <p:sp>
        <p:nvSpPr>
          <p:cNvPr id="6" name="Plus 5"/>
          <p:cNvSpPr/>
          <p:nvPr/>
        </p:nvSpPr>
        <p:spPr>
          <a:xfrm>
            <a:off x="4360863" y="3433763"/>
            <a:ext cx="360362" cy="287337"/>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dirty="0"/>
          </a:p>
        </p:txBody>
      </p:sp>
      <p:sp>
        <p:nvSpPr>
          <p:cNvPr id="7" name="Égal 6"/>
          <p:cNvSpPr/>
          <p:nvPr/>
        </p:nvSpPr>
        <p:spPr>
          <a:xfrm>
            <a:off x="4356100" y="4564063"/>
            <a:ext cx="503238" cy="288925"/>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dirty="0">
              <a:solidFill>
                <a:schemeClr val="tx1"/>
              </a:solidFill>
            </a:endParaRPr>
          </a:p>
        </p:txBody>
      </p:sp>
      <p:sp>
        <p:nvSpPr>
          <p:cNvPr id="8" name="Espace réservé du pied de page 7"/>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re 1"/>
          <p:cNvSpPr>
            <a:spLocks noGrp="1"/>
          </p:cNvSpPr>
          <p:nvPr>
            <p:ph type="title"/>
          </p:nvPr>
        </p:nvSpPr>
        <p:spPr/>
        <p:txBody>
          <a:bodyPr/>
          <a:lstStyle/>
          <a:p>
            <a:r>
              <a:rPr lang="fr-FR" smtClean="0">
                <a:latin typeface="Times New Roman" pitchFamily="18" charset="0"/>
                <a:cs typeface="Times New Roman" pitchFamily="18" charset="0"/>
              </a:rPr>
              <a:t>Approche par le passif</a:t>
            </a:r>
          </a:p>
        </p:txBody>
      </p:sp>
      <p:sp>
        <p:nvSpPr>
          <p:cNvPr id="41987" name="Espace réservé du contenu 2"/>
          <p:cNvSpPr>
            <a:spLocks noGrp="1"/>
          </p:cNvSpPr>
          <p:nvPr>
            <p:ph idx="1"/>
          </p:nvPr>
        </p:nvSpPr>
        <p:spPr/>
        <p:txBody>
          <a:bodyPr/>
          <a:lstStyle/>
          <a:p>
            <a:pPr marL="0" indent="0" algn="ctr">
              <a:buFont typeface="Arial" charset="0"/>
              <a:buNone/>
            </a:pPr>
            <a:r>
              <a:rPr lang="fr-FR" i="1" smtClean="0">
                <a:latin typeface="Times New Roman" pitchFamily="18" charset="0"/>
                <a:cs typeface="Times New Roman" pitchFamily="18" charset="0"/>
              </a:rPr>
              <a:t>Engagement de la banque centrale </a:t>
            </a:r>
          </a:p>
          <a:p>
            <a:pPr marL="0" indent="0" algn="ctr">
              <a:buFont typeface="Arial" charset="0"/>
              <a:buNone/>
            </a:pPr>
            <a:r>
              <a:rPr lang="fr-FR" i="1" smtClean="0">
                <a:latin typeface="Times New Roman" pitchFamily="18" charset="0"/>
                <a:cs typeface="Times New Roman" pitchFamily="18" charset="0"/>
              </a:rPr>
              <a:t>+</a:t>
            </a:r>
          </a:p>
          <a:p>
            <a:pPr marL="0" indent="0" algn="ctr">
              <a:buFont typeface="Arial" charset="0"/>
              <a:buNone/>
            </a:pPr>
            <a:r>
              <a:rPr lang="fr-FR" i="1" smtClean="0">
                <a:latin typeface="Times New Roman" pitchFamily="18" charset="0"/>
                <a:cs typeface="Times New Roman" pitchFamily="18" charset="0"/>
              </a:rPr>
              <a:t>Engagement des banques</a:t>
            </a:r>
          </a:p>
          <a:p>
            <a:pPr marL="0" indent="0" algn="ctr">
              <a:buFont typeface="Arial" charset="0"/>
              <a:buNone/>
            </a:pPr>
            <a:r>
              <a:rPr lang="fr-FR" i="1" smtClean="0">
                <a:latin typeface="Times New Roman" pitchFamily="18" charset="0"/>
                <a:cs typeface="Times New Roman" pitchFamily="18" charset="0"/>
              </a:rPr>
              <a:t>=</a:t>
            </a:r>
          </a:p>
          <a:p>
            <a:pPr marL="0" indent="0" algn="ctr">
              <a:buFont typeface="Arial" charset="0"/>
              <a:buNone/>
            </a:pPr>
            <a:r>
              <a:rPr lang="fr-FR" i="1" smtClean="0">
                <a:latin typeface="Times New Roman" pitchFamily="18" charset="0"/>
                <a:cs typeface="Times New Roman" pitchFamily="18" charset="0"/>
              </a:rPr>
              <a:t>Monnaie détenue par le secteur bancaire et non bancaire</a:t>
            </a:r>
          </a:p>
        </p:txBody>
      </p:sp>
      <p:sp>
        <p:nvSpPr>
          <p:cNvPr id="4" name="Espace réservé du pied de page 3"/>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57188" y="285750"/>
            <a:ext cx="8424862" cy="6072188"/>
          </a:xfrm>
        </p:spPr>
        <p:txBody>
          <a:bodyPr rtlCol="0">
            <a:noAutofit/>
          </a:bodyPr>
          <a:lstStyle/>
          <a:p>
            <a:pPr eaLnBrk="1" fontAlgn="auto" hangingPunct="1">
              <a:spcAft>
                <a:spcPts val="0"/>
              </a:spcAft>
              <a:defRPr/>
            </a:pPr>
            <a:r>
              <a:rPr lang="fr-FR" sz="8000" dirty="0" smtClean="0">
                <a:effectLst>
                  <a:outerShdw blurRad="38100" dist="38100" dir="2700000" algn="tl">
                    <a:srgbClr val="000000">
                      <a:alpha val="43137"/>
                    </a:srgbClr>
                  </a:outerShdw>
                </a:effectLst>
                <a:latin typeface="Times New Roman" pitchFamily="18" charset="0"/>
                <a:cs typeface="Times New Roman" pitchFamily="18" charset="0"/>
              </a:rPr>
              <a:t>Chapitre I:</a:t>
            </a:r>
            <a:br>
              <a:rPr lang="fr-FR" sz="8000" dirty="0" smtClean="0">
                <a:effectLst>
                  <a:outerShdw blurRad="38100" dist="38100" dir="2700000" algn="tl">
                    <a:srgbClr val="000000">
                      <a:alpha val="43137"/>
                    </a:srgbClr>
                  </a:outerShdw>
                </a:effectLst>
                <a:latin typeface="Times New Roman" pitchFamily="18" charset="0"/>
                <a:cs typeface="Times New Roman" pitchFamily="18" charset="0"/>
              </a:rPr>
            </a:br>
            <a:r>
              <a:rPr lang="fr-FR" sz="8000" dirty="0" smtClean="0">
                <a:latin typeface="Times New Roman" pitchFamily="18" charset="0"/>
                <a:cs typeface="Times New Roman" pitchFamily="18" charset="0"/>
              </a:rPr>
              <a:t/>
            </a:r>
            <a:br>
              <a:rPr lang="fr-FR" sz="8000" dirty="0" smtClean="0">
                <a:latin typeface="Times New Roman" pitchFamily="18" charset="0"/>
                <a:cs typeface="Times New Roman" pitchFamily="18" charset="0"/>
              </a:rPr>
            </a:br>
            <a:r>
              <a:rPr lang="fr-FR" sz="8000" i="1" dirty="0" smtClean="0">
                <a:latin typeface="Times New Roman" pitchFamily="18" charset="0"/>
                <a:cs typeface="Times New Roman" pitchFamily="18" charset="0"/>
              </a:rPr>
              <a:t>Monnaie</a:t>
            </a:r>
            <a:br>
              <a:rPr lang="fr-FR" sz="8000" i="1" dirty="0" smtClean="0">
                <a:latin typeface="Times New Roman" pitchFamily="18" charset="0"/>
                <a:cs typeface="Times New Roman" pitchFamily="18" charset="0"/>
              </a:rPr>
            </a:br>
            <a:r>
              <a:rPr lang="fr-FR" sz="8000" i="1" dirty="0" smtClean="0">
                <a:latin typeface="Times New Roman" pitchFamily="18" charset="0"/>
                <a:cs typeface="Times New Roman" pitchFamily="18" charset="0"/>
              </a:rPr>
              <a:t>&amp; </a:t>
            </a:r>
            <a:br>
              <a:rPr lang="fr-FR" sz="8000" i="1" dirty="0" smtClean="0">
                <a:latin typeface="Times New Roman" pitchFamily="18" charset="0"/>
                <a:cs typeface="Times New Roman" pitchFamily="18" charset="0"/>
              </a:rPr>
            </a:br>
            <a:r>
              <a:rPr lang="fr-FR" sz="8000" i="1" dirty="0" smtClean="0">
                <a:latin typeface="Times New Roman" pitchFamily="18" charset="0"/>
                <a:cs typeface="Times New Roman" pitchFamily="18" charset="0"/>
              </a:rPr>
              <a:t>liquidité</a:t>
            </a:r>
            <a:endParaRPr lang="fr-FR" sz="8000" i="1" dirty="0">
              <a:latin typeface="Times New Roman" pitchFamily="18" charset="0"/>
              <a:cs typeface="Times New Roman" pitchFamily="18" charset="0"/>
            </a:endParaRPr>
          </a:p>
        </p:txBody>
      </p:sp>
      <p:sp>
        <p:nvSpPr>
          <p:cNvPr id="3" name="Espace réservé du pied de page 2"/>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re 1"/>
          <p:cNvSpPr>
            <a:spLocks noGrp="1"/>
          </p:cNvSpPr>
          <p:nvPr>
            <p:ph type="title"/>
          </p:nvPr>
        </p:nvSpPr>
        <p:spPr/>
        <p:txBody>
          <a:bodyPr/>
          <a:lstStyle/>
          <a:p>
            <a:r>
              <a:rPr lang="fr-FR" smtClean="0">
                <a:latin typeface="Times New Roman" pitchFamily="18" charset="0"/>
                <a:cs typeface="Times New Roman" pitchFamily="18" charset="0"/>
              </a:rPr>
              <a:t>Critère de la liquidité:</a:t>
            </a:r>
          </a:p>
        </p:txBody>
      </p:sp>
      <p:sp>
        <p:nvSpPr>
          <p:cNvPr id="3" name="Espace réservé du contenu 2"/>
          <p:cNvSpPr>
            <a:spLocks noGrp="1"/>
          </p:cNvSpPr>
          <p:nvPr>
            <p:ph idx="1"/>
          </p:nvPr>
        </p:nvSpPr>
        <p:spPr/>
        <p:txBody>
          <a:bodyPr/>
          <a:lstStyle/>
          <a:p>
            <a:pPr marL="0" indent="0" algn="ctr">
              <a:buFont typeface="Arial" charset="0"/>
              <a:buNone/>
              <a:defRPr/>
            </a:pPr>
            <a:r>
              <a:rPr lang="fr-FR" sz="2400" dirty="0" smtClean="0">
                <a:latin typeface="Times New Roman" pitchFamily="18" charset="0"/>
                <a:cs typeface="Times New Roman" pitchFamily="18" charset="0"/>
              </a:rPr>
              <a:t>Les autorités monétaires distinguent deux familles d’agrégats:</a:t>
            </a:r>
          </a:p>
          <a:p>
            <a:pPr marL="0" indent="0" algn="ctr">
              <a:buFont typeface="Arial" charset="0"/>
              <a:buNone/>
              <a:defRPr/>
            </a:pPr>
            <a:endParaRPr lang="fr-FR" sz="2400" dirty="0" smtClean="0">
              <a:latin typeface="Times New Roman" pitchFamily="18" charset="0"/>
              <a:cs typeface="Times New Roman" pitchFamily="18" charset="0"/>
            </a:endParaRPr>
          </a:p>
          <a:p>
            <a:pPr algn="just">
              <a:buFont typeface="Arial" charset="0"/>
              <a:buBlip>
                <a:blip r:embed="rId2"/>
              </a:buBlip>
              <a:defRPr/>
            </a:pPr>
            <a:r>
              <a:rPr lang="fr-FR" sz="3600" i="1" dirty="0" smtClean="0">
                <a:latin typeface="Times New Roman" pitchFamily="18" charset="0"/>
                <a:cs typeface="Times New Roman" pitchFamily="18" charset="0"/>
              </a:rPr>
              <a:t>Les agrégats monétaires</a:t>
            </a:r>
            <a:r>
              <a:rPr lang="fr-FR" sz="3600" dirty="0" smtClean="0">
                <a:latin typeface="Times New Roman" pitchFamily="18" charset="0"/>
                <a:cs typeface="Times New Roman" pitchFamily="18" charset="0"/>
              </a:rPr>
              <a:t>;</a:t>
            </a:r>
          </a:p>
          <a:p>
            <a:pPr marL="0" indent="0" algn="just">
              <a:buFont typeface="Arial" charset="0"/>
              <a:buNone/>
              <a:defRPr/>
            </a:pPr>
            <a:endParaRPr lang="fr-FR" sz="3600" dirty="0" smtClean="0">
              <a:latin typeface="Times New Roman" pitchFamily="18" charset="0"/>
              <a:cs typeface="Times New Roman" pitchFamily="18" charset="0"/>
            </a:endParaRPr>
          </a:p>
          <a:p>
            <a:pPr algn="just">
              <a:buFont typeface="Arial" charset="0"/>
              <a:buBlip>
                <a:blip r:embed="rId2"/>
              </a:buBlip>
              <a:defRPr/>
            </a:pPr>
            <a:r>
              <a:rPr lang="fr-FR" sz="3600" i="1" dirty="0" smtClean="0">
                <a:latin typeface="Times New Roman" pitchFamily="18" charset="0"/>
                <a:cs typeface="Times New Roman" pitchFamily="18" charset="0"/>
              </a:rPr>
              <a:t>Les agrégats de placement liquide</a:t>
            </a:r>
            <a:r>
              <a:rPr lang="fr-FR" sz="3600" dirty="0" smtClean="0">
                <a:latin typeface="Times New Roman" pitchFamily="18" charset="0"/>
                <a:cs typeface="Times New Roman" pitchFamily="18" charset="0"/>
              </a:rPr>
              <a:t>.</a:t>
            </a:r>
          </a:p>
          <a:p>
            <a:pPr marL="0" indent="0">
              <a:buFont typeface="Arial" charset="0"/>
              <a:buNone/>
              <a:defRPr/>
            </a:pPr>
            <a:endParaRPr lang="fr-FR" dirty="0">
              <a:latin typeface="Times New Roman" pitchFamily="18" charset="0"/>
              <a:cs typeface="Times New Roman" pitchFamily="18" charset="0"/>
            </a:endParaRPr>
          </a:p>
        </p:txBody>
      </p:sp>
      <p:sp>
        <p:nvSpPr>
          <p:cNvPr id="4" name="Espace réservé du pied de page 3"/>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31913" y="274638"/>
            <a:ext cx="6264275" cy="706437"/>
          </a:xfrm>
        </p:spPr>
        <p:txBody>
          <a:bodyPr>
            <a:normAutofit fontScale="90000"/>
          </a:bodyPr>
          <a:lstStyle/>
          <a:p>
            <a:pPr>
              <a:defRPr/>
            </a:pPr>
            <a:r>
              <a:rPr lang="fr-FR" dirty="0" smtClean="0">
                <a:latin typeface="Times New Roman" pitchFamily="18" charset="0"/>
                <a:cs typeface="Times New Roman" pitchFamily="18" charset="0"/>
              </a:rPr>
              <a:t>1. Les Agrégats monétaires:</a:t>
            </a:r>
            <a:endParaRPr lang="fr-FR" dirty="0">
              <a:latin typeface="Times New Roman" pitchFamily="18" charset="0"/>
              <a:cs typeface="Times New Roman" pitchFamily="18" charset="0"/>
            </a:endParaRPr>
          </a:p>
        </p:txBody>
      </p:sp>
      <p:sp>
        <p:nvSpPr>
          <p:cNvPr id="3" name="Espace réservé du contenu 2"/>
          <p:cNvSpPr>
            <a:spLocks noGrp="1"/>
          </p:cNvSpPr>
          <p:nvPr>
            <p:ph idx="1"/>
          </p:nvPr>
        </p:nvSpPr>
        <p:spPr>
          <a:xfrm>
            <a:off x="323850" y="1169988"/>
            <a:ext cx="8496300" cy="5688012"/>
          </a:xfrm>
        </p:spPr>
        <p:txBody>
          <a:bodyPr>
            <a:noAutofit/>
          </a:bodyPr>
          <a:lstStyle/>
          <a:p>
            <a:pPr marL="0" indent="177800" algn="just">
              <a:buFont typeface="Arial" charset="0"/>
              <a:buNone/>
              <a:defRPr/>
            </a:pPr>
            <a:r>
              <a:rPr lang="fr-FR" sz="3600" dirty="0">
                <a:latin typeface="Times New Roman" pitchFamily="18" charset="0"/>
                <a:cs typeface="Times New Roman" pitchFamily="18" charset="0"/>
              </a:rPr>
              <a:t>Les agrégats de monnaie recensent les </a:t>
            </a:r>
            <a:r>
              <a:rPr lang="fr-FR" sz="3600" dirty="0" smtClean="0">
                <a:latin typeface="Times New Roman" pitchFamily="18" charset="0"/>
                <a:cs typeface="Times New Roman" pitchFamily="18" charset="0"/>
              </a:rPr>
              <a:t>actifs monétaires ainsi que les actifs financiers rapidement </a:t>
            </a:r>
            <a:r>
              <a:rPr lang="fr-FR" sz="3600" dirty="0">
                <a:latin typeface="Times New Roman" pitchFamily="18" charset="0"/>
                <a:cs typeface="Times New Roman" pitchFamily="18" charset="0"/>
              </a:rPr>
              <a:t>et facilement </a:t>
            </a:r>
            <a:r>
              <a:rPr lang="fr-FR" sz="3600" dirty="0" smtClean="0">
                <a:latin typeface="Times New Roman" pitchFamily="18" charset="0"/>
                <a:cs typeface="Times New Roman" pitchFamily="18" charset="0"/>
              </a:rPr>
              <a:t>transformables </a:t>
            </a:r>
            <a:r>
              <a:rPr lang="fr-FR" sz="3600" dirty="0">
                <a:latin typeface="Times New Roman" pitchFamily="18" charset="0"/>
                <a:cs typeface="Times New Roman" pitchFamily="18" charset="0"/>
              </a:rPr>
              <a:t>en </a:t>
            </a:r>
            <a:r>
              <a:rPr lang="fr-FR" sz="3600" dirty="0" smtClean="0">
                <a:latin typeface="Times New Roman" pitchFamily="18" charset="0"/>
                <a:cs typeface="Times New Roman" pitchFamily="18" charset="0"/>
              </a:rPr>
              <a:t>liquidité sans </a:t>
            </a:r>
            <a:r>
              <a:rPr lang="fr-FR" sz="3600" dirty="0">
                <a:latin typeface="Times New Roman" pitchFamily="18" charset="0"/>
                <a:cs typeface="Times New Roman" pitchFamily="18" charset="0"/>
              </a:rPr>
              <a:t>risque </a:t>
            </a:r>
            <a:r>
              <a:rPr lang="fr-FR" sz="3600" smtClean="0">
                <a:latin typeface="Times New Roman" pitchFamily="18" charset="0"/>
                <a:cs typeface="Times New Roman" pitchFamily="18" charset="0"/>
              </a:rPr>
              <a:t>de perte </a:t>
            </a:r>
            <a:r>
              <a:rPr lang="fr-FR" sz="3600" dirty="0">
                <a:latin typeface="Times New Roman" pitchFamily="18" charset="0"/>
                <a:cs typeface="Times New Roman" pitchFamily="18" charset="0"/>
              </a:rPr>
              <a:t>en capital. </a:t>
            </a:r>
            <a:endParaRPr lang="fr-FR" sz="3600" dirty="0" smtClean="0">
              <a:latin typeface="Times New Roman" pitchFamily="18" charset="0"/>
              <a:cs typeface="Times New Roman" pitchFamily="18" charset="0"/>
            </a:endParaRPr>
          </a:p>
          <a:p>
            <a:pPr marL="0" indent="177800" algn="just">
              <a:buFont typeface="Arial" charset="0"/>
              <a:buNone/>
              <a:defRPr/>
            </a:pPr>
            <a:r>
              <a:rPr lang="fr-FR" sz="3600" dirty="0" smtClean="0">
                <a:latin typeface="Times New Roman" pitchFamily="18" charset="0"/>
                <a:cs typeface="Times New Roman" pitchFamily="18" charset="0"/>
              </a:rPr>
              <a:t>Ils sont </a:t>
            </a:r>
            <a:r>
              <a:rPr lang="fr-FR" sz="3600" dirty="0">
                <a:latin typeface="Times New Roman" pitchFamily="18" charset="0"/>
                <a:cs typeface="Times New Roman" pitchFamily="18" charset="0"/>
              </a:rPr>
              <a:t>présentés sous forme d’agrégats désignés par le caractère</a:t>
            </a:r>
            <a:r>
              <a:rPr lang="fr-FR" sz="3600" b="1" dirty="0">
                <a:latin typeface="Times New Roman" pitchFamily="18" charset="0"/>
                <a:cs typeface="Times New Roman" pitchFamily="18" charset="0"/>
              </a:rPr>
              <a:t> </a:t>
            </a:r>
            <a:r>
              <a:rPr lang="fr-FR" sz="3600" dirty="0">
                <a:effectLst>
                  <a:outerShdw blurRad="38100" dist="38100" dir="2700000" algn="tl">
                    <a:srgbClr val="000000">
                      <a:alpha val="43137"/>
                    </a:srgbClr>
                  </a:outerShdw>
                </a:effectLst>
                <a:latin typeface="Times New Roman" pitchFamily="18" charset="0"/>
                <a:cs typeface="Times New Roman" pitchFamily="18" charset="0"/>
              </a:rPr>
              <a:t>M</a:t>
            </a:r>
            <a:r>
              <a:rPr lang="fr-FR" sz="3600" b="1" dirty="0">
                <a:latin typeface="Times New Roman" pitchFamily="18" charset="0"/>
                <a:cs typeface="Times New Roman" pitchFamily="18" charset="0"/>
              </a:rPr>
              <a:t> </a:t>
            </a:r>
            <a:r>
              <a:rPr lang="fr-FR" sz="3600">
                <a:latin typeface="Times New Roman" pitchFamily="18" charset="0"/>
                <a:cs typeface="Times New Roman" pitchFamily="18" charset="0"/>
              </a:rPr>
              <a:t>et </a:t>
            </a:r>
            <a:r>
              <a:rPr lang="fr-FR" sz="3600" smtClean="0">
                <a:latin typeface="Times New Roman" pitchFamily="18" charset="0"/>
                <a:cs typeface="Times New Roman" pitchFamily="18" charset="0"/>
              </a:rPr>
              <a:t>assortis </a:t>
            </a:r>
            <a:r>
              <a:rPr lang="fr-FR" sz="3600" dirty="0">
                <a:latin typeface="Times New Roman" pitchFamily="18" charset="0"/>
                <a:cs typeface="Times New Roman" pitchFamily="18" charset="0"/>
              </a:rPr>
              <a:t>de chiffres allant de </a:t>
            </a:r>
            <a:r>
              <a:rPr lang="fr-FR" sz="3600" dirty="0">
                <a:effectLst>
                  <a:outerShdw blurRad="38100" dist="38100" dir="2700000" algn="tl">
                    <a:srgbClr val="000000">
                      <a:alpha val="43137"/>
                    </a:srgbClr>
                  </a:outerShdw>
                </a:effectLst>
                <a:latin typeface="Times New Roman" pitchFamily="18" charset="0"/>
                <a:cs typeface="Times New Roman" pitchFamily="18" charset="0"/>
              </a:rPr>
              <a:t>1</a:t>
            </a:r>
            <a:r>
              <a:rPr lang="fr-FR" sz="3600" dirty="0">
                <a:latin typeface="Times New Roman" pitchFamily="18" charset="0"/>
                <a:cs typeface="Times New Roman" pitchFamily="18" charset="0"/>
              </a:rPr>
              <a:t> à </a:t>
            </a:r>
            <a:r>
              <a:rPr lang="fr-FR" sz="3600" dirty="0">
                <a:effectLst>
                  <a:outerShdw blurRad="38100" dist="38100" dir="2700000" algn="tl">
                    <a:srgbClr val="000000">
                      <a:alpha val="43137"/>
                    </a:srgbClr>
                  </a:outerShdw>
                </a:effectLst>
                <a:latin typeface="Times New Roman" pitchFamily="18" charset="0"/>
                <a:cs typeface="Times New Roman" pitchFamily="18" charset="0"/>
              </a:rPr>
              <a:t>3</a:t>
            </a:r>
            <a:r>
              <a:rPr lang="fr-FR" sz="3600" dirty="0">
                <a:latin typeface="Times New Roman" pitchFamily="18" charset="0"/>
                <a:cs typeface="Times New Roman" pitchFamily="18" charset="0"/>
              </a:rPr>
              <a:t> </a:t>
            </a:r>
            <a:r>
              <a:rPr lang="fr-FR" sz="3600" dirty="0" smtClean="0">
                <a:latin typeface="Times New Roman" pitchFamily="18" charset="0"/>
                <a:cs typeface="Times New Roman" pitchFamily="18" charset="0"/>
              </a:rPr>
              <a:t>en fonction de leur degré </a:t>
            </a:r>
            <a:r>
              <a:rPr lang="fr-FR" sz="3600" dirty="0">
                <a:latin typeface="Times New Roman" pitchFamily="18" charset="0"/>
                <a:cs typeface="Times New Roman" pitchFamily="18" charset="0"/>
              </a:rPr>
              <a:t>de liquidité </a:t>
            </a:r>
            <a:r>
              <a:rPr lang="fr-FR" sz="3600" dirty="0" smtClean="0">
                <a:latin typeface="Times New Roman" pitchFamily="18" charset="0"/>
                <a:cs typeface="Times New Roman" pitchFamily="18" charset="0"/>
              </a:rPr>
              <a:t>décroissant.</a:t>
            </a:r>
            <a:endParaRPr lang="fr-FR" sz="3600" dirty="0">
              <a:latin typeface="Times New Roman" pitchFamily="18" charset="0"/>
              <a:cs typeface="Times New Roman" pitchFamily="18" charset="0"/>
            </a:endParaRPr>
          </a:p>
        </p:txBody>
      </p:sp>
      <p:sp>
        <p:nvSpPr>
          <p:cNvPr id="4" name="Espace réservé du pied de page 3"/>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re 1"/>
          <p:cNvSpPr>
            <a:spLocks noGrp="1"/>
          </p:cNvSpPr>
          <p:nvPr>
            <p:ph type="title"/>
          </p:nvPr>
        </p:nvSpPr>
        <p:spPr/>
        <p:txBody>
          <a:bodyPr/>
          <a:lstStyle/>
          <a:p>
            <a:r>
              <a:rPr lang="fr-FR" smtClean="0">
                <a:latin typeface="Times New Roman" pitchFamily="18" charset="0"/>
                <a:cs typeface="Times New Roman" pitchFamily="18" charset="0"/>
              </a:rPr>
              <a:t>Les agrégats monétaires:</a:t>
            </a:r>
          </a:p>
        </p:txBody>
      </p:sp>
      <p:graphicFrame>
        <p:nvGraphicFramePr>
          <p:cNvPr id="4" name="Diagramme 3"/>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Espace réservé du pied de page 4"/>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8313" y="0"/>
            <a:ext cx="8229600" cy="706438"/>
          </a:xfrm>
        </p:spPr>
        <p:txBody>
          <a:bodyPr>
            <a:normAutofit fontScale="90000"/>
          </a:bodyPr>
          <a:lstStyle/>
          <a:p>
            <a:pPr>
              <a:defRPr/>
            </a:pPr>
            <a:r>
              <a:rPr lang="fr-FR" dirty="0" smtClean="0">
                <a:latin typeface="Times New Roman" pitchFamily="18" charset="0"/>
                <a:cs typeface="Times New Roman" pitchFamily="18" charset="0"/>
              </a:rPr>
              <a:t>Agrégat M1</a:t>
            </a:r>
            <a:endParaRPr lang="fr-FR" dirty="0">
              <a:latin typeface="Times New Roman" pitchFamily="18" charset="0"/>
              <a:cs typeface="Times New Roman" pitchFamily="18" charset="0"/>
            </a:endParaRPr>
          </a:p>
        </p:txBody>
      </p:sp>
      <p:sp>
        <p:nvSpPr>
          <p:cNvPr id="3" name="Espace réservé du contenu 2"/>
          <p:cNvSpPr>
            <a:spLocks noGrp="1"/>
          </p:cNvSpPr>
          <p:nvPr>
            <p:ph idx="1"/>
          </p:nvPr>
        </p:nvSpPr>
        <p:spPr>
          <a:xfrm>
            <a:off x="179512" y="764704"/>
            <a:ext cx="8784976" cy="5832648"/>
          </a:xfrm>
        </p:spPr>
        <p:txBody>
          <a:bodyPr>
            <a:normAutofit fontScale="92500"/>
          </a:bodyPr>
          <a:lstStyle/>
          <a:p>
            <a:pPr marL="0" indent="0" algn="just">
              <a:buFont typeface="Arial" charset="0"/>
              <a:buNone/>
              <a:defRPr/>
            </a:pPr>
            <a:r>
              <a:rPr lang="fr-FR" b="1" dirty="0" smtClean="0">
                <a:effectLst>
                  <a:outerShdw blurRad="38100" dist="38100" dir="2700000" algn="tl">
                    <a:srgbClr val="000000">
                      <a:alpha val="43137"/>
                    </a:srgbClr>
                  </a:outerShdw>
                </a:effectLst>
                <a:latin typeface="Times New Roman" pitchFamily="18" charset="0"/>
                <a:cs typeface="Times New Roman" pitchFamily="18" charset="0"/>
              </a:rPr>
              <a:t>M1</a:t>
            </a:r>
            <a:r>
              <a:rPr lang="fr-FR" dirty="0" smtClean="0">
                <a:latin typeface="Times New Roman" pitchFamily="18" charset="0"/>
                <a:cs typeface="Times New Roman" pitchFamily="18" charset="0"/>
              </a:rPr>
              <a:t> </a:t>
            </a:r>
            <a:r>
              <a:rPr lang="fr-FR" i="1" dirty="0" smtClean="0">
                <a:latin typeface="Times New Roman" pitchFamily="18" charset="0"/>
                <a:cs typeface="Times New Roman" pitchFamily="18" charset="0"/>
              </a:rPr>
              <a:t>représente </a:t>
            </a:r>
            <a:r>
              <a:rPr lang="fr-FR" i="1" dirty="0">
                <a:latin typeface="Times New Roman" pitchFamily="18" charset="0"/>
                <a:cs typeface="Times New Roman" pitchFamily="18" charset="0"/>
              </a:rPr>
              <a:t>la masse monétaire au sens </a:t>
            </a:r>
            <a:r>
              <a:rPr lang="fr-FR" i="1" dirty="0" smtClean="0">
                <a:latin typeface="Times New Roman" pitchFamily="18" charset="0"/>
                <a:cs typeface="Times New Roman" pitchFamily="18" charset="0"/>
              </a:rPr>
              <a:t>étroit, il </a:t>
            </a:r>
            <a:r>
              <a:rPr lang="fr-FR" i="1" dirty="0">
                <a:latin typeface="Times New Roman" pitchFamily="18" charset="0"/>
                <a:cs typeface="Times New Roman" pitchFamily="18" charset="0"/>
              </a:rPr>
              <a:t>recense les actifs liquides, </a:t>
            </a:r>
            <a:r>
              <a:rPr lang="fr-FR" i="1" dirty="0" smtClean="0">
                <a:latin typeface="Times New Roman" pitchFamily="18" charset="0"/>
                <a:cs typeface="Times New Roman" pitchFamily="18" charset="0"/>
              </a:rPr>
              <a:t>divisibles, transférables</a:t>
            </a:r>
            <a:r>
              <a:rPr lang="fr-FR" i="1" dirty="0">
                <a:latin typeface="Times New Roman" pitchFamily="18" charset="0"/>
                <a:cs typeface="Times New Roman" pitchFamily="18" charset="0"/>
              </a:rPr>
              <a:t>, sans rendement et avec un coût de transaction nul. </a:t>
            </a:r>
          </a:p>
          <a:p>
            <a:pPr marL="0" indent="0" algn="just">
              <a:buFont typeface="Arial" charset="0"/>
              <a:buNone/>
              <a:defRPr/>
            </a:pPr>
            <a:endParaRPr lang="fr-FR" sz="3600" i="1" dirty="0" smtClean="0">
              <a:ln>
                <a:solidFill>
                  <a:schemeClr val="accent1"/>
                </a:solidFill>
              </a:ln>
              <a:effectLst>
                <a:outerShdw blurRad="38100" dist="38100" dir="2700000" algn="tl">
                  <a:srgbClr val="000000">
                    <a:alpha val="43137"/>
                  </a:srgbClr>
                </a:outerShdw>
              </a:effectLst>
              <a:latin typeface="Times New Roman" pitchFamily="18" charset="0"/>
              <a:cs typeface="Times New Roman" pitchFamily="18" charset="0"/>
            </a:endParaRPr>
          </a:p>
          <a:p>
            <a:pPr marL="0" indent="0" algn="ctr">
              <a:buFont typeface="Arial" charset="0"/>
              <a:buNone/>
              <a:defRPr/>
            </a:pPr>
            <a:r>
              <a:rPr lang="fr-FR" sz="3600" dirty="0" smtClean="0">
                <a:ln>
                  <a:solidFill>
                    <a:schemeClr val="accent1"/>
                  </a:solidFill>
                </a:ln>
                <a:effectLst>
                  <a:outerShdw blurRad="38100" dist="38100" dir="2700000" algn="tl">
                    <a:srgbClr val="000000">
                      <a:alpha val="43137"/>
                    </a:srgbClr>
                  </a:outerShdw>
                </a:effectLst>
                <a:latin typeface="Times New Roman" pitchFamily="18" charset="0"/>
                <a:cs typeface="Times New Roman" pitchFamily="18" charset="0"/>
              </a:rPr>
              <a:t>M1</a:t>
            </a:r>
          </a:p>
          <a:p>
            <a:pPr marL="0" indent="0" algn="ctr">
              <a:buFont typeface="Arial" charset="0"/>
              <a:buNone/>
              <a:defRPr/>
            </a:pPr>
            <a:r>
              <a:rPr lang="fr-FR" sz="3600" dirty="0" smtClean="0">
                <a:ln>
                  <a:solidFill>
                    <a:schemeClr val="accent1"/>
                  </a:solidFill>
                </a:ln>
                <a:effectLst>
                  <a:outerShdw blurRad="38100" dist="38100" dir="2700000" algn="tl">
                    <a:srgbClr val="000000">
                      <a:alpha val="43137"/>
                    </a:srgbClr>
                  </a:outerShdw>
                </a:effectLst>
                <a:latin typeface="Times New Roman" pitchFamily="18" charset="0"/>
                <a:cs typeface="Times New Roman" pitchFamily="18" charset="0"/>
              </a:rPr>
              <a:t> =  </a:t>
            </a:r>
          </a:p>
          <a:p>
            <a:pPr marL="0" indent="0" algn="ctr">
              <a:buFont typeface="Arial" charset="0"/>
              <a:buNone/>
              <a:defRPr/>
            </a:pPr>
            <a:r>
              <a:rPr lang="fr-FR" sz="3600" dirty="0" smtClean="0">
                <a:ln>
                  <a:solidFill>
                    <a:schemeClr val="accent1"/>
                  </a:solidFill>
                </a:ln>
                <a:effectLst>
                  <a:outerShdw blurRad="38100" dist="38100" dir="2700000" algn="tl">
                    <a:srgbClr val="000000">
                      <a:alpha val="43137"/>
                    </a:srgbClr>
                  </a:outerShdw>
                </a:effectLst>
                <a:latin typeface="Times New Roman" pitchFamily="18" charset="0"/>
                <a:cs typeface="Times New Roman" pitchFamily="18" charset="0"/>
              </a:rPr>
              <a:t>Monnaie </a:t>
            </a:r>
            <a:r>
              <a:rPr lang="fr-FR" sz="3600" dirty="0">
                <a:ln>
                  <a:solidFill>
                    <a:schemeClr val="accent1"/>
                  </a:solidFill>
                </a:ln>
                <a:effectLst>
                  <a:outerShdw blurRad="38100" dist="38100" dir="2700000" algn="tl">
                    <a:srgbClr val="000000">
                      <a:alpha val="43137"/>
                    </a:srgbClr>
                  </a:outerShdw>
                </a:effectLst>
                <a:latin typeface="Times New Roman" pitchFamily="18" charset="0"/>
                <a:cs typeface="Times New Roman" pitchFamily="18" charset="0"/>
              </a:rPr>
              <a:t>fiduciaire en </a:t>
            </a:r>
            <a:r>
              <a:rPr lang="fr-FR" sz="3600" dirty="0" smtClean="0">
                <a:ln>
                  <a:solidFill>
                    <a:schemeClr val="accent1"/>
                  </a:solidFill>
                </a:ln>
                <a:effectLst>
                  <a:outerShdw blurRad="38100" dist="38100" dir="2700000" algn="tl">
                    <a:srgbClr val="000000">
                      <a:alpha val="43137"/>
                    </a:srgbClr>
                  </a:outerShdw>
                </a:effectLst>
                <a:latin typeface="Times New Roman" pitchFamily="18" charset="0"/>
                <a:cs typeface="Times New Roman" pitchFamily="18" charset="0"/>
              </a:rPr>
              <a:t>circulation </a:t>
            </a:r>
            <a:r>
              <a:rPr lang="fr-FR" sz="3600" dirty="0">
                <a:ln>
                  <a:solidFill>
                    <a:schemeClr val="accent1"/>
                  </a:solidFill>
                </a:ln>
                <a:effectLst>
                  <a:outerShdw blurRad="38100" dist="38100" dir="2700000" algn="tl">
                    <a:srgbClr val="000000">
                      <a:alpha val="43137"/>
                    </a:srgbClr>
                  </a:outerShdw>
                </a:effectLst>
                <a:latin typeface="Times New Roman" pitchFamily="18" charset="0"/>
                <a:cs typeface="Times New Roman" pitchFamily="18" charset="0"/>
              </a:rPr>
              <a:t>nette des encaisses des </a:t>
            </a:r>
            <a:r>
              <a:rPr lang="fr-FR" sz="3600" dirty="0" smtClean="0">
                <a:ln>
                  <a:solidFill>
                    <a:schemeClr val="accent1"/>
                  </a:solidFill>
                </a:ln>
                <a:effectLst>
                  <a:outerShdw blurRad="38100" dist="38100" dir="2700000" algn="tl">
                    <a:srgbClr val="000000">
                      <a:alpha val="43137"/>
                    </a:srgbClr>
                  </a:outerShdw>
                </a:effectLst>
                <a:latin typeface="Times New Roman" pitchFamily="18" charset="0"/>
                <a:cs typeface="Times New Roman" pitchFamily="18" charset="0"/>
              </a:rPr>
              <a:t>banques </a:t>
            </a:r>
          </a:p>
          <a:p>
            <a:pPr marL="0" indent="0" algn="ctr">
              <a:buFont typeface="Arial" charset="0"/>
              <a:buNone/>
              <a:defRPr/>
            </a:pPr>
            <a:r>
              <a:rPr lang="fr-FR" sz="3600" dirty="0" smtClean="0">
                <a:ln>
                  <a:solidFill>
                    <a:schemeClr val="accent1"/>
                  </a:solidFill>
                </a:ln>
                <a:effectLst>
                  <a:outerShdw blurRad="38100" dist="38100" dir="2700000" algn="tl">
                    <a:srgbClr val="000000">
                      <a:alpha val="43137"/>
                    </a:srgbClr>
                  </a:outerShdw>
                </a:effectLst>
                <a:latin typeface="Times New Roman" pitchFamily="18" charset="0"/>
                <a:cs typeface="Times New Roman" pitchFamily="18" charset="0"/>
              </a:rPr>
              <a:t>+ </a:t>
            </a:r>
          </a:p>
          <a:p>
            <a:pPr marL="0" indent="0" algn="ctr">
              <a:buFont typeface="Arial" charset="0"/>
              <a:buNone/>
              <a:defRPr/>
            </a:pPr>
            <a:r>
              <a:rPr lang="fr-FR" sz="3600" dirty="0" smtClean="0">
                <a:ln>
                  <a:solidFill>
                    <a:schemeClr val="accent1"/>
                  </a:solidFill>
                </a:ln>
                <a:effectLst>
                  <a:outerShdw blurRad="38100" dist="38100" dir="2700000" algn="tl">
                    <a:srgbClr val="000000">
                      <a:alpha val="43137"/>
                    </a:srgbClr>
                  </a:outerShdw>
                </a:effectLst>
                <a:latin typeface="Times New Roman" pitchFamily="18" charset="0"/>
                <a:cs typeface="Times New Roman" pitchFamily="18" charset="0"/>
              </a:rPr>
              <a:t>Dépôts </a:t>
            </a:r>
            <a:r>
              <a:rPr lang="fr-FR" sz="3600" dirty="0">
                <a:ln>
                  <a:solidFill>
                    <a:schemeClr val="accent1"/>
                  </a:solidFill>
                </a:ln>
                <a:effectLst>
                  <a:outerShdw blurRad="38100" dist="38100" dir="2700000" algn="tl">
                    <a:srgbClr val="000000">
                      <a:alpha val="43137"/>
                    </a:srgbClr>
                  </a:outerShdw>
                </a:effectLst>
                <a:latin typeface="Times New Roman" pitchFamily="18" charset="0"/>
                <a:cs typeface="Times New Roman" pitchFamily="18" charset="0"/>
              </a:rPr>
              <a:t>transférables à vue, en monnaie </a:t>
            </a:r>
            <a:r>
              <a:rPr lang="fr-FR" sz="3600" dirty="0" smtClean="0">
                <a:ln>
                  <a:solidFill>
                    <a:schemeClr val="accent1"/>
                  </a:solidFill>
                </a:ln>
                <a:effectLst>
                  <a:outerShdw blurRad="38100" dist="38100" dir="2700000" algn="tl">
                    <a:srgbClr val="000000">
                      <a:alpha val="43137"/>
                    </a:srgbClr>
                  </a:outerShdw>
                </a:effectLst>
                <a:latin typeface="Times New Roman" pitchFamily="18" charset="0"/>
                <a:cs typeface="Times New Roman" pitchFamily="18" charset="0"/>
              </a:rPr>
              <a:t>nationale</a:t>
            </a:r>
            <a:r>
              <a:rPr lang="fr-FR" sz="3600" dirty="0">
                <a:ln>
                  <a:solidFill>
                    <a:schemeClr val="accent1"/>
                  </a:solidFill>
                </a:ln>
                <a:effectLst>
                  <a:outerShdw blurRad="38100" dist="38100" dir="2700000" algn="tl">
                    <a:srgbClr val="000000">
                      <a:alpha val="43137"/>
                    </a:srgbClr>
                  </a:outerShdw>
                </a:effectLst>
                <a:latin typeface="Times New Roman" pitchFamily="18" charset="0"/>
                <a:cs typeface="Times New Roman" pitchFamily="18" charset="0"/>
              </a:rPr>
              <a:t>.</a:t>
            </a:r>
          </a:p>
        </p:txBody>
      </p:sp>
      <p:sp>
        <p:nvSpPr>
          <p:cNvPr id="4" name="Espace réservé du pied de page 3"/>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re 1"/>
          <p:cNvSpPr>
            <a:spLocks noGrp="1"/>
          </p:cNvSpPr>
          <p:nvPr>
            <p:ph type="title"/>
          </p:nvPr>
        </p:nvSpPr>
        <p:spPr>
          <a:xfrm>
            <a:off x="468313" y="0"/>
            <a:ext cx="8229600" cy="765175"/>
          </a:xfrm>
        </p:spPr>
        <p:txBody>
          <a:bodyPr/>
          <a:lstStyle/>
          <a:p>
            <a:r>
              <a:rPr lang="fr-FR" smtClean="0">
                <a:latin typeface="Times New Roman" pitchFamily="18" charset="0"/>
                <a:cs typeface="Times New Roman" pitchFamily="18" charset="0"/>
              </a:rPr>
              <a:t>Agrégat M2:</a:t>
            </a:r>
          </a:p>
        </p:txBody>
      </p:sp>
      <p:sp>
        <p:nvSpPr>
          <p:cNvPr id="3" name="Espace réservé du contenu 2"/>
          <p:cNvSpPr>
            <a:spLocks noGrp="1"/>
          </p:cNvSpPr>
          <p:nvPr>
            <p:ph idx="1"/>
          </p:nvPr>
        </p:nvSpPr>
        <p:spPr>
          <a:xfrm>
            <a:off x="251520" y="1052736"/>
            <a:ext cx="8640960" cy="5616624"/>
          </a:xfrm>
        </p:spPr>
        <p:txBody>
          <a:bodyPr>
            <a:normAutofit/>
          </a:bodyPr>
          <a:lstStyle/>
          <a:p>
            <a:pPr marL="0" indent="0" algn="just">
              <a:buFont typeface="Arial" charset="0"/>
              <a:buNone/>
              <a:defRPr/>
            </a:pPr>
            <a:r>
              <a:rPr lang="fr-FR" b="1" dirty="0" smtClean="0">
                <a:effectLst>
                  <a:outerShdw blurRad="38100" dist="38100" dir="2700000" algn="tl">
                    <a:srgbClr val="000000">
                      <a:alpha val="43137"/>
                    </a:srgbClr>
                  </a:outerShdw>
                </a:effectLst>
                <a:latin typeface="Times New Roman" pitchFamily="18" charset="0"/>
                <a:cs typeface="Times New Roman" pitchFamily="18" charset="0"/>
              </a:rPr>
              <a:t>M2</a:t>
            </a:r>
            <a:r>
              <a:rPr lang="fr-FR" dirty="0" smtClean="0">
                <a:latin typeface="Times New Roman" pitchFamily="18" charset="0"/>
                <a:cs typeface="Times New Roman" pitchFamily="18" charset="0"/>
              </a:rPr>
              <a:t> </a:t>
            </a:r>
            <a:r>
              <a:rPr lang="fr-FR" i="1" dirty="0">
                <a:latin typeface="Times New Roman" pitchFamily="18" charset="0"/>
                <a:cs typeface="Times New Roman" pitchFamily="18" charset="0"/>
              </a:rPr>
              <a:t>est composé de l’agrégat M1 auquel s’ajoute l’ensemble des actifs liquides, non </a:t>
            </a:r>
            <a:r>
              <a:rPr lang="fr-FR" i="1" dirty="0" smtClean="0">
                <a:latin typeface="Times New Roman" pitchFamily="18" charset="0"/>
                <a:cs typeface="Times New Roman" pitchFamily="18" charset="0"/>
              </a:rPr>
              <a:t>transférables </a:t>
            </a:r>
            <a:r>
              <a:rPr lang="fr-FR" i="1" smtClean="0">
                <a:latin typeface="Times New Roman" pitchFamily="18" charset="0"/>
                <a:cs typeface="Times New Roman" pitchFamily="18" charset="0"/>
              </a:rPr>
              <a:t>et rapportant </a:t>
            </a:r>
            <a:r>
              <a:rPr lang="fr-FR" i="1" dirty="0">
                <a:latin typeface="Times New Roman" pitchFamily="18" charset="0"/>
                <a:cs typeface="Times New Roman" pitchFamily="18" charset="0"/>
              </a:rPr>
              <a:t>un rendement, à savoir  les disponibilités en comptes d’épargne auprès des </a:t>
            </a:r>
            <a:r>
              <a:rPr lang="fr-FR" i="1" dirty="0" smtClean="0">
                <a:latin typeface="Times New Roman" pitchFamily="18" charset="0"/>
                <a:cs typeface="Times New Roman" pitchFamily="18" charset="0"/>
              </a:rPr>
              <a:t>banques.</a:t>
            </a:r>
          </a:p>
          <a:p>
            <a:pPr marL="0" indent="0" algn="just">
              <a:buFont typeface="Arial" charset="0"/>
              <a:buNone/>
              <a:defRPr/>
            </a:pPr>
            <a:endParaRPr lang="fr-FR" sz="3600" dirty="0" smtClean="0">
              <a:ln>
                <a:solidFill>
                  <a:schemeClr val="accent1"/>
                </a:solidFill>
              </a:ln>
              <a:effectLst>
                <a:outerShdw blurRad="38100" dist="38100" dir="2700000" algn="tl">
                  <a:srgbClr val="000000">
                    <a:alpha val="43137"/>
                  </a:srgbClr>
                </a:outerShdw>
              </a:effectLst>
              <a:latin typeface="Times New Roman" pitchFamily="18" charset="0"/>
              <a:cs typeface="Times New Roman" pitchFamily="18" charset="0"/>
            </a:endParaRPr>
          </a:p>
          <a:p>
            <a:pPr marL="0" indent="0" algn="ctr">
              <a:buFont typeface="Arial" charset="0"/>
              <a:buNone/>
              <a:defRPr/>
            </a:pPr>
            <a:r>
              <a:rPr lang="fr-FR" sz="3600" dirty="0" smtClean="0">
                <a:ln>
                  <a:solidFill>
                    <a:schemeClr val="accent1"/>
                  </a:solidFill>
                </a:ln>
                <a:effectLst>
                  <a:outerShdw blurRad="38100" dist="38100" dir="2700000" algn="tl">
                    <a:srgbClr val="000000">
                      <a:alpha val="43137"/>
                    </a:srgbClr>
                  </a:outerShdw>
                </a:effectLst>
                <a:latin typeface="Times New Roman" pitchFamily="18" charset="0"/>
                <a:cs typeface="Times New Roman" pitchFamily="18" charset="0"/>
              </a:rPr>
              <a:t>M2 = M1</a:t>
            </a:r>
            <a:r>
              <a:rPr lang="fr-FR" sz="3600" dirty="0">
                <a:ln>
                  <a:solidFill>
                    <a:schemeClr val="accent1"/>
                  </a:solidFill>
                </a:ln>
                <a:effectLst>
                  <a:outerShdw blurRad="38100" dist="38100" dir="2700000" algn="tl">
                    <a:srgbClr val="000000">
                      <a:alpha val="43137"/>
                    </a:srgbClr>
                  </a:outerShdw>
                </a:effectLst>
                <a:latin typeface="Times New Roman" pitchFamily="18" charset="0"/>
                <a:cs typeface="Times New Roman" pitchFamily="18" charset="0"/>
              </a:rPr>
              <a:t> </a:t>
            </a:r>
            <a:r>
              <a:rPr lang="fr-FR" sz="3600" dirty="0" smtClean="0">
                <a:ln>
                  <a:solidFill>
                    <a:schemeClr val="accent1"/>
                  </a:solidFill>
                </a:ln>
                <a:effectLst>
                  <a:outerShdw blurRad="38100" dist="38100" dir="2700000" algn="tl">
                    <a:srgbClr val="000000">
                      <a:alpha val="43137"/>
                    </a:srgbClr>
                  </a:outerShdw>
                </a:effectLst>
                <a:latin typeface="Times New Roman" pitchFamily="18" charset="0"/>
                <a:cs typeface="Times New Roman" pitchFamily="18" charset="0"/>
              </a:rPr>
              <a:t>+ Comptes </a:t>
            </a:r>
            <a:r>
              <a:rPr lang="fr-FR" sz="3600" dirty="0">
                <a:ln>
                  <a:solidFill>
                    <a:schemeClr val="accent1"/>
                  </a:solidFill>
                </a:ln>
                <a:effectLst>
                  <a:outerShdw blurRad="38100" dist="38100" dir="2700000" algn="tl">
                    <a:srgbClr val="000000">
                      <a:alpha val="43137"/>
                    </a:srgbClr>
                  </a:outerShdw>
                </a:effectLst>
                <a:latin typeface="Times New Roman" pitchFamily="18" charset="0"/>
                <a:cs typeface="Times New Roman" pitchFamily="18" charset="0"/>
              </a:rPr>
              <a:t>d’épargne/sur livrets</a:t>
            </a:r>
          </a:p>
        </p:txBody>
      </p:sp>
      <p:sp>
        <p:nvSpPr>
          <p:cNvPr id="4" name="Espace réservé du pied de page 3"/>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8313" y="0"/>
            <a:ext cx="8229600" cy="490538"/>
          </a:xfrm>
        </p:spPr>
        <p:txBody>
          <a:bodyPr>
            <a:normAutofit fontScale="90000"/>
          </a:bodyPr>
          <a:lstStyle/>
          <a:p>
            <a:pPr>
              <a:defRPr/>
            </a:pPr>
            <a:r>
              <a:rPr lang="fr-FR" dirty="0" smtClean="0">
                <a:latin typeface="Times New Roman" pitchFamily="18" charset="0"/>
                <a:cs typeface="Times New Roman" pitchFamily="18" charset="0"/>
              </a:rPr>
              <a:t>Agrégat M3:</a:t>
            </a:r>
            <a:endParaRPr lang="fr-FR" dirty="0">
              <a:latin typeface="Times New Roman" pitchFamily="18" charset="0"/>
              <a:cs typeface="Times New Roman" pitchFamily="18" charset="0"/>
            </a:endParaRPr>
          </a:p>
        </p:txBody>
      </p:sp>
      <p:sp>
        <p:nvSpPr>
          <p:cNvPr id="3" name="Espace réservé du contenu 2"/>
          <p:cNvSpPr>
            <a:spLocks noGrp="1"/>
          </p:cNvSpPr>
          <p:nvPr>
            <p:ph idx="1"/>
          </p:nvPr>
        </p:nvSpPr>
        <p:spPr>
          <a:xfrm>
            <a:off x="0" y="548680"/>
            <a:ext cx="9036496" cy="6120680"/>
          </a:xfrm>
        </p:spPr>
        <p:txBody>
          <a:bodyPr>
            <a:normAutofit/>
          </a:bodyPr>
          <a:lstStyle/>
          <a:p>
            <a:pPr marL="0" indent="0" algn="just">
              <a:buFont typeface="Arial" charset="0"/>
              <a:buNone/>
              <a:defRPr/>
            </a:pPr>
            <a:r>
              <a:rPr lang="fr-FR" dirty="0" smtClean="0">
                <a:effectLst>
                  <a:outerShdw blurRad="38100" dist="38100" dir="2700000" algn="tl">
                    <a:srgbClr val="000000">
                      <a:alpha val="43137"/>
                    </a:srgbClr>
                  </a:outerShdw>
                </a:effectLst>
                <a:latin typeface="Times New Roman" pitchFamily="18" charset="0"/>
                <a:cs typeface="Times New Roman" pitchFamily="18" charset="0"/>
              </a:rPr>
              <a:t>M3</a:t>
            </a:r>
            <a:r>
              <a:rPr lang="fr-FR" dirty="0" smtClean="0">
                <a:latin typeface="Times New Roman" pitchFamily="18" charset="0"/>
                <a:cs typeface="Times New Roman" pitchFamily="18" charset="0"/>
              </a:rPr>
              <a:t> </a:t>
            </a:r>
            <a:r>
              <a:rPr lang="fr-FR" i="1" dirty="0" smtClean="0">
                <a:latin typeface="Times New Roman" pitchFamily="18" charset="0"/>
                <a:cs typeface="Times New Roman" pitchFamily="18" charset="0"/>
              </a:rPr>
              <a:t>correspond </a:t>
            </a:r>
            <a:r>
              <a:rPr lang="fr-FR" i="1" dirty="0">
                <a:latin typeface="Times New Roman" pitchFamily="18" charset="0"/>
                <a:cs typeface="Times New Roman" pitchFamily="18" charset="0"/>
              </a:rPr>
              <a:t>à la masse monétaire au sens </a:t>
            </a:r>
            <a:r>
              <a:rPr lang="fr-FR" i="1" dirty="0" smtClean="0">
                <a:latin typeface="Times New Roman" pitchFamily="18" charset="0"/>
                <a:cs typeface="Times New Roman" pitchFamily="18" charset="0"/>
              </a:rPr>
              <a:t>large. Il </a:t>
            </a:r>
            <a:r>
              <a:rPr lang="fr-FR" i="1" dirty="0">
                <a:latin typeface="Times New Roman" pitchFamily="18" charset="0"/>
                <a:cs typeface="Times New Roman" pitchFamily="18" charset="0"/>
              </a:rPr>
              <a:t>regroupe, en plus de M2, les </a:t>
            </a:r>
            <a:r>
              <a:rPr lang="fr-FR" i="1" dirty="0" smtClean="0">
                <a:latin typeface="Times New Roman" pitchFamily="18" charset="0"/>
                <a:cs typeface="Times New Roman" pitchFamily="18" charset="0"/>
              </a:rPr>
              <a:t>autres actifs </a:t>
            </a:r>
            <a:r>
              <a:rPr lang="fr-FR" i="1" dirty="0">
                <a:latin typeface="Times New Roman" pitchFamily="18" charset="0"/>
                <a:cs typeface="Times New Roman" pitchFamily="18" charset="0"/>
              </a:rPr>
              <a:t>monétaires moins liquides, avec des coûts de transaction significatifs, non transférables et/ou </a:t>
            </a:r>
            <a:r>
              <a:rPr lang="fr-FR" i="1" dirty="0" smtClean="0">
                <a:latin typeface="Times New Roman" pitchFamily="18" charset="0"/>
                <a:cs typeface="Times New Roman" pitchFamily="18" charset="0"/>
              </a:rPr>
              <a:t>non divisibles </a:t>
            </a:r>
            <a:r>
              <a:rPr lang="fr-FR" i="1">
                <a:latin typeface="Times New Roman" pitchFamily="18" charset="0"/>
                <a:cs typeface="Times New Roman" pitchFamily="18" charset="0"/>
              </a:rPr>
              <a:t>et </a:t>
            </a:r>
            <a:r>
              <a:rPr lang="fr-FR" i="1" smtClean="0">
                <a:latin typeface="Times New Roman" pitchFamily="18" charset="0"/>
                <a:cs typeface="Times New Roman" pitchFamily="18" charset="0"/>
              </a:rPr>
              <a:t>rapportant </a:t>
            </a:r>
            <a:r>
              <a:rPr lang="fr-FR" i="1" dirty="0">
                <a:latin typeface="Times New Roman" pitchFamily="18" charset="0"/>
                <a:cs typeface="Times New Roman" pitchFamily="18" charset="0"/>
              </a:rPr>
              <a:t>un rendement. </a:t>
            </a:r>
          </a:p>
          <a:p>
            <a:pPr marL="0" indent="0" algn="just">
              <a:buFont typeface="Arial" charset="0"/>
              <a:buNone/>
              <a:defRPr/>
            </a:pPr>
            <a:endParaRPr lang="fr-FR" i="1" dirty="0" smtClean="0">
              <a:ln>
                <a:solidFill>
                  <a:schemeClr val="accent1"/>
                </a:solidFill>
              </a:ln>
              <a:effectLst>
                <a:outerShdw blurRad="38100" dist="38100" dir="2700000" algn="tl">
                  <a:srgbClr val="000000">
                    <a:alpha val="43137"/>
                  </a:srgbClr>
                </a:outerShdw>
              </a:effectLst>
              <a:latin typeface="Times New Roman" pitchFamily="18" charset="0"/>
              <a:cs typeface="Times New Roman" pitchFamily="18" charset="0"/>
            </a:endParaRPr>
          </a:p>
          <a:p>
            <a:pPr marL="0" indent="0" algn="just">
              <a:buFont typeface="Arial" charset="0"/>
              <a:buNone/>
              <a:defRPr/>
            </a:pPr>
            <a:r>
              <a:rPr lang="fr-FR" dirty="0" smtClean="0">
                <a:ln>
                  <a:solidFill>
                    <a:schemeClr val="accent1"/>
                  </a:solidFill>
                </a:ln>
                <a:effectLst>
                  <a:outerShdw blurRad="38100" dist="38100" dir="2700000" algn="tl">
                    <a:srgbClr val="000000">
                      <a:alpha val="43137"/>
                    </a:srgbClr>
                  </a:outerShdw>
                </a:effectLst>
                <a:latin typeface="Times New Roman" pitchFamily="18" charset="0"/>
                <a:cs typeface="Times New Roman" pitchFamily="18" charset="0"/>
              </a:rPr>
              <a:t>   M3 </a:t>
            </a:r>
            <a:r>
              <a:rPr lang="fr-FR" b="1" dirty="0" smtClean="0">
                <a:ln>
                  <a:solidFill>
                    <a:schemeClr val="accent1"/>
                  </a:solidFill>
                </a:ln>
                <a:latin typeface="Times New Roman" pitchFamily="18" charset="0"/>
                <a:cs typeface="Times New Roman" pitchFamily="18" charset="0"/>
              </a:rPr>
              <a:t>=</a:t>
            </a:r>
            <a:r>
              <a:rPr lang="fr-FR" dirty="0" smtClean="0">
                <a:ln>
                  <a:solidFill>
                    <a:schemeClr val="accent1"/>
                  </a:solidFill>
                </a:ln>
                <a:latin typeface="Times New Roman" pitchFamily="18" charset="0"/>
                <a:cs typeface="Times New Roman" pitchFamily="18" charset="0"/>
              </a:rPr>
              <a:t> M2 </a:t>
            </a:r>
            <a:r>
              <a:rPr lang="fr-FR" b="1" dirty="0" smtClean="0">
                <a:ln>
                  <a:solidFill>
                    <a:schemeClr val="accent1"/>
                  </a:solidFill>
                </a:ln>
                <a:latin typeface="Times New Roman" pitchFamily="18" charset="0"/>
                <a:cs typeface="Times New Roman" pitchFamily="18" charset="0"/>
              </a:rPr>
              <a:t>+</a:t>
            </a:r>
            <a:endParaRPr lang="fr-FR" dirty="0">
              <a:ln>
                <a:solidFill>
                  <a:schemeClr val="accent1"/>
                </a:solidFill>
              </a:ln>
              <a:latin typeface="Times New Roman" pitchFamily="18" charset="0"/>
              <a:cs typeface="Times New Roman" pitchFamily="18" charset="0"/>
            </a:endParaRPr>
          </a:p>
        </p:txBody>
      </p:sp>
      <p:graphicFrame>
        <p:nvGraphicFramePr>
          <p:cNvPr id="5" name="Tableau 4"/>
          <p:cNvGraphicFramePr>
            <a:graphicFrameLocks noGrp="1"/>
          </p:cNvGraphicFramePr>
          <p:nvPr/>
        </p:nvGraphicFramePr>
        <p:xfrm>
          <a:off x="2411760" y="3717032"/>
          <a:ext cx="6732240" cy="2468880"/>
        </p:xfrm>
        <a:graphic>
          <a:graphicData uri="http://schemas.openxmlformats.org/drawingml/2006/table">
            <a:tbl>
              <a:tblPr firstRow="1" bandRow="1">
                <a:effectLst/>
                <a:tableStyleId>{5C22544A-7EE6-4342-B048-85BDC9FD1C3A}</a:tableStyleId>
              </a:tblPr>
              <a:tblGrid>
                <a:gridCol w="6732240"/>
              </a:tblGrid>
              <a:tr h="2016224">
                <a:tc>
                  <a:txBody>
                    <a:bodyPr/>
                    <a:lstStyle/>
                    <a:p>
                      <a:pPr marL="0" indent="0" algn="just">
                        <a:buNone/>
                      </a:pPr>
                      <a:r>
                        <a:rPr lang="fr-FR" sz="2600" b="0" dirty="0" smtClean="0">
                          <a:ln>
                            <a:solidFill>
                              <a:schemeClr val="accent1"/>
                            </a:solidFill>
                          </a:ln>
                          <a:solidFill>
                            <a:schemeClr val="tx1"/>
                          </a:solidFill>
                          <a:latin typeface="Times New Roman" pitchFamily="18" charset="0"/>
                          <a:cs typeface="Times New Roman" pitchFamily="18" charset="0"/>
                        </a:rPr>
                        <a:t>Comptes à terme et bons à échéance fixe ;</a:t>
                      </a:r>
                    </a:p>
                    <a:p>
                      <a:pPr marL="0" indent="0" algn="just">
                        <a:buNone/>
                      </a:pPr>
                      <a:r>
                        <a:rPr lang="fr-FR" sz="2600" b="0" dirty="0" smtClean="0">
                          <a:ln>
                            <a:solidFill>
                              <a:schemeClr val="accent1"/>
                            </a:solidFill>
                          </a:ln>
                          <a:solidFill>
                            <a:schemeClr val="tx1"/>
                          </a:solidFill>
                          <a:latin typeface="Times New Roman" pitchFamily="18" charset="0"/>
                          <a:cs typeface="Times New Roman" pitchFamily="18" charset="0"/>
                        </a:rPr>
                        <a:t>Dépôts en devises ; </a:t>
                      </a:r>
                    </a:p>
                    <a:p>
                      <a:pPr marL="0" indent="0" algn="just">
                        <a:buNone/>
                      </a:pPr>
                      <a:r>
                        <a:rPr lang="fr-FR" sz="2600" b="0" dirty="0" smtClean="0">
                          <a:ln>
                            <a:solidFill>
                              <a:schemeClr val="accent1"/>
                            </a:solidFill>
                          </a:ln>
                          <a:solidFill>
                            <a:schemeClr val="tx1"/>
                          </a:solidFill>
                          <a:latin typeface="Times New Roman" pitchFamily="18" charset="0"/>
                          <a:cs typeface="Times New Roman" pitchFamily="18" charset="0"/>
                        </a:rPr>
                        <a:t>Titres d’OPCVM monétaires ; </a:t>
                      </a:r>
                    </a:p>
                    <a:p>
                      <a:r>
                        <a:rPr lang="fr-FR" sz="2600" b="0" kern="1200" dirty="0" smtClean="0">
                          <a:ln>
                            <a:solidFill>
                              <a:schemeClr val="accent1"/>
                            </a:solidFill>
                          </a:ln>
                          <a:solidFill>
                            <a:schemeClr val="tx1"/>
                          </a:solidFill>
                          <a:latin typeface="Times New Roman" pitchFamily="18" charset="0"/>
                          <a:ea typeface="+mn-ea"/>
                          <a:cs typeface="Times New Roman" pitchFamily="18" charset="0"/>
                        </a:rPr>
                        <a:t>Valeurs données en pension ;</a:t>
                      </a:r>
                    </a:p>
                    <a:p>
                      <a:r>
                        <a:rPr lang="fr-FR" sz="2600" b="0" kern="1200" dirty="0" smtClean="0">
                          <a:ln>
                            <a:solidFill>
                              <a:schemeClr val="accent1"/>
                            </a:solidFill>
                          </a:ln>
                          <a:solidFill>
                            <a:schemeClr val="tx1"/>
                          </a:solidFill>
                          <a:latin typeface="Times New Roman" pitchFamily="18" charset="0"/>
                          <a:ea typeface="+mn-ea"/>
                          <a:cs typeface="Times New Roman" pitchFamily="18" charset="0"/>
                        </a:rPr>
                        <a:t>Certificats de dépôts &lt; 2 ans ; </a:t>
                      </a:r>
                    </a:p>
                    <a:p>
                      <a:r>
                        <a:rPr lang="fr-FR" sz="2600" b="0" kern="1200" dirty="0" smtClean="0">
                          <a:ln>
                            <a:solidFill>
                              <a:schemeClr val="accent1"/>
                            </a:solidFill>
                          </a:ln>
                          <a:solidFill>
                            <a:schemeClr val="tx1"/>
                          </a:solidFill>
                          <a:latin typeface="Times New Roman" pitchFamily="18" charset="0"/>
                          <a:ea typeface="+mn-ea"/>
                          <a:cs typeface="Times New Roman" pitchFamily="18" charset="0"/>
                        </a:rPr>
                        <a:t>Dépôts à terme ouverts auprès de la TGR</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bl>
          </a:graphicData>
        </a:graphic>
      </p:graphicFrame>
      <p:sp>
        <p:nvSpPr>
          <p:cNvPr id="6" name="Espace réservé du pied de page 5"/>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8313" y="0"/>
            <a:ext cx="8229600" cy="1143000"/>
          </a:xfrm>
        </p:spPr>
        <p:txBody>
          <a:bodyPr>
            <a:normAutofit fontScale="90000"/>
          </a:bodyPr>
          <a:lstStyle/>
          <a:p>
            <a:pPr>
              <a:defRPr/>
            </a:pPr>
            <a:r>
              <a:rPr lang="fr-FR" dirty="0" smtClean="0">
                <a:latin typeface="Times New Roman" pitchFamily="18" charset="0"/>
                <a:cs typeface="Times New Roman" pitchFamily="18" charset="0"/>
              </a:rPr>
              <a:t>2. Les agrégats de placement liquide</a:t>
            </a:r>
            <a:endParaRPr lang="fr-FR" dirty="0">
              <a:latin typeface="Times New Roman" pitchFamily="18" charset="0"/>
              <a:cs typeface="Times New Roman" pitchFamily="18" charset="0"/>
            </a:endParaRPr>
          </a:p>
        </p:txBody>
      </p:sp>
      <p:sp>
        <p:nvSpPr>
          <p:cNvPr id="3" name="Espace réservé du contenu 2"/>
          <p:cNvSpPr>
            <a:spLocks noGrp="1"/>
          </p:cNvSpPr>
          <p:nvPr>
            <p:ph idx="1"/>
          </p:nvPr>
        </p:nvSpPr>
        <p:spPr>
          <a:xfrm>
            <a:off x="323850" y="1196975"/>
            <a:ext cx="8569325" cy="4929188"/>
          </a:xfrm>
        </p:spPr>
        <p:txBody>
          <a:bodyPr>
            <a:noAutofit/>
          </a:bodyPr>
          <a:lstStyle/>
          <a:p>
            <a:pPr marL="0" indent="0" algn="just">
              <a:buFont typeface="Arial" charset="0"/>
              <a:buNone/>
              <a:defRPr/>
            </a:pPr>
            <a:r>
              <a:rPr lang="fr-FR" sz="3600" dirty="0" smtClean="0">
                <a:latin typeface="Times New Roman" pitchFamily="18" charset="0"/>
                <a:cs typeface="Times New Roman" pitchFamily="18" charset="0"/>
              </a:rPr>
              <a:t>Les </a:t>
            </a:r>
            <a:r>
              <a:rPr lang="fr-FR" sz="3600" dirty="0">
                <a:latin typeface="Times New Roman" pitchFamily="18" charset="0"/>
                <a:cs typeface="Times New Roman" pitchFamily="18" charset="0"/>
              </a:rPr>
              <a:t>agrégats de placements liquides recensent les actifs financiers pouvant être aisément transformés </a:t>
            </a:r>
            <a:r>
              <a:rPr lang="fr-FR" sz="3600" dirty="0" smtClean="0">
                <a:latin typeface="Times New Roman" pitchFamily="18" charset="0"/>
                <a:cs typeface="Times New Roman" pitchFamily="18" charset="0"/>
              </a:rPr>
              <a:t>en moyens </a:t>
            </a:r>
            <a:r>
              <a:rPr lang="fr-FR" sz="3600" dirty="0">
                <a:latin typeface="Times New Roman" pitchFamily="18" charset="0"/>
                <a:cs typeface="Times New Roman" pitchFamily="18" charset="0"/>
              </a:rPr>
              <a:t>directs de paiement, et qui représentent une réserve de pouvoir d’achat. </a:t>
            </a:r>
          </a:p>
          <a:p>
            <a:pPr marL="0" indent="0" algn="just">
              <a:buFont typeface="Arial" charset="0"/>
              <a:buNone/>
              <a:defRPr/>
            </a:pPr>
            <a:endParaRPr lang="fr-FR" sz="3600" dirty="0" smtClean="0">
              <a:latin typeface="Times New Roman" pitchFamily="18" charset="0"/>
              <a:cs typeface="Times New Roman" pitchFamily="18" charset="0"/>
            </a:endParaRPr>
          </a:p>
          <a:p>
            <a:pPr marL="0" indent="0" algn="just">
              <a:buFont typeface="Arial" charset="0"/>
              <a:buNone/>
              <a:defRPr/>
            </a:pPr>
            <a:r>
              <a:rPr lang="fr-FR" sz="3600" dirty="0" smtClean="0">
                <a:latin typeface="Times New Roman" pitchFamily="18" charset="0"/>
                <a:cs typeface="Times New Roman" pitchFamily="18" charset="0"/>
              </a:rPr>
              <a:t>Ils sont </a:t>
            </a:r>
            <a:r>
              <a:rPr lang="fr-FR" sz="3600" dirty="0">
                <a:latin typeface="Times New Roman" pitchFamily="18" charset="0"/>
                <a:cs typeface="Times New Roman" pitchFamily="18" charset="0"/>
              </a:rPr>
              <a:t>présentés sous forme d’agrégats désignés par le caractère </a:t>
            </a:r>
            <a:r>
              <a:rPr lang="fr-FR" sz="3600">
                <a:effectLst>
                  <a:outerShdw blurRad="38100" dist="38100" dir="2700000" algn="tl">
                    <a:srgbClr val="000000">
                      <a:alpha val="43137"/>
                    </a:srgbClr>
                  </a:outerShdw>
                </a:effectLst>
                <a:latin typeface="Times New Roman" pitchFamily="18" charset="0"/>
                <a:cs typeface="Times New Roman" pitchFamily="18" charset="0"/>
              </a:rPr>
              <a:t>PL</a:t>
            </a:r>
            <a:r>
              <a:rPr lang="fr-FR" sz="3600">
                <a:latin typeface="Times New Roman" pitchFamily="18" charset="0"/>
                <a:cs typeface="Times New Roman" pitchFamily="18" charset="0"/>
              </a:rPr>
              <a:t> </a:t>
            </a:r>
            <a:r>
              <a:rPr lang="fr-FR" sz="3600" smtClean="0">
                <a:latin typeface="Times New Roman" pitchFamily="18" charset="0"/>
                <a:cs typeface="Times New Roman" pitchFamily="18" charset="0"/>
              </a:rPr>
              <a:t>assortis </a:t>
            </a:r>
            <a:r>
              <a:rPr lang="fr-FR" sz="3600" dirty="0">
                <a:latin typeface="Times New Roman" pitchFamily="18" charset="0"/>
                <a:cs typeface="Times New Roman" pitchFamily="18" charset="0"/>
              </a:rPr>
              <a:t>de chiffres allant de </a:t>
            </a:r>
            <a:r>
              <a:rPr lang="fr-FR" sz="3600" dirty="0">
                <a:effectLst>
                  <a:outerShdw blurRad="38100" dist="38100" dir="2700000" algn="tl">
                    <a:srgbClr val="000000">
                      <a:alpha val="43137"/>
                    </a:srgbClr>
                  </a:outerShdw>
                </a:effectLst>
                <a:latin typeface="Times New Roman" pitchFamily="18" charset="0"/>
                <a:cs typeface="Times New Roman" pitchFamily="18" charset="0"/>
              </a:rPr>
              <a:t>1</a:t>
            </a:r>
            <a:r>
              <a:rPr lang="fr-FR" sz="3600" dirty="0">
                <a:latin typeface="Times New Roman" pitchFamily="18" charset="0"/>
                <a:cs typeface="Times New Roman" pitchFamily="18" charset="0"/>
              </a:rPr>
              <a:t> à </a:t>
            </a:r>
            <a:r>
              <a:rPr lang="fr-FR" sz="3600" dirty="0">
                <a:effectLst>
                  <a:outerShdw blurRad="38100" dist="38100" dir="2700000" algn="tl">
                    <a:srgbClr val="000000">
                      <a:alpha val="43137"/>
                    </a:srgbClr>
                  </a:outerShdw>
                </a:effectLst>
                <a:latin typeface="Times New Roman" pitchFamily="18" charset="0"/>
                <a:cs typeface="Times New Roman" pitchFamily="18" charset="0"/>
              </a:rPr>
              <a:t>3</a:t>
            </a:r>
            <a:r>
              <a:rPr lang="fr-FR" sz="3600" dirty="0" smtClean="0">
                <a:latin typeface="Times New Roman" pitchFamily="18" charset="0"/>
                <a:cs typeface="Times New Roman" pitchFamily="18" charset="0"/>
              </a:rPr>
              <a:t>.</a:t>
            </a:r>
            <a:endParaRPr lang="fr-FR" sz="3600" dirty="0">
              <a:latin typeface="Times New Roman" pitchFamily="18" charset="0"/>
              <a:cs typeface="Times New Roman" pitchFamily="18" charset="0"/>
            </a:endParaRPr>
          </a:p>
        </p:txBody>
      </p:sp>
      <p:sp>
        <p:nvSpPr>
          <p:cNvPr id="4" name="Espace réservé du pied de page 3"/>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re 1"/>
          <p:cNvSpPr>
            <a:spLocks noGrp="1"/>
          </p:cNvSpPr>
          <p:nvPr>
            <p:ph type="title"/>
          </p:nvPr>
        </p:nvSpPr>
        <p:spPr/>
        <p:txBody>
          <a:bodyPr/>
          <a:lstStyle/>
          <a:p>
            <a:r>
              <a:rPr lang="fr-FR" smtClean="0">
                <a:latin typeface="Times New Roman" pitchFamily="18" charset="0"/>
                <a:cs typeface="Times New Roman" pitchFamily="18" charset="0"/>
              </a:rPr>
              <a:t>PL1</a:t>
            </a:r>
          </a:p>
        </p:txBody>
      </p:sp>
      <p:sp>
        <p:nvSpPr>
          <p:cNvPr id="3" name="Espace réservé du contenu 2"/>
          <p:cNvSpPr>
            <a:spLocks noGrp="1"/>
          </p:cNvSpPr>
          <p:nvPr>
            <p:ph idx="1"/>
          </p:nvPr>
        </p:nvSpPr>
        <p:spPr/>
        <p:txBody>
          <a:bodyPr>
            <a:normAutofit/>
          </a:bodyPr>
          <a:lstStyle/>
          <a:p>
            <a:pPr marL="0" indent="0" algn="just">
              <a:buFont typeface="Arial" charset="0"/>
              <a:buNone/>
              <a:defRPr/>
            </a:pPr>
            <a:r>
              <a:rPr lang="fr-FR" sz="4000" dirty="0">
                <a:latin typeface="Times New Roman" pitchFamily="18" charset="0"/>
                <a:cs typeface="Times New Roman" pitchFamily="18" charset="0"/>
              </a:rPr>
              <a:t>L’agrégat </a:t>
            </a:r>
            <a:r>
              <a:rPr lang="fr-FR" sz="4000" dirty="0">
                <a:effectLst>
                  <a:outerShdw blurRad="38100" dist="38100" dir="2700000" algn="tl">
                    <a:srgbClr val="000000">
                      <a:alpha val="43137"/>
                    </a:srgbClr>
                  </a:outerShdw>
                </a:effectLst>
                <a:latin typeface="Times New Roman" pitchFamily="18" charset="0"/>
                <a:cs typeface="Times New Roman" pitchFamily="18" charset="0"/>
              </a:rPr>
              <a:t>PL1</a:t>
            </a:r>
            <a:r>
              <a:rPr lang="fr-FR" sz="4000" dirty="0">
                <a:latin typeface="Times New Roman" pitchFamily="18" charset="0"/>
                <a:cs typeface="Times New Roman" pitchFamily="18" charset="0"/>
              </a:rPr>
              <a:t> comprend les titres d’OPCVM contractuels, ainsi que les titres de créances négociables </a:t>
            </a:r>
            <a:r>
              <a:rPr lang="fr-FR" sz="4000" dirty="0" smtClean="0">
                <a:latin typeface="Times New Roman" pitchFamily="18" charset="0"/>
                <a:cs typeface="Times New Roman" pitchFamily="18" charset="0"/>
              </a:rPr>
              <a:t>autres que </a:t>
            </a:r>
            <a:r>
              <a:rPr lang="fr-FR" sz="4000" dirty="0">
                <a:latin typeface="Times New Roman" pitchFamily="18" charset="0"/>
                <a:cs typeface="Times New Roman" pitchFamily="18" charset="0"/>
              </a:rPr>
              <a:t>les </a:t>
            </a:r>
            <a:r>
              <a:rPr lang="fr-FR" sz="4000" dirty="0" smtClean="0">
                <a:latin typeface="Times New Roman" pitchFamily="18" charset="0"/>
                <a:cs typeface="Times New Roman" pitchFamily="18" charset="0"/>
              </a:rPr>
              <a:t>certificats </a:t>
            </a:r>
            <a:r>
              <a:rPr lang="fr-FR" sz="4000" dirty="0">
                <a:latin typeface="Times New Roman" pitchFamily="18" charset="0"/>
                <a:cs typeface="Times New Roman" pitchFamily="18" charset="0"/>
              </a:rPr>
              <a:t>de </a:t>
            </a:r>
            <a:r>
              <a:rPr lang="fr-FR" sz="4000" dirty="0" smtClean="0">
                <a:latin typeface="Times New Roman" pitchFamily="18" charset="0"/>
                <a:cs typeface="Times New Roman" pitchFamily="18" charset="0"/>
              </a:rPr>
              <a:t>dépôts</a:t>
            </a:r>
            <a:r>
              <a:rPr lang="fr-FR" dirty="0" smtClean="0">
                <a:latin typeface="Times New Roman" pitchFamily="18" charset="0"/>
                <a:cs typeface="Times New Roman" pitchFamily="18" charset="0"/>
              </a:rPr>
              <a:t>.</a:t>
            </a:r>
          </a:p>
        </p:txBody>
      </p:sp>
      <p:sp>
        <p:nvSpPr>
          <p:cNvPr id="4" name="Espace réservé du pied de page 3"/>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re 1"/>
          <p:cNvSpPr>
            <a:spLocks noGrp="1"/>
          </p:cNvSpPr>
          <p:nvPr>
            <p:ph type="title"/>
          </p:nvPr>
        </p:nvSpPr>
        <p:spPr/>
        <p:txBody>
          <a:bodyPr/>
          <a:lstStyle/>
          <a:p>
            <a:r>
              <a:rPr lang="fr-FR" smtClean="0">
                <a:latin typeface="Times New Roman" pitchFamily="18" charset="0"/>
                <a:cs typeface="Times New Roman" pitchFamily="18" charset="0"/>
              </a:rPr>
              <a:t>PL2 &amp; PL3</a:t>
            </a:r>
          </a:p>
        </p:txBody>
      </p:sp>
      <p:sp>
        <p:nvSpPr>
          <p:cNvPr id="3" name="Espace réservé du contenu 2"/>
          <p:cNvSpPr>
            <a:spLocks noGrp="1"/>
          </p:cNvSpPr>
          <p:nvPr>
            <p:ph idx="1"/>
          </p:nvPr>
        </p:nvSpPr>
        <p:spPr/>
        <p:txBody>
          <a:bodyPr/>
          <a:lstStyle/>
          <a:p>
            <a:pPr marL="0" indent="0" algn="just">
              <a:buFont typeface="Arial" charset="0"/>
              <a:buNone/>
              <a:defRPr/>
            </a:pPr>
            <a:r>
              <a:rPr lang="fr-FR" sz="3600" dirty="0">
                <a:latin typeface="Times New Roman" pitchFamily="18" charset="0"/>
                <a:cs typeface="Times New Roman" pitchFamily="18" charset="0"/>
              </a:rPr>
              <a:t>Les agrégats </a:t>
            </a:r>
            <a:r>
              <a:rPr lang="fr-FR" sz="3600" dirty="0">
                <a:effectLst>
                  <a:outerShdw blurRad="38100" dist="38100" dir="2700000" algn="tl">
                    <a:srgbClr val="000000">
                      <a:alpha val="43137"/>
                    </a:srgbClr>
                  </a:outerShdw>
                </a:effectLst>
                <a:latin typeface="Times New Roman" pitchFamily="18" charset="0"/>
                <a:cs typeface="Times New Roman" pitchFamily="18" charset="0"/>
              </a:rPr>
              <a:t>PL2</a:t>
            </a:r>
            <a:r>
              <a:rPr lang="fr-FR" sz="3600" dirty="0">
                <a:latin typeface="Times New Roman" pitchFamily="18" charset="0"/>
                <a:cs typeface="Times New Roman" pitchFamily="18" charset="0"/>
              </a:rPr>
              <a:t> et </a:t>
            </a:r>
            <a:r>
              <a:rPr lang="fr-FR" sz="3600" dirty="0">
                <a:effectLst>
                  <a:outerShdw blurRad="38100" dist="38100" dir="2700000" algn="tl">
                    <a:srgbClr val="000000">
                      <a:alpha val="43137"/>
                    </a:srgbClr>
                  </a:outerShdw>
                </a:effectLst>
                <a:latin typeface="Times New Roman" pitchFamily="18" charset="0"/>
                <a:cs typeface="Times New Roman" pitchFamily="18" charset="0"/>
              </a:rPr>
              <a:t>PL3</a:t>
            </a:r>
            <a:r>
              <a:rPr lang="fr-FR" sz="3600" dirty="0">
                <a:latin typeface="Times New Roman" pitchFamily="18" charset="0"/>
                <a:cs typeface="Times New Roman" pitchFamily="18" charset="0"/>
              </a:rPr>
              <a:t> sont composés respectivement des titres émis par les OPCVM obligataires (</a:t>
            </a:r>
            <a:r>
              <a:rPr lang="fr-FR" sz="3600" dirty="0" smtClean="0">
                <a:latin typeface="Times New Roman" pitchFamily="18" charset="0"/>
                <a:cs typeface="Times New Roman" pitchFamily="18" charset="0"/>
              </a:rPr>
              <a:t>court, </a:t>
            </a:r>
            <a:r>
              <a:rPr lang="fr-FR" sz="3600" dirty="0">
                <a:latin typeface="Times New Roman" pitchFamily="18" charset="0"/>
                <a:cs typeface="Times New Roman" pitchFamily="18" charset="0"/>
              </a:rPr>
              <a:t>moyen et long terme), et de ceux émis par les OPCVM actions et diversifiés.</a:t>
            </a:r>
          </a:p>
          <a:p>
            <a:pPr algn="just">
              <a:defRPr/>
            </a:pPr>
            <a:endParaRPr lang="fr-FR" dirty="0"/>
          </a:p>
        </p:txBody>
      </p:sp>
      <p:sp>
        <p:nvSpPr>
          <p:cNvPr id="4" name="Espace réservé du pied de page 3"/>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defRPr/>
            </a:pPr>
            <a:r>
              <a:rPr lang="fr-FR" dirty="0" smtClean="0">
                <a:effectLst>
                  <a:outerShdw blurRad="38100" dist="38100" dir="2700000" algn="tl">
                    <a:srgbClr val="000000">
                      <a:alpha val="43137"/>
                    </a:srgbClr>
                  </a:outerShdw>
                </a:effectLst>
                <a:latin typeface="Times New Roman" pitchFamily="18" charset="0"/>
                <a:cs typeface="Times New Roman" pitchFamily="18" charset="0"/>
              </a:rPr>
              <a:t>A retenir</a:t>
            </a:r>
            <a:endParaRPr lang="fr-FR"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Espace réservé du contenu 2"/>
          <p:cNvSpPr>
            <a:spLocks noGrp="1"/>
          </p:cNvSpPr>
          <p:nvPr>
            <p:ph idx="1"/>
          </p:nvPr>
        </p:nvSpPr>
        <p:spPr>
          <a:xfrm>
            <a:off x="457200" y="1814513"/>
            <a:ext cx="8229600" cy="2757487"/>
          </a:xfrm>
        </p:spPr>
        <p:txBody>
          <a:bodyPr/>
          <a:lstStyle/>
          <a:p>
            <a:pPr marL="0" indent="0" algn="just">
              <a:buFont typeface="Arial" charset="0"/>
              <a:buNone/>
              <a:defRPr/>
            </a:pPr>
            <a:r>
              <a:rPr lang="fr-FR" dirty="0">
                <a:latin typeface="Times New Roman" pitchFamily="18" charset="0"/>
                <a:cs typeface="Times New Roman" pitchFamily="18" charset="0"/>
              </a:rPr>
              <a:t>La masse monétaire </a:t>
            </a:r>
            <a:r>
              <a:rPr lang="fr-FR" dirty="0" smtClean="0">
                <a:latin typeface="Times New Roman" pitchFamily="18" charset="0"/>
                <a:cs typeface="Times New Roman" pitchFamily="18" charset="0"/>
              </a:rPr>
              <a:t>est </a:t>
            </a:r>
            <a:r>
              <a:rPr lang="fr-FR" dirty="0">
                <a:latin typeface="Times New Roman" pitchFamily="18" charset="0"/>
                <a:cs typeface="Times New Roman" pitchFamily="18" charset="0"/>
              </a:rPr>
              <a:t>le stock total </a:t>
            </a:r>
            <a:r>
              <a:rPr lang="fr-FR" dirty="0" smtClean="0">
                <a:latin typeface="Times New Roman" pitchFamily="18" charset="0"/>
                <a:cs typeface="Times New Roman" pitchFamily="18" charset="0"/>
              </a:rPr>
              <a:t>de la monnaie, </a:t>
            </a:r>
            <a:r>
              <a:rPr lang="fr-FR" dirty="0">
                <a:latin typeface="Times New Roman" pitchFamily="18" charset="0"/>
                <a:cs typeface="Times New Roman" pitchFamily="18" charset="0"/>
              </a:rPr>
              <a:t>c’est-à-dire l’ensemble des actifs liquides qui sont détenus par les agents non financiers dans une économie donnée à une date donnée.</a:t>
            </a:r>
          </a:p>
          <a:p>
            <a:pPr>
              <a:defRPr/>
            </a:pPr>
            <a:endParaRPr lang="fr-FR" dirty="0"/>
          </a:p>
        </p:txBody>
      </p:sp>
      <p:sp>
        <p:nvSpPr>
          <p:cNvPr id="4" name="Espace réservé du pied de page 3"/>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1143000"/>
          </a:xfrm>
        </p:spPr>
        <p:txBody>
          <a:bodyPr/>
          <a:lstStyle/>
          <a:p>
            <a:pPr>
              <a:defRPr/>
            </a:pPr>
            <a:r>
              <a:rPr lang="fr-FR" dirty="0" smtClean="0">
                <a:effectLst>
                  <a:outerShdw blurRad="38100" dist="38100" dir="2700000" algn="tl">
                    <a:srgbClr val="000000">
                      <a:alpha val="43137"/>
                    </a:srgbClr>
                  </a:outerShdw>
                </a:effectLst>
                <a:latin typeface="Times New Roman" pitchFamily="18" charset="0"/>
                <a:cs typeface="Times New Roman" pitchFamily="18" charset="0"/>
              </a:rPr>
              <a:t>Définition de la monnaie</a:t>
            </a:r>
            <a:endParaRPr lang="fr-FR" dirty="0"/>
          </a:p>
        </p:txBody>
      </p:sp>
      <p:sp>
        <p:nvSpPr>
          <p:cNvPr id="7171" name="Espace réservé du contenu 2"/>
          <p:cNvSpPr>
            <a:spLocks noGrp="1"/>
          </p:cNvSpPr>
          <p:nvPr>
            <p:ph idx="1"/>
          </p:nvPr>
        </p:nvSpPr>
        <p:spPr>
          <a:xfrm>
            <a:off x="414338" y="1474788"/>
            <a:ext cx="8229600" cy="4525962"/>
          </a:xfrm>
        </p:spPr>
        <p:txBody>
          <a:bodyPr/>
          <a:lstStyle/>
          <a:p>
            <a:pPr marL="6350" indent="371475" algn="just">
              <a:buFont typeface="Arial" charset="0"/>
              <a:buNone/>
            </a:pPr>
            <a:r>
              <a:rPr lang="fr-FR" sz="4000" smtClean="0">
                <a:latin typeface="Times New Roman" pitchFamily="18" charset="0"/>
                <a:cs typeface="Times New Roman" pitchFamily="18" charset="0"/>
              </a:rPr>
              <a:t>La monnaie est un instrument de paiement </a:t>
            </a:r>
            <a:r>
              <a:rPr lang="fr-FR" sz="4000" i="1" smtClean="0">
                <a:latin typeface="Times New Roman" pitchFamily="18" charset="0"/>
                <a:cs typeface="Times New Roman" pitchFamily="18" charset="0"/>
              </a:rPr>
              <a:t>indéterminé</a:t>
            </a:r>
            <a:r>
              <a:rPr lang="fr-FR" sz="4000" smtClean="0">
                <a:latin typeface="Times New Roman" pitchFamily="18" charset="0"/>
                <a:cs typeface="Times New Roman" pitchFamily="18" charset="0"/>
              </a:rPr>
              <a:t>, </a:t>
            </a:r>
            <a:r>
              <a:rPr lang="fr-FR" sz="4000" i="1" smtClean="0">
                <a:latin typeface="Times New Roman" pitchFamily="18" charset="0"/>
                <a:cs typeface="Times New Roman" pitchFamily="18" charset="0"/>
              </a:rPr>
              <a:t>général</a:t>
            </a:r>
            <a:r>
              <a:rPr lang="fr-FR" sz="4000" smtClean="0">
                <a:latin typeface="Times New Roman" pitchFamily="18" charset="0"/>
                <a:cs typeface="Times New Roman" pitchFamily="18" charset="0"/>
              </a:rPr>
              <a:t> et </a:t>
            </a:r>
            <a:r>
              <a:rPr lang="fr-FR" sz="4000" i="1" smtClean="0">
                <a:latin typeface="Times New Roman" pitchFamily="18" charset="0"/>
                <a:cs typeface="Times New Roman" pitchFamily="18" charset="0"/>
              </a:rPr>
              <a:t>immédiat</a:t>
            </a:r>
            <a:r>
              <a:rPr lang="fr-FR" sz="4000" smtClean="0">
                <a:latin typeface="Times New Roman" pitchFamily="18" charset="0"/>
                <a:cs typeface="Times New Roman" pitchFamily="18" charset="0"/>
              </a:rPr>
              <a:t>;</a:t>
            </a:r>
          </a:p>
          <a:p>
            <a:pPr marL="6350" indent="371475" algn="just">
              <a:buFont typeface="Arial" charset="0"/>
              <a:buNone/>
            </a:pPr>
            <a:endParaRPr lang="fr-FR" sz="4000" smtClean="0">
              <a:latin typeface="Times New Roman" pitchFamily="18" charset="0"/>
              <a:cs typeface="Times New Roman" pitchFamily="18" charset="0"/>
            </a:endParaRPr>
          </a:p>
          <a:p>
            <a:pPr marL="6350" indent="371475" algn="just">
              <a:buFont typeface="Arial" charset="0"/>
              <a:buNone/>
            </a:pPr>
            <a:r>
              <a:rPr lang="fr-FR" sz="4000" smtClean="0">
                <a:latin typeface="Times New Roman" pitchFamily="18" charset="0"/>
                <a:cs typeface="Times New Roman" pitchFamily="18" charset="0"/>
              </a:rPr>
              <a:t>La monnaie se définit généralement par l’usage qu’on en fait.</a:t>
            </a:r>
          </a:p>
        </p:txBody>
      </p:sp>
      <p:sp>
        <p:nvSpPr>
          <p:cNvPr id="4" name="Espace réservé du pied de page 3"/>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re 1"/>
          <p:cNvSpPr>
            <a:spLocks noGrp="1"/>
          </p:cNvSpPr>
          <p:nvPr>
            <p:ph type="title"/>
          </p:nvPr>
        </p:nvSpPr>
        <p:spPr/>
        <p:txBody>
          <a:bodyPr/>
          <a:lstStyle/>
          <a:p>
            <a:r>
              <a:rPr lang="fr-FR" smtClean="0">
                <a:latin typeface="Times New Roman" pitchFamily="18" charset="0"/>
                <a:cs typeface="Times New Roman" pitchFamily="18" charset="0"/>
              </a:rPr>
              <a:t>A retenir</a:t>
            </a:r>
          </a:p>
        </p:txBody>
      </p:sp>
      <p:sp>
        <p:nvSpPr>
          <p:cNvPr id="53251" name="Espace réservé du contenu 2"/>
          <p:cNvSpPr>
            <a:spLocks noGrp="1"/>
          </p:cNvSpPr>
          <p:nvPr>
            <p:ph idx="1"/>
          </p:nvPr>
        </p:nvSpPr>
        <p:spPr/>
        <p:txBody>
          <a:bodyPr/>
          <a:lstStyle/>
          <a:p>
            <a:pPr marL="0" indent="0" algn="just">
              <a:buFont typeface="Arial" charset="0"/>
              <a:buNone/>
            </a:pPr>
            <a:r>
              <a:rPr lang="fr-FR" smtClean="0">
                <a:latin typeface="Times New Roman" pitchFamily="18" charset="0"/>
                <a:cs typeface="Times New Roman" pitchFamily="18" charset="0"/>
              </a:rPr>
              <a:t>Les agrégats monétaires sont généralement classés conformément aux critères du détenteur et de la liquidité, ainsi la monnaie de transaction est-elle distinguée de la monnaie d’épargne ou encore d’autres catégories de placements plus ou moins liquides (critère de liquidité). Les actifs sont ventilés compte tenu de l’institution qui les a émis ou de l’agent qui les détient (critère du détenteur).</a:t>
            </a:r>
          </a:p>
        </p:txBody>
      </p:sp>
      <p:sp>
        <p:nvSpPr>
          <p:cNvPr id="4" name="Espace réservé du pied de page 3"/>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Espace réservé du contenu 2"/>
          <p:cNvSpPr>
            <a:spLocks noGrp="1"/>
          </p:cNvSpPr>
          <p:nvPr>
            <p:ph idx="1"/>
          </p:nvPr>
        </p:nvSpPr>
        <p:spPr/>
        <p:txBody>
          <a:bodyPr/>
          <a:lstStyle/>
          <a:p>
            <a:pPr marL="0" indent="0" algn="ctr">
              <a:buFont typeface="Arial" charset="0"/>
              <a:buNone/>
            </a:pPr>
            <a:r>
              <a:rPr lang="fr-FR" sz="6000" smtClean="0">
                <a:latin typeface="Times New Roman" pitchFamily="18" charset="0"/>
                <a:cs typeface="Times New Roman" pitchFamily="18" charset="0"/>
              </a:rPr>
              <a:t>Utilité des agrégats monétaires</a:t>
            </a:r>
          </a:p>
        </p:txBody>
      </p:sp>
      <p:sp>
        <p:nvSpPr>
          <p:cNvPr id="3" name="Espace réservé du pied de page 2"/>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188913"/>
            <a:ext cx="9144000" cy="1143000"/>
          </a:xfrm>
        </p:spPr>
        <p:txBody>
          <a:bodyPr>
            <a:normAutofit fontScale="90000"/>
          </a:bodyPr>
          <a:lstStyle/>
          <a:p>
            <a:pPr>
              <a:defRPr/>
            </a:pPr>
            <a:r>
              <a:rPr lang="fr-FR" dirty="0" smtClean="0">
                <a:latin typeface="Times New Roman" pitchFamily="18" charset="0"/>
                <a:cs typeface="Times New Roman" pitchFamily="18" charset="0"/>
              </a:rPr>
              <a:t>1. Objectif potentiel pour la banque centrale</a:t>
            </a:r>
            <a:endParaRPr lang="fr-FR" dirty="0">
              <a:latin typeface="Times New Roman" pitchFamily="18" charset="0"/>
              <a:cs typeface="Times New Roman" pitchFamily="18" charset="0"/>
            </a:endParaRPr>
          </a:p>
        </p:txBody>
      </p:sp>
      <p:sp>
        <p:nvSpPr>
          <p:cNvPr id="55299" name="Espace réservé du contenu 2"/>
          <p:cNvSpPr>
            <a:spLocks noGrp="1"/>
          </p:cNvSpPr>
          <p:nvPr>
            <p:ph idx="1"/>
          </p:nvPr>
        </p:nvSpPr>
        <p:spPr>
          <a:xfrm>
            <a:off x="20638" y="2276475"/>
            <a:ext cx="9015412" cy="3849688"/>
          </a:xfrm>
        </p:spPr>
        <p:txBody>
          <a:bodyPr/>
          <a:lstStyle/>
          <a:p>
            <a:r>
              <a:rPr lang="fr-FR" smtClean="0">
                <a:latin typeface="Times New Roman" pitchFamily="18" charset="0"/>
                <a:cs typeface="Times New Roman" pitchFamily="18" charset="0"/>
              </a:rPr>
              <a:t>Objectif quantitatif: Mesurable</a:t>
            </a:r>
          </a:p>
          <a:p>
            <a:r>
              <a:rPr lang="fr-FR" smtClean="0">
                <a:latin typeface="Times New Roman" pitchFamily="18" charset="0"/>
                <a:cs typeface="Times New Roman" pitchFamily="18" charset="0"/>
              </a:rPr>
              <a:t>Objectif intermédiaire: Périodicité mensuelle</a:t>
            </a:r>
          </a:p>
          <a:p>
            <a:r>
              <a:rPr lang="fr-FR" smtClean="0">
                <a:latin typeface="Times New Roman" pitchFamily="18" charset="0"/>
                <a:cs typeface="Times New Roman" pitchFamily="18" charset="0"/>
              </a:rPr>
              <a:t>Objectif modélisable: Prévisible</a:t>
            </a:r>
          </a:p>
        </p:txBody>
      </p:sp>
      <p:sp>
        <p:nvSpPr>
          <p:cNvPr id="4" name="Espace réservé du pied de page 3"/>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re 1"/>
          <p:cNvSpPr>
            <a:spLocks noGrp="1"/>
          </p:cNvSpPr>
          <p:nvPr>
            <p:ph type="title"/>
          </p:nvPr>
        </p:nvSpPr>
        <p:spPr>
          <a:xfrm>
            <a:off x="314325" y="274638"/>
            <a:ext cx="8686800" cy="1143000"/>
          </a:xfrm>
        </p:spPr>
        <p:txBody>
          <a:bodyPr/>
          <a:lstStyle/>
          <a:p>
            <a:r>
              <a:rPr lang="fr-FR" smtClean="0">
                <a:latin typeface="Times New Roman" pitchFamily="18" charset="0"/>
                <a:cs typeface="Times New Roman" pitchFamily="18" charset="0"/>
              </a:rPr>
              <a:t>2. Mesure de la demande de monnaie</a:t>
            </a:r>
          </a:p>
        </p:txBody>
      </p:sp>
      <p:sp>
        <p:nvSpPr>
          <p:cNvPr id="3" name="Espace réservé du contenu 2"/>
          <p:cNvSpPr>
            <a:spLocks noGrp="1" noRot="1" noChangeAspect="1" noMove="1" noResize="1" noEditPoints="1" noAdjustHandles="1" noChangeArrowheads="1" noChangeShapeType="1" noTextEdit="1"/>
          </p:cNvSpPr>
          <p:nvPr>
            <p:ph idx="1"/>
          </p:nvPr>
        </p:nvSpPr>
        <p:spPr>
          <a:blipFill rotWithShape="1">
            <a:blip r:embed="rId2"/>
            <a:stretch>
              <a:fillRect/>
            </a:stretch>
          </a:blipFill>
        </p:spPr>
        <p:txBody>
          <a:bodyPr/>
          <a:lstStyle/>
          <a:p>
            <a:pPr>
              <a:defRPr/>
            </a:pPr>
            <a:r>
              <a:rPr lang="fr-FR" dirty="0">
                <a:noFill/>
              </a:rPr>
              <a:t> </a:t>
            </a:r>
          </a:p>
        </p:txBody>
      </p:sp>
      <p:sp>
        <p:nvSpPr>
          <p:cNvPr id="4" name="Espace réservé du pied de page 3"/>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950" y="274638"/>
            <a:ext cx="8578850" cy="1143000"/>
          </a:xfrm>
        </p:spPr>
        <p:txBody>
          <a:bodyPr>
            <a:normAutofit fontScale="90000"/>
          </a:bodyPr>
          <a:lstStyle/>
          <a:p>
            <a:pPr>
              <a:defRPr/>
            </a:pPr>
            <a:r>
              <a:rPr lang="fr-FR" dirty="0" smtClean="0">
                <a:latin typeface="Times New Roman" pitchFamily="18" charset="0"/>
                <a:cs typeface="Times New Roman" pitchFamily="18" charset="0"/>
              </a:rPr>
              <a:t>3. Calcul de la vitesse de circulation de la monnaie</a:t>
            </a:r>
            <a:endParaRPr lang="fr-FR" dirty="0">
              <a:latin typeface="Times New Roman" pitchFamily="18" charset="0"/>
              <a:cs typeface="Times New Roman" pitchFamily="18" charset="0"/>
            </a:endParaRPr>
          </a:p>
        </p:txBody>
      </p:sp>
      <p:sp>
        <p:nvSpPr>
          <p:cNvPr id="3" name="Espace réservé du contenu 2"/>
          <p:cNvSpPr>
            <a:spLocks noGrp="1"/>
          </p:cNvSpPr>
          <p:nvPr>
            <p:ph idx="1"/>
          </p:nvPr>
        </p:nvSpPr>
        <p:spPr>
          <a:xfrm>
            <a:off x="107950" y="2565400"/>
            <a:ext cx="9036050" cy="3560763"/>
          </a:xfrm>
        </p:spPr>
        <p:txBody>
          <a:bodyPr>
            <a:normAutofit/>
          </a:bodyPr>
          <a:lstStyle/>
          <a:p>
            <a:pPr marL="0" indent="0" algn="ctr">
              <a:buFont typeface="Arial" charset="0"/>
              <a:buNone/>
              <a:defRPr/>
            </a:pPr>
            <a:r>
              <a:rPr lang="fr-FR" sz="4800" i="1" dirty="0" smtClean="0">
                <a:latin typeface="Times New Roman" pitchFamily="18" charset="0"/>
                <a:cs typeface="Times New Roman" pitchFamily="18" charset="0"/>
              </a:rPr>
              <a:t>Monnaie × </a:t>
            </a:r>
            <a:r>
              <a:rPr lang="fr-FR" sz="4800" i="1" dirty="0" smtClean="0">
                <a:effectLst>
                  <a:outerShdw blurRad="38100" dist="38100" dir="2700000" algn="tl">
                    <a:srgbClr val="000000">
                      <a:alpha val="43137"/>
                    </a:srgbClr>
                  </a:outerShdw>
                </a:effectLst>
                <a:latin typeface="Times New Roman" pitchFamily="18" charset="0"/>
                <a:cs typeface="Times New Roman" pitchFamily="18" charset="0"/>
              </a:rPr>
              <a:t>Vitesse de circulation </a:t>
            </a:r>
            <a:endParaRPr lang="fr-FR" sz="4800" i="1" dirty="0">
              <a:effectLst>
                <a:outerShdw blurRad="38100" dist="38100" dir="2700000" algn="tl">
                  <a:srgbClr val="000000">
                    <a:alpha val="43137"/>
                  </a:srgbClr>
                </a:outerShdw>
              </a:effectLst>
              <a:latin typeface="Times New Roman" pitchFamily="18" charset="0"/>
              <a:cs typeface="Times New Roman" pitchFamily="18" charset="0"/>
            </a:endParaRPr>
          </a:p>
          <a:p>
            <a:pPr marL="0" indent="0" algn="ctr">
              <a:buFont typeface="Arial" charset="0"/>
              <a:buNone/>
              <a:defRPr/>
            </a:pPr>
            <a:r>
              <a:rPr lang="fr-FR" sz="8000" i="1" dirty="0" smtClean="0">
                <a:latin typeface="Times New Roman" pitchFamily="18" charset="0"/>
                <a:cs typeface="Times New Roman" pitchFamily="18" charset="0"/>
              </a:rPr>
              <a:t>=</a:t>
            </a:r>
          </a:p>
          <a:p>
            <a:pPr marL="0" indent="0" algn="ctr">
              <a:buFont typeface="Arial" charset="0"/>
              <a:buNone/>
              <a:defRPr/>
            </a:pPr>
            <a:r>
              <a:rPr lang="fr-FR" sz="5400" i="1" dirty="0" smtClean="0">
                <a:latin typeface="Times New Roman" pitchFamily="18" charset="0"/>
                <a:cs typeface="Times New Roman" pitchFamily="18" charset="0"/>
              </a:rPr>
              <a:t>Prix × Quantités (PIB)</a:t>
            </a:r>
            <a:endParaRPr lang="fr-FR" sz="5400" i="1" dirty="0">
              <a:latin typeface="Times New Roman" pitchFamily="18" charset="0"/>
              <a:cs typeface="Times New Roman" pitchFamily="18" charset="0"/>
            </a:endParaRPr>
          </a:p>
        </p:txBody>
      </p:sp>
      <p:sp>
        <p:nvSpPr>
          <p:cNvPr id="4" name="Espace réservé du pied de page 3"/>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re 1"/>
          <p:cNvSpPr>
            <a:spLocks noGrp="1"/>
          </p:cNvSpPr>
          <p:nvPr>
            <p:ph type="title"/>
          </p:nvPr>
        </p:nvSpPr>
        <p:spPr/>
        <p:txBody>
          <a:bodyPr/>
          <a:lstStyle/>
          <a:p>
            <a:r>
              <a:rPr lang="fr-FR" smtClean="0">
                <a:latin typeface="Times New Roman" pitchFamily="18" charset="0"/>
                <a:cs typeface="Times New Roman" pitchFamily="18" charset="0"/>
              </a:rPr>
              <a:t>Les facteurs influant sur la VCM</a:t>
            </a:r>
          </a:p>
        </p:txBody>
      </p:sp>
      <p:graphicFrame>
        <p:nvGraphicFramePr>
          <p:cNvPr id="4" name="Diagramme 3"/>
          <p:cNvGraphicFramePr/>
          <p:nvPr/>
        </p:nvGraphicFramePr>
        <p:xfrm>
          <a:off x="683568" y="1397000"/>
          <a:ext cx="7920880" cy="40482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Espace réservé du pied de page 4"/>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re 1"/>
          <p:cNvSpPr>
            <a:spLocks noGrp="1"/>
          </p:cNvSpPr>
          <p:nvPr>
            <p:ph type="title"/>
          </p:nvPr>
        </p:nvSpPr>
        <p:spPr/>
        <p:txBody>
          <a:bodyPr/>
          <a:lstStyle/>
          <a:p>
            <a:r>
              <a:rPr lang="fr-FR" smtClean="0">
                <a:latin typeface="Times New Roman" pitchFamily="18" charset="0"/>
                <a:cs typeface="Times New Roman" pitchFamily="18" charset="0"/>
              </a:rPr>
              <a:t>4. Liquidité de l’économie:</a:t>
            </a:r>
          </a:p>
        </p:txBody>
      </p:sp>
      <p:sp>
        <p:nvSpPr>
          <p:cNvPr id="59395" name="Espace réservé du contenu 2"/>
          <p:cNvSpPr>
            <a:spLocks noGrp="1"/>
          </p:cNvSpPr>
          <p:nvPr>
            <p:ph idx="1"/>
          </p:nvPr>
        </p:nvSpPr>
        <p:spPr>
          <a:xfrm>
            <a:off x="457200" y="2133600"/>
            <a:ext cx="8229600" cy="3992563"/>
          </a:xfrm>
        </p:spPr>
        <p:txBody>
          <a:bodyPr/>
          <a:lstStyle/>
          <a:p>
            <a:pPr marL="0" indent="0" algn="ctr">
              <a:buFont typeface="Arial" charset="0"/>
              <a:buNone/>
            </a:pPr>
            <a:r>
              <a:rPr lang="fr-FR" sz="7200" smtClean="0">
                <a:latin typeface="Times New Roman" pitchFamily="18" charset="0"/>
                <a:cs typeface="Times New Roman" pitchFamily="18" charset="0"/>
              </a:rPr>
              <a:t>Masse monétaire/PIB</a:t>
            </a:r>
          </a:p>
        </p:txBody>
      </p:sp>
      <p:sp>
        <p:nvSpPr>
          <p:cNvPr id="4" name="Espace réservé du pied de page 3"/>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re 1"/>
          <p:cNvSpPr>
            <a:spLocks noGrp="1"/>
          </p:cNvSpPr>
          <p:nvPr>
            <p:ph type="title"/>
          </p:nvPr>
        </p:nvSpPr>
        <p:spPr>
          <a:xfrm>
            <a:off x="-142875" y="274638"/>
            <a:ext cx="9501188" cy="1143000"/>
          </a:xfrm>
        </p:spPr>
        <p:txBody>
          <a:bodyPr/>
          <a:lstStyle/>
          <a:p>
            <a:r>
              <a:rPr lang="fr-FR" sz="3600" smtClean="0">
                <a:latin typeface="Times New Roman" pitchFamily="18" charset="0"/>
                <a:cs typeface="Times New Roman" pitchFamily="18" charset="0"/>
              </a:rPr>
              <a:t>5. Taux de préférence pour la monnaie fiduciaire:</a:t>
            </a:r>
          </a:p>
        </p:txBody>
      </p:sp>
      <p:sp>
        <p:nvSpPr>
          <p:cNvPr id="60419" name="Espace réservé du contenu 2"/>
          <p:cNvSpPr>
            <a:spLocks noGrp="1"/>
          </p:cNvSpPr>
          <p:nvPr>
            <p:ph idx="1"/>
          </p:nvPr>
        </p:nvSpPr>
        <p:spPr>
          <a:xfrm>
            <a:off x="428625" y="1571625"/>
            <a:ext cx="8229600" cy="4525963"/>
          </a:xfrm>
        </p:spPr>
        <p:txBody>
          <a:bodyPr/>
          <a:lstStyle/>
          <a:p>
            <a:pPr marL="0" indent="0" algn="ctr">
              <a:buFont typeface="Arial" charset="0"/>
              <a:buNone/>
            </a:pPr>
            <a:endParaRPr lang="fr-FR" sz="8000" smtClean="0">
              <a:latin typeface="Times New Roman" pitchFamily="18" charset="0"/>
              <a:cs typeface="Times New Roman" pitchFamily="18" charset="0"/>
            </a:endParaRPr>
          </a:p>
          <a:p>
            <a:pPr marL="0" indent="0" algn="ctr">
              <a:buFont typeface="Arial" charset="0"/>
              <a:buNone/>
            </a:pPr>
            <a:r>
              <a:rPr lang="fr-FR" sz="8000" smtClean="0">
                <a:latin typeface="Times New Roman" pitchFamily="18" charset="0"/>
                <a:cs typeface="Times New Roman" pitchFamily="18" charset="0"/>
              </a:rPr>
              <a:t>TPMF = CF/M2</a:t>
            </a:r>
          </a:p>
        </p:txBody>
      </p:sp>
      <p:sp>
        <p:nvSpPr>
          <p:cNvPr id="4" name="Espace réservé du pied de page 3"/>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Titre 1"/>
          <p:cNvSpPr>
            <a:spLocks noGrp="1"/>
          </p:cNvSpPr>
          <p:nvPr>
            <p:ph type="title"/>
          </p:nvPr>
        </p:nvSpPr>
        <p:spPr>
          <a:xfrm>
            <a:off x="19050" y="31750"/>
            <a:ext cx="9144000" cy="1143000"/>
          </a:xfrm>
        </p:spPr>
        <p:txBody>
          <a:bodyPr/>
          <a:lstStyle/>
          <a:p>
            <a:r>
              <a:rPr lang="fr-FR" sz="3200" smtClean="0">
                <a:latin typeface="Times New Roman" pitchFamily="18" charset="0"/>
                <a:cs typeface="Times New Roman" pitchFamily="18" charset="0"/>
              </a:rPr>
              <a:t>Evolution du taux de préférence pour la MF:</a:t>
            </a:r>
            <a:br>
              <a:rPr lang="fr-FR" sz="3200" smtClean="0">
                <a:latin typeface="Times New Roman" pitchFamily="18" charset="0"/>
                <a:cs typeface="Times New Roman" pitchFamily="18" charset="0"/>
              </a:rPr>
            </a:br>
            <a:r>
              <a:rPr lang="fr-FR" sz="2000" i="1" smtClean="0">
                <a:latin typeface="Times New Roman" pitchFamily="18" charset="0"/>
                <a:cs typeface="Times New Roman" pitchFamily="18" charset="0"/>
              </a:rPr>
              <a:t>1980-2011</a:t>
            </a:r>
          </a:p>
        </p:txBody>
      </p:sp>
      <p:graphicFrame>
        <p:nvGraphicFramePr>
          <p:cNvPr id="1026" name="Espace réservé du contenu 3"/>
          <p:cNvGraphicFramePr>
            <a:graphicFrameLocks noGrp="1"/>
          </p:cNvGraphicFramePr>
          <p:nvPr>
            <p:ph idx="1"/>
          </p:nvPr>
        </p:nvGraphicFramePr>
        <p:xfrm>
          <a:off x="0" y="1125538"/>
          <a:ext cx="9144000" cy="5732462"/>
        </p:xfrm>
        <a:graphic>
          <a:graphicData uri="http://schemas.openxmlformats.org/presentationml/2006/ole">
            <p:oleObj spid="_x0000_s1026" r:id="rId3" imgW="9144793" imgH="5730737" progId="Excel.Sheet.8">
              <p:embed/>
            </p:oleObj>
          </a:graphicData>
        </a:graphic>
      </p:graphicFrame>
      <p:sp>
        <p:nvSpPr>
          <p:cNvPr id="4" name="Espace réservé du pied de page 3"/>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23850" y="549275"/>
            <a:ext cx="8424863" cy="5111750"/>
          </a:xfrm>
        </p:spPr>
        <p:txBody>
          <a:bodyPr rtlCol="0">
            <a:noAutofit/>
          </a:bodyPr>
          <a:lstStyle/>
          <a:p>
            <a:pPr eaLnBrk="1" fontAlgn="auto" hangingPunct="1">
              <a:spcAft>
                <a:spcPts val="0"/>
              </a:spcAft>
              <a:defRPr/>
            </a:pPr>
            <a:r>
              <a:rPr lang="fr-FR" sz="8000" dirty="0" smtClean="0">
                <a:effectLst>
                  <a:outerShdw blurRad="38100" dist="38100" dir="2700000" algn="tl">
                    <a:srgbClr val="000000">
                      <a:alpha val="43137"/>
                    </a:srgbClr>
                  </a:outerShdw>
                </a:effectLst>
                <a:latin typeface="Times New Roman" pitchFamily="18" charset="0"/>
                <a:cs typeface="Times New Roman" pitchFamily="18" charset="0"/>
              </a:rPr>
              <a:t>Chapitre II:</a:t>
            </a:r>
            <a:br>
              <a:rPr lang="fr-FR" sz="8000" dirty="0" smtClean="0">
                <a:effectLst>
                  <a:outerShdw blurRad="38100" dist="38100" dir="2700000" algn="tl">
                    <a:srgbClr val="000000">
                      <a:alpha val="43137"/>
                    </a:srgbClr>
                  </a:outerShdw>
                </a:effectLst>
                <a:latin typeface="Times New Roman" pitchFamily="18" charset="0"/>
                <a:cs typeface="Times New Roman" pitchFamily="18" charset="0"/>
              </a:rPr>
            </a:br>
            <a:r>
              <a:rPr lang="fr-FR" sz="8000" dirty="0" smtClean="0">
                <a:latin typeface="Times New Roman" pitchFamily="18" charset="0"/>
                <a:cs typeface="Times New Roman" pitchFamily="18" charset="0"/>
              </a:rPr>
              <a:t/>
            </a:r>
            <a:br>
              <a:rPr lang="fr-FR" sz="8000" dirty="0" smtClean="0">
                <a:latin typeface="Times New Roman" pitchFamily="18" charset="0"/>
                <a:cs typeface="Times New Roman" pitchFamily="18" charset="0"/>
              </a:rPr>
            </a:br>
            <a:r>
              <a:rPr lang="fr-FR" sz="8000" i="1" dirty="0">
                <a:latin typeface="Times New Roman" pitchFamily="18" charset="0"/>
                <a:cs typeface="Times New Roman" pitchFamily="18" charset="0"/>
              </a:rPr>
              <a:t>C</a:t>
            </a:r>
            <a:r>
              <a:rPr lang="fr-FR" sz="8000" i="1" dirty="0" smtClean="0">
                <a:latin typeface="Times New Roman" pitchFamily="18" charset="0"/>
                <a:cs typeface="Times New Roman" pitchFamily="18" charset="0"/>
              </a:rPr>
              <a:t>réation monétaire &amp; </a:t>
            </a:r>
            <a:br>
              <a:rPr lang="fr-FR" sz="8000" i="1" dirty="0" smtClean="0">
                <a:latin typeface="Times New Roman" pitchFamily="18" charset="0"/>
                <a:cs typeface="Times New Roman" pitchFamily="18" charset="0"/>
              </a:rPr>
            </a:br>
            <a:r>
              <a:rPr lang="fr-FR" sz="8000" i="1" dirty="0" smtClean="0">
                <a:latin typeface="Times New Roman" pitchFamily="18" charset="0"/>
                <a:cs typeface="Times New Roman" pitchFamily="18" charset="0"/>
              </a:rPr>
              <a:t>Circuit monétaire</a:t>
            </a:r>
            <a:endParaRPr lang="fr-FR" sz="8000" i="1" dirty="0">
              <a:latin typeface="Times New Roman" pitchFamily="18" charset="0"/>
              <a:cs typeface="Times New Roman" pitchFamily="18" charset="0"/>
            </a:endParaRPr>
          </a:p>
        </p:txBody>
      </p:sp>
      <p:sp>
        <p:nvSpPr>
          <p:cNvPr id="3" name="Espace réservé du pied de page 2"/>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14375" y="0"/>
            <a:ext cx="7772400" cy="928688"/>
          </a:xfrm>
        </p:spPr>
        <p:txBody>
          <a:bodyPr/>
          <a:lstStyle/>
          <a:p>
            <a:pPr>
              <a:defRPr/>
            </a:pPr>
            <a:r>
              <a:rPr lang="fr-FR" dirty="0" smtClean="0">
                <a:effectLst>
                  <a:outerShdw blurRad="38100" dist="38100" dir="2700000" algn="tl">
                    <a:srgbClr val="000000">
                      <a:alpha val="43137"/>
                    </a:srgbClr>
                  </a:outerShdw>
                </a:effectLst>
                <a:latin typeface="Times New Roman" pitchFamily="18" charset="0"/>
                <a:cs typeface="Times New Roman" pitchFamily="18" charset="0"/>
              </a:rPr>
              <a:t>Fonctions de la monnaie</a:t>
            </a:r>
            <a:endParaRPr lang="fr-FR"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Sous-titre 2"/>
          <p:cNvSpPr>
            <a:spLocks noGrp="1"/>
          </p:cNvSpPr>
          <p:nvPr>
            <p:ph type="subTitle" idx="1"/>
          </p:nvPr>
        </p:nvSpPr>
        <p:spPr>
          <a:xfrm>
            <a:off x="0" y="857250"/>
            <a:ext cx="9144000" cy="5786438"/>
          </a:xfrm>
        </p:spPr>
        <p:txBody>
          <a:bodyPr>
            <a:noAutofit/>
          </a:bodyPr>
          <a:lstStyle/>
          <a:p>
            <a:pPr algn="just">
              <a:buFont typeface="Wingdings" pitchFamily="2" charset="2"/>
              <a:buChar char="ü"/>
              <a:defRPr/>
            </a:pPr>
            <a:r>
              <a:rPr lang="fr-FR" sz="4800" i="1" dirty="0" smtClean="0">
                <a:solidFill>
                  <a:schemeClr val="tx1"/>
                </a:solidFill>
                <a:latin typeface="Times New Roman" pitchFamily="18" charset="0"/>
                <a:cs typeface="Times New Roman" pitchFamily="18" charset="0"/>
              </a:rPr>
              <a:t>Moyen de transaction:</a:t>
            </a:r>
          </a:p>
          <a:p>
            <a:pPr marL="534988" indent="-534988" algn="just">
              <a:defRPr/>
            </a:pPr>
            <a:r>
              <a:rPr lang="fr-FR" sz="2400" dirty="0" smtClean="0">
                <a:solidFill>
                  <a:schemeClr val="tx1"/>
                </a:solidFill>
                <a:latin typeface="Times New Roman" pitchFamily="18" charset="0"/>
                <a:cs typeface="Times New Roman" pitchFamily="18" charset="0"/>
              </a:rPr>
              <a:t>       La monnaie divise le troc en deux échanges monétaires et permet de pallier au problème de la double coïncidence des besoins.</a:t>
            </a:r>
          </a:p>
          <a:p>
            <a:pPr marL="534988" indent="-534988" algn="just">
              <a:defRPr/>
            </a:pPr>
            <a:endParaRPr lang="fr-FR" sz="2400" dirty="0" smtClean="0">
              <a:solidFill>
                <a:schemeClr val="tx1"/>
              </a:solidFill>
              <a:latin typeface="Times New Roman" pitchFamily="18" charset="0"/>
              <a:cs typeface="Times New Roman" pitchFamily="18" charset="0"/>
            </a:endParaRPr>
          </a:p>
          <a:p>
            <a:pPr algn="just">
              <a:buFont typeface="Wingdings" pitchFamily="2" charset="2"/>
              <a:buChar char="ü"/>
              <a:defRPr/>
            </a:pPr>
            <a:r>
              <a:rPr lang="fr-FR" sz="4800" i="1" dirty="0" smtClean="0">
                <a:solidFill>
                  <a:schemeClr val="tx1"/>
                </a:solidFill>
                <a:latin typeface="Times New Roman" pitchFamily="18" charset="0"/>
                <a:cs typeface="Times New Roman" pitchFamily="18" charset="0"/>
              </a:rPr>
              <a:t>Mesure de valeur:</a:t>
            </a:r>
          </a:p>
          <a:p>
            <a:pPr marL="534988" indent="-534988" algn="just">
              <a:defRPr/>
            </a:pPr>
            <a:r>
              <a:rPr lang="fr-FR" sz="2400" dirty="0" smtClean="0">
                <a:solidFill>
                  <a:schemeClr val="tx1"/>
                </a:solidFill>
                <a:latin typeface="Times New Roman" pitchFamily="18" charset="0"/>
                <a:cs typeface="Times New Roman" pitchFamily="18" charset="0"/>
              </a:rPr>
              <a:t>       Sur un marché de troc à </a:t>
            </a:r>
            <a:r>
              <a:rPr lang="fr-FR" sz="2400" i="1" dirty="0" smtClean="0">
                <a:solidFill>
                  <a:schemeClr val="tx1"/>
                </a:solidFill>
                <a:latin typeface="Times New Roman" pitchFamily="18" charset="0"/>
                <a:cs typeface="Times New Roman" pitchFamily="18" charset="0"/>
              </a:rPr>
              <a:t>n</a:t>
            </a:r>
            <a:r>
              <a:rPr lang="fr-FR" sz="2400" dirty="0" smtClean="0">
                <a:solidFill>
                  <a:schemeClr val="tx1"/>
                </a:solidFill>
                <a:latin typeface="Times New Roman" pitchFamily="18" charset="0"/>
                <a:cs typeface="Times New Roman" pitchFamily="18" charset="0"/>
              </a:rPr>
              <a:t> biens, il y aurait </a:t>
            </a:r>
            <a:r>
              <a:rPr lang="fr-FR" sz="2400" i="1" dirty="0" smtClean="0">
                <a:solidFill>
                  <a:schemeClr val="tx1"/>
                </a:solidFill>
                <a:latin typeface="Times New Roman" pitchFamily="18" charset="0"/>
                <a:cs typeface="Times New Roman" pitchFamily="18" charset="0"/>
              </a:rPr>
              <a:t>n(n-1)/2 </a:t>
            </a:r>
            <a:r>
              <a:rPr lang="fr-FR" sz="2400" dirty="0" smtClean="0">
                <a:solidFill>
                  <a:schemeClr val="tx1"/>
                </a:solidFill>
                <a:latin typeface="Times New Roman" pitchFamily="18" charset="0"/>
                <a:cs typeface="Times New Roman" pitchFamily="18" charset="0"/>
              </a:rPr>
              <a:t>prix</a:t>
            </a:r>
            <a:r>
              <a:rPr lang="fr-FR" sz="2400" i="1" dirty="0" smtClean="0">
                <a:solidFill>
                  <a:schemeClr val="tx1"/>
                </a:solidFill>
                <a:latin typeface="Times New Roman" pitchFamily="18" charset="0"/>
                <a:cs typeface="Times New Roman" pitchFamily="18" charset="0"/>
              </a:rPr>
              <a:t>; </a:t>
            </a:r>
            <a:r>
              <a:rPr lang="fr-FR" sz="2400" dirty="0" smtClean="0">
                <a:solidFill>
                  <a:schemeClr val="tx1"/>
                </a:solidFill>
                <a:latin typeface="Times New Roman" pitchFamily="18" charset="0"/>
                <a:cs typeface="Times New Roman" pitchFamily="18" charset="0"/>
              </a:rPr>
              <a:t>la monnaie réduit le nombre des prix à </a:t>
            </a:r>
            <a:r>
              <a:rPr lang="fr-FR" sz="2400" i="1" dirty="0" smtClean="0">
                <a:solidFill>
                  <a:schemeClr val="tx1"/>
                </a:solidFill>
                <a:latin typeface="Times New Roman" pitchFamily="18" charset="0"/>
                <a:cs typeface="Times New Roman" pitchFamily="18" charset="0"/>
              </a:rPr>
              <a:t>n </a:t>
            </a:r>
            <a:r>
              <a:rPr lang="fr-FR" sz="2400" dirty="0" smtClean="0">
                <a:solidFill>
                  <a:schemeClr val="tx1"/>
                </a:solidFill>
                <a:latin typeface="Times New Roman" pitchFamily="18" charset="0"/>
                <a:cs typeface="Times New Roman" pitchFamily="18" charset="0"/>
              </a:rPr>
              <a:t>et fournit un étalon homogène.</a:t>
            </a:r>
          </a:p>
          <a:p>
            <a:pPr marL="534988" indent="-534988" algn="just">
              <a:defRPr/>
            </a:pPr>
            <a:endParaRPr lang="fr-FR" sz="2400" dirty="0" smtClean="0">
              <a:solidFill>
                <a:schemeClr val="tx1"/>
              </a:solidFill>
              <a:latin typeface="Times New Roman" pitchFamily="18" charset="0"/>
              <a:cs typeface="Times New Roman" pitchFamily="18" charset="0"/>
            </a:endParaRPr>
          </a:p>
          <a:p>
            <a:pPr algn="just">
              <a:buFont typeface="Wingdings" pitchFamily="2" charset="2"/>
              <a:buChar char="ü"/>
              <a:defRPr/>
            </a:pPr>
            <a:r>
              <a:rPr lang="fr-FR" sz="4800" i="1" dirty="0" smtClean="0">
                <a:solidFill>
                  <a:schemeClr val="tx1"/>
                </a:solidFill>
                <a:latin typeface="Times New Roman" pitchFamily="18" charset="0"/>
                <a:cs typeface="Times New Roman" pitchFamily="18" charset="0"/>
              </a:rPr>
              <a:t>Reserve de valeur</a:t>
            </a:r>
          </a:p>
          <a:p>
            <a:pPr marL="534988" indent="-534988" algn="just">
              <a:defRPr/>
            </a:pPr>
            <a:r>
              <a:rPr lang="fr-FR" sz="2400" dirty="0" smtClean="0">
                <a:solidFill>
                  <a:schemeClr val="tx1"/>
                </a:solidFill>
                <a:latin typeface="Times New Roman" pitchFamily="18" charset="0"/>
                <a:cs typeface="Times New Roman" pitchFamily="18" charset="0"/>
              </a:rPr>
              <a:t>       La monnaie est un pouvoir d’achat mis en réserve et transférable dans le temps </a:t>
            </a:r>
            <a:r>
              <a:rPr lang="fr-FR" sz="2400" i="1" dirty="0" smtClean="0">
                <a:solidFill>
                  <a:schemeClr val="tx1"/>
                </a:solidFill>
                <a:latin typeface="Times New Roman" pitchFamily="18" charset="0"/>
                <a:cs typeface="Times New Roman" pitchFamily="18" charset="0"/>
              </a:rPr>
              <a:t>(Valeur réelle ≠ Valeur nominale).</a:t>
            </a:r>
          </a:p>
        </p:txBody>
      </p:sp>
      <p:sp>
        <p:nvSpPr>
          <p:cNvPr id="4" name="Espace réservé du pied de page 3"/>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checkerboard(across)">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checkerboard(across)">
                                      <p:cBhvr>
                                        <p:cTn id="15" dur="500"/>
                                        <p:tgtEl>
                                          <p:spTgt spid="3">
                                            <p:txEl>
                                              <p:pRg st="3" end="3"/>
                                            </p:txEl>
                                          </p:spTgt>
                                        </p:tgtEl>
                                      </p:cBhvr>
                                    </p:animEffect>
                                  </p:childTnLst>
                                </p:cTn>
                              </p:par>
                              <p:par>
                                <p:cTn id="16" presetID="5" presetClass="entr" presetSubtype="10" fill="hold"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checkerboard(across)">
                                      <p:cBhvr>
                                        <p:cTn id="18" dur="500"/>
                                        <p:tgtEl>
                                          <p:spTgt spid="3">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checkerboard(across)">
                                      <p:cBhvr>
                                        <p:cTn id="23" dur="500"/>
                                        <p:tgtEl>
                                          <p:spTgt spid="3">
                                            <p:txEl>
                                              <p:pRg st="6" end="6"/>
                                            </p:txEl>
                                          </p:spTgt>
                                        </p:tgtEl>
                                      </p:cBhvr>
                                    </p:animEffect>
                                  </p:childTnLst>
                                </p:cTn>
                              </p:par>
                              <p:par>
                                <p:cTn id="24" presetID="5" presetClass="entr" presetSubtype="10" fill="hold" nodeType="withEffect">
                                  <p:stCondLst>
                                    <p:cond delay="0"/>
                                  </p:stCondLst>
                                  <p:childTnLst>
                                    <p:set>
                                      <p:cBhvr>
                                        <p:cTn id="25" dur="1" fill="hold">
                                          <p:stCondLst>
                                            <p:cond delay="0"/>
                                          </p:stCondLst>
                                        </p:cTn>
                                        <p:tgtEl>
                                          <p:spTgt spid="3">
                                            <p:txEl>
                                              <p:pRg st="7" end="7"/>
                                            </p:txEl>
                                          </p:spTgt>
                                        </p:tgtEl>
                                        <p:attrNameLst>
                                          <p:attrName>style.visibility</p:attrName>
                                        </p:attrNameLst>
                                      </p:cBhvr>
                                      <p:to>
                                        <p:strVal val="visible"/>
                                      </p:to>
                                    </p:set>
                                    <p:animEffect transition="in" filter="checkerboard(across)">
                                      <p:cBhvr>
                                        <p:cTn id="26"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re 1"/>
          <p:cNvSpPr>
            <a:spLocks noGrp="1"/>
          </p:cNvSpPr>
          <p:nvPr>
            <p:ph type="title"/>
          </p:nvPr>
        </p:nvSpPr>
        <p:spPr/>
        <p:txBody>
          <a:bodyPr/>
          <a:lstStyle/>
          <a:p>
            <a:pPr eaLnBrk="1" hangingPunct="1">
              <a:defRPr/>
            </a:pPr>
            <a:r>
              <a:rPr lang="fr-FR" dirty="0" smtClean="0">
                <a:effectLst>
                  <a:outerShdw blurRad="38100" dist="38100" dir="2700000" algn="tl">
                    <a:srgbClr val="000000">
                      <a:alpha val="43137"/>
                    </a:srgbClr>
                  </a:outerShdw>
                </a:effectLst>
                <a:latin typeface="Times New Roman" pitchFamily="18" charset="0"/>
                <a:cs typeface="Times New Roman" pitchFamily="18" charset="0"/>
              </a:rPr>
              <a:t>Introduction du chapitre :</a:t>
            </a:r>
          </a:p>
        </p:txBody>
      </p:sp>
      <p:sp>
        <p:nvSpPr>
          <p:cNvPr id="62467" name="Espace réservé du contenu 2"/>
          <p:cNvSpPr>
            <a:spLocks noGrp="1"/>
          </p:cNvSpPr>
          <p:nvPr>
            <p:ph idx="1"/>
          </p:nvPr>
        </p:nvSpPr>
        <p:spPr/>
        <p:txBody>
          <a:bodyPr/>
          <a:lstStyle/>
          <a:p>
            <a:pPr marL="0" indent="0" algn="just" eaLnBrk="1" hangingPunct="1">
              <a:buFont typeface="Arial" charset="0"/>
              <a:buNone/>
            </a:pPr>
            <a:endParaRPr lang="fr-FR" smtClean="0">
              <a:latin typeface="Times New Roman" pitchFamily="18" charset="0"/>
              <a:cs typeface="Times New Roman" pitchFamily="18" charset="0"/>
            </a:endParaRPr>
          </a:p>
          <a:p>
            <a:pPr marL="0" indent="0" algn="just" eaLnBrk="1" hangingPunct="1">
              <a:buFont typeface="Arial" charset="0"/>
              <a:buNone/>
            </a:pPr>
            <a:r>
              <a:rPr lang="fr-FR" smtClean="0">
                <a:latin typeface="Times New Roman" pitchFamily="18" charset="0"/>
                <a:cs typeface="Times New Roman" pitchFamily="18" charset="0"/>
              </a:rPr>
              <a:t>Il y a création monétaire lorsqu’il y un circuit monétaire mettant en liaison un AENF et un AEF et à l’occasion duquel le bilan de l’AEF connait une augmentation simultanée de son actif et de son passif.</a:t>
            </a:r>
          </a:p>
        </p:txBody>
      </p:sp>
      <p:sp>
        <p:nvSpPr>
          <p:cNvPr id="4" name="Espace réservé du pied de page 3"/>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576263"/>
          </a:xfrm>
        </p:spPr>
        <p:txBody>
          <a:bodyPr rtlCol="0">
            <a:noAutofit/>
          </a:bodyPr>
          <a:lstStyle/>
          <a:p>
            <a:pPr eaLnBrk="1" fontAlgn="auto" hangingPunct="1">
              <a:spcAft>
                <a:spcPts val="0"/>
              </a:spcAft>
              <a:defRPr/>
            </a:pPr>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Tendance de long terme de la masse monétaire au Maroc</a:t>
            </a:r>
            <a:b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br>
            <a:r>
              <a:rPr lang="fr-FR" sz="2000" dirty="0" smtClean="0">
                <a:latin typeface="Times New Roman" pitchFamily="18" charset="0"/>
                <a:cs typeface="Times New Roman" pitchFamily="18" charset="0"/>
              </a:rPr>
              <a:t>1985-2011 </a:t>
            </a:r>
          </a:p>
        </p:txBody>
      </p:sp>
      <p:graphicFrame>
        <p:nvGraphicFramePr>
          <p:cNvPr id="5" name="Espace réservé du contenu 4"/>
          <p:cNvGraphicFramePr>
            <a:graphicFrameLocks noGrp="1"/>
          </p:cNvGraphicFramePr>
          <p:nvPr>
            <p:ph idx="1"/>
          </p:nvPr>
        </p:nvGraphicFramePr>
        <p:xfrm>
          <a:off x="0" y="714356"/>
          <a:ext cx="9144000" cy="6143644"/>
        </p:xfrm>
        <a:graphic>
          <a:graphicData uri="http://schemas.openxmlformats.org/drawingml/2006/chart">
            <c:chart xmlns:c="http://schemas.openxmlformats.org/drawingml/2006/chart" xmlns:r="http://schemas.openxmlformats.org/officeDocument/2006/relationships" r:id="rId2"/>
          </a:graphicData>
        </a:graphic>
      </p:graphicFrame>
      <p:sp>
        <p:nvSpPr>
          <p:cNvPr id="4" name="Espace réservé du pied de page 3"/>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63" y="0"/>
            <a:ext cx="10001251" cy="582613"/>
          </a:xfrm>
        </p:spPr>
        <p:txBody>
          <a:bodyPr/>
          <a:lstStyle/>
          <a:p>
            <a:pPr>
              <a:defRPr/>
            </a:pPr>
            <a:r>
              <a:rPr lang="fr-FR" sz="32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Fluctuations </a:t>
            </a:r>
            <a:r>
              <a:rPr lang="fr-FR" sz="2800" smtClean="0">
                <a:effectLst>
                  <a:outerShdw blurRad="38100" dist="38100" dir="2700000" algn="tl">
                    <a:srgbClr val="000000">
                      <a:alpha val="43137"/>
                    </a:srgbClr>
                  </a:outerShdw>
                </a:effectLst>
                <a:latin typeface="Times New Roman" pitchFamily="18" charset="0"/>
                <a:cs typeface="Times New Roman" pitchFamily="18" charset="0"/>
              </a:rPr>
              <a:t>à court </a:t>
            </a:r>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terme de la masse monétaire au Maroc</a:t>
            </a:r>
            <a:b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br>
            <a:r>
              <a:rPr lang="fr-FR" sz="2000" dirty="0" smtClean="0">
                <a:latin typeface="Times New Roman" pitchFamily="18" charset="0"/>
                <a:cs typeface="Times New Roman" pitchFamily="18" charset="0"/>
              </a:rPr>
              <a:t>Aout:2009-Aout:2012</a:t>
            </a:r>
            <a:endParaRPr lang="fr-FR" sz="2000" dirty="0">
              <a:latin typeface="Times New Roman" pitchFamily="18" charset="0"/>
              <a:cs typeface="Times New Roman" pitchFamily="18" charset="0"/>
            </a:endParaRPr>
          </a:p>
        </p:txBody>
      </p:sp>
      <p:graphicFrame>
        <p:nvGraphicFramePr>
          <p:cNvPr id="6" name="Espace réservé du contenu 5"/>
          <p:cNvGraphicFramePr>
            <a:graphicFrameLocks noGrp="1"/>
          </p:cNvGraphicFramePr>
          <p:nvPr>
            <p:ph idx="1"/>
          </p:nvPr>
        </p:nvGraphicFramePr>
        <p:xfrm>
          <a:off x="0" y="714356"/>
          <a:ext cx="9144000" cy="6143644"/>
        </p:xfrm>
        <a:graphic>
          <a:graphicData uri="http://schemas.openxmlformats.org/drawingml/2006/chart">
            <c:chart xmlns:c="http://schemas.openxmlformats.org/drawingml/2006/chart" xmlns:r="http://schemas.openxmlformats.org/officeDocument/2006/relationships" r:id="rId2"/>
          </a:graphicData>
        </a:graphic>
      </p:graphicFrame>
      <p:sp>
        <p:nvSpPr>
          <p:cNvPr id="4" name="Espace réservé du pied de page 3"/>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2875" y="0"/>
            <a:ext cx="9429750" cy="620713"/>
          </a:xfrm>
        </p:spPr>
        <p:txBody>
          <a:bodyPr rtlCol="0">
            <a:noAutofit/>
          </a:bodyPr>
          <a:lstStyle/>
          <a:p>
            <a:pPr eaLnBrk="1" fontAlgn="auto" hangingPunct="1">
              <a:spcAft>
                <a:spcPts val="0"/>
              </a:spcAft>
              <a:defRPr/>
            </a:pPr>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Décomposition </a:t>
            </a:r>
            <a:r>
              <a:rPr lang="fr-FR" sz="2800" i="1" dirty="0" smtClean="0">
                <a:effectLst>
                  <a:outerShdw blurRad="38100" dist="38100" dir="2700000" algn="tl">
                    <a:srgbClr val="000000">
                      <a:alpha val="43137"/>
                    </a:srgbClr>
                  </a:outerShdw>
                </a:effectLst>
                <a:latin typeface="Times New Roman" pitchFamily="18" charset="0"/>
                <a:cs typeface="Times New Roman" pitchFamily="18" charset="0"/>
              </a:rPr>
              <a:t>Tendance-Cycle</a:t>
            </a:r>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 de la masse monétaire</a:t>
            </a:r>
            <a:endParaRPr lang="fr-FR" sz="2800" dirty="0">
              <a:effectLst>
                <a:outerShdw blurRad="38100" dist="38100" dir="2700000" algn="tl">
                  <a:srgbClr val="000000">
                    <a:alpha val="43137"/>
                  </a:srgbClr>
                </a:outerShdw>
              </a:effectLst>
              <a:latin typeface="Times New Roman" pitchFamily="18" charset="0"/>
              <a:cs typeface="Times New Roman" pitchFamily="18" charset="0"/>
            </a:endParaRPr>
          </a:p>
        </p:txBody>
      </p:sp>
      <p:cxnSp>
        <p:nvCxnSpPr>
          <p:cNvPr id="6" name="Connecteur en arc 5"/>
          <p:cNvCxnSpPr/>
          <p:nvPr/>
        </p:nvCxnSpPr>
        <p:spPr>
          <a:xfrm flipV="1">
            <a:off x="2195513" y="2560638"/>
            <a:ext cx="2084387" cy="1909762"/>
          </a:xfrm>
          <a:prstGeom prst="curvedConnector3">
            <a:avLst>
              <a:gd name="adj1" fmla="val 50000"/>
            </a:avLst>
          </a:prstGeom>
        </p:spPr>
        <p:style>
          <a:lnRef idx="1">
            <a:schemeClr val="accent1"/>
          </a:lnRef>
          <a:fillRef idx="0">
            <a:schemeClr val="accent1"/>
          </a:fillRef>
          <a:effectRef idx="0">
            <a:schemeClr val="accent1"/>
          </a:effectRef>
          <a:fontRef idx="minor">
            <a:schemeClr val="tx1"/>
          </a:fontRef>
        </p:style>
      </p:cxnSp>
      <p:cxnSp>
        <p:nvCxnSpPr>
          <p:cNvPr id="13" name="Connecteur en arc 12"/>
          <p:cNvCxnSpPr/>
          <p:nvPr/>
        </p:nvCxnSpPr>
        <p:spPr>
          <a:xfrm rot="10800000" flipV="1">
            <a:off x="6659563" y="1552575"/>
            <a:ext cx="1630362" cy="1585913"/>
          </a:xfrm>
          <a:prstGeom prst="curvedConnector3">
            <a:avLst>
              <a:gd name="adj1" fmla="val 50000"/>
            </a:avLst>
          </a:prstGeom>
        </p:spPr>
        <p:style>
          <a:lnRef idx="1">
            <a:schemeClr val="accent1"/>
          </a:lnRef>
          <a:fillRef idx="0">
            <a:schemeClr val="accent1"/>
          </a:fillRef>
          <a:effectRef idx="0">
            <a:schemeClr val="accent1"/>
          </a:effectRef>
          <a:fontRef idx="minor">
            <a:schemeClr val="tx1"/>
          </a:fontRef>
        </p:style>
      </p:cxnSp>
      <p:cxnSp>
        <p:nvCxnSpPr>
          <p:cNvPr id="14" name="Connecteur en arc 13"/>
          <p:cNvCxnSpPr/>
          <p:nvPr/>
        </p:nvCxnSpPr>
        <p:spPr>
          <a:xfrm>
            <a:off x="4244975" y="2560638"/>
            <a:ext cx="1592263" cy="592137"/>
          </a:xfrm>
          <a:prstGeom prst="curvedConnector3">
            <a:avLst>
              <a:gd name="adj1" fmla="val 53648"/>
            </a:avLst>
          </a:prstGeom>
        </p:spPr>
        <p:style>
          <a:lnRef idx="1">
            <a:schemeClr val="accent1"/>
          </a:lnRef>
          <a:fillRef idx="0">
            <a:schemeClr val="accent1"/>
          </a:fillRef>
          <a:effectRef idx="0">
            <a:schemeClr val="accent1"/>
          </a:effectRef>
          <a:fontRef idx="minor">
            <a:schemeClr val="tx1"/>
          </a:fontRef>
        </p:style>
      </p:cxnSp>
      <p:cxnSp>
        <p:nvCxnSpPr>
          <p:cNvPr id="40" name="Connecteur droit 39"/>
          <p:cNvCxnSpPr>
            <a:endCxn id="65548" idx="1"/>
          </p:cNvCxnSpPr>
          <p:nvPr/>
        </p:nvCxnSpPr>
        <p:spPr>
          <a:xfrm flipV="1">
            <a:off x="0" y="2798763"/>
            <a:ext cx="5616575" cy="2038350"/>
          </a:xfrm>
          <a:prstGeom prst="line">
            <a:avLst/>
          </a:prstGeom>
          <a:ln>
            <a:prstDash val="dash"/>
          </a:ln>
        </p:spPr>
        <p:style>
          <a:lnRef idx="2">
            <a:schemeClr val="accent2"/>
          </a:lnRef>
          <a:fillRef idx="0">
            <a:schemeClr val="accent2"/>
          </a:fillRef>
          <a:effectRef idx="1">
            <a:schemeClr val="accent2"/>
          </a:effectRef>
          <a:fontRef idx="minor">
            <a:schemeClr val="tx1"/>
          </a:fontRef>
        </p:style>
      </p:cxnSp>
      <p:sp>
        <p:nvSpPr>
          <p:cNvPr id="43" name="Rectangle 42"/>
          <p:cNvSpPr/>
          <p:nvPr/>
        </p:nvSpPr>
        <p:spPr>
          <a:xfrm>
            <a:off x="1846263" y="1974850"/>
            <a:ext cx="1349375" cy="649288"/>
          </a:xfrm>
          <a:prstGeom prst="wedgeRectCallout">
            <a:avLst>
              <a:gd name="adj1" fmla="val 51624"/>
              <a:gd name="adj2" fmla="val 163022"/>
            </a:avLst>
          </a:prstGeom>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fr-FR" sz="2000" b="1" dirty="0">
                <a:latin typeface="Times New Roman" pitchFamily="18" charset="0"/>
                <a:cs typeface="Times New Roman" pitchFamily="18" charset="0"/>
              </a:rPr>
              <a:t>Création monétaire</a:t>
            </a:r>
          </a:p>
        </p:txBody>
      </p:sp>
      <p:sp>
        <p:nvSpPr>
          <p:cNvPr id="44" name="Rectangle 43"/>
          <p:cNvSpPr/>
          <p:nvPr/>
        </p:nvSpPr>
        <p:spPr>
          <a:xfrm>
            <a:off x="4291013" y="1052513"/>
            <a:ext cx="1465262" cy="760412"/>
          </a:xfrm>
          <a:prstGeom prst="wedgeRectCallout">
            <a:avLst>
              <a:gd name="adj1" fmla="val 173726"/>
              <a:gd name="adj2" fmla="val 65531"/>
            </a:avLst>
          </a:prstGeom>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fr-FR" sz="2000" b="1" dirty="0">
                <a:latin typeface="Times New Roman" pitchFamily="18" charset="0"/>
                <a:cs typeface="Times New Roman" pitchFamily="18" charset="0"/>
              </a:rPr>
              <a:t>Création monétaire</a:t>
            </a:r>
          </a:p>
        </p:txBody>
      </p:sp>
      <p:sp>
        <p:nvSpPr>
          <p:cNvPr id="45" name="Rectangle 44"/>
          <p:cNvSpPr/>
          <p:nvPr/>
        </p:nvSpPr>
        <p:spPr>
          <a:xfrm>
            <a:off x="331788" y="5013325"/>
            <a:ext cx="1503362" cy="647700"/>
          </a:xfrm>
          <a:prstGeom prst="wedgeRectCallout">
            <a:avLst>
              <a:gd name="adj1" fmla="val 32394"/>
              <a:gd name="adj2" fmla="val -187525"/>
            </a:avLst>
          </a:prstGeom>
        </p:spPr>
        <p:style>
          <a:lnRef idx="1">
            <a:schemeClr val="accent3"/>
          </a:lnRef>
          <a:fillRef idx="3">
            <a:schemeClr val="accent3"/>
          </a:fillRef>
          <a:effectRef idx="2">
            <a:schemeClr val="accent3"/>
          </a:effectRef>
          <a:fontRef idx="minor">
            <a:schemeClr val="lt1"/>
          </a:fontRef>
        </p:style>
        <p:txBody>
          <a:bodyPr anchor="ctr"/>
          <a:lstStyle/>
          <a:p>
            <a:pPr algn="ctr" fontAlgn="auto">
              <a:spcBef>
                <a:spcPts val="0"/>
              </a:spcBef>
              <a:spcAft>
                <a:spcPts val="0"/>
              </a:spcAft>
              <a:defRPr/>
            </a:pPr>
            <a:r>
              <a:rPr lang="fr-FR" sz="2000" b="1" dirty="0">
                <a:latin typeface="Times New Roman" pitchFamily="18" charset="0"/>
                <a:cs typeface="Times New Roman" pitchFamily="18" charset="0"/>
              </a:rPr>
              <a:t>Destruction monétaire</a:t>
            </a:r>
          </a:p>
        </p:txBody>
      </p:sp>
      <p:sp>
        <p:nvSpPr>
          <p:cNvPr id="46" name="Rectangle 45"/>
          <p:cNvSpPr/>
          <p:nvPr/>
        </p:nvSpPr>
        <p:spPr>
          <a:xfrm>
            <a:off x="2870200" y="4294188"/>
            <a:ext cx="1765300" cy="719137"/>
          </a:xfrm>
          <a:prstGeom prst="wedgeRectCallout">
            <a:avLst>
              <a:gd name="adj1" fmla="val 74409"/>
              <a:gd name="adj2" fmla="val -263963"/>
            </a:avLst>
          </a:prstGeom>
        </p:spPr>
        <p:style>
          <a:lnRef idx="1">
            <a:schemeClr val="accent3"/>
          </a:lnRef>
          <a:fillRef idx="3">
            <a:schemeClr val="accent3"/>
          </a:fillRef>
          <a:effectRef idx="2">
            <a:schemeClr val="accent3"/>
          </a:effectRef>
          <a:fontRef idx="minor">
            <a:schemeClr val="lt1"/>
          </a:fontRef>
        </p:style>
        <p:txBody>
          <a:bodyPr anchor="ctr"/>
          <a:lstStyle/>
          <a:p>
            <a:pPr algn="ctr" fontAlgn="auto">
              <a:spcBef>
                <a:spcPts val="0"/>
              </a:spcBef>
              <a:spcAft>
                <a:spcPts val="0"/>
              </a:spcAft>
              <a:defRPr/>
            </a:pPr>
            <a:r>
              <a:rPr lang="fr-FR" sz="2000" b="1" dirty="0">
                <a:latin typeface="Times New Roman" pitchFamily="18" charset="0"/>
                <a:cs typeface="Times New Roman" pitchFamily="18" charset="0"/>
              </a:rPr>
              <a:t>Destruction monétaire</a:t>
            </a:r>
          </a:p>
        </p:txBody>
      </p:sp>
      <p:cxnSp>
        <p:nvCxnSpPr>
          <p:cNvPr id="74" name="Connecteur en arc 73"/>
          <p:cNvCxnSpPr/>
          <p:nvPr/>
        </p:nvCxnSpPr>
        <p:spPr>
          <a:xfrm rot="10800000">
            <a:off x="1033463" y="3929063"/>
            <a:ext cx="1162050" cy="541337"/>
          </a:xfrm>
          <a:prstGeom prst="curvedConnector3">
            <a:avLst>
              <a:gd name="adj1" fmla="val 50000"/>
            </a:avLst>
          </a:prstGeom>
        </p:spPr>
        <p:style>
          <a:lnRef idx="1">
            <a:schemeClr val="accent1"/>
          </a:lnRef>
          <a:fillRef idx="0">
            <a:schemeClr val="accent1"/>
          </a:fillRef>
          <a:effectRef idx="0">
            <a:schemeClr val="accent1"/>
          </a:effectRef>
          <a:fontRef idx="minor">
            <a:schemeClr val="tx1"/>
          </a:fontRef>
        </p:style>
      </p:cxnSp>
      <p:sp>
        <p:nvSpPr>
          <p:cNvPr id="65548" name="ZoneTexte 88"/>
          <p:cNvSpPr txBox="1">
            <a:spLocks noChangeArrowheads="1"/>
          </p:cNvSpPr>
          <p:nvPr/>
        </p:nvSpPr>
        <p:spPr bwMode="auto">
          <a:xfrm rot="-1227488">
            <a:off x="5573713" y="2360613"/>
            <a:ext cx="1363662" cy="400050"/>
          </a:xfrm>
          <a:prstGeom prst="rect">
            <a:avLst/>
          </a:prstGeom>
          <a:noFill/>
          <a:ln w="9525">
            <a:noFill/>
            <a:miter lim="800000"/>
            <a:headEnd/>
            <a:tailEnd/>
          </a:ln>
        </p:spPr>
        <p:txBody>
          <a:bodyPr>
            <a:spAutoFit/>
          </a:bodyPr>
          <a:lstStyle/>
          <a:p>
            <a:r>
              <a:rPr lang="fr-FR" sz="2000" b="1" i="1">
                <a:solidFill>
                  <a:schemeClr val="accent2"/>
                </a:solidFill>
                <a:latin typeface="Times New Roman" pitchFamily="18" charset="0"/>
                <a:cs typeface="Times New Roman" pitchFamily="18" charset="0"/>
              </a:rPr>
              <a:t>Tendance</a:t>
            </a:r>
          </a:p>
        </p:txBody>
      </p:sp>
      <p:cxnSp>
        <p:nvCxnSpPr>
          <p:cNvPr id="90" name="Connecteur droit 89"/>
          <p:cNvCxnSpPr/>
          <p:nvPr/>
        </p:nvCxnSpPr>
        <p:spPr>
          <a:xfrm flipV="1">
            <a:off x="6802438" y="1433513"/>
            <a:ext cx="2341562" cy="931862"/>
          </a:xfrm>
          <a:prstGeom prst="line">
            <a:avLst/>
          </a:prstGeom>
          <a:ln>
            <a:prstDash val="dash"/>
          </a:ln>
        </p:spPr>
        <p:style>
          <a:lnRef idx="2">
            <a:schemeClr val="accent2"/>
          </a:lnRef>
          <a:fillRef idx="0">
            <a:schemeClr val="accent2"/>
          </a:fillRef>
          <a:effectRef idx="1">
            <a:schemeClr val="accent2"/>
          </a:effectRef>
          <a:fontRef idx="minor">
            <a:schemeClr val="tx1"/>
          </a:fontRef>
        </p:style>
      </p:cxnSp>
      <p:sp>
        <p:nvSpPr>
          <p:cNvPr id="117" name="ZoneTexte 116"/>
          <p:cNvSpPr txBox="1"/>
          <p:nvPr/>
        </p:nvSpPr>
        <p:spPr>
          <a:xfrm>
            <a:off x="5848350" y="2635250"/>
            <a:ext cx="814388" cy="677863"/>
          </a:xfrm>
          <a:prstGeom prst="rect">
            <a:avLst/>
          </a:prstGeom>
          <a:noFill/>
        </p:spPr>
        <p:txBody>
          <a:bodyPr>
            <a:spAutoFit/>
          </a:bodyPr>
          <a:lstStyle/>
          <a:p>
            <a:pPr fontAlgn="auto">
              <a:spcBef>
                <a:spcPts val="0"/>
              </a:spcBef>
              <a:spcAft>
                <a:spcPts val="0"/>
              </a:spcAft>
              <a:defRPr/>
            </a:pPr>
            <a:r>
              <a:rPr lang="fr-FR" dirty="0">
                <a:solidFill>
                  <a:schemeClr val="tx2">
                    <a:lumMod val="60000"/>
                    <a:lumOff val="40000"/>
                  </a:schemeClr>
                </a:solidFill>
                <a:latin typeface="Times New Roman" pitchFamily="18" charset="0"/>
                <a:cs typeface="Times New Roman" pitchFamily="18" charset="0"/>
              </a:rPr>
              <a:t> </a:t>
            </a:r>
            <a:r>
              <a:rPr lang="fr-FR" sz="2000" dirty="0">
                <a:solidFill>
                  <a:schemeClr val="tx2">
                    <a:lumMod val="60000"/>
                    <a:lumOff val="40000"/>
                  </a:schemeClr>
                </a:solidFill>
                <a:latin typeface="Times New Roman" pitchFamily="18" charset="0"/>
                <a:cs typeface="Times New Roman" pitchFamily="18" charset="0"/>
              </a:rPr>
              <a:t>Cycle</a:t>
            </a:r>
          </a:p>
        </p:txBody>
      </p:sp>
      <p:sp>
        <p:nvSpPr>
          <p:cNvPr id="144" name="Arc 143"/>
          <p:cNvSpPr/>
          <p:nvPr/>
        </p:nvSpPr>
        <p:spPr>
          <a:xfrm rot="15993327">
            <a:off x="631825" y="3663950"/>
            <a:ext cx="855663" cy="1408113"/>
          </a:xfrm>
          <a:prstGeom prst="arc">
            <a:avLst/>
          </a:pr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fr-FR"/>
          </a:p>
        </p:txBody>
      </p:sp>
      <p:sp>
        <p:nvSpPr>
          <p:cNvPr id="16" name="Espace réservé du pied de page 15"/>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5"/>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animBg="1"/>
      <p:bldP spid="44" grpId="0" animBg="1"/>
      <p:bldP spid="45" grpId="0" animBg="1"/>
      <p:bldP spid="46" grpId="0" animBg="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re 1"/>
          <p:cNvSpPr>
            <a:spLocks noGrp="1"/>
          </p:cNvSpPr>
          <p:nvPr>
            <p:ph type="title"/>
          </p:nvPr>
        </p:nvSpPr>
        <p:spPr>
          <a:xfrm>
            <a:off x="-46038" y="31750"/>
            <a:ext cx="9036051" cy="490538"/>
          </a:xfrm>
        </p:spPr>
        <p:txBody>
          <a:bodyPr/>
          <a:lstStyle/>
          <a:p>
            <a:pPr eaLnBrk="1" hangingPunct="1">
              <a:defRPr/>
            </a:pPr>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Méthode d’appréhension de la création/destruction monétaire</a:t>
            </a:r>
          </a:p>
        </p:txBody>
      </p:sp>
      <p:graphicFrame>
        <p:nvGraphicFramePr>
          <p:cNvPr id="4" name="Espace réservé du contenu 3"/>
          <p:cNvGraphicFramePr>
            <a:graphicFrameLocks noGrp="1"/>
          </p:cNvGraphicFramePr>
          <p:nvPr>
            <p:ph idx="1"/>
          </p:nvPr>
        </p:nvGraphicFramePr>
        <p:xfrm>
          <a:off x="2428892" y="642918"/>
          <a:ext cx="6715108" cy="21431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Flèche droite rayée 5"/>
          <p:cNvSpPr/>
          <p:nvPr/>
        </p:nvSpPr>
        <p:spPr>
          <a:xfrm rot="16200000">
            <a:off x="-560387" y="2797175"/>
            <a:ext cx="3906837" cy="1928813"/>
          </a:xfrm>
          <a:prstGeom prst="stripedRightArrow">
            <a:avLst/>
          </a:prstGeom>
          <a:ln>
            <a:solidFill>
              <a:srgbClr val="FF0000"/>
            </a:solid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fr-FR" sz="2400" dirty="0">
                <a:solidFill>
                  <a:srgbClr val="FF0000"/>
                </a:solidFill>
                <a:latin typeface="Times New Roman" pitchFamily="18" charset="0"/>
                <a:cs typeface="Times New Roman" pitchFamily="18" charset="0"/>
              </a:rPr>
              <a:t>Approximations successives</a:t>
            </a:r>
          </a:p>
        </p:txBody>
      </p:sp>
      <p:sp>
        <p:nvSpPr>
          <p:cNvPr id="7" name="ZoneTexte 6"/>
          <p:cNvSpPr txBox="1">
            <a:spLocks noChangeArrowheads="1"/>
          </p:cNvSpPr>
          <p:nvPr/>
        </p:nvSpPr>
        <p:spPr bwMode="auto">
          <a:xfrm>
            <a:off x="-20638" y="5857875"/>
            <a:ext cx="3663951" cy="460375"/>
          </a:xfrm>
          <a:prstGeom prst="rect">
            <a:avLst/>
          </a:prstGeom>
          <a:noFill/>
          <a:ln w="9525">
            <a:noFill/>
            <a:miter lim="800000"/>
            <a:headEnd/>
            <a:tailEnd/>
          </a:ln>
        </p:spPr>
        <p:txBody>
          <a:bodyPr>
            <a:spAutoFit/>
          </a:bodyPr>
          <a:lstStyle/>
          <a:p>
            <a:r>
              <a:rPr lang="fr-FR" sz="2400" b="1" i="1">
                <a:solidFill>
                  <a:schemeClr val="tx2"/>
                </a:solidFill>
                <a:latin typeface="Times New Roman" pitchFamily="18" charset="0"/>
                <a:cs typeface="Times New Roman" pitchFamily="18" charset="0"/>
              </a:rPr>
              <a:t>Simplification de la réalité</a:t>
            </a:r>
          </a:p>
        </p:txBody>
      </p:sp>
      <p:sp>
        <p:nvSpPr>
          <p:cNvPr id="8" name="ZoneTexte 7"/>
          <p:cNvSpPr txBox="1">
            <a:spLocks noChangeArrowheads="1"/>
          </p:cNvSpPr>
          <p:nvPr/>
        </p:nvSpPr>
        <p:spPr bwMode="auto">
          <a:xfrm>
            <a:off x="14288" y="1323975"/>
            <a:ext cx="2700337" cy="522288"/>
          </a:xfrm>
          <a:prstGeom prst="rect">
            <a:avLst/>
          </a:prstGeom>
          <a:noFill/>
          <a:ln w="9525">
            <a:noFill/>
            <a:miter lim="800000"/>
            <a:headEnd/>
            <a:tailEnd/>
          </a:ln>
        </p:spPr>
        <p:txBody>
          <a:bodyPr>
            <a:spAutoFit/>
          </a:bodyPr>
          <a:lstStyle/>
          <a:p>
            <a:r>
              <a:rPr lang="fr-FR" sz="2800" b="1" i="1">
                <a:solidFill>
                  <a:schemeClr val="tx2"/>
                </a:solidFill>
                <a:latin typeface="Times New Roman" pitchFamily="18" charset="0"/>
                <a:cs typeface="Times New Roman" pitchFamily="18" charset="0"/>
              </a:rPr>
              <a:t>Réalité </a:t>
            </a:r>
            <a:r>
              <a:rPr lang="fr-FR" sz="2400" b="1" i="1">
                <a:solidFill>
                  <a:schemeClr val="tx2"/>
                </a:solidFill>
                <a:latin typeface="Times New Roman" pitchFamily="18" charset="0"/>
                <a:cs typeface="Times New Roman" pitchFamily="18" charset="0"/>
              </a:rPr>
              <a:t>complexe</a:t>
            </a:r>
          </a:p>
        </p:txBody>
      </p:sp>
      <p:grpSp>
        <p:nvGrpSpPr>
          <p:cNvPr id="2" name="Groupe 10"/>
          <p:cNvGrpSpPr>
            <a:grpSpLocks/>
          </p:cNvGrpSpPr>
          <p:nvPr/>
        </p:nvGrpSpPr>
        <p:grpSpPr bwMode="auto">
          <a:xfrm>
            <a:off x="3708400" y="3143250"/>
            <a:ext cx="4435475" cy="1557338"/>
            <a:chOff x="61896" y="289127"/>
            <a:chExt cx="3013187" cy="2808312"/>
          </a:xfrm>
        </p:grpSpPr>
        <p:sp>
          <p:nvSpPr>
            <p:cNvPr id="12" name="Organigramme : Opération manuelle 11"/>
            <p:cNvSpPr/>
            <p:nvPr/>
          </p:nvSpPr>
          <p:spPr>
            <a:xfrm rot="16200000">
              <a:off x="134677" y="216346"/>
              <a:ext cx="2808312" cy="2953873"/>
            </a:xfrm>
            <a:prstGeom prst="flowChartManualOperation">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3" name="Organigramme : Opération manuelle 4"/>
            <p:cNvSpPr/>
            <p:nvPr/>
          </p:nvSpPr>
          <p:spPr>
            <a:xfrm>
              <a:off x="121211" y="1319700"/>
              <a:ext cx="2953872" cy="1030573"/>
            </a:xfrm>
            <a:prstGeom prst="rect">
              <a:avLst/>
            </a:prstGeom>
          </p:spPr>
          <p:style>
            <a:lnRef idx="0">
              <a:scrgbClr r="0" g="0" b="0"/>
            </a:lnRef>
            <a:fillRef idx="0">
              <a:scrgbClr r="0" g="0" b="0"/>
            </a:fillRef>
            <a:effectRef idx="0">
              <a:scrgbClr r="0" g="0" b="0"/>
            </a:effectRef>
            <a:fontRef idx="minor">
              <a:schemeClr val="lt1"/>
            </a:fontRef>
          </p:style>
          <p:txBody>
            <a:bodyPr lIns="114300" tIns="0" rIns="116047" bIns="0" spcCol="1270"/>
            <a:lstStyle/>
            <a:p>
              <a:pPr marL="0" lvl="1" defTabSz="622300" fontAlgn="auto">
                <a:lnSpc>
                  <a:spcPct val="90000"/>
                </a:lnSpc>
                <a:spcAft>
                  <a:spcPct val="15000"/>
                </a:spcAft>
                <a:defRPr/>
              </a:pPr>
              <a:r>
                <a:rPr lang="fr-FR" sz="2000" b="1" dirty="0">
                  <a:latin typeface="Times New Roman" pitchFamily="18" charset="0"/>
                  <a:cs typeface="Times New Roman" pitchFamily="18" charset="0"/>
                </a:rPr>
                <a:t>Dépôts des AENF chez les banques</a:t>
              </a:r>
            </a:p>
          </p:txBody>
        </p:sp>
      </p:grpSp>
      <p:sp>
        <p:nvSpPr>
          <p:cNvPr id="14" name="Flèche vers le bas 13"/>
          <p:cNvSpPr/>
          <p:nvPr/>
        </p:nvSpPr>
        <p:spPr>
          <a:xfrm rot="20924191">
            <a:off x="5184775" y="4637088"/>
            <a:ext cx="792163" cy="5048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grpSp>
        <p:nvGrpSpPr>
          <p:cNvPr id="3" name="Groupe 14"/>
          <p:cNvGrpSpPr>
            <a:grpSpLocks/>
          </p:cNvGrpSpPr>
          <p:nvPr/>
        </p:nvGrpSpPr>
        <p:grpSpPr bwMode="auto">
          <a:xfrm>
            <a:off x="4071938" y="5143500"/>
            <a:ext cx="5072062" cy="1643063"/>
            <a:chOff x="61897" y="0"/>
            <a:chExt cx="2953728" cy="2306822"/>
          </a:xfrm>
        </p:grpSpPr>
        <p:sp>
          <p:nvSpPr>
            <p:cNvPr id="16" name="Organigramme : Opération manuelle 15"/>
            <p:cNvSpPr/>
            <p:nvPr/>
          </p:nvSpPr>
          <p:spPr>
            <a:xfrm rot="16200000">
              <a:off x="385350" y="-323452"/>
              <a:ext cx="2306822" cy="2953728"/>
            </a:xfrm>
            <a:prstGeom prst="flowChartManualOperation">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7" name="Organigramme : Opération manuelle 4"/>
            <p:cNvSpPr/>
            <p:nvPr/>
          </p:nvSpPr>
          <p:spPr>
            <a:xfrm>
              <a:off x="61897" y="1063144"/>
              <a:ext cx="2953728" cy="641898"/>
            </a:xfrm>
            <a:prstGeom prst="rect">
              <a:avLst/>
            </a:prstGeom>
          </p:spPr>
          <p:style>
            <a:lnRef idx="0">
              <a:scrgbClr r="0" g="0" b="0"/>
            </a:lnRef>
            <a:fillRef idx="0">
              <a:scrgbClr r="0" g="0" b="0"/>
            </a:fillRef>
            <a:effectRef idx="0">
              <a:scrgbClr r="0" g="0" b="0"/>
            </a:effectRef>
            <a:fontRef idx="minor">
              <a:schemeClr val="lt1"/>
            </a:fontRef>
          </p:style>
          <p:txBody>
            <a:bodyPr lIns="114300" tIns="0" rIns="116047" bIns="0" spcCol="1270"/>
            <a:lstStyle/>
            <a:p>
              <a:pPr marL="0" lvl="1" algn="ctr" defTabSz="622300" fontAlgn="auto">
                <a:lnSpc>
                  <a:spcPct val="90000"/>
                </a:lnSpc>
                <a:spcAft>
                  <a:spcPct val="15000"/>
                </a:spcAft>
                <a:defRPr/>
              </a:pPr>
              <a:r>
                <a:rPr lang="fr-FR" sz="2000" b="1" dirty="0">
                  <a:latin typeface="Times New Roman" pitchFamily="18" charset="0"/>
                  <a:cs typeface="Times New Roman" pitchFamily="18" charset="0"/>
                </a:rPr>
                <a:t>Dépôts des AENF chez une seule banque</a:t>
              </a:r>
            </a:p>
          </p:txBody>
        </p:sp>
      </p:grpSp>
      <p:sp>
        <p:nvSpPr>
          <p:cNvPr id="18" name="Égal 17"/>
          <p:cNvSpPr/>
          <p:nvPr/>
        </p:nvSpPr>
        <p:spPr>
          <a:xfrm>
            <a:off x="3500438" y="5857875"/>
            <a:ext cx="571500" cy="428625"/>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sz="3200" dirty="0">
              <a:solidFill>
                <a:schemeClr val="tx1"/>
              </a:solidFill>
            </a:endParaRPr>
          </a:p>
        </p:txBody>
      </p:sp>
      <p:sp>
        <p:nvSpPr>
          <p:cNvPr id="19" name="Flèche vers le bas 18"/>
          <p:cNvSpPr/>
          <p:nvPr/>
        </p:nvSpPr>
        <p:spPr>
          <a:xfrm rot="20924191">
            <a:off x="4810125" y="2708275"/>
            <a:ext cx="792163" cy="5048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20" name="Espace réservé du pied de page 19"/>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nodeType="clickEffect">
                                  <p:stCondLst>
                                    <p:cond delay="0"/>
                                  </p:stCondLst>
                                  <p:childTnLst>
                                    <p:set>
                                      <p:cBhvr>
                                        <p:cTn id="42" dur="1" fill="hold">
                                          <p:stCondLst>
                                            <p:cond delay="0"/>
                                          </p:stCondLst>
                                        </p:cTn>
                                        <p:tgtEl>
                                          <p:spTgt spid="6">
                                            <p:txEl>
                                              <p:pRg st="0" end="0"/>
                                            </p:txEl>
                                          </p:spTgt>
                                        </p:tgtEl>
                                        <p:attrNameLst>
                                          <p:attrName>style.visibility</p:attrName>
                                        </p:attrNameLst>
                                      </p:cBhvr>
                                      <p:to>
                                        <p:strVal val="visible"/>
                                      </p:to>
                                    </p:set>
                                    <p:animEffect transition="in" filter="fade">
                                      <p:cBhvr>
                                        <p:cTn id="43"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0" y="1571612"/>
          <a:ext cx="9144000" cy="48291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243" name="ZoneTexte 6"/>
          <p:cNvSpPr txBox="1">
            <a:spLocks noChangeArrowheads="1"/>
          </p:cNvSpPr>
          <p:nvPr/>
        </p:nvSpPr>
        <p:spPr bwMode="auto">
          <a:xfrm>
            <a:off x="428625" y="-71438"/>
            <a:ext cx="8353425" cy="3416301"/>
          </a:xfrm>
          <a:prstGeom prst="rect">
            <a:avLst/>
          </a:prstGeom>
          <a:noFill/>
          <a:ln w="9525">
            <a:noFill/>
            <a:miter lim="800000"/>
            <a:headEnd/>
            <a:tailEnd/>
          </a:ln>
        </p:spPr>
        <p:txBody>
          <a:bodyPr>
            <a:spAutoFit/>
          </a:bodyPr>
          <a:lstStyle/>
          <a:p>
            <a:pPr algn="ctr">
              <a:defRPr/>
            </a:pPr>
            <a:endParaRPr lang="fr-FR" sz="3600" dirty="0">
              <a:effectLst>
                <a:outerShdw blurRad="38100" dist="38100" dir="2700000" algn="tl">
                  <a:srgbClr val="000000">
                    <a:alpha val="43137"/>
                  </a:srgbClr>
                </a:outerShdw>
              </a:effectLst>
              <a:latin typeface="Times New Roman" pitchFamily="18" charset="0"/>
              <a:cs typeface="Times New Roman" pitchFamily="18" charset="0"/>
            </a:endParaRPr>
          </a:p>
          <a:p>
            <a:pPr algn="ctr">
              <a:defRPr/>
            </a:pPr>
            <a:endParaRPr lang="fr-FR" sz="3600" dirty="0">
              <a:effectLst>
                <a:outerShdw blurRad="38100" dist="38100" dir="2700000" algn="tl">
                  <a:srgbClr val="000000">
                    <a:alpha val="43137"/>
                  </a:srgbClr>
                </a:outerShdw>
              </a:effectLst>
              <a:latin typeface="Times New Roman" pitchFamily="18" charset="0"/>
              <a:cs typeface="Times New Roman" pitchFamily="18" charset="0"/>
            </a:endParaRPr>
          </a:p>
          <a:p>
            <a:pPr algn="ctr">
              <a:defRPr/>
            </a:pPr>
            <a:endParaRPr lang="fr-FR" sz="3600" dirty="0">
              <a:effectLst>
                <a:outerShdw blurRad="38100" dist="38100" dir="2700000" algn="tl">
                  <a:srgbClr val="000000">
                    <a:alpha val="43137"/>
                  </a:srgbClr>
                </a:outerShdw>
              </a:effectLst>
              <a:latin typeface="Times New Roman" pitchFamily="18" charset="0"/>
              <a:cs typeface="Times New Roman" pitchFamily="18" charset="0"/>
            </a:endParaRPr>
          </a:p>
          <a:p>
            <a:pPr algn="ctr">
              <a:defRPr/>
            </a:pPr>
            <a:endParaRPr lang="fr-FR" sz="3600" dirty="0">
              <a:effectLst>
                <a:outerShdw blurRad="38100" dist="38100" dir="2700000" algn="tl">
                  <a:srgbClr val="000000">
                    <a:alpha val="43137"/>
                  </a:srgbClr>
                </a:outerShdw>
              </a:effectLst>
              <a:latin typeface="Times New Roman" pitchFamily="18" charset="0"/>
              <a:cs typeface="Times New Roman" pitchFamily="18" charset="0"/>
            </a:endParaRPr>
          </a:p>
          <a:p>
            <a:pPr algn="ctr">
              <a:defRPr/>
            </a:pPr>
            <a:endParaRPr lang="fr-FR" sz="3600" i="1" dirty="0">
              <a:effectLst>
                <a:outerShdw blurRad="38100" dist="38100" dir="2700000" algn="tl">
                  <a:srgbClr val="000000">
                    <a:alpha val="43137"/>
                  </a:srgbClr>
                </a:outerShdw>
              </a:effectLst>
              <a:latin typeface="Times New Roman" pitchFamily="18" charset="0"/>
              <a:cs typeface="Times New Roman" pitchFamily="18" charset="0"/>
            </a:endParaRPr>
          </a:p>
          <a:p>
            <a:pPr algn="ctr">
              <a:defRPr/>
            </a:pPr>
            <a:endParaRPr lang="fr-FR" sz="3600" i="1" dirty="0">
              <a:latin typeface="Times New Roman" pitchFamily="18" charset="0"/>
              <a:cs typeface="Times New Roman" pitchFamily="18" charset="0"/>
            </a:endParaRPr>
          </a:p>
        </p:txBody>
      </p:sp>
      <p:sp>
        <p:nvSpPr>
          <p:cNvPr id="5" name="Rectangle 4"/>
          <p:cNvSpPr/>
          <p:nvPr/>
        </p:nvSpPr>
        <p:spPr>
          <a:xfrm>
            <a:off x="1517650" y="0"/>
            <a:ext cx="6554788" cy="1200150"/>
          </a:xfrm>
          <a:prstGeom prst="rect">
            <a:avLst/>
          </a:prstGeom>
        </p:spPr>
        <p:txBody>
          <a:bodyPr wrap="none">
            <a:spAutoFit/>
          </a:bodyPr>
          <a:lstStyle/>
          <a:p>
            <a:pPr algn="ctr">
              <a:defRPr/>
            </a:pPr>
            <a:r>
              <a:rPr lang="fr-FR" sz="4400" dirty="0">
                <a:effectLst>
                  <a:outerShdw blurRad="38100" dist="38100" dir="2700000" algn="tl">
                    <a:srgbClr val="000000">
                      <a:alpha val="43137"/>
                    </a:srgbClr>
                  </a:outerShdw>
                </a:effectLst>
                <a:latin typeface="Times New Roman" pitchFamily="18" charset="0"/>
                <a:cs typeface="Times New Roman" pitchFamily="18" charset="0"/>
              </a:rPr>
              <a:t>1. Modèle simple:</a:t>
            </a:r>
          </a:p>
          <a:p>
            <a:pPr algn="ctr">
              <a:defRPr/>
            </a:pPr>
            <a:r>
              <a:rPr lang="fr-FR" sz="2800" i="1" dirty="0">
                <a:latin typeface="Times New Roman" pitchFamily="18" charset="0"/>
                <a:cs typeface="Times New Roman" pitchFamily="18" charset="0"/>
              </a:rPr>
              <a:t>Economie monétaire avec une seule banque </a:t>
            </a:r>
            <a:endParaRPr lang="fr-FR" sz="2800" i="1" dirty="0"/>
          </a:p>
        </p:txBody>
      </p:sp>
      <p:sp>
        <p:nvSpPr>
          <p:cNvPr id="6" name="Espace réservé du pied de page 5"/>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71438"/>
            <a:ext cx="9144000" cy="1143001"/>
          </a:xfrm>
        </p:spPr>
        <p:txBody>
          <a:bodyPr rtlCol="0">
            <a:noAutofit/>
          </a:bodyPr>
          <a:lstStyle/>
          <a:p>
            <a:pPr eaLnBrk="1" fontAlgn="auto" hangingPunct="1">
              <a:spcAft>
                <a:spcPts val="0"/>
              </a:spcAft>
              <a:defRPr/>
            </a:pPr>
            <a:r>
              <a:rPr lang="fr-FR" sz="3600" dirty="0">
                <a:effectLst>
                  <a:outerShdw blurRad="38100" dist="38100" dir="2700000" algn="tl">
                    <a:srgbClr val="000000">
                      <a:alpha val="43137"/>
                    </a:srgbClr>
                  </a:outerShdw>
                </a:effectLst>
                <a:latin typeface="Times New Roman" pitchFamily="18" charset="0"/>
                <a:ea typeface="+mn-ea"/>
                <a:cs typeface="Times New Roman" pitchFamily="18" charset="0"/>
              </a:rPr>
              <a:t>2</a:t>
            </a:r>
            <a:r>
              <a:rPr lang="fr-FR" sz="3600" dirty="0" smtClean="0">
                <a:effectLst>
                  <a:outerShdw blurRad="38100" dist="38100" dir="2700000" algn="tl">
                    <a:srgbClr val="000000">
                      <a:alpha val="43137"/>
                    </a:srgbClr>
                  </a:outerShdw>
                </a:effectLst>
                <a:latin typeface="Times New Roman" pitchFamily="18" charset="0"/>
                <a:ea typeface="+mn-ea"/>
                <a:cs typeface="Times New Roman" pitchFamily="18" charset="0"/>
              </a:rPr>
              <a:t>. </a:t>
            </a:r>
            <a:r>
              <a:rPr lang="fr-FR" sz="3600" dirty="0">
                <a:effectLst>
                  <a:outerShdw blurRad="38100" dist="38100" dir="2700000" algn="tl">
                    <a:srgbClr val="000000">
                      <a:alpha val="43137"/>
                    </a:srgbClr>
                  </a:outerShdw>
                </a:effectLst>
                <a:latin typeface="Times New Roman" pitchFamily="18" charset="0"/>
                <a:ea typeface="+mn-ea"/>
                <a:cs typeface="Times New Roman" pitchFamily="18" charset="0"/>
              </a:rPr>
              <a:t>Modèle </a:t>
            </a:r>
            <a:r>
              <a:rPr lang="fr-FR" sz="3600" dirty="0" smtClean="0">
                <a:effectLst>
                  <a:outerShdw blurRad="38100" dist="38100" dir="2700000" algn="tl">
                    <a:srgbClr val="000000">
                      <a:alpha val="43137"/>
                    </a:srgbClr>
                  </a:outerShdw>
                </a:effectLst>
                <a:latin typeface="Times New Roman" pitchFamily="18" charset="0"/>
                <a:ea typeface="+mn-ea"/>
                <a:cs typeface="Times New Roman" pitchFamily="18" charset="0"/>
              </a:rPr>
              <a:t>multiple: </a:t>
            </a:r>
            <a:r>
              <a:rPr lang="fr-FR" sz="3600" i="1" dirty="0">
                <a:latin typeface="Times New Roman" pitchFamily="18" charset="0"/>
                <a:ea typeface="+mn-ea"/>
                <a:cs typeface="Times New Roman" pitchFamily="18" charset="0"/>
              </a:rPr>
              <a:t/>
            </a:r>
            <a:br>
              <a:rPr lang="fr-FR" sz="3600" i="1" dirty="0">
                <a:latin typeface="Times New Roman" pitchFamily="18" charset="0"/>
                <a:ea typeface="+mn-ea"/>
                <a:cs typeface="Times New Roman" pitchFamily="18" charset="0"/>
              </a:rPr>
            </a:br>
            <a:r>
              <a:rPr lang="fr-FR" sz="3600" i="1" dirty="0">
                <a:latin typeface="Times New Roman" pitchFamily="18" charset="0"/>
                <a:ea typeface="+mn-ea"/>
                <a:cs typeface="Times New Roman" pitchFamily="18" charset="0"/>
              </a:rPr>
              <a:t>Economie monétaire </a:t>
            </a:r>
            <a:r>
              <a:rPr lang="fr-FR" sz="3600" i="1" dirty="0" smtClean="0">
                <a:latin typeface="Times New Roman" pitchFamily="18" charset="0"/>
                <a:ea typeface="+mn-ea"/>
                <a:cs typeface="Times New Roman" pitchFamily="18" charset="0"/>
              </a:rPr>
              <a:t>avec un </a:t>
            </a:r>
            <a:r>
              <a:rPr lang="fr-FR" sz="3600" i="1" dirty="0">
                <a:latin typeface="Times New Roman" pitchFamily="18" charset="0"/>
                <a:ea typeface="+mn-ea"/>
                <a:cs typeface="Times New Roman" pitchFamily="18" charset="0"/>
              </a:rPr>
              <a:t>réseau bancaire</a:t>
            </a:r>
          </a:p>
        </p:txBody>
      </p:sp>
      <p:graphicFrame>
        <p:nvGraphicFramePr>
          <p:cNvPr id="6" name="Diagramme 5"/>
          <p:cNvGraphicFramePr/>
          <p:nvPr/>
        </p:nvGraphicFramePr>
        <p:xfrm>
          <a:off x="37718" y="1397000"/>
          <a:ext cx="8892000" cy="5076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Espace réservé du pied de page 3"/>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324975" cy="1143000"/>
          </a:xfrm>
        </p:spPr>
        <p:txBody>
          <a:bodyPr rtlCol="0">
            <a:noAutofit/>
          </a:bodyPr>
          <a:lstStyle/>
          <a:p>
            <a:pPr eaLnBrk="1" fontAlgn="auto" hangingPunct="1">
              <a:spcAft>
                <a:spcPts val="0"/>
              </a:spcAft>
              <a:defRPr/>
            </a:pPr>
            <a:r>
              <a:rPr lang="fr-FR" sz="3600" dirty="0">
                <a:effectLst>
                  <a:outerShdw blurRad="38100" dist="38100" dir="2700000" algn="tl">
                    <a:srgbClr val="000000">
                      <a:alpha val="43137"/>
                    </a:srgbClr>
                  </a:outerShdw>
                </a:effectLst>
                <a:latin typeface="Times New Roman" pitchFamily="18" charset="0"/>
                <a:ea typeface="+mn-ea"/>
                <a:cs typeface="Times New Roman" pitchFamily="18" charset="0"/>
              </a:rPr>
              <a:t>3. Modèle </a:t>
            </a:r>
            <a:r>
              <a:rPr lang="fr-FR" sz="3600" dirty="0" smtClean="0">
                <a:effectLst>
                  <a:outerShdw blurRad="38100" dist="38100" dir="2700000" algn="tl">
                    <a:srgbClr val="000000">
                      <a:alpha val="43137"/>
                    </a:srgbClr>
                  </a:outerShdw>
                </a:effectLst>
                <a:latin typeface="Times New Roman" pitchFamily="18" charset="0"/>
                <a:ea typeface="+mn-ea"/>
                <a:cs typeface="Times New Roman" pitchFamily="18" charset="0"/>
              </a:rPr>
              <a:t>mixte: </a:t>
            </a:r>
            <a:r>
              <a:rPr lang="fr-FR" sz="3600" i="1" dirty="0">
                <a:latin typeface="Times New Roman" pitchFamily="18" charset="0"/>
                <a:ea typeface="+mn-ea"/>
                <a:cs typeface="Times New Roman" pitchFamily="18" charset="0"/>
              </a:rPr>
              <a:t/>
            </a:r>
            <a:br>
              <a:rPr lang="fr-FR" sz="3600" i="1" dirty="0">
                <a:latin typeface="Times New Roman" pitchFamily="18" charset="0"/>
                <a:ea typeface="+mn-ea"/>
                <a:cs typeface="Times New Roman" pitchFamily="18" charset="0"/>
              </a:rPr>
            </a:br>
            <a:r>
              <a:rPr lang="fr-FR" sz="3600" i="1" dirty="0" smtClean="0">
                <a:latin typeface="Times New Roman" pitchFamily="18" charset="0"/>
                <a:ea typeface="+mn-ea"/>
                <a:cs typeface="Times New Roman" pitchFamily="18" charset="0"/>
              </a:rPr>
              <a:t>Système bancaire hiérarchisé</a:t>
            </a:r>
            <a:endParaRPr lang="fr-FR" sz="3600" i="1" dirty="0">
              <a:latin typeface="Times New Roman" pitchFamily="18" charset="0"/>
              <a:ea typeface="+mn-ea"/>
              <a:cs typeface="Times New Roman" pitchFamily="18" charset="0"/>
            </a:endParaRPr>
          </a:p>
        </p:txBody>
      </p:sp>
      <p:graphicFrame>
        <p:nvGraphicFramePr>
          <p:cNvPr id="5" name="Diagramme 4"/>
          <p:cNvGraphicFramePr/>
          <p:nvPr/>
        </p:nvGraphicFramePr>
        <p:xfrm>
          <a:off x="37718" y="1397000"/>
          <a:ext cx="8892000" cy="5076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Espace réservé du pied de page 3"/>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8313" y="285750"/>
            <a:ext cx="9969501" cy="1143000"/>
          </a:xfrm>
        </p:spPr>
        <p:txBody>
          <a:bodyPr rtlCol="0">
            <a:normAutofit fontScale="90000"/>
          </a:bodyPr>
          <a:lstStyle/>
          <a:p>
            <a:pPr eaLnBrk="1" fontAlgn="auto" hangingPunct="1">
              <a:spcAft>
                <a:spcPts val="0"/>
              </a:spcAft>
              <a:defRPr/>
            </a:pPr>
            <a:r>
              <a:rPr lang="fr-FR" dirty="0">
                <a:effectLst>
                  <a:outerShdw blurRad="38100" dist="38100" dir="2700000" algn="tl">
                    <a:srgbClr val="000000">
                      <a:alpha val="43137"/>
                    </a:srgbClr>
                  </a:outerShdw>
                </a:effectLst>
                <a:latin typeface="Times New Roman" pitchFamily="18" charset="0"/>
                <a:cs typeface="Times New Roman" pitchFamily="18" charset="0"/>
              </a:rPr>
              <a:t>1. Modèle Simple: </a:t>
            </a:r>
            <a:r>
              <a:rPr lang="fr-FR" i="1" dirty="0">
                <a:latin typeface="Times New Roman" pitchFamily="18" charset="0"/>
                <a:cs typeface="Times New Roman" pitchFamily="18" charset="0"/>
              </a:rPr>
              <a:t/>
            </a:r>
            <a:br>
              <a:rPr lang="fr-FR" i="1" dirty="0">
                <a:latin typeface="Times New Roman" pitchFamily="18" charset="0"/>
                <a:cs typeface="Times New Roman" pitchFamily="18" charset="0"/>
              </a:rPr>
            </a:br>
            <a:r>
              <a:rPr lang="fr-FR" i="1" dirty="0">
                <a:latin typeface="Times New Roman" pitchFamily="18" charset="0"/>
                <a:cs typeface="Times New Roman" pitchFamily="18" charset="0"/>
              </a:rPr>
              <a:t>Economie monétaire avec une seule Banque</a:t>
            </a:r>
            <a:br>
              <a:rPr lang="fr-FR" i="1" dirty="0">
                <a:latin typeface="Times New Roman" pitchFamily="18" charset="0"/>
                <a:cs typeface="Times New Roman" pitchFamily="18" charset="0"/>
              </a:rPr>
            </a:br>
            <a:endParaRPr lang="fr-FR" dirty="0"/>
          </a:p>
        </p:txBody>
      </p:sp>
      <p:sp>
        <p:nvSpPr>
          <p:cNvPr id="3" name="Espace réservé du contenu 2"/>
          <p:cNvSpPr>
            <a:spLocks noGrp="1"/>
          </p:cNvSpPr>
          <p:nvPr>
            <p:ph idx="1"/>
          </p:nvPr>
        </p:nvSpPr>
        <p:spPr>
          <a:xfrm>
            <a:off x="468313" y="1916113"/>
            <a:ext cx="8229600" cy="3849687"/>
          </a:xfrm>
        </p:spPr>
        <p:txBody>
          <a:bodyPr rtlCol="0">
            <a:normAutofit lnSpcReduction="10000"/>
          </a:bodyPr>
          <a:lstStyle/>
          <a:p>
            <a:pPr marL="0" indent="0" algn="just" eaLnBrk="1" fontAlgn="auto" hangingPunct="1">
              <a:spcAft>
                <a:spcPts val="0"/>
              </a:spcAft>
              <a:buFont typeface="Arial" pitchFamily="34" charset="0"/>
              <a:buNone/>
              <a:defRPr/>
            </a:pPr>
            <a:r>
              <a:rPr lang="fr-FR" u="sng" dirty="0" smtClean="0">
                <a:effectLst>
                  <a:outerShdw blurRad="38100" dist="38100" dir="2700000" algn="tl">
                    <a:srgbClr val="000000">
                      <a:alpha val="43137"/>
                    </a:srgbClr>
                  </a:outerShdw>
                </a:effectLst>
                <a:latin typeface="Times New Roman" pitchFamily="18" charset="0"/>
                <a:cs typeface="Times New Roman" pitchFamily="18" charset="0"/>
              </a:rPr>
              <a:t>Hypothèse du modèle:</a:t>
            </a:r>
          </a:p>
          <a:p>
            <a:pPr marL="0" indent="0" algn="just" eaLnBrk="1" fontAlgn="auto" hangingPunct="1">
              <a:spcAft>
                <a:spcPts val="0"/>
              </a:spcAft>
              <a:buFont typeface="Arial" pitchFamily="34" charset="0"/>
              <a:buNone/>
              <a:defRPr/>
            </a:pPr>
            <a:endParaRPr lang="fr-FR" sz="3600" dirty="0" smtClean="0">
              <a:latin typeface="Times New Roman" pitchFamily="18" charset="0"/>
              <a:cs typeface="Times New Roman" pitchFamily="18" charset="0"/>
            </a:endParaRPr>
          </a:p>
          <a:p>
            <a:pPr marL="0" indent="0" algn="just" eaLnBrk="1" fontAlgn="auto" hangingPunct="1">
              <a:spcAft>
                <a:spcPts val="0"/>
              </a:spcAft>
              <a:buFont typeface="Arial" pitchFamily="34" charset="0"/>
              <a:buNone/>
              <a:defRPr/>
            </a:pPr>
            <a:r>
              <a:rPr lang="fr-FR" sz="3600" smtClean="0">
                <a:latin typeface="Times New Roman" pitchFamily="18" charset="0"/>
                <a:cs typeface="Times New Roman" pitchFamily="18" charset="0"/>
              </a:rPr>
              <a:t>Economie ouverte </a:t>
            </a:r>
            <a:r>
              <a:rPr lang="fr-FR" sz="3600" dirty="0" smtClean="0">
                <a:latin typeface="Times New Roman" pitchFamily="18" charset="0"/>
                <a:cs typeface="Times New Roman" pitchFamily="18" charset="0"/>
              </a:rPr>
              <a:t>avec une seule banque et des AENF qui détiennent la monnaie scripturale de cette banque et font usage des instruments de paiement pour régler leurs transactions.</a:t>
            </a:r>
          </a:p>
          <a:p>
            <a:pPr marL="0" indent="0" eaLnBrk="1" fontAlgn="auto" hangingPunct="1">
              <a:spcAft>
                <a:spcPts val="0"/>
              </a:spcAft>
              <a:buFont typeface="Arial" pitchFamily="34" charset="0"/>
              <a:buNone/>
              <a:defRPr/>
            </a:pPr>
            <a:endParaRPr lang="fr-FR" dirty="0"/>
          </a:p>
        </p:txBody>
      </p:sp>
      <p:sp>
        <p:nvSpPr>
          <p:cNvPr id="4" name="Espace réservé du pied de page 3"/>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re 1"/>
          <p:cNvSpPr>
            <a:spLocks noGrp="1"/>
          </p:cNvSpPr>
          <p:nvPr>
            <p:ph type="title"/>
          </p:nvPr>
        </p:nvSpPr>
        <p:spPr>
          <a:xfrm>
            <a:off x="428625" y="0"/>
            <a:ext cx="8229600" cy="857250"/>
          </a:xfrm>
        </p:spPr>
        <p:txBody>
          <a:bodyPr/>
          <a:lstStyle/>
          <a:p>
            <a:pPr eaLnBrk="1" hangingPunct="1">
              <a:defRPr/>
            </a:pPr>
            <a:r>
              <a:rPr lang="fr-FR" dirty="0" smtClean="0">
                <a:effectLst>
                  <a:outerShdw blurRad="38100" dist="38100" dir="2700000" algn="tl">
                    <a:srgbClr val="000000">
                      <a:alpha val="43137"/>
                    </a:srgbClr>
                  </a:outerShdw>
                </a:effectLst>
                <a:latin typeface="Times New Roman" pitchFamily="18" charset="0"/>
                <a:cs typeface="Times New Roman" pitchFamily="18" charset="0"/>
              </a:rPr>
              <a:t>Circuit du Modèle simple</a:t>
            </a:r>
          </a:p>
        </p:txBody>
      </p:sp>
      <p:graphicFrame>
        <p:nvGraphicFramePr>
          <p:cNvPr id="4" name="Espace réservé du contenu 3"/>
          <p:cNvGraphicFramePr>
            <a:graphicFrameLocks noGrp="1"/>
          </p:cNvGraphicFramePr>
          <p:nvPr>
            <p:ph idx="1"/>
          </p:nvPr>
        </p:nvGraphicFramePr>
        <p:xfrm>
          <a:off x="2339975" y="1916113"/>
          <a:ext cx="4546600" cy="1254125"/>
        </p:xfrm>
        <a:graphic>
          <a:graphicData uri="http://schemas.openxmlformats.org/drawingml/2006/table">
            <a:tbl>
              <a:tblPr firstRow="1" bandRow="1">
                <a:tableStyleId>{5C22544A-7EE6-4342-B048-85BDC9FD1C3A}</a:tableStyleId>
              </a:tblPr>
              <a:tblGrid>
                <a:gridCol w="2273300"/>
                <a:gridCol w="2273300"/>
              </a:tblGrid>
              <a:tr h="418042">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35" marR="91435" marT="45771" marB="45771"/>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35" marR="91435" marT="45771" marB="45771"/>
                </a:tc>
              </a:tr>
              <a:tr h="418042">
                <a:tc>
                  <a:txBody>
                    <a:bodyPr/>
                    <a:lstStyle/>
                    <a:p>
                      <a:pPr algn="ctr"/>
                      <a:endParaRPr lang="fr-FR" sz="1800" dirty="0">
                        <a:latin typeface="Times New Roman" pitchFamily="18" charset="0"/>
                        <a:cs typeface="Times New Roman" pitchFamily="18" charset="0"/>
                      </a:endParaRPr>
                    </a:p>
                  </a:txBody>
                  <a:tcPr marL="91435" marR="91435" marT="45771" marB="45771"/>
                </a:tc>
                <a:tc>
                  <a:txBody>
                    <a:bodyPr/>
                    <a:lstStyle/>
                    <a:p>
                      <a:pPr algn="ctr"/>
                      <a:r>
                        <a:rPr lang="fr-FR" sz="1800" dirty="0" smtClean="0">
                          <a:latin typeface="Times New Roman" pitchFamily="18" charset="0"/>
                          <a:cs typeface="Times New Roman" pitchFamily="18" charset="0"/>
                        </a:rPr>
                        <a:t>Cc.</a:t>
                      </a:r>
                      <a:r>
                        <a:rPr lang="fr-FR" sz="1800" baseline="0" dirty="0" smtClean="0">
                          <a:latin typeface="Times New Roman" pitchFamily="18" charset="0"/>
                          <a:cs typeface="Times New Roman" pitchFamily="18" charset="0"/>
                        </a:rPr>
                        <a:t> A1 = 100</a:t>
                      </a:r>
                      <a:endParaRPr lang="fr-FR" sz="1800" dirty="0">
                        <a:latin typeface="Times New Roman" pitchFamily="18" charset="0"/>
                        <a:cs typeface="Times New Roman" pitchFamily="18" charset="0"/>
                      </a:endParaRPr>
                    </a:p>
                  </a:txBody>
                  <a:tcPr marL="91435" marR="91435" marT="45771" marB="45771"/>
                </a:tc>
              </a:tr>
              <a:tr h="418042">
                <a:tc>
                  <a:txBody>
                    <a:bodyPr/>
                    <a:lstStyle/>
                    <a:p>
                      <a:pPr algn="ctr"/>
                      <a:endParaRPr lang="fr-FR" sz="1800">
                        <a:latin typeface="Times New Roman" pitchFamily="18" charset="0"/>
                        <a:cs typeface="Times New Roman" pitchFamily="18" charset="0"/>
                      </a:endParaRPr>
                    </a:p>
                  </a:txBody>
                  <a:tcPr marL="91435" marR="91435" marT="45771" marB="45771"/>
                </a:tc>
                <a:tc>
                  <a:txBody>
                    <a:bodyPr/>
                    <a:lstStyle/>
                    <a:p>
                      <a:pPr algn="ctr"/>
                      <a:endParaRPr lang="fr-FR" sz="1800" dirty="0">
                        <a:latin typeface="Times New Roman" pitchFamily="18" charset="0"/>
                        <a:cs typeface="Times New Roman" pitchFamily="18" charset="0"/>
                      </a:endParaRPr>
                    </a:p>
                  </a:txBody>
                  <a:tcPr marL="91435" marR="91435" marT="45771" marB="45771"/>
                </a:tc>
              </a:tr>
            </a:tbl>
          </a:graphicData>
        </a:graphic>
      </p:graphicFrame>
      <p:graphicFrame>
        <p:nvGraphicFramePr>
          <p:cNvPr id="5" name="Espace réservé du contenu 3"/>
          <p:cNvGraphicFramePr>
            <a:graphicFrameLocks/>
          </p:cNvGraphicFramePr>
          <p:nvPr/>
        </p:nvGraphicFramePr>
        <p:xfrm>
          <a:off x="179388" y="4086225"/>
          <a:ext cx="3671887" cy="1096963"/>
        </p:xfrm>
        <a:graphic>
          <a:graphicData uri="http://schemas.openxmlformats.org/drawingml/2006/table">
            <a:tbl>
              <a:tblPr firstRow="1" bandRow="1">
                <a:tableStyleId>{5C22544A-7EE6-4342-B048-85BDC9FD1C3A}</a:tableStyleId>
              </a:tblPr>
              <a:tblGrid>
                <a:gridCol w="2375927"/>
                <a:gridCol w="1295960"/>
              </a:tblGrid>
              <a:tr h="365654">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27" marR="91427" marT="45680" marB="45680"/>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27" marR="91427" marT="45680" marB="45680"/>
                </a:tc>
              </a:tr>
              <a:tr h="365654">
                <a:tc>
                  <a:txBody>
                    <a:bodyPr/>
                    <a:lstStyle/>
                    <a:p>
                      <a:pPr algn="ctr"/>
                      <a:endParaRPr lang="fr-FR" sz="1800" dirty="0">
                        <a:latin typeface="Times New Roman" pitchFamily="18" charset="0"/>
                        <a:cs typeface="Times New Roman" pitchFamily="18" charset="0"/>
                      </a:endParaRPr>
                    </a:p>
                  </a:txBody>
                  <a:tcPr marL="91427" marR="91427" marT="45680" marB="45680"/>
                </a:tc>
                <a:tc>
                  <a:txBody>
                    <a:bodyPr/>
                    <a:lstStyle/>
                    <a:p>
                      <a:pPr algn="ctr"/>
                      <a:endParaRPr lang="fr-FR" sz="1800" dirty="0">
                        <a:latin typeface="Times New Roman" pitchFamily="18" charset="0"/>
                        <a:cs typeface="Times New Roman" pitchFamily="18" charset="0"/>
                      </a:endParaRPr>
                    </a:p>
                  </a:txBody>
                  <a:tcPr marL="91427" marR="91427" marT="45680" marB="45680"/>
                </a:tc>
              </a:tr>
              <a:tr h="36565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800" dirty="0" smtClean="0">
                          <a:latin typeface="Times New Roman" pitchFamily="18" charset="0"/>
                          <a:cs typeface="Times New Roman" pitchFamily="18" charset="0"/>
                        </a:rPr>
                        <a:t>Actif monétaire =</a:t>
                      </a:r>
                      <a:r>
                        <a:rPr lang="fr-FR" sz="1800" baseline="0" dirty="0" smtClean="0">
                          <a:latin typeface="Times New Roman" pitchFamily="18" charset="0"/>
                          <a:cs typeface="Times New Roman" pitchFamily="18" charset="0"/>
                        </a:rPr>
                        <a:t> 100</a:t>
                      </a:r>
                      <a:endParaRPr lang="fr-FR" sz="1800" dirty="0" smtClean="0">
                        <a:latin typeface="Times New Roman" pitchFamily="18" charset="0"/>
                        <a:cs typeface="Times New Roman" pitchFamily="18" charset="0"/>
                      </a:endParaRPr>
                    </a:p>
                  </a:txBody>
                  <a:tcPr marL="91427" marR="91427" marT="45680" marB="45680"/>
                </a:tc>
                <a:tc>
                  <a:txBody>
                    <a:bodyPr/>
                    <a:lstStyle/>
                    <a:p>
                      <a:pPr algn="ctr"/>
                      <a:endParaRPr lang="fr-FR" sz="1800" dirty="0">
                        <a:latin typeface="Times New Roman" pitchFamily="18" charset="0"/>
                        <a:cs typeface="Times New Roman" pitchFamily="18" charset="0"/>
                      </a:endParaRPr>
                    </a:p>
                  </a:txBody>
                  <a:tcPr marL="91427" marR="91427" marT="45680" marB="45680"/>
                </a:tc>
              </a:tr>
            </a:tbl>
          </a:graphicData>
        </a:graphic>
      </p:graphicFrame>
      <p:graphicFrame>
        <p:nvGraphicFramePr>
          <p:cNvPr id="6" name="Espace réservé du contenu 3"/>
          <p:cNvGraphicFramePr>
            <a:graphicFrameLocks/>
          </p:cNvGraphicFramePr>
          <p:nvPr/>
        </p:nvGraphicFramePr>
        <p:xfrm>
          <a:off x="5453063" y="4086225"/>
          <a:ext cx="3459162" cy="1096963"/>
        </p:xfrm>
        <a:graphic>
          <a:graphicData uri="http://schemas.openxmlformats.org/drawingml/2006/table">
            <a:tbl>
              <a:tblPr firstRow="1" bandRow="1">
                <a:tableStyleId>{5C22544A-7EE6-4342-B048-85BDC9FD1C3A}</a:tableStyleId>
              </a:tblPr>
              <a:tblGrid>
                <a:gridCol w="2376783"/>
                <a:gridCol w="1082379"/>
              </a:tblGrid>
              <a:tr h="365654">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60" marR="91460" marT="45680" marB="45680"/>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60" marR="91460" marT="45680" marB="45680"/>
                </a:tc>
              </a:tr>
              <a:tr h="365654">
                <a:tc>
                  <a:txBody>
                    <a:bodyPr/>
                    <a:lstStyle/>
                    <a:p>
                      <a:pPr algn="ctr"/>
                      <a:r>
                        <a:rPr lang="fr-FR" sz="1800" dirty="0" smtClean="0">
                          <a:latin typeface="Times New Roman" pitchFamily="18" charset="0"/>
                          <a:cs typeface="Times New Roman" pitchFamily="18" charset="0"/>
                        </a:rPr>
                        <a:t>Actif réel =  100</a:t>
                      </a:r>
                      <a:endParaRPr lang="fr-FR" sz="1800" dirty="0">
                        <a:latin typeface="Times New Roman" pitchFamily="18" charset="0"/>
                        <a:cs typeface="Times New Roman" pitchFamily="18" charset="0"/>
                      </a:endParaRPr>
                    </a:p>
                  </a:txBody>
                  <a:tcPr marL="91460" marR="91460" marT="45680" marB="45680"/>
                </a:tc>
                <a:tc>
                  <a:txBody>
                    <a:bodyPr/>
                    <a:lstStyle/>
                    <a:p>
                      <a:pPr algn="ctr"/>
                      <a:endParaRPr lang="fr-FR" sz="1800">
                        <a:latin typeface="Times New Roman" pitchFamily="18" charset="0"/>
                        <a:cs typeface="Times New Roman" pitchFamily="18" charset="0"/>
                      </a:endParaRPr>
                    </a:p>
                  </a:txBody>
                  <a:tcPr marL="91460" marR="91460" marT="45680" marB="45680"/>
                </a:tc>
              </a:tr>
              <a:tr h="365654">
                <a:tc>
                  <a:txBody>
                    <a:bodyPr/>
                    <a:lstStyle/>
                    <a:p>
                      <a:pPr algn="ctr"/>
                      <a:endParaRPr lang="fr-FR" sz="1800" dirty="0">
                        <a:latin typeface="Times New Roman" pitchFamily="18" charset="0"/>
                        <a:cs typeface="Times New Roman" pitchFamily="18" charset="0"/>
                      </a:endParaRPr>
                    </a:p>
                  </a:txBody>
                  <a:tcPr marL="91460" marR="91460" marT="45680" marB="45680"/>
                </a:tc>
                <a:tc>
                  <a:txBody>
                    <a:bodyPr/>
                    <a:lstStyle/>
                    <a:p>
                      <a:pPr algn="ctr"/>
                      <a:endParaRPr lang="fr-FR" sz="1800" dirty="0">
                        <a:latin typeface="Times New Roman" pitchFamily="18" charset="0"/>
                        <a:cs typeface="Times New Roman" pitchFamily="18" charset="0"/>
                      </a:endParaRPr>
                    </a:p>
                  </a:txBody>
                  <a:tcPr marL="91460" marR="91460" marT="45680" marB="45680"/>
                </a:tc>
              </a:tr>
            </a:tbl>
          </a:graphicData>
        </a:graphic>
      </p:graphicFrame>
      <p:sp>
        <p:nvSpPr>
          <p:cNvPr id="71725" name="ZoneTexte 6"/>
          <p:cNvSpPr txBox="1">
            <a:spLocks noChangeArrowheads="1"/>
          </p:cNvSpPr>
          <p:nvPr/>
        </p:nvSpPr>
        <p:spPr bwMode="auto">
          <a:xfrm>
            <a:off x="3981450" y="1509713"/>
            <a:ext cx="1238250" cy="368300"/>
          </a:xfrm>
          <a:prstGeom prst="rect">
            <a:avLst/>
          </a:prstGeom>
          <a:noFill/>
          <a:ln w="9525">
            <a:noFill/>
            <a:miter lim="800000"/>
            <a:headEnd/>
            <a:tailEnd/>
          </a:ln>
        </p:spPr>
        <p:txBody>
          <a:bodyPr>
            <a:spAutoFit/>
          </a:bodyPr>
          <a:lstStyle/>
          <a:p>
            <a:r>
              <a:rPr lang="fr-FR">
                <a:latin typeface="Times New Roman" pitchFamily="18" charset="0"/>
                <a:cs typeface="Times New Roman" pitchFamily="18" charset="0"/>
              </a:rPr>
              <a:t>BANQUE</a:t>
            </a:r>
          </a:p>
        </p:txBody>
      </p:sp>
      <p:sp>
        <p:nvSpPr>
          <p:cNvPr id="71726" name="ZoneTexte 7"/>
          <p:cNvSpPr txBox="1">
            <a:spLocks noChangeArrowheads="1"/>
          </p:cNvSpPr>
          <p:nvPr/>
        </p:nvSpPr>
        <p:spPr bwMode="auto">
          <a:xfrm>
            <a:off x="6011863" y="3716338"/>
            <a:ext cx="1873250" cy="369887"/>
          </a:xfrm>
          <a:prstGeom prst="rect">
            <a:avLst/>
          </a:prstGeom>
          <a:noFill/>
          <a:ln w="9525">
            <a:noFill/>
            <a:miter lim="800000"/>
            <a:headEnd/>
            <a:tailEnd/>
          </a:ln>
        </p:spPr>
        <p:txBody>
          <a:bodyPr>
            <a:spAutoFit/>
          </a:bodyPr>
          <a:lstStyle/>
          <a:p>
            <a:pPr algn="ctr"/>
            <a:r>
              <a:rPr lang="fr-FR">
                <a:latin typeface="Times New Roman" pitchFamily="18" charset="0"/>
                <a:cs typeface="Times New Roman" pitchFamily="18" charset="0"/>
              </a:rPr>
              <a:t>AENF 2</a:t>
            </a:r>
          </a:p>
        </p:txBody>
      </p:sp>
      <p:sp>
        <p:nvSpPr>
          <p:cNvPr id="71727" name="ZoneTexte 8"/>
          <p:cNvSpPr txBox="1">
            <a:spLocks noChangeArrowheads="1"/>
          </p:cNvSpPr>
          <p:nvPr/>
        </p:nvSpPr>
        <p:spPr bwMode="auto">
          <a:xfrm>
            <a:off x="1692275" y="3716338"/>
            <a:ext cx="1223963" cy="369887"/>
          </a:xfrm>
          <a:prstGeom prst="rect">
            <a:avLst/>
          </a:prstGeom>
          <a:noFill/>
          <a:ln w="9525">
            <a:noFill/>
            <a:miter lim="800000"/>
            <a:headEnd/>
            <a:tailEnd/>
          </a:ln>
        </p:spPr>
        <p:txBody>
          <a:bodyPr>
            <a:spAutoFit/>
          </a:bodyPr>
          <a:lstStyle/>
          <a:p>
            <a:r>
              <a:rPr lang="fr-FR">
                <a:latin typeface="Times New Roman" pitchFamily="18" charset="0"/>
                <a:cs typeface="Times New Roman" pitchFamily="18" charset="0"/>
              </a:rPr>
              <a:t>AENF 1</a:t>
            </a:r>
          </a:p>
        </p:txBody>
      </p:sp>
      <p:sp>
        <p:nvSpPr>
          <p:cNvPr id="9" name="Espace réservé du pied de page 8"/>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55650" y="0"/>
            <a:ext cx="7772400" cy="1008063"/>
          </a:xfrm>
        </p:spPr>
        <p:txBody>
          <a:bodyPr/>
          <a:lstStyle/>
          <a:p>
            <a:pPr>
              <a:defRPr/>
            </a:pPr>
            <a:r>
              <a:rPr lang="fr-FR" dirty="0" smtClean="0">
                <a:effectLst>
                  <a:outerShdw blurRad="38100" dist="38100" dir="2700000" algn="tl">
                    <a:srgbClr val="000000">
                      <a:alpha val="43137"/>
                    </a:srgbClr>
                  </a:outerShdw>
                </a:effectLst>
                <a:latin typeface="Times New Roman" pitchFamily="18" charset="0"/>
                <a:cs typeface="Times New Roman" pitchFamily="18" charset="0"/>
              </a:rPr>
              <a:t>Formes de la monnai</a:t>
            </a:r>
            <a:r>
              <a:rPr lang="fr-FR" dirty="0" smtClean="0"/>
              <a:t>e</a:t>
            </a:r>
            <a:endParaRPr lang="fr-FR" dirty="0"/>
          </a:p>
        </p:txBody>
      </p:sp>
      <p:sp>
        <p:nvSpPr>
          <p:cNvPr id="9219" name="Sous-titre 2"/>
          <p:cNvSpPr>
            <a:spLocks noGrp="1"/>
          </p:cNvSpPr>
          <p:nvPr>
            <p:ph type="subTitle" idx="1"/>
          </p:nvPr>
        </p:nvSpPr>
        <p:spPr>
          <a:xfrm>
            <a:off x="857250" y="2276475"/>
            <a:ext cx="7786688" cy="3362325"/>
          </a:xfrm>
        </p:spPr>
        <p:txBody>
          <a:bodyPr/>
          <a:lstStyle/>
          <a:p>
            <a:pPr marL="571500" indent="-571500" algn="just">
              <a:buFont typeface="Arial" charset="0"/>
              <a:buBlip>
                <a:blip r:embed="rId2"/>
              </a:buBlip>
            </a:pPr>
            <a:r>
              <a:rPr lang="fr-FR" sz="5400" smtClean="0">
                <a:solidFill>
                  <a:schemeClr val="tx1"/>
                </a:solidFill>
                <a:latin typeface="Times New Roman" pitchFamily="18" charset="0"/>
                <a:cs typeface="Times New Roman" pitchFamily="18" charset="0"/>
              </a:rPr>
              <a:t> Monnaie métallique;</a:t>
            </a:r>
          </a:p>
          <a:p>
            <a:pPr marL="571500" indent="-571500" algn="just">
              <a:buFont typeface="Arial" charset="0"/>
              <a:buBlip>
                <a:blip r:embed="rId2"/>
              </a:buBlip>
            </a:pPr>
            <a:r>
              <a:rPr lang="fr-FR" sz="5400" smtClean="0">
                <a:solidFill>
                  <a:schemeClr val="tx1"/>
                </a:solidFill>
                <a:latin typeface="Times New Roman" pitchFamily="18" charset="0"/>
                <a:cs typeface="Times New Roman" pitchFamily="18" charset="0"/>
              </a:rPr>
              <a:t> Monnaie-papier;</a:t>
            </a:r>
          </a:p>
          <a:p>
            <a:pPr marL="571500" indent="-571500" algn="just">
              <a:buFont typeface="Arial" charset="0"/>
              <a:buBlip>
                <a:blip r:embed="rId2"/>
              </a:buBlip>
            </a:pPr>
            <a:r>
              <a:rPr lang="fr-FR" sz="5400" smtClean="0">
                <a:solidFill>
                  <a:schemeClr val="tx1"/>
                </a:solidFill>
                <a:latin typeface="Times New Roman" pitchFamily="18" charset="0"/>
                <a:cs typeface="Times New Roman" pitchFamily="18" charset="0"/>
              </a:rPr>
              <a:t> Monnaie scripturale</a:t>
            </a:r>
            <a:r>
              <a:rPr lang="fr-FR" sz="4400" smtClean="0">
                <a:solidFill>
                  <a:schemeClr val="tx1"/>
                </a:solidFill>
                <a:latin typeface="Times New Roman" pitchFamily="18" charset="0"/>
                <a:cs typeface="Times New Roman" pitchFamily="18" charset="0"/>
              </a:rPr>
              <a:t>.</a:t>
            </a:r>
          </a:p>
        </p:txBody>
      </p:sp>
      <p:sp>
        <p:nvSpPr>
          <p:cNvPr id="4" name="Espace réservé du pied de page 3"/>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re 1"/>
          <p:cNvSpPr>
            <a:spLocks noGrp="1"/>
          </p:cNvSpPr>
          <p:nvPr>
            <p:ph type="title"/>
          </p:nvPr>
        </p:nvSpPr>
        <p:spPr>
          <a:xfrm>
            <a:off x="428625" y="0"/>
            <a:ext cx="8229600" cy="857250"/>
          </a:xfrm>
        </p:spPr>
        <p:txBody>
          <a:bodyPr/>
          <a:lstStyle/>
          <a:p>
            <a:pPr eaLnBrk="1" hangingPunct="1">
              <a:defRPr/>
            </a:pPr>
            <a:r>
              <a:rPr lang="fr-FR" dirty="0" smtClean="0">
                <a:effectLst>
                  <a:outerShdw blurRad="38100" dist="38100" dir="2700000" algn="tl">
                    <a:srgbClr val="000000">
                      <a:alpha val="43137"/>
                    </a:srgbClr>
                  </a:outerShdw>
                </a:effectLst>
                <a:latin typeface="Times New Roman" pitchFamily="18" charset="0"/>
                <a:cs typeface="Times New Roman" pitchFamily="18" charset="0"/>
              </a:rPr>
              <a:t>Circuit du Modèle simple</a:t>
            </a:r>
          </a:p>
        </p:txBody>
      </p:sp>
      <p:graphicFrame>
        <p:nvGraphicFramePr>
          <p:cNvPr id="4" name="Espace réservé du contenu 3"/>
          <p:cNvGraphicFramePr>
            <a:graphicFrameLocks noGrp="1"/>
          </p:cNvGraphicFramePr>
          <p:nvPr>
            <p:ph idx="1"/>
          </p:nvPr>
        </p:nvGraphicFramePr>
        <p:xfrm>
          <a:off x="2339975" y="1916113"/>
          <a:ext cx="4546600" cy="1254125"/>
        </p:xfrm>
        <a:graphic>
          <a:graphicData uri="http://schemas.openxmlformats.org/drawingml/2006/table">
            <a:tbl>
              <a:tblPr firstRow="1" bandRow="1">
                <a:tableStyleId>{5C22544A-7EE6-4342-B048-85BDC9FD1C3A}</a:tableStyleId>
              </a:tblPr>
              <a:tblGrid>
                <a:gridCol w="2273300"/>
                <a:gridCol w="2273300"/>
              </a:tblGrid>
              <a:tr h="418042">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35" marR="91435" marT="45771" marB="45771"/>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35" marR="91435" marT="45771" marB="45771"/>
                </a:tc>
              </a:tr>
              <a:tr h="418042">
                <a:tc>
                  <a:txBody>
                    <a:bodyPr/>
                    <a:lstStyle/>
                    <a:p>
                      <a:pPr algn="ctr"/>
                      <a:endParaRPr lang="fr-FR" sz="1800" dirty="0">
                        <a:latin typeface="Times New Roman" pitchFamily="18" charset="0"/>
                        <a:cs typeface="Times New Roman" pitchFamily="18" charset="0"/>
                      </a:endParaRPr>
                    </a:p>
                  </a:txBody>
                  <a:tcPr marL="91435" marR="91435" marT="45771" marB="45771"/>
                </a:tc>
                <a:tc>
                  <a:txBody>
                    <a:bodyPr/>
                    <a:lstStyle/>
                    <a:p>
                      <a:pPr algn="ctr"/>
                      <a:r>
                        <a:rPr lang="fr-FR" sz="1800" dirty="0" smtClean="0">
                          <a:latin typeface="Times New Roman" pitchFamily="18" charset="0"/>
                          <a:cs typeface="Times New Roman" pitchFamily="18" charset="0"/>
                        </a:rPr>
                        <a:t>Cc.</a:t>
                      </a:r>
                      <a:r>
                        <a:rPr lang="fr-FR" sz="1800" baseline="0" dirty="0" smtClean="0">
                          <a:latin typeface="Times New Roman" pitchFamily="18" charset="0"/>
                          <a:cs typeface="Times New Roman" pitchFamily="18" charset="0"/>
                        </a:rPr>
                        <a:t> A1 =  100</a:t>
                      </a:r>
                      <a:endParaRPr lang="fr-FR" sz="1800" dirty="0">
                        <a:latin typeface="Times New Roman" pitchFamily="18" charset="0"/>
                        <a:cs typeface="Times New Roman" pitchFamily="18" charset="0"/>
                      </a:endParaRPr>
                    </a:p>
                  </a:txBody>
                  <a:tcPr marL="91435" marR="91435" marT="45771" marB="45771"/>
                </a:tc>
              </a:tr>
              <a:tr h="418042">
                <a:tc>
                  <a:txBody>
                    <a:bodyPr/>
                    <a:lstStyle/>
                    <a:p>
                      <a:pPr algn="ctr"/>
                      <a:endParaRPr lang="fr-FR" sz="1800">
                        <a:latin typeface="Times New Roman" pitchFamily="18" charset="0"/>
                        <a:cs typeface="Times New Roman" pitchFamily="18" charset="0"/>
                      </a:endParaRPr>
                    </a:p>
                  </a:txBody>
                  <a:tcPr marL="91435" marR="91435" marT="45771" marB="45771"/>
                </a:tc>
                <a:tc>
                  <a:txBody>
                    <a:bodyPr/>
                    <a:lstStyle/>
                    <a:p>
                      <a:pPr algn="ctr"/>
                      <a:endParaRPr lang="fr-FR" sz="1800" dirty="0">
                        <a:latin typeface="Times New Roman" pitchFamily="18" charset="0"/>
                        <a:cs typeface="Times New Roman" pitchFamily="18" charset="0"/>
                      </a:endParaRPr>
                    </a:p>
                  </a:txBody>
                  <a:tcPr marL="91435" marR="91435" marT="45771" marB="45771"/>
                </a:tc>
              </a:tr>
            </a:tbl>
          </a:graphicData>
        </a:graphic>
      </p:graphicFrame>
      <p:graphicFrame>
        <p:nvGraphicFramePr>
          <p:cNvPr id="5" name="Espace réservé du contenu 3"/>
          <p:cNvGraphicFramePr>
            <a:graphicFrameLocks/>
          </p:cNvGraphicFramePr>
          <p:nvPr/>
        </p:nvGraphicFramePr>
        <p:xfrm>
          <a:off x="179388" y="4086225"/>
          <a:ext cx="3671887" cy="1096963"/>
        </p:xfrm>
        <a:graphic>
          <a:graphicData uri="http://schemas.openxmlformats.org/drawingml/2006/table">
            <a:tbl>
              <a:tblPr firstRow="1" bandRow="1">
                <a:tableStyleId>{5C22544A-7EE6-4342-B048-85BDC9FD1C3A}</a:tableStyleId>
              </a:tblPr>
              <a:tblGrid>
                <a:gridCol w="2375927"/>
                <a:gridCol w="1295960"/>
              </a:tblGrid>
              <a:tr h="365654">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27" marR="91427" marT="45680" marB="45680"/>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27" marR="91427" marT="45680" marB="45680"/>
                </a:tc>
              </a:tr>
              <a:tr h="365654">
                <a:tc>
                  <a:txBody>
                    <a:bodyPr/>
                    <a:lstStyle/>
                    <a:p>
                      <a:pPr algn="ctr"/>
                      <a:r>
                        <a:rPr lang="fr-FR" sz="1800" dirty="0" smtClean="0">
                          <a:latin typeface="Times New Roman" pitchFamily="18" charset="0"/>
                          <a:cs typeface="Times New Roman" pitchFamily="18" charset="0"/>
                        </a:rPr>
                        <a:t>Actif réel = +100</a:t>
                      </a:r>
                      <a:endParaRPr lang="fr-FR" sz="1800" dirty="0">
                        <a:latin typeface="Times New Roman" pitchFamily="18" charset="0"/>
                        <a:cs typeface="Times New Roman" pitchFamily="18" charset="0"/>
                      </a:endParaRPr>
                    </a:p>
                  </a:txBody>
                  <a:tcPr marL="91427" marR="91427" marT="45680" marB="45680"/>
                </a:tc>
                <a:tc>
                  <a:txBody>
                    <a:bodyPr/>
                    <a:lstStyle/>
                    <a:p>
                      <a:pPr algn="ctr"/>
                      <a:endParaRPr lang="fr-FR" sz="1800" dirty="0">
                        <a:latin typeface="Times New Roman" pitchFamily="18" charset="0"/>
                        <a:cs typeface="Times New Roman" pitchFamily="18" charset="0"/>
                      </a:endParaRPr>
                    </a:p>
                  </a:txBody>
                  <a:tcPr marL="91427" marR="91427" marT="45680" marB="45680"/>
                </a:tc>
              </a:tr>
              <a:tr h="365654">
                <a:tc>
                  <a:txBody>
                    <a:bodyPr/>
                    <a:lstStyle/>
                    <a:p>
                      <a:pPr algn="ctr"/>
                      <a:r>
                        <a:rPr lang="fr-FR" sz="1800" dirty="0" smtClean="0">
                          <a:latin typeface="Times New Roman" pitchFamily="18" charset="0"/>
                          <a:cs typeface="Times New Roman" pitchFamily="18" charset="0"/>
                        </a:rPr>
                        <a:t>Actif monétaire = </a:t>
                      </a:r>
                      <a:r>
                        <a:rPr lang="fr-FR" sz="1800" baseline="0" dirty="0" smtClean="0">
                          <a:latin typeface="Times New Roman" pitchFamily="18" charset="0"/>
                          <a:cs typeface="Times New Roman" pitchFamily="18" charset="0"/>
                        </a:rPr>
                        <a:t> </a:t>
                      </a:r>
                      <a:r>
                        <a:rPr lang="fr-FR" sz="1800" dirty="0" smtClean="0">
                          <a:latin typeface="Times New Roman" pitchFamily="18" charset="0"/>
                          <a:cs typeface="Times New Roman" pitchFamily="18" charset="0"/>
                        </a:rPr>
                        <a:t>100</a:t>
                      </a:r>
                      <a:endParaRPr lang="fr-FR" sz="1800" dirty="0">
                        <a:latin typeface="Times New Roman" pitchFamily="18" charset="0"/>
                        <a:cs typeface="Times New Roman" pitchFamily="18" charset="0"/>
                      </a:endParaRPr>
                    </a:p>
                  </a:txBody>
                  <a:tcPr marL="91427" marR="91427" marT="45680" marB="45680"/>
                </a:tc>
                <a:tc>
                  <a:txBody>
                    <a:bodyPr/>
                    <a:lstStyle/>
                    <a:p>
                      <a:pPr algn="ctr"/>
                      <a:endParaRPr lang="fr-FR" sz="1800" dirty="0">
                        <a:latin typeface="Times New Roman" pitchFamily="18" charset="0"/>
                        <a:cs typeface="Times New Roman" pitchFamily="18" charset="0"/>
                      </a:endParaRPr>
                    </a:p>
                  </a:txBody>
                  <a:tcPr marL="91427" marR="91427" marT="45680" marB="45680"/>
                </a:tc>
              </a:tr>
            </a:tbl>
          </a:graphicData>
        </a:graphic>
      </p:graphicFrame>
      <p:graphicFrame>
        <p:nvGraphicFramePr>
          <p:cNvPr id="6" name="Espace réservé du contenu 3"/>
          <p:cNvGraphicFramePr>
            <a:graphicFrameLocks/>
          </p:cNvGraphicFramePr>
          <p:nvPr/>
        </p:nvGraphicFramePr>
        <p:xfrm>
          <a:off x="5453063" y="4086225"/>
          <a:ext cx="3459162" cy="1096963"/>
        </p:xfrm>
        <a:graphic>
          <a:graphicData uri="http://schemas.openxmlformats.org/drawingml/2006/table">
            <a:tbl>
              <a:tblPr firstRow="1" bandRow="1">
                <a:tableStyleId>{5C22544A-7EE6-4342-B048-85BDC9FD1C3A}</a:tableStyleId>
              </a:tblPr>
              <a:tblGrid>
                <a:gridCol w="2376783"/>
                <a:gridCol w="1082379"/>
              </a:tblGrid>
              <a:tr h="365654">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60" marR="91460" marT="45680" marB="45680"/>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60" marR="91460" marT="45680" marB="45680"/>
                </a:tc>
              </a:tr>
              <a:tr h="365654">
                <a:tc>
                  <a:txBody>
                    <a:bodyPr/>
                    <a:lstStyle/>
                    <a:p>
                      <a:pPr algn="ctr"/>
                      <a:r>
                        <a:rPr lang="fr-FR" sz="1800" dirty="0" smtClean="0">
                          <a:latin typeface="Times New Roman" pitchFamily="18" charset="0"/>
                          <a:cs typeface="Times New Roman" pitchFamily="18" charset="0"/>
                        </a:rPr>
                        <a:t>Actif réel = - 100</a:t>
                      </a:r>
                      <a:endParaRPr lang="fr-FR" sz="1800" dirty="0">
                        <a:latin typeface="Times New Roman" pitchFamily="18" charset="0"/>
                        <a:cs typeface="Times New Roman" pitchFamily="18" charset="0"/>
                      </a:endParaRPr>
                    </a:p>
                  </a:txBody>
                  <a:tcPr marL="91460" marR="91460" marT="45680" marB="45680"/>
                </a:tc>
                <a:tc>
                  <a:txBody>
                    <a:bodyPr/>
                    <a:lstStyle/>
                    <a:p>
                      <a:pPr algn="ctr"/>
                      <a:endParaRPr lang="fr-FR" sz="1800">
                        <a:latin typeface="Times New Roman" pitchFamily="18" charset="0"/>
                        <a:cs typeface="Times New Roman" pitchFamily="18" charset="0"/>
                      </a:endParaRPr>
                    </a:p>
                  </a:txBody>
                  <a:tcPr marL="91460" marR="91460" marT="45680" marB="45680"/>
                </a:tc>
              </a:tr>
              <a:tr h="365654">
                <a:tc>
                  <a:txBody>
                    <a:bodyPr/>
                    <a:lstStyle/>
                    <a:p>
                      <a:pPr algn="ctr"/>
                      <a:endParaRPr lang="fr-FR" sz="1800" dirty="0">
                        <a:latin typeface="Times New Roman" pitchFamily="18" charset="0"/>
                        <a:cs typeface="Times New Roman" pitchFamily="18" charset="0"/>
                      </a:endParaRPr>
                    </a:p>
                  </a:txBody>
                  <a:tcPr marL="91460" marR="91460" marT="45680" marB="45680"/>
                </a:tc>
                <a:tc>
                  <a:txBody>
                    <a:bodyPr/>
                    <a:lstStyle/>
                    <a:p>
                      <a:pPr algn="ctr"/>
                      <a:endParaRPr lang="fr-FR" sz="1800" dirty="0">
                        <a:latin typeface="Times New Roman" pitchFamily="18" charset="0"/>
                        <a:cs typeface="Times New Roman" pitchFamily="18" charset="0"/>
                      </a:endParaRPr>
                    </a:p>
                  </a:txBody>
                  <a:tcPr marL="91460" marR="91460" marT="45680" marB="45680"/>
                </a:tc>
              </a:tr>
            </a:tbl>
          </a:graphicData>
        </a:graphic>
      </p:graphicFrame>
      <p:sp>
        <p:nvSpPr>
          <p:cNvPr id="72749" name="ZoneTexte 6"/>
          <p:cNvSpPr txBox="1">
            <a:spLocks noChangeArrowheads="1"/>
          </p:cNvSpPr>
          <p:nvPr/>
        </p:nvSpPr>
        <p:spPr bwMode="auto">
          <a:xfrm>
            <a:off x="3981450" y="1509713"/>
            <a:ext cx="1238250" cy="368300"/>
          </a:xfrm>
          <a:prstGeom prst="rect">
            <a:avLst/>
          </a:prstGeom>
          <a:noFill/>
          <a:ln w="9525">
            <a:noFill/>
            <a:miter lim="800000"/>
            <a:headEnd/>
            <a:tailEnd/>
          </a:ln>
        </p:spPr>
        <p:txBody>
          <a:bodyPr>
            <a:spAutoFit/>
          </a:bodyPr>
          <a:lstStyle/>
          <a:p>
            <a:r>
              <a:rPr lang="fr-FR">
                <a:latin typeface="Times New Roman" pitchFamily="18" charset="0"/>
                <a:cs typeface="Times New Roman" pitchFamily="18" charset="0"/>
              </a:rPr>
              <a:t>BANQUE</a:t>
            </a:r>
          </a:p>
        </p:txBody>
      </p:sp>
      <p:sp>
        <p:nvSpPr>
          <p:cNvPr id="72750" name="ZoneTexte 7"/>
          <p:cNvSpPr txBox="1">
            <a:spLocks noChangeArrowheads="1"/>
          </p:cNvSpPr>
          <p:nvPr/>
        </p:nvSpPr>
        <p:spPr bwMode="auto">
          <a:xfrm>
            <a:off x="6011863" y="3716338"/>
            <a:ext cx="1873250" cy="369887"/>
          </a:xfrm>
          <a:prstGeom prst="rect">
            <a:avLst/>
          </a:prstGeom>
          <a:noFill/>
          <a:ln w="9525">
            <a:noFill/>
            <a:miter lim="800000"/>
            <a:headEnd/>
            <a:tailEnd/>
          </a:ln>
        </p:spPr>
        <p:txBody>
          <a:bodyPr>
            <a:spAutoFit/>
          </a:bodyPr>
          <a:lstStyle/>
          <a:p>
            <a:pPr algn="ctr"/>
            <a:r>
              <a:rPr lang="fr-FR">
                <a:latin typeface="Times New Roman" pitchFamily="18" charset="0"/>
                <a:cs typeface="Times New Roman" pitchFamily="18" charset="0"/>
              </a:rPr>
              <a:t>AENF 2</a:t>
            </a:r>
          </a:p>
        </p:txBody>
      </p:sp>
      <p:sp>
        <p:nvSpPr>
          <p:cNvPr id="72751" name="ZoneTexte 8"/>
          <p:cNvSpPr txBox="1">
            <a:spLocks noChangeArrowheads="1"/>
          </p:cNvSpPr>
          <p:nvPr/>
        </p:nvSpPr>
        <p:spPr bwMode="auto">
          <a:xfrm>
            <a:off x="1692275" y="3716338"/>
            <a:ext cx="1223963" cy="369887"/>
          </a:xfrm>
          <a:prstGeom prst="rect">
            <a:avLst/>
          </a:prstGeom>
          <a:noFill/>
          <a:ln w="9525">
            <a:noFill/>
            <a:miter lim="800000"/>
            <a:headEnd/>
            <a:tailEnd/>
          </a:ln>
        </p:spPr>
        <p:txBody>
          <a:bodyPr>
            <a:spAutoFit/>
          </a:bodyPr>
          <a:lstStyle/>
          <a:p>
            <a:r>
              <a:rPr lang="fr-FR">
                <a:latin typeface="Times New Roman" pitchFamily="18" charset="0"/>
                <a:cs typeface="Times New Roman" pitchFamily="18" charset="0"/>
              </a:rPr>
              <a:t>AENF 1</a:t>
            </a:r>
          </a:p>
        </p:txBody>
      </p:sp>
      <p:cxnSp>
        <p:nvCxnSpPr>
          <p:cNvPr id="11" name="Connecteur droit avec flèche 10"/>
          <p:cNvCxnSpPr>
            <a:stCxn id="6" idx="1"/>
          </p:cNvCxnSpPr>
          <p:nvPr/>
        </p:nvCxnSpPr>
        <p:spPr>
          <a:xfrm flipH="1">
            <a:off x="2500313" y="4635500"/>
            <a:ext cx="295275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2753" name="ZoneTexte 19"/>
          <p:cNvSpPr txBox="1">
            <a:spLocks noChangeArrowheads="1"/>
          </p:cNvSpPr>
          <p:nvPr/>
        </p:nvSpPr>
        <p:spPr bwMode="auto">
          <a:xfrm>
            <a:off x="4181475" y="4287838"/>
            <a:ext cx="1441450" cy="369887"/>
          </a:xfrm>
          <a:prstGeom prst="rect">
            <a:avLst/>
          </a:prstGeom>
          <a:noFill/>
          <a:ln w="9525">
            <a:noFill/>
            <a:miter lim="800000"/>
            <a:headEnd/>
            <a:tailEnd/>
          </a:ln>
        </p:spPr>
        <p:txBody>
          <a:bodyPr>
            <a:spAutoFit/>
          </a:bodyPr>
          <a:lstStyle/>
          <a:p>
            <a:r>
              <a:rPr lang="fr-FR" b="1" i="1">
                <a:solidFill>
                  <a:schemeClr val="tx2"/>
                </a:solidFill>
                <a:latin typeface="Times New Roman" pitchFamily="18" charset="0"/>
                <a:cs typeface="Times New Roman" pitchFamily="18" charset="0"/>
              </a:rPr>
              <a:t>Flux réel</a:t>
            </a:r>
          </a:p>
        </p:txBody>
      </p:sp>
      <p:sp>
        <p:nvSpPr>
          <p:cNvPr id="12" name="Espace réservé du pied de page 11"/>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re 1"/>
          <p:cNvSpPr>
            <a:spLocks noGrp="1"/>
          </p:cNvSpPr>
          <p:nvPr>
            <p:ph type="title"/>
          </p:nvPr>
        </p:nvSpPr>
        <p:spPr>
          <a:xfrm>
            <a:off x="428625" y="0"/>
            <a:ext cx="8229600" cy="857250"/>
          </a:xfrm>
        </p:spPr>
        <p:txBody>
          <a:bodyPr/>
          <a:lstStyle/>
          <a:p>
            <a:pPr eaLnBrk="1" hangingPunct="1">
              <a:defRPr/>
            </a:pPr>
            <a:r>
              <a:rPr lang="fr-FR" dirty="0" smtClean="0">
                <a:effectLst>
                  <a:outerShdw blurRad="38100" dist="38100" dir="2700000" algn="tl">
                    <a:srgbClr val="000000">
                      <a:alpha val="43137"/>
                    </a:srgbClr>
                  </a:outerShdw>
                </a:effectLst>
                <a:latin typeface="Times New Roman" pitchFamily="18" charset="0"/>
                <a:cs typeface="Times New Roman" pitchFamily="18" charset="0"/>
              </a:rPr>
              <a:t>Circuit du Modèle simple</a:t>
            </a:r>
          </a:p>
        </p:txBody>
      </p:sp>
      <p:graphicFrame>
        <p:nvGraphicFramePr>
          <p:cNvPr id="4" name="Espace réservé du contenu 3"/>
          <p:cNvGraphicFramePr>
            <a:graphicFrameLocks noGrp="1"/>
          </p:cNvGraphicFramePr>
          <p:nvPr>
            <p:ph idx="1"/>
          </p:nvPr>
        </p:nvGraphicFramePr>
        <p:xfrm>
          <a:off x="2339975" y="1916113"/>
          <a:ext cx="4546600" cy="1254125"/>
        </p:xfrm>
        <a:graphic>
          <a:graphicData uri="http://schemas.openxmlformats.org/drawingml/2006/table">
            <a:tbl>
              <a:tblPr firstRow="1" bandRow="1">
                <a:tableStyleId>{5C22544A-7EE6-4342-B048-85BDC9FD1C3A}</a:tableStyleId>
              </a:tblPr>
              <a:tblGrid>
                <a:gridCol w="2273300"/>
                <a:gridCol w="2273300"/>
              </a:tblGrid>
              <a:tr h="418042">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35" marR="91435" marT="45771" marB="45771"/>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35" marR="91435" marT="45771" marB="45771"/>
                </a:tc>
              </a:tr>
              <a:tr h="418042">
                <a:tc>
                  <a:txBody>
                    <a:bodyPr/>
                    <a:lstStyle/>
                    <a:p>
                      <a:pPr algn="ctr"/>
                      <a:endParaRPr lang="fr-FR" sz="1800" dirty="0">
                        <a:latin typeface="Times New Roman" pitchFamily="18" charset="0"/>
                        <a:cs typeface="Times New Roman" pitchFamily="18" charset="0"/>
                      </a:endParaRPr>
                    </a:p>
                  </a:txBody>
                  <a:tcPr marL="91435" marR="91435" marT="45771" marB="45771"/>
                </a:tc>
                <a:tc>
                  <a:txBody>
                    <a:bodyPr/>
                    <a:lstStyle/>
                    <a:p>
                      <a:pPr algn="ctr"/>
                      <a:r>
                        <a:rPr lang="fr-FR" sz="1800" dirty="0" smtClean="0">
                          <a:latin typeface="Times New Roman" pitchFamily="18" charset="0"/>
                          <a:cs typeface="Times New Roman" pitchFamily="18" charset="0"/>
                        </a:rPr>
                        <a:t>Cc.</a:t>
                      </a:r>
                      <a:r>
                        <a:rPr lang="fr-FR" sz="1800" baseline="0" dirty="0" smtClean="0">
                          <a:latin typeface="Times New Roman" pitchFamily="18" charset="0"/>
                          <a:cs typeface="Times New Roman" pitchFamily="18" charset="0"/>
                        </a:rPr>
                        <a:t> A1 = -100</a:t>
                      </a:r>
                      <a:endParaRPr lang="fr-FR" sz="1800" dirty="0">
                        <a:latin typeface="Times New Roman" pitchFamily="18" charset="0"/>
                        <a:cs typeface="Times New Roman" pitchFamily="18" charset="0"/>
                      </a:endParaRPr>
                    </a:p>
                  </a:txBody>
                  <a:tcPr marL="91435" marR="91435" marT="45771" marB="45771"/>
                </a:tc>
              </a:tr>
              <a:tr h="418042">
                <a:tc>
                  <a:txBody>
                    <a:bodyPr/>
                    <a:lstStyle/>
                    <a:p>
                      <a:pPr algn="ctr"/>
                      <a:endParaRPr lang="fr-FR" sz="1800">
                        <a:latin typeface="Times New Roman" pitchFamily="18" charset="0"/>
                        <a:cs typeface="Times New Roman" pitchFamily="18" charset="0"/>
                      </a:endParaRPr>
                    </a:p>
                  </a:txBody>
                  <a:tcPr marL="91435" marR="91435" marT="45771" marB="45771"/>
                </a:tc>
                <a:tc>
                  <a:txBody>
                    <a:bodyPr/>
                    <a:lstStyle/>
                    <a:p>
                      <a:pPr algn="ctr"/>
                      <a:r>
                        <a:rPr lang="fr-FR" sz="1800" dirty="0" smtClean="0">
                          <a:latin typeface="Times New Roman" pitchFamily="18" charset="0"/>
                          <a:cs typeface="Times New Roman" pitchFamily="18" charset="0"/>
                        </a:rPr>
                        <a:t>Cc. A2 = +100</a:t>
                      </a:r>
                      <a:endParaRPr lang="fr-FR" sz="1800" dirty="0">
                        <a:latin typeface="Times New Roman" pitchFamily="18" charset="0"/>
                        <a:cs typeface="Times New Roman" pitchFamily="18" charset="0"/>
                      </a:endParaRPr>
                    </a:p>
                  </a:txBody>
                  <a:tcPr marL="91435" marR="91435" marT="45771" marB="45771"/>
                </a:tc>
              </a:tr>
            </a:tbl>
          </a:graphicData>
        </a:graphic>
      </p:graphicFrame>
      <p:graphicFrame>
        <p:nvGraphicFramePr>
          <p:cNvPr id="5" name="Espace réservé du contenu 3"/>
          <p:cNvGraphicFramePr>
            <a:graphicFrameLocks/>
          </p:cNvGraphicFramePr>
          <p:nvPr/>
        </p:nvGraphicFramePr>
        <p:xfrm>
          <a:off x="179388" y="4086225"/>
          <a:ext cx="3671887" cy="1096963"/>
        </p:xfrm>
        <a:graphic>
          <a:graphicData uri="http://schemas.openxmlformats.org/drawingml/2006/table">
            <a:tbl>
              <a:tblPr firstRow="1" bandRow="1">
                <a:tableStyleId>{5C22544A-7EE6-4342-B048-85BDC9FD1C3A}</a:tableStyleId>
              </a:tblPr>
              <a:tblGrid>
                <a:gridCol w="2375927"/>
                <a:gridCol w="1295960"/>
              </a:tblGrid>
              <a:tr h="365654">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27" marR="91427" marT="45680" marB="45680"/>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27" marR="91427" marT="45680" marB="45680"/>
                </a:tc>
              </a:tr>
              <a:tr h="365654">
                <a:tc>
                  <a:txBody>
                    <a:bodyPr/>
                    <a:lstStyle/>
                    <a:p>
                      <a:pPr algn="ctr"/>
                      <a:r>
                        <a:rPr lang="fr-FR" sz="1800" dirty="0" smtClean="0">
                          <a:latin typeface="Times New Roman" pitchFamily="18" charset="0"/>
                          <a:cs typeface="Times New Roman" pitchFamily="18" charset="0"/>
                        </a:rPr>
                        <a:t>Actif réel = +100</a:t>
                      </a:r>
                      <a:endParaRPr lang="fr-FR" sz="1800" dirty="0">
                        <a:latin typeface="Times New Roman" pitchFamily="18" charset="0"/>
                        <a:cs typeface="Times New Roman" pitchFamily="18" charset="0"/>
                      </a:endParaRPr>
                    </a:p>
                  </a:txBody>
                  <a:tcPr marL="91427" marR="91427" marT="45680" marB="45680"/>
                </a:tc>
                <a:tc>
                  <a:txBody>
                    <a:bodyPr/>
                    <a:lstStyle/>
                    <a:p>
                      <a:pPr algn="ctr"/>
                      <a:endParaRPr lang="fr-FR" sz="1800" dirty="0">
                        <a:latin typeface="Times New Roman" pitchFamily="18" charset="0"/>
                        <a:cs typeface="Times New Roman" pitchFamily="18" charset="0"/>
                      </a:endParaRPr>
                    </a:p>
                  </a:txBody>
                  <a:tcPr marL="91427" marR="91427" marT="45680" marB="45680"/>
                </a:tc>
              </a:tr>
              <a:tr h="365654">
                <a:tc>
                  <a:txBody>
                    <a:bodyPr/>
                    <a:lstStyle/>
                    <a:p>
                      <a:pPr algn="ctr"/>
                      <a:r>
                        <a:rPr lang="fr-FR" sz="1800" dirty="0" smtClean="0">
                          <a:latin typeface="Times New Roman" pitchFamily="18" charset="0"/>
                          <a:cs typeface="Times New Roman" pitchFamily="18" charset="0"/>
                        </a:rPr>
                        <a:t>Actif monétaire = -100</a:t>
                      </a:r>
                      <a:endParaRPr lang="fr-FR" sz="1800" dirty="0">
                        <a:latin typeface="Times New Roman" pitchFamily="18" charset="0"/>
                        <a:cs typeface="Times New Roman" pitchFamily="18" charset="0"/>
                      </a:endParaRPr>
                    </a:p>
                  </a:txBody>
                  <a:tcPr marL="91427" marR="91427" marT="45680" marB="45680"/>
                </a:tc>
                <a:tc>
                  <a:txBody>
                    <a:bodyPr/>
                    <a:lstStyle/>
                    <a:p>
                      <a:pPr algn="ctr"/>
                      <a:endParaRPr lang="fr-FR" sz="1800" dirty="0">
                        <a:latin typeface="Times New Roman" pitchFamily="18" charset="0"/>
                        <a:cs typeface="Times New Roman" pitchFamily="18" charset="0"/>
                      </a:endParaRPr>
                    </a:p>
                  </a:txBody>
                  <a:tcPr marL="91427" marR="91427" marT="45680" marB="45680"/>
                </a:tc>
              </a:tr>
            </a:tbl>
          </a:graphicData>
        </a:graphic>
      </p:graphicFrame>
      <p:graphicFrame>
        <p:nvGraphicFramePr>
          <p:cNvPr id="6" name="Espace réservé du contenu 3"/>
          <p:cNvGraphicFramePr>
            <a:graphicFrameLocks/>
          </p:cNvGraphicFramePr>
          <p:nvPr/>
        </p:nvGraphicFramePr>
        <p:xfrm>
          <a:off x="5453063" y="4086225"/>
          <a:ext cx="3459162" cy="1096963"/>
        </p:xfrm>
        <a:graphic>
          <a:graphicData uri="http://schemas.openxmlformats.org/drawingml/2006/table">
            <a:tbl>
              <a:tblPr firstRow="1" bandRow="1">
                <a:tableStyleId>{5C22544A-7EE6-4342-B048-85BDC9FD1C3A}</a:tableStyleId>
              </a:tblPr>
              <a:tblGrid>
                <a:gridCol w="2376783"/>
                <a:gridCol w="1082379"/>
              </a:tblGrid>
              <a:tr h="365654">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60" marR="91460" marT="45680" marB="45680"/>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60" marR="91460" marT="45680" marB="45680"/>
                </a:tc>
              </a:tr>
              <a:tr h="365654">
                <a:tc>
                  <a:txBody>
                    <a:bodyPr/>
                    <a:lstStyle/>
                    <a:p>
                      <a:pPr algn="ctr"/>
                      <a:r>
                        <a:rPr lang="fr-FR" sz="1800" dirty="0" smtClean="0">
                          <a:latin typeface="Times New Roman" pitchFamily="18" charset="0"/>
                          <a:cs typeface="Times New Roman" pitchFamily="18" charset="0"/>
                        </a:rPr>
                        <a:t>Actif réel = - 100</a:t>
                      </a:r>
                      <a:endParaRPr lang="fr-FR" sz="1800" dirty="0">
                        <a:latin typeface="Times New Roman" pitchFamily="18" charset="0"/>
                        <a:cs typeface="Times New Roman" pitchFamily="18" charset="0"/>
                      </a:endParaRPr>
                    </a:p>
                  </a:txBody>
                  <a:tcPr marL="91460" marR="91460" marT="45680" marB="45680"/>
                </a:tc>
                <a:tc>
                  <a:txBody>
                    <a:bodyPr/>
                    <a:lstStyle/>
                    <a:p>
                      <a:pPr algn="ctr"/>
                      <a:endParaRPr lang="fr-FR" sz="1800">
                        <a:latin typeface="Times New Roman" pitchFamily="18" charset="0"/>
                        <a:cs typeface="Times New Roman" pitchFamily="18" charset="0"/>
                      </a:endParaRPr>
                    </a:p>
                  </a:txBody>
                  <a:tcPr marL="91460" marR="91460" marT="45680" marB="45680"/>
                </a:tc>
              </a:tr>
              <a:tr h="365654">
                <a:tc>
                  <a:txBody>
                    <a:bodyPr/>
                    <a:lstStyle/>
                    <a:p>
                      <a:pPr algn="ctr"/>
                      <a:r>
                        <a:rPr lang="fr-FR" sz="1800" dirty="0" smtClean="0">
                          <a:latin typeface="Times New Roman" pitchFamily="18" charset="0"/>
                          <a:cs typeface="Times New Roman" pitchFamily="18" charset="0"/>
                        </a:rPr>
                        <a:t>Actif monétaire=</a:t>
                      </a:r>
                      <a:r>
                        <a:rPr lang="fr-FR" sz="1800" baseline="0" dirty="0" smtClean="0">
                          <a:latin typeface="Times New Roman" pitchFamily="18" charset="0"/>
                          <a:cs typeface="Times New Roman" pitchFamily="18" charset="0"/>
                        </a:rPr>
                        <a:t> +100</a:t>
                      </a:r>
                      <a:endParaRPr lang="fr-FR" sz="1800" dirty="0">
                        <a:latin typeface="Times New Roman" pitchFamily="18" charset="0"/>
                        <a:cs typeface="Times New Roman" pitchFamily="18" charset="0"/>
                      </a:endParaRPr>
                    </a:p>
                  </a:txBody>
                  <a:tcPr marL="91460" marR="91460" marT="45680" marB="45680"/>
                </a:tc>
                <a:tc>
                  <a:txBody>
                    <a:bodyPr/>
                    <a:lstStyle/>
                    <a:p>
                      <a:pPr algn="ctr"/>
                      <a:endParaRPr lang="fr-FR" sz="1800" dirty="0">
                        <a:latin typeface="Times New Roman" pitchFamily="18" charset="0"/>
                        <a:cs typeface="Times New Roman" pitchFamily="18" charset="0"/>
                      </a:endParaRPr>
                    </a:p>
                  </a:txBody>
                  <a:tcPr marL="91460" marR="91460" marT="45680" marB="45680"/>
                </a:tc>
              </a:tr>
            </a:tbl>
          </a:graphicData>
        </a:graphic>
      </p:graphicFrame>
      <p:sp>
        <p:nvSpPr>
          <p:cNvPr id="73773" name="ZoneTexte 6"/>
          <p:cNvSpPr txBox="1">
            <a:spLocks noChangeArrowheads="1"/>
          </p:cNvSpPr>
          <p:nvPr/>
        </p:nvSpPr>
        <p:spPr bwMode="auto">
          <a:xfrm>
            <a:off x="3981450" y="1509713"/>
            <a:ext cx="1238250" cy="368300"/>
          </a:xfrm>
          <a:prstGeom prst="rect">
            <a:avLst/>
          </a:prstGeom>
          <a:noFill/>
          <a:ln w="9525">
            <a:noFill/>
            <a:miter lim="800000"/>
            <a:headEnd/>
            <a:tailEnd/>
          </a:ln>
        </p:spPr>
        <p:txBody>
          <a:bodyPr>
            <a:spAutoFit/>
          </a:bodyPr>
          <a:lstStyle/>
          <a:p>
            <a:r>
              <a:rPr lang="fr-FR">
                <a:latin typeface="Times New Roman" pitchFamily="18" charset="0"/>
                <a:cs typeface="Times New Roman" pitchFamily="18" charset="0"/>
              </a:rPr>
              <a:t>BANQUE</a:t>
            </a:r>
          </a:p>
        </p:txBody>
      </p:sp>
      <p:sp>
        <p:nvSpPr>
          <p:cNvPr id="73774" name="ZoneTexte 7"/>
          <p:cNvSpPr txBox="1">
            <a:spLocks noChangeArrowheads="1"/>
          </p:cNvSpPr>
          <p:nvPr/>
        </p:nvSpPr>
        <p:spPr bwMode="auto">
          <a:xfrm>
            <a:off x="6011863" y="3716338"/>
            <a:ext cx="1873250" cy="369887"/>
          </a:xfrm>
          <a:prstGeom prst="rect">
            <a:avLst/>
          </a:prstGeom>
          <a:noFill/>
          <a:ln w="9525">
            <a:noFill/>
            <a:miter lim="800000"/>
            <a:headEnd/>
            <a:tailEnd/>
          </a:ln>
        </p:spPr>
        <p:txBody>
          <a:bodyPr>
            <a:spAutoFit/>
          </a:bodyPr>
          <a:lstStyle/>
          <a:p>
            <a:pPr algn="ctr"/>
            <a:r>
              <a:rPr lang="fr-FR">
                <a:latin typeface="Times New Roman" pitchFamily="18" charset="0"/>
                <a:cs typeface="Times New Roman" pitchFamily="18" charset="0"/>
              </a:rPr>
              <a:t>AENF 2</a:t>
            </a:r>
          </a:p>
        </p:txBody>
      </p:sp>
      <p:sp>
        <p:nvSpPr>
          <p:cNvPr id="73775" name="ZoneTexte 8"/>
          <p:cNvSpPr txBox="1">
            <a:spLocks noChangeArrowheads="1"/>
          </p:cNvSpPr>
          <p:nvPr/>
        </p:nvSpPr>
        <p:spPr bwMode="auto">
          <a:xfrm>
            <a:off x="1692275" y="3716338"/>
            <a:ext cx="1223963" cy="369887"/>
          </a:xfrm>
          <a:prstGeom prst="rect">
            <a:avLst/>
          </a:prstGeom>
          <a:noFill/>
          <a:ln w="9525">
            <a:noFill/>
            <a:miter lim="800000"/>
            <a:headEnd/>
            <a:tailEnd/>
          </a:ln>
        </p:spPr>
        <p:txBody>
          <a:bodyPr>
            <a:spAutoFit/>
          </a:bodyPr>
          <a:lstStyle/>
          <a:p>
            <a:r>
              <a:rPr lang="fr-FR">
                <a:latin typeface="Times New Roman" pitchFamily="18" charset="0"/>
                <a:cs typeface="Times New Roman" pitchFamily="18" charset="0"/>
              </a:rPr>
              <a:t>AENF 1</a:t>
            </a:r>
          </a:p>
        </p:txBody>
      </p:sp>
      <p:cxnSp>
        <p:nvCxnSpPr>
          <p:cNvPr id="11" name="Connecteur droit avec flèche 10"/>
          <p:cNvCxnSpPr>
            <a:stCxn id="6" idx="1"/>
          </p:cNvCxnSpPr>
          <p:nvPr/>
        </p:nvCxnSpPr>
        <p:spPr>
          <a:xfrm flipH="1">
            <a:off x="2500313" y="4635500"/>
            <a:ext cx="295275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Connecteur droit avec flèche 16"/>
          <p:cNvCxnSpPr/>
          <p:nvPr/>
        </p:nvCxnSpPr>
        <p:spPr>
          <a:xfrm>
            <a:off x="2484438" y="5013325"/>
            <a:ext cx="2968625"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3778" name="ZoneTexte 18"/>
          <p:cNvSpPr txBox="1">
            <a:spLocks noChangeArrowheads="1"/>
          </p:cNvSpPr>
          <p:nvPr/>
        </p:nvSpPr>
        <p:spPr bwMode="auto">
          <a:xfrm>
            <a:off x="3919538" y="5010150"/>
            <a:ext cx="1728787" cy="368300"/>
          </a:xfrm>
          <a:prstGeom prst="rect">
            <a:avLst/>
          </a:prstGeom>
          <a:noFill/>
          <a:ln w="9525">
            <a:noFill/>
            <a:miter lim="800000"/>
            <a:headEnd/>
            <a:tailEnd/>
          </a:ln>
        </p:spPr>
        <p:txBody>
          <a:bodyPr>
            <a:spAutoFit/>
          </a:bodyPr>
          <a:lstStyle/>
          <a:p>
            <a:r>
              <a:rPr lang="fr-FR" b="1" i="1">
                <a:solidFill>
                  <a:schemeClr val="tx2"/>
                </a:solidFill>
                <a:latin typeface="Times New Roman" pitchFamily="18" charset="0"/>
                <a:cs typeface="Times New Roman" pitchFamily="18" charset="0"/>
              </a:rPr>
              <a:t>Flux financier</a:t>
            </a:r>
          </a:p>
        </p:txBody>
      </p:sp>
      <p:sp>
        <p:nvSpPr>
          <p:cNvPr id="73779" name="ZoneTexte 19"/>
          <p:cNvSpPr txBox="1">
            <a:spLocks noChangeArrowheads="1"/>
          </p:cNvSpPr>
          <p:nvPr/>
        </p:nvSpPr>
        <p:spPr bwMode="auto">
          <a:xfrm>
            <a:off x="4181475" y="4287838"/>
            <a:ext cx="1441450" cy="369887"/>
          </a:xfrm>
          <a:prstGeom prst="rect">
            <a:avLst/>
          </a:prstGeom>
          <a:noFill/>
          <a:ln w="9525">
            <a:noFill/>
            <a:miter lim="800000"/>
            <a:headEnd/>
            <a:tailEnd/>
          </a:ln>
        </p:spPr>
        <p:txBody>
          <a:bodyPr>
            <a:spAutoFit/>
          </a:bodyPr>
          <a:lstStyle/>
          <a:p>
            <a:r>
              <a:rPr lang="fr-FR" b="1" i="1">
                <a:solidFill>
                  <a:schemeClr val="tx2"/>
                </a:solidFill>
                <a:latin typeface="Times New Roman" pitchFamily="18" charset="0"/>
                <a:cs typeface="Times New Roman" pitchFamily="18" charset="0"/>
              </a:rPr>
              <a:t>Flux réel</a:t>
            </a:r>
          </a:p>
        </p:txBody>
      </p:sp>
      <p:sp>
        <p:nvSpPr>
          <p:cNvPr id="13" name="Espace réservé du pied de page 12"/>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7188" y="285750"/>
            <a:ext cx="8172450" cy="620713"/>
          </a:xfrm>
        </p:spPr>
        <p:txBody>
          <a:bodyPr rtlCol="0">
            <a:normAutofit fontScale="90000"/>
          </a:bodyPr>
          <a:lstStyle/>
          <a:p>
            <a:pPr eaLnBrk="1" fontAlgn="auto" hangingPunct="1">
              <a:spcAft>
                <a:spcPts val="0"/>
              </a:spcAft>
              <a:defRPr/>
            </a:pPr>
            <a:r>
              <a:rPr lang="fr-FR" sz="3600" i="1" dirty="0" smtClean="0">
                <a:latin typeface="Times New Roman" pitchFamily="18" charset="0"/>
                <a:cs typeface="Times New Roman" pitchFamily="18" charset="0"/>
              </a:rPr>
              <a:t> Processus de création monétaire</a:t>
            </a:r>
            <a:br>
              <a:rPr lang="fr-FR" sz="3600" i="1" dirty="0" smtClean="0">
                <a:latin typeface="Times New Roman" pitchFamily="18" charset="0"/>
                <a:cs typeface="Times New Roman" pitchFamily="18" charset="0"/>
              </a:rPr>
            </a:br>
            <a:r>
              <a:rPr lang="fr-FR" sz="3600" i="1" dirty="0" smtClean="0">
                <a:latin typeface="Times New Roman" pitchFamily="18" charset="0"/>
                <a:cs typeface="Times New Roman" pitchFamily="18" charset="0"/>
              </a:rPr>
              <a:t> -Modèle simple-</a:t>
            </a:r>
            <a:endParaRPr lang="fr-FR" sz="3600" i="1" dirty="0">
              <a:latin typeface="Times New Roman" pitchFamily="18" charset="0"/>
              <a:cs typeface="Times New Roman" pitchFamily="18" charset="0"/>
            </a:endParaRPr>
          </a:p>
        </p:txBody>
      </p:sp>
      <p:graphicFrame>
        <p:nvGraphicFramePr>
          <p:cNvPr id="4" name="Espace réservé du contenu 3"/>
          <p:cNvGraphicFramePr>
            <a:graphicFrameLocks noGrp="1"/>
          </p:cNvGraphicFramePr>
          <p:nvPr>
            <p:ph idx="1"/>
          </p:nvPr>
        </p:nvGraphicFramePr>
        <p:xfrm>
          <a:off x="395536" y="1700808"/>
          <a:ext cx="8229600" cy="50727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ZoneTexte 4"/>
          <p:cNvSpPr txBox="1"/>
          <p:nvPr/>
        </p:nvSpPr>
        <p:spPr>
          <a:xfrm>
            <a:off x="250825" y="1125538"/>
            <a:ext cx="7345363" cy="400050"/>
          </a:xfrm>
          <a:prstGeom prst="rect">
            <a:avLst/>
          </a:prstGeom>
          <a:noFill/>
        </p:spPr>
        <p:txBody>
          <a:bodyPr>
            <a:spAutoFit/>
          </a:bodyPr>
          <a:lstStyle/>
          <a:p>
            <a:pPr fontAlgn="auto">
              <a:spcBef>
                <a:spcPts val="0"/>
              </a:spcBef>
              <a:spcAft>
                <a:spcPts val="0"/>
              </a:spcAft>
              <a:defRPr/>
            </a:pPr>
            <a:r>
              <a:rPr lang="fr-FR" sz="2000" dirty="0">
                <a:latin typeface="Times New Roman" pitchFamily="18" charset="0"/>
                <a:cs typeface="Times New Roman" pitchFamily="18" charset="0"/>
              </a:rPr>
              <a:t>La banque dispose de</a:t>
            </a:r>
            <a:r>
              <a:rPr lang="fr-FR" sz="2000" dirty="0">
                <a:effectLst>
                  <a:outerShdw blurRad="38100" dist="38100" dir="2700000" algn="tl">
                    <a:srgbClr val="000000">
                      <a:alpha val="43137"/>
                    </a:srgbClr>
                  </a:outerShdw>
                </a:effectLst>
                <a:latin typeface="Times New Roman" pitchFamily="18" charset="0"/>
                <a:cs typeface="Times New Roman" pitchFamily="18" charset="0"/>
              </a:rPr>
              <a:t> trois </a:t>
            </a:r>
            <a:r>
              <a:rPr lang="fr-FR" sz="2000" dirty="0">
                <a:latin typeface="Times New Roman" pitchFamily="18" charset="0"/>
                <a:cs typeface="Times New Roman" pitchFamily="18" charset="0"/>
              </a:rPr>
              <a:t>possibilités de création monétaire:</a:t>
            </a:r>
          </a:p>
        </p:txBody>
      </p:sp>
      <p:sp>
        <p:nvSpPr>
          <p:cNvPr id="6" name="Espace réservé du pied de page 5"/>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468313" y="2205038"/>
          <a:ext cx="3970337" cy="1198562"/>
        </p:xfrm>
        <a:graphic>
          <a:graphicData uri="http://schemas.openxmlformats.org/drawingml/2006/table">
            <a:tbl>
              <a:tblPr firstRow="1" bandRow="1">
                <a:tableStyleId>{5C22544A-7EE6-4342-B048-85BDC9FD1C3A}</a:tableStyleId>
              </a:tblPr>
              <a:tblGrid>
                <a:gridCol w="2159997"/>
                <a:gridCol w="1810340"/>
              </a:tblGrid>
              <a:tr h="370699">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30" marR="91430" marT="45703" marB="45703"/>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30" marR="91430" marT="45703" marB="45703"/>
                </a:tc>
              </a:tr>
              <a:tr h="457164">
                <a:tc>
                  <a:txBody>
                    <a:bodyPr/>
                    <a:lstStyle/>
                    <a:p>
                      <a:pPr algn="ctr"/>
                      <a:r>
                        <a:rPr lang="fr-FR" sz="2000" b="1" dirty="0" smtClean="0">
                          <a:solidFill>
                            <a:schemeClr val="tx2"/>
                          </a:solidFill>
                          <a:latin typeface="Times New Roman" pitchFamily="18" charset="0"/>
                          <a:cs typeface="Times New Roman" pitchFamily="18" charset="0"/>
                        </a:rPr>
                        <a:t>Actif</a:t>
                      </a:r>
                      <a:r>
                        <a:rPr lang="fr-FR" sz="2000" b="1" baseline="0" dirty="0" smtClean="0">
                          <a:solidFill>
                            <a:schemeClr val="tx2"/>
                          </a:solidFill>
                          <a:latin typeface="Times New Roman" pitchFamily="18" charset="0"/>
                          <a:cs typeface="Times New Roman" pitchFamily="18" charset="0"/>
                        </a:rPr>
                        <a:t> réel = </a:t>
                      </a:r>
                      <a:r>
                        <a:rPr lang="fr-FR" sz="2400" b="1" baseline="0" dirty="0" smtClean="0">
                          <a:solidFill>
                            <a:schemeClr val="tx2"/>
                          </a:solidFill>
                          <a:effectLst/>
                          <a:latin typeface="Times New Roman" pitchFamily="18" charset="0"/>
                          <a:cs typeface="Times New Roman" pitchFamily="18" charset="0"/>
                        </a:rPr>
                        <a:t>+</a:t>
                      </a:r>
                      <a:r>
                        <a:rPr lang="fr-FR" sz="2000" b="1" baseline="0" dirty="0" smtClean="0">
                          <a:solidFill>
                            <a:schemeClr val="tx2"/>
                          </a:solidFill>
                          <a:effectLst/>
                          <a:latin typeface="Times New Roman" pitchFamily="18" charset="0"/>
                          <a:cs typeface="Times New Roman" pitchFamily="18" charset="0"/>
                        </a:rPr>
                        <a:t> </a:t>
                      </a:r>
                      <a:r>
                        <a:rPr lang="fr-FR" sz="2000" b="1" baseline="0" dirty="0" smtClean="0">
                          <a:solidFill>
                            <a:schemeClr val="tx2"/>
                          </a:solidFill>
                          <a:latin typeface="Times New Roman" pitchFamily="18" charset="0"/>
                          <a:cs typeface="Times New Roman" pitchFamily="18" charset="0"/>
                        </a:rPr>
                        <a:t>100</a:t>
                      </a:r>
                      <a:endParaRPr lang="fr-FR" sz="2000" b="1" dirty="0">
                        <a:solidFill>
                          <a:schemeClr val="tx2"/>
                        </a:solidFill>
                        <a:latin typeface="Times New Roman" pitchFamily="18" charset="0"/>
                        <a:cs typeface="Times New Roman" pitchFamily="18" charset="0"/>
                      </a:endParaRPr>
                    </a:p>
                  </a:txBody>
                  <a:tcPr marL="91430" marR="91430" marT="45703" marB="45703"/>
                </a:tc>
                <a:tc>
                  <a:txBody>
                    <a:bodyPr/>
                    <a:lstStyle/>
                    <a:p>
                      <a:pPr algn="ctr"/>
                      <a:endParaRPr lang="fr-FR" sz="1800">
                        <a:latin typeface="Times New Roman" pitchFamily="18" charset="0"/>
                        <a:cs typeface="Times New Roman" pitchFamily="18" charset="0"/>
                      </a:endParaRPr>
                    </a:p>
                  </a:txBody>
                  <a:tcPr marL="91430" marR="91430" marT="45703" marB="45703"/>
                </a:tc>
              </a:tr>
              <a:tr h="37069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fr-FR" sz="1800" b="1" dirty="0" smtClean="0">
                        <a:solidFill>
                          <a:schemeClr val="tx1"/>
                        </a:solidFill>
                        <a:latin typeface="Times New Roman" pitchFamily="18" charset="0"/>
                        <a:cs typeface="Times New Roman" pitchFamily="18" charset="0"/>
                      </a:endParaRPr>
                    </a:p>
                  </a:txBody>
                  <a:tcPr marL="91430" marR="91430" marT="45703" marB="45703"/>
                </a:tc>
                <a:tc>
                  <a:txBody>
                    <a:bodyPr/>
                    <a:lstStyle/>
                    <a:p>
                      <a:pPr algn="ctr"/>
                      <a:endParaRPr lang="fr-FR" sz="1800" dirty="0">
                        <a:latin typeface="Times New Roman" pitchFamily="18" charset="0"/>
                        <a:cs typeface="Times New Roman" pitchFamily="18" charset="0"/>
                      </a:endParaRPr>
                    </a:p>
                  </a:txBody>
                  <a:tcPr marL="91430" marR="91430" marT="45703" marB="45703"/>
                </a:tc>
              </a:tr>
            </a:tbl>
          </a:graphicData>
        </a:graphic>
      </p:graphicFrame>
      <p:graphicFrame>
        <p:nvGraphicFramePr>
          <p:cNvPr id="5" name="Tableau 4"/>
          <p:cNvGraphicFramePr>
            <a:graphicFrameLocks noGrp="1"/>
          </p:cNvGraphicFramePr>
          <p:nvPr/>
        </p:nvGraphicFramePr>
        <p:xfrm>
          <a:off x="4787900" y="2205038"/>
          <a:ext cx="3960813" cy="1223962"/>
        </p:xfrm>
        <a:graphic>
          <a:graphicData uri="http://schemas.openxmlformats.org/drawingml/2006/table">
            <a:tbl>
              <a:tblPr firstRow="1" bandRow="1">
                <a:tableStyleId>{5C22544A-7EE6-4342-B048-85BDC9FD1C3A}</a:tableStyleId>
              </a:tblPr>
              <a:tblGrid>
                <a:gridCol w="1980407"/>
                <a:gridCol w="1980407"/>
              </a:tblGrid>
              <a:tr h="407987">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49" marR="91449" marT="45714" marB="45714"/>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49" marR="91449" marT="45714" marB="45714"/>
                </a:tc>
              </a:tr>
              <a:tr h="40798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fr-FR" sz="1800" b="1" dirty="0" smtClean="0">
                        <a:solidFill>
                          <a:schemeClr val="tx2"/>
                        </a:solidFill>
                        <a:latin typeface="Times New Roman" pitchFamily="18" charset="0"/>
                        <a:cs typeface="Times New Roman" pitchFamily="18" charset="0"/>
                      </a:endParaRPr>
                    </a:p>
                  </a:txBody>
                  <a:tcPr marL="91449" marR="91449" marT="45714" marB="45714"/>
                </a:tc>
                <a:tc>
                  <a:txBody>
                    <a:bodyPr/>
                    <a:lstStyle/>
                    <a:p>
                      <a:pPr algn="ctr"/>
                      <a:endParaRPr lang="fr-FR" sz="1800" b="1" dirty="0">
                        <a:solidFill>
                          <a:schemeClr val="tx1"/>
                        </a:solidFill>
                        <a:latin typeface="Times New Roman" pitchFamily="18" charset="0"/>
                        <a:cs typeface="Times New Roman" pitchFamily="18" charset="0"/>
                      </a:endParaRPr>
                    </a:p>
                  </a:txBody>
                  <a:tcPr marL="91449" marR="91449" marT="45714" marB="45714"/>
                </a:tc>
              </a:tr>
              <a:tr h="407987">
                <a:tc>
                  <a:txBody>
                    <a:bodyPr/>
                    <a:lstStyle/>
                    <a:p>
                      <a:pPr algn="ctr"/>
                      <a:endParaRPr lang="fr-FR" sz="1800" dirty="0">
                        <a:latin typeface="Times New Roman" pitchFamily="18" charset="0"/>
                        <a:cs typeface="Times New Roman" pitchFamily="18" charset="0"/>
                      </a:endParaRPr>
                    </a:p>
                  </a:txBody>
                  <a:tcPr marL="91449" marR="91449" marT="45714" marB="45714"/>
                </a:tc>
                <a:tc>
                  <a:txBody>
                    <a:bodyPr/>
                    <a:lstStyle/>
                    <a:p>
                      <a:pPr algn="ctr"/>
                      <a:endParaRPr lang="fr-FR" sz="1800" dirty="0">
                        <a:latin typeface="Times New Roman" pitchFamily="18" charset="0"/>
                        <a:cs typeface="Times New Roman" pitchFamily="18" charset="0"/>
                      </a:endParaRPr>
                    </a:p>
                  </a:txBody>
                  <a:tcPr marL="91449" marR="91449" marT="45714" marB="45714"/>
                </a:tc>
              </a:tr>
            </a:tbl>
          </a:graphicData>
        </a:graphic>
      </p:graphicFrame>
      <p:sp>
        <p:nvSpPr>
          <p:cNvPr id="75806" name="ZoneTexte 5"/>
          <p:cNvSpPr txBox="1">
            <a:spLocks noChangeArrowheads="1"/>
          </p:cNvSpPr>
          <p:nvPr/>
        </p:nvSpPr>
        <p:spPr bwMode="auto">
          <a:xfrm>
            <a:off x="6084888" y="1773238"/>
            <a:ext cx="1295400" cy="368300"/>
          </a:xfrm>
          <a:prstGeom prst="rect">
            <a:avLst/>
          </a:prstGeom>
          <a:noFill/>
          <a:ln w="9525">
            <a:noFill/>
            <a:miter lim="800000"/>
            <a:headEnd/>
            <a:tailEnd/>
          </a:ln>
        </p:spPr>
        <p:txBody>
          <a:bodyPr>
            <a:spAutoFit/>
          </a:bodyPr>
          <a:lstStyle/>
          <a:p>
            <a:r>
              <a:rPr lang="fr-FR" b="1">
                <a:latin typeface="Times New Roman" pitchFamily="18" charset="0"/>
                <a:cs typeface="Times New Roman" pitchFamily="18" charset="0"/>
              </a:rPr>
              <a:t>Banque</a:t>
            </a:r>
          </a:p>
        </p:txBody>
      </p:sp>
      <p:sp>
        <p:nvSpPr>
          <p:cNvPr id="75807" name="ZoneTexte 6"/>
          <p:cNvSpPr txBox="1">
            <a:spLocks noChangeArrowheads="1"/>
          </p:cNvSpPr>
          <p:nvPr/>
        </p:nvSpPr>
        <p:spPr bwMode="auto">
          <a:xfrm>
            <a:off x="2484438" y="1773238"/>
            <a:ext cx="503237" cy="368300"/>
          </a:xfrm>
          <a:prstGeom prst="rect">
            <a:avLst/>
          </a:prstGeom>
          <a:noFill/>
          <a:ln w="9525">
            <a:noFill/>
            <a:miter lim="800000"/>
            <a:headEnd/>
            <a:tailEnd/>
          </a:ln>
        </p:spPr>
        <p:txBody>
          <a:bodyPr>
            <a:spAutoFit/>
          </a:bodyPr>
          <a:lstStyle/>
          <a:p>
            <a:r>
              <a:rPr lang="fr-FR" b="1">
                <a:latin typeface="Times New Roman" pitchFamily="18" charset="0"/>
                <a:cs typeface="Times New Roman" pitchFamily="18" charset="0"/>
              </a:rPr>
              <a:t>A</a:t>
            </a:r>
          </a:p>
        </p:txBody>
      </p:sp>
      <p:sp>
        <p:nvSpPr>
          <p:cNvPr id="10" name="Titre 1"/>
          <p:cNvSpPr>
            <a:spLocks noGrp="1"/>
          </p:cNvSpPr>
          <p:nvPr>
            <p:ph type="title"/>
          </p:nvPr>
        </p:nvSpPr>
        <p:spPr>
          <a:xfrm>
            <a:off x="0" y="0"/>
            <a:ext cx="9144000" cy="1143000"/>
          </a:xfrm>
        </p:spPr>
        <p:txBody>
          <a:bodyPr rtlCol="0">
            <a:normAutofit fontScale="90000"/>
          </a:bodyPr>
          <a:lstStyle/>
          <a:p>
            <a:pPr eaLnBrk="1" fontAlgn="auto" hangingPunct="1">
              <a:spcAft>
                <a:spcPts val="0"/>
              </a:spcAft>
              <a:defRPr/>
            </a:pPr>
            <a:r>
              <a:rPr lang="fr-FR" dirty="0" smtClean="0">
                <a:latin typeface="Times New Roman" pitchFamily="18" charset="0"/>
                <a:cs typeface="Times New Roman" pitchFamily="18" charset="0"/>
              </a:rPr>
              <a:t/>
            </a:r>
            <a:br>
              <a:rPr lang="fr-FR" dirty="0" smtClean="0">
                <a:latin typeface="Times New Roman" pitchFamily="18" charset="0"/>
                <a:cs typeface="Times New Roman" pitchFamily="18" charset="0"/>
              </a:rPr>
            </a:br>
            <a:r>
              <a:rPr lang="fr-FR" dirty="0" smtClean="0">
                <a:latin typeface="Times New Roman" pitchFamily="18" charset="0"/>
                <a:cs typeface="Times New Roman" pitchFamily="18" charset="0"/>
              </a:rPr>
              <a:t>1</a:t>
            </a:r>
            <a:r>
              <a:rPr lang="fr-FR" baseline="30000" dirty="0" smtClean="0">
                <a:latin typeface="Times New Roman" pitchFamily="18" charset="0"/>
                <a:cs typeface="Times New Roman" pitchFamily="18" charset="0"/>
              </a:rPr>
              <a:t>er</a:t>
            </a:r>
            <a:r>
              <a:rPr lang="fr-FR" dirty="0" smtClean="0">
                <a:latin typeface="Times New Roman" pitchFamily="18" charset="0"/>
                <a:cs typeface="Times New Roman" pitchFamily="18" charset="0"/>
              </a:rPr>
              <a:t> cas : Achat </a:t>
            </a:r>
            <a:r>
              <a:rPr lang="fr-FR" dirty="0">
                <a:latin typeface="Times New Roman" pitchFamily="18" charset="0"/>
                <a:cs typeface="Times New Roman" pitchFamily="18" charset="0"/>
              </a:rPr>
              <a:t>d’actif réel par la </a:t>
            </a:r>
            <a:r>
              <a:rPr lang="fr-FR" dirty="0" smtClean="0">
                <a:latin typeface="Times New Roman" pitchFamily="18" charset="0"/>
                <a:cs typeface="Times New Roman" pitchFamily="18" charset="0"/>
              </a:rPr>
              <a:t>banque</a:t>
            </a:r>
            <a:br>
              <a:rPr lang="fr-FR" dirty="0" smtClean="0">
                <a:latin typeface="Times New Roman" pitchFamily="18" charset="0"/>
                <a:cs typeface="Times New Roman" pitchFamily="18" charset="0"/>
              </a:rPr>
            </a:br>
            <a:r>
              <a:rPr lang="fr-FR" sz="2700" i="1" dirty="0" smtClean="0">
                <a:latin typeface="Times New Roman" pitchFamily="18" charset="0"/>
                <a:cs typeface="Times New Roman" pitchFamily="18" charset="0"/>
              </a:rPr>
              <a:t>(cas extrême)</a:t>
            </a:r>
            <a:endParaRPr lang="fr-FR" sz="2700" i="1" dirty="0"/>
          </a:p>
        </p:txBody>
      </p:sp>
      <p:sp>
        <p:nvSpPr>
          <p:cNvPr id="7" name="Espace réservé du pied de page 6"/>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468313" y="2205038"/>
          <a:ext cx="3970337" cy="1198562"/>
        </p:xfrm>
        <a:graphic>
          <a:graphicData uri="http://schemas.openxmlformats.org/drawingml/2006/table">
            <a:tbl>
              <a:tblPr firstRow="1" bandRow="1">
                <a:tableStyleId>{5C22544A-7EE6-4342-B048-85BDC9FD1C3A}</a:tableStyleId>
              </a:tblPr>
              <a:tblGrid>
                <a:gridCol w="2159997"/>
                <a:gridCol w="1810340"/>
              </a:tblGrid>
              <a:tr h="370699">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30" marR="91430" marT="45703" marB="45703"/>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30" marR="91430" marT="45703" marB="45703"/>
                </a:tc>
              </a:tr>
              <a:tr h="457164">
                <a:tc>
                  <a:txBody>
                    <a:bodyPr/>
                    <a:lstStyle/>
                    <a:p>
                      <a:pPr algn="ctr"/>
                      <a:r>
                        <a:rPr lang="fr-FR" sz="2000" b="1" dirty="0" smtClean="0">
                          <a:solidFill>
                            <a:schemeClr val="tx2"/>
                          </a:solidFill>
                          <a:latin typeface="Times New Roman" pitchFamily="18" charset="0"/>
                          <a:cs typeface="Times New Roman" pitchFamily="18" charset="0"/>
                        </a:rPr>
                        <a:t>Actif</a:t>
                      </a:r>
                      <a:r>
                        <a:rPr lang="fr-FR" sz="2000" b="1" baseline="0" dirty="0" smtClean="0">
                          <a:solidFill>
                            <a:schemeClr val="tx2"/>
                          </a:solidFill>
                          <a:latin typeface="Times New Roman" pitchFamily="18" charset="0"/>
                          <a:cs typeface="Times New Roman" pitchFamily="18" charset="0"/>
                        </a:rPr>
                        <a:t> réel = </a:t>
                      </a:r>
                      <a:r>
                        <a:rPr lang="fr-FR" sz="2400" b="1" baseline="0" dirty="0" smtClean="0">
                          <a:solidFill>
                            <a:schemeClr val="tx2"/>
                          </a:solidFill>
                          <a:effectLst/>
                          <a:latin typeface="Times New Roman" pitchFamily="18" charset="0"/>
                          <a:cs typeface="Times New Roman" pitchFamily="18" charset="0"/>
                        </a:rPr>
                        <a:t>-</a:t>
                      </a:r>
                      <a:r>
                        <a:rPr lang="fr-FR" sz="2000" b="1" baseline="0" dirty="0" smtClean="0">
                          <a:solidFill>
                            <a:schemeClr val="tx2"/>
                          </a:solidFill>
                          <a:effectLst/>
                          <a:latin typeface="Times New Roman" pitchFamily="18" charset="0"/>
                          <a:cs typeface="Times New Roman" pitchFamily="18" charset="0"/>
                        </a:rPr>
                        <a:t> </a:t>
                      </a:r>
                      <a:r>
                        <a:rPr lang="fr-FR" sz="2000" b="1" baseline="0" dirty="0" smtClean="0">
                          <a:solidFill>
                            <a:schemeClr val="tx2"/>
                          </a:solidFill>
                          <a:latin typeface="Times New Roman" pitchFamily="18" charset="0"/>
                          <a:cs typeface="Times New Roman" pitchFamily="18" charset="0"/>
                        </a:rPr>
                        <a:t>100</a:t>
                      </a:r>
                      <a:endParaRPr lang="fr-FR" sz="2000" b="1" dirty="0">
                        <a:solidFill>
                          <a:schemeClr val="tx2"/>
                        </a:solidFill>
                        <a:latin typeface="Times New Roman" pitchFamily="18" charset="0"/>
                        <a:cs typeface="Times New Roman" pitchFamily="18" charset="0"/>
                      </a:endParaRPr>
                    </a:p>
                  </a:txBody>
                  <a:tcPr marL="91430" marR="91430" marT="45703" marB="45703"/>
                </a:tc>
                <a:tc>
                  <a:txBody>
                    <a:bodyPr/>
                    <a:lstStyle/>
                    <a:p>
                      <a:pPr algn="ctr"/>
                      <a:endParaRPr lang="fr-FR" sz="1800">
                        <a:latin typeface="Times New Roman" pitchFamily="18" charset="0"/>
                        <a:cs typeface="Times New Roman" pitchFamily="18" charset="0"/>
                      </a:endParaRPr>
                    </a:p>
                  </a:txBody>
                  <a:tcPr marL="91430" marR="91430" marT="45703" marB="45703"/>
                </a:tc>
              </a:tr>
              <a:tr h="37069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fr-FR" sz="1800" b="1" dirty="0" smtClean="0">
                        <a:solidFill>
                          <a:schemeClr val="tx1"/>
                        </a:solidFill>
                        <a:latin typeface="Times New Roman" pitchFamily="18" charset="0"/>
                        <a:cs typeface="Times New Roman" pitchFamily="18" charset="0"/>
                      </a:endParaRPr>
                    </a:p>
                  </a:txBody>
                  <a:tcPr marL="91430" marR="91430" marT="45703" marB="45703"/>
                </a:tc>
                <a:tc>
                  <a:txBody>
                    <a:bodyPr/>
                    <a:lstStyle/>
                    <a:p>
                      <a:pPr algn="ctr"/>
                      <a:endParaRPr lang="fr-FR" sz="1800" dirty="0">
                        <a:latin typeface="Times New Roman" pitchFamily="18" charset="0"/>
                        <a:cs typeface="Times New Roman" pitchFamily="18" charset="0"/>
                      </a:endParaRPr>
                    </a:p>
                  </a:txBody>
                  <a:tcPr marL="91430" marR="91430" marT="45703" marB="45703"/>
                </a:tc>
              </a:tr>
            </a:tbl>
          </a:graphicData>
        </a:graphic>
      </p:graphicFrame>
      <p:graphicFrame>
        <p:nvGraphicFramePr>
          <p:cNvPr id="5" name="Tableau 4"/>
          <p:cNvGraphicFramePr>
            <a:graphicFrameLocks noGrp="1"/>
          </p:cNvGraphicFramePr>
          <p:nvPr/>
        </p:nvGraphicFramePr>
        <p:xfrm>
          <a:off x="4787900" y="2205038"/>
          <a:ext cx="3960813" cy="1223962"/>
        </p:xfrm>
        <a:graphic>
          <a:graphicData uri="http://schemas.openxmlformats.org/drawingml/2006/table">
            <a:tbl>
              <a:tblPr firstRow="1" bandRow="1">
                <a:tableStyleId>{5C22544A-7EE6-4342-B048-85BDC9FD1C3A}</a:tableStyleId>
              </a:tblPr>
              <a:tblGrid>
                <a:gridCol w="1980407"/>
                <a:gridCol w="1980407"/>
              </a:tblGrid>
              <a:tr h="407987">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49" marR="91449" marT="45714" marB="45714"/>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49" marR="91449" marT="45714" marB="45714"/>
                </a:tc>
              </a:tr>
              <a:tr h="40798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800" b="1" dirty="0" smtClean="0">
                          <a:solidFill>
                            <a:schemeClr val="tx2"/>
                          </a:solidFill>
                          <a:latin typeface="Times New Roman" pitchFamily="18" charset="0"/>
                          <a:cs typeface="Times New Roman" pitchFamily="18" charset="0"/>
                        </a:rPr>
                        <a:t>Actif</a:t>
                      </a:r>
                      <a:r>
                        <a:rPr lang="fr-FR" sz="1800" b="1" baseline="0" dirty="0" smtClean="0">
                          <a:solidFill>
                            <a:schemeClr val="tx2"/>
                          </a:solidFill>
                          <a:latin typeface="Times New Roman" pitchFamily="18" charset="0"/>
                          <a:cs typeface="Times New Roman" pitchFamily="18" charset="0"/>
                        </a:rPr>
                        <a:t> réel = </a:t>
                      </a:r>
                      <a:r>
                        <a:rPr lang="fr-FR" sz="2000" b="1" baseline="0" dirty="0" smtClean="0">
                          <a:solidFill>
                            <a:schemeClr val="tx2"/>
                          </a:solidFill>
                          <a:effectLst/>
                          <a:latin typeface="Times New Roman" pitchFamily="18" charset="0"/>
                          <a:cs typeface="Times New Roman" pitchFamily="18" charset="0"/>
                        </a:rPr>
                        <a:t>+</a:t>
                      </a:r>
                      <a:r>
                        <a:rPr lang="fr-FR" sz="1800" b="1" baseline="0" dirty="0" smtClean="0">
                          <a:solidFill>
                            <a:schemeClr val="tx2"/>
                          </a:solidFill>
                          <a:effectLst/>
                          <a:latin typeface="Times New Roman" pitchFamily="18" charset="0"/>
                          <a:cs typeface="Times New Roman" pitchFamily="18" charset="0"/>
                        </a:rPr>
                        <a:t> </a:t>
                      </a:r>
                      <a:r>
                        <a:rPr lang="fr-FR" sz="1800" b="1" baseline="0" dirty="0" smtClean="0">
                          <a:solidFill>
                            <a:schemeClr val="tx2"/>
                          </a:solidFill>
                          <a:latin typeface="Times New Roman" pitchFamily="18" charset="0"/>
                          <a:cs typeface="Times New Roman" pitchFamily="18" charset="0"/>
                        </a:rPr>
                        <a:t>100</a:t>
                      </a:r>
                      <a:endParaRPr lang="fr-FR" sz="1800" b="1" dirty="0" smtClean="0">
                        <a:solidFill>
                          <a:schemeClr val="tx2"/>
                        </a:solidFill>
                        <a:latin typeface="Times New Roman" pitchFamily="18" charset="0"/>
                        <a:cs typeface="Times New Roman" pitchFamily="18" charset="0"/>
                      </a:endParaRPr>
                    </a:p>
                  </a:txBody>
                  <a:tcPr marL="91449" marR="91449" marT="45714" marB="45714"/>
                </a:tc>
                <a:tc>
                  <a:txBody>
                    <a:bodyPr/>
                    <a:lstStyle/>
                    <a:p>
                      <a:pPr algn="ctr"/>
                      <a:endParaRPr lang="fr-FR" sz="1800" b="1" dirty="0">
                        <a:solidFill>
                          <a:schemeClr val="tx1"/>
                        </a:solidFill>
                        <a:latin typeface="Times New Roman" pitchFamily="18" charset="0"/>
                        <a:cs typeface="Times New Roman" pitchFamily="18" charset="0"/>
                      </a:endParaRPr>
                    </a:p>
                  </a:txBody>
                  <a:tcPr marL="91449" marR="91449" marT="45714" marB="45714"/>
                </a:tc>
              </a:tr>
              <a:tr h="407987">
                <a:tc>
                  <a:txBody>
                    <a:bodyPr/>
                    <a:lstStyle/>
                    <a:p>
                      <a:pPr algn="ctr"/>
                      <a:endParaRPr lang="fr-FR" sz="1800" dirty="0">
                        <a:latin typeface="Times New Roman" pitchFamily="18" charset="0"/>
                        <a:cs typeface="Times New Roman" pitchFamily="18" charset="0"/>
                      </a:endParaRPr>
                    </a:p>
                  </a:txBody>
                  <a:tcPr marL="91449" marR="91449" marT="45714" marB="45714"/>
                </a:tc>
                <a:tc>
                  <a:txBody>
                    <a:bodyPr/>
                    <a:lstStyle/>
                    <a:p>
                      <a:pPr algn="ctr"/>
                      <a:endParaRPr lang="fr-FR" sz="1800" dirty="0">
                        <a:latin typeface="Times New Roman" pitchFamily="18" charset="0"/>
                        <a:cs typeface="Times New Roman" pitchFamily="18" charset="0"/>
                      </a:endParaRPr>
                    </a:p>
                  </a:txBody>
                  <a:tcPr marL="91449" marR="91449" marT="45714" marB="45714"/>
                </a:tc>
              </a:tr>
            </a:tbl>
          </a:graphicData>
        </a:graphic>
      </p:graphicFrame>
      <p:sp>
        <p:nvSpPr>
          <p:cNvPr id="76830" name="ZoneTexte 5"/>
          <p:cNvSpPr txBox="1">
            <a:spLocks noChangeArrowheads="1"/>
          </p:cNvSpPr>
          <p:nvPr/>
        </p:nvSpPr>
        <p:spPr bwMode="auto">
          <a:xfrm>
            <a:off x="6084888" y="1773238"/>
            <a:ext cx="1295400" cy="368300"/>
          </a:xfrm>
          <a:prstGeom prst="rect">
            <a:avLst/>
          </a:prstGeom>
          <a:noFill/>
          <a:ln w="9525">
            <a:noFill/>
            <a:miter lim="800000"/>
            <a:headEnd/>
            <a:tailEnd/>
          </a:ln>
        </p:spPr>
        <p:txBody>
          <a:bodyPr>
            <a:spAutoFit/>
          </a:bodyPr>
          <a:lstStyle/>
          <a:p>
            <a:r>
              <a:rPr lang="fr-FR" b="1">
                <a:latin typeface="Times New Roman" pitchFamily="18" charset="0"/>
                <a:cs typeface="Times New Roman" pitchFamily="18" charset="0"/>
              </a:rPr>
              <a:t>Banque</a:t>
            </a:r>
          </a:p>
        </p:txBody>
      </p:sp>
      <p:sp>
        <p:nvSpPr>
          <p:cNvPr id="76831" name="ZoneTexte 6"/>
          <p:cNvSpPr txBox="1">
            <a:spLocks noChangeArrowheads="1"/>
          </p:cNvSpPr>
          <p:nvPr/>
        </p:nvSpPr>
        <p:spPr bwMode="auto">
          <a:xfrm>
            <a:off x="2484438" y="1773238"/>
            <a:ext cx="503237" cy="368300"/>
          </a:xfrm>
          <a:prstGeom prst="rect">
            <a:avLst/>
          </a:prstGeom>
          <a:noFill/>
          <a:ln w="9525">
            <a:noFill/>
            <a:miter lim="800000"/>
            <a:headEnd/>
            <a:tailEnd/>
          </a:ln>
        </p:spPr>
        <p:txBody>
          <a:bodyPr>
            <a:spAutoFit/>
          </a:bodyPr>
          <a:lstStyle/>
          <a:p>
            <a:r>
              <a:rPr lang="fr-FR" b="1">
                <a:latin typeface="Times New Roman" pitchFamily="18" charset="0"/>
                <a:cs typeface="Times New Roman" pitchFamily="18" charset="0"/>
              </a:rPr>
              <a:t>A</a:t>
            </a:r>
          </a:p>
        </p:txBody>
      </p:sp>
      <p:sp>
        <p:nvSpPr>
          <p:cNvPr id="9" name="Flèche courbée vers le haut 8"/>
          <p:cNvSpPr/>
          <p:nvPr/>
        </p:nvSpPr>
        <p:spPr>
          <a:xfrm>
            <a:off x="1835150" y="3503613"/>
            <a:ext cx="4608513" cy="2160587"/>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dirty="0">
              <a:solidFill>
                <a:schemeClr val="tx1"/>
              </a:solidFill>
            </a:endParaRPr>
          </a:p>
          <a:p>
            <a:pPr algn="ctr" fontAlgn="auto">
              <a:spcBef>
                <a:spcPts val="0"/>
              </a:spcBef>
              <a:spcAft>
                <a:spcPts val="0"/>
              </a:spcAft>
              <a:defRPr/>
            </a:pPr>
            <a:r>
              <a:rPr lang="fr-FR" b="1" i="1" dirty="0">
                <a:solidFill>
                  <a:schemeClr val="tx2"/>
                </a:solidFill>
                <a:latin typeface="Times New Roman" pitchFamily="18" charset="0"/>
                <a:cs typeface="Times New Roman" pitchFamily="18" charset="0"/>
              </a:rPr>
              <a:t>Achat de l’actif réel par</a:t>
            </a:r>
          </a:p>
          <a:p>
            <a:pPr algn="ctr" fontAlgn="auto">
              <a:spcBef>
                <a:spcPts val="0"/>
              </a:spcBef>
              <a:spcAft>
                <a:spcPts val="0"/>
              </a:spcAft>
              <a:defRPr/>
            </a:pPr>
            <a:r>
              <a:rPr lang="fr-FR" b="1" i="1" dirty="0">
                <a:solidFill>
                  <a:schemeClr val="tx2"/>
                </a:solidFill>
                <a:latin typeface="Times New Roman" pitchFamily="18" charset="0"/>
                <a:cs typeface="Times New Roman" pitchFamily="18" charset="0"/>
              </a:rPr>
              <a:t>la banque</a:t>
            </a:r>
          </a:p>
        </p:txBody>
      </p:sp>
      <p:sp>
        <p:nvSpPr>
          <p:cNvPr id="10" name="Titre 1"/>
          <p:cNvSpPr>
            <a:spLocks noGrp="1"/>
          </p:cNvSpPr>
          <p:nvPr>
            <p:ph type="title"/>
          </p:nvPr>
        </p:nvSpPr>
        <p:spPr>
          <a:xfrm>
            <a:off x="0" y="0"/>
            <a:ext cx="9144000" cy="1143000"/>
          </a:xfrm>
        </p:spPr>
        <p:txBody>
          <a:bodyPr rtlCol="0">
            <a:normAutofit fontScale="90000"/>
          </a:bodyPr>
          <a:lstStyle/>
          <a:p>
            <a:pPr eaLnBrk="1" fontAlgn="auto" hangingPunct="1">
              <a:spcAft>
                <a:spcPts val="0"/>
              </a:spcAft>
              <a:defRPr/>
            </a:pPr>
            <a:r>
              <a:rPr lang="fr-FR" dirty="0" smtClean="0">
                <a:latin typeface="Times New Roman" pitchFamily="18" charset="0"/>
                <a:cs typeface="Times New Roman" pitchFamily="18" charset="0"/>
              </a:rPr>
              <a:t/>
            </a:r>
            <a:br>
              <a:rPr lang="fr-FR" dirty="0" smtClean="0">
                <a:latin typeface="Times New Roman" pitchFamily="18" charset="0"/>
                <a:cs typeface="Times New Roman" pitchFamily="18" charset="0"/>
              </a:rPr>
            </a:br>
            <a:r>
              <a:rPr lang="fr-FR" dirty="0" smtClean="0">
                <a:latin typeface="Times New Roman" pitchFamily="18" charset="0"/>
                <a:cs typeface="Times New Roman" pitchFamily="18" charset="0"/>
              </a:rPr>
              <a:t>1</a:t>
            </a:r>
            <a:r>
              <a:rPr lang="fr-FR" baseline="30000" dirty="0" smtClean="0">
                <a:latin typeface="Times New Roman" pitchFamily="18" charset="0"/>
                <a:cs typeface="Times New Roman" pitchFamily="18" charset="0"/>
              </a:rPr>
              <a:t>er</a:t>
            </a:r>
            <a:r>
              <a:rPr lang="fr-FR" dirty="0" smtClean="0">
                <a:latin typeface="Times New Roman" pitchFamily="18" charset="0"/>
                <a:cs typeface="Times New Roman" pitchFamily="18" charset="0"/>
              </a:rPr>
              <a:t> cas : Achat </a:t>
            </a:r>
            <a:r>
              <a:rPr lang="fr-FR" dirty="0">
                <a:latin typeface="Times New Roman" pitchFamily="18" charset="0"/>
                <a:cs typeface="Times New Roman" pitchFamily="18" charset="0"/>
              </a:rPr>
              <a:t>d’actif réel par la </a:t>
            </a:r>
            <a:r>
              <a:rPr lang="fr-FR" dirty="0" smtClean="0">
                <a:latin typeface="Times New Roman" pitchFamily="18" charset="0"/>
                <a:cs typeface="Times New Roman" pitchFamily="18" charset="0"/>
              </a:rPr>
              <a:t>banque</a:t>
            </a:r>
            <a:br>
              <a:rPr lang="fr-FR" dirty="0" smtClean="0">
                <a:latin typeface="Times New Roman" pitchFamily="18" charset="0"/>
                <a:cs typeface="Times New Roman" pitchFamily="18" charset="0"/>
              </a:rPr>
            </a:br>
            <a:r>
              <a:rPr lang="fr-FR" sz="2700" i="1" dirty="0" smtClean="0">
                <a:latin typeface="Times New Roman" pitchFamily="18" charset="0"/>
                <a:cs typeface="Times New Roman" pitchFamily="18" charset="0"/>
              </a:rPr>
              <a:t>(cas extrême)</a:t>
            </a:r>
            <a:endParaRPr lang="fr-FR" sz="2700" i="1" dirty="0"/>
          </a:p>
        </p:txBody>
      </p:sp>
      <p:sp>
        <p:nvSpPr>
          <p:cNvPr id="8" name="Espace réservé du pied de page 7"/>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468313" y="2205038"/>
          <a:ext cx="3970337" cy="1198562"/>
        </p:xfrm>
        <a:graphic>
          <a:graphicData uri="http://schemas.openxmlformats.org/drawingml/2006/table">
            <a:tbl>
              <a:tblPr firstRow="1" bandRow="1">
                <a:tableStyleId>{5C22544A-7EE6-4342-B048-85BDC9FD1C3A}</a:tableStyleId>
              </a:tblPr>
              <a:tblGrid>
                <a:gridCol w="2159997"/>
                <a:gridCol w="1810340"/>
              </a:tblGrid>
              <a:tr h="370699">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30" marR="91430" marT="45703" marB="45703"/>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30" marR="91430" marT="45703" marB="45703"/>
                </a:tc>
              </a:tr>
              <a:tr h="457164">
                <a:tc>
                  <a:txBody>
                    <a:bodyPr/>
                    <a:lstStyle/>
                    <a:p>
                      <a:pPr algn="ctr"/>
                      <a:r>
                        <a:rPr lang="fr-FR" sz="2000" b="1" dirty="0" smtClean="0">
                          <a:solidFill>
                            <a:schemeClr val="tx2"/>
                          </a:solidFill>
                          <a:latin typeface="Times New Roman" pitchFamily="18" charset="0"/>
                          <a:cs typeface="Times New Roman" pitchFamily="18" charset="0"/>
                        </a:rPr>
                        <a:t>Actif</a:t>
                      </a:r>
                      <a:r>
                        <a:rPr lang="fr-FR" sz="2000" b="1" baseline="0" dirty="0" smtClean="0">
                          <a:solidFill>
                            <a:schemeClr val="tx2"/>
                          </a:solidFill>
                          <a:latin typeface="Times New Roman" pitchFamily="18" charset="0"/>
                          <a:cs typeface="Times New Roman" pitchFamily="18" charset="0"/>
                        </a:rPr>
                        <a:t> réel = </a:t>
                      </a:r>
                      <a:r>
                        <a:rPr lang="fr-FR" sz="2400" b="1" baseline="0" dirty="0" smtClean="0">
                          <a:solidFill>
                            <a:schemeClr val="tx2"/>
                          </a:solidFill>
                          <a:effectLst/>
                          <a:latin typeface="Times New Roman" pitchFamily="18" charset="0"/>
                          <a:cs typeface="Times New Roman" pitchFamily="18" charset="0"/>
                        </a:rPr>
                        <a:t>-</a:t>
                      </a:r>
                      <a:r>
                        <a:rPr lang="fr-FR" sz="2000" b="1" baseline="0" dirty="0" smtClean="0">
                          <a:solidFill>
                            <a:schemeClr val="tx2"/>
                          </a:solidFill>
                          <a:effectLst/>
                          <a:latin typeface="Times New Roman" pitchFamily="18" charset="0"/>
                          <a:cs typeface="Times New Roman" pitchFamily="18" charset="0"/>
                        </a:rPr>
                        <a:t> </a:t>
                      </a:r>
                      <a:r>
                        <a:rPr lang="fr-FR" sz="2000" b="1" baseline="0" dirty="0" smtClean="0">
                          <a:solidFill>
                            <a:schemeClr val="tx2"/>
                          </a:solidFill>
                          <a:latin typeface="Times New Roman" pitchFamily="18" charset="0"/>
                          <a:cs typeface="Times New Roman" pitchFamily="18" charset="0"/>
                        </a:rPr>
                        <a:t>100</a:t>
                      </a:r>
                      <a:endParaRPr lang="fr-FR" sz="2000" b="1" dirty="0">
                        <a:solidFill>
                          <a:schemeClr val="tx2"/>
                        </a:solidFill>
                        <a:latin typeface="Times New Roman" pitchFamily="18" charset="0"/>
                        <a:cs typeface="Times New Roman" pitchFamily="18" charset="0"/>
                      </a:endParaRPr>
                    </a:p>
                  </a:txBody>
                  <a:tcPr marL="91430" marR="91430" marT="45703" marB="45703"/>
                </a:tc>
                <a:tc>
                  <a:txBody>
                    <a:bodyPr/>
                    <a:lstStyle/>
                    <a:p>
                      <a:pPr algn="ctr"/>
                      <a:endParaRPr lang="fr-FR" sz="1800">
                        <a:latin typeface="Times New Roman" pitchFamily="18" charset="0"/>
                        <a:cs typeface="Times New Roman" pitchFamily="18" charset="0"/>
                      </a:endParaRPr>
                    </a:p>
                  </a:txBody>
                  <a:tcPr marL="91430" marR="91430" marT="45703" marB="45703"/>
                </a:tc>
              </a:tr>
              <a:tr h="37069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800" b="1" dirty="0" smtClean="0">
                          <a:solidFill>
                            <a:schemeClr val="tx1"/>
                          </a:solidFill>
                          <a:latin typeface="Times New Roman" pitchFamily="18" charset="0"/>
                          <a:cs typeface="Times New Roman" pitchFamily="18" charset="0"/>
                        </a:rPr>
                        <a:t>Cc</a:t>
                      </a:r>
                      <a:r>
                        <a:rPr lang="fr-FR" sz="1800" b="1" baseline="0" dirty="0" smtClean="0">
                          <a:solidFill>
                            <a:schemeClr val="tx1"/>
                          </a:solidFill>
                          <a:latin typeface="Times New Roman" pitchFamily="18" charset="0"/>
                          <a:cs typeface="Times New Roman" pitchFamily="18" charset="0"/>
                        </a:rPr>
                        <a:t>. A + 100</a:t>
                      </a:r>
                      <a:endParaRPr lang="fr-FR" sz="1800" b="1" dirty="0" smtClean="0">
                        <a:solidFill>
                          <a:schemeClr val="tx1"/>
                        </a:solidFill>
                        <a:latin typeface="Times New Roman" pitchFamily="18" charset="0"/>
                        <a:cs typeface="Times New Roman" pitchFamily="18" charset="0"/>
                      </a:endParaRPr>
                    </a:p>
                  </a:txBody>
                  <a:tcPr marL="91430" marR="91430" marT="45703" marB="45703"/>
                </a:tc>
                <a:tc>
                  <a:txBody>
                    <a:bodyPr/>
                    <a:lstStyle/>
                    <a:p>
                      <a:pPr algn="ctr"/>
                      <a:endParaRPr lang="fr-FR" sz="1800" dirty="0">
                        <a:latin typeface="Times New Roman" pitchFamily="18" charset="0"/>
                        <a:cs typeface="Times New Roman" pitchFamily="18" charset="0"/>
                      </a:endParaRPr>
                    </a:p>
                  </a:txBody>
                  <a:tcPr marL="91430" marR="91430" marT="45703" marB="45703"/>
                </a:tc>
              </a:tr>
            </a:tbl>
          </a:graphicData>
        </a:graphic>
      </p:graphicFrame>
      <p:graphicFrame>
        <p:nvGraphicFramePr>
          <p:cNvPr id="5" name="Tableau 4"/>
          <p:cNvGraphicFramePr>
            <a:graphicFrameLocks noGrp="1"/>
          </p:cNvGraphicFramePr>
          <p:nvPr/>
        </p:nvGraphicFramePr>
        <p:xfrm>
          <a:off x="4787900" y="2205038"/>
          <a:ext cx="3960813" cy="1223962"/>
        </p:xfrm>
        <a:graphic>
          <a:graphicData uri="http://schemas.openxmlformats.org/drawingml/2006/table">
            <a:tbl>
              <a:tblPr firstRow="1" bandRow="1">
                <a:tableStyleId>{5C22544A-7EE6-4342-B048-85BDC9FD1C3A}</a:tableStyleId>
              </a:tblPr>
              <a:tblGrid>
                <a:gridCol w="1980407"/>
                <a:gridCol w="1980407"/>
              </a:tblGrid>
              <a:tr h="407987">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49" marR="91449" marT="45714" marB="45714"/>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49" marR="91449" marT="45714" marB="45714"/>
                </a:tc>
              </a:tr>
              <a:tr h="40798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800" b="1" dirty="0" smtClean="0">
                          <a:solidFill>
                            <a:schemeClr val="tx2"/>
                          </a:solidFill>
                          <a:latin typeface="Times New Roman" pitchFamily="18" charset="0"/>
                          <a:cs typeface="Times New Roman" pitchFamily="18" charset="0"/>
                        </a:rPr>
                        <a:t>Actif</a:t>
                      </a:r>
                      <a:r>
                        <a:rPr lang="fr-FR" sz="1800" b="1" baseline="0" dirty="0" smtClean="0">
                          <a:solidFill>
                            <a:schemeClr val="tx2"/>
                          </a:solidFill>
                          <a:latin typeface="Times New Roman" pitchFamily="18" charset="0"/>
                          <a:cs typeface="Times New Roman" pitchFamily="18" charset="0"/>
                        </a:rPr>
                        <a:t> réel = </a:t>
                      </a:r>
                      <a:r>
                        <a:rPr lang="fr-FR" sz="2000" b="1" baseline="0" dirty="0" smtClean="0">
                          <a:solidFill>
                            <a:schemeClr val="tx2"/>
                          </a:solidFill>
                          <a:effectLst/>
                          <a:latin typeface="Times New Roman" pitchFamily="18" charset="0"/>
                          <a:cs typeface="Times New Roman" pitchFamily="18" charset="0"/>
                        </a:rPr>
                        <a:t>+</a:t>
                      </a:r>
                      <a:r>
                        <a:rPr lang="fr-FR" sz="1800" b="1" baseline="0" dirty="0" smtClean="0">
                          <a:solidFill>
                            <a:schemeClr val="tx2"/>
                          </a:solidFill>
                          <a:effectLst/>
                          <a:latin typeface="Times New Roman" pitchFamily="18" charset="0"/>
                          <a:cs typeface="Times New Roman" pitchFamily="18" charset="0"/>
                        </a:rPr>
                        <a:t> </a:t>
                      </a:r>
                      <a:r>
                        <a:rPr lang="fr-FR" sz="1800" b="1" baseline="0" dirty="0" smtClean="0">
                          <a:solidFill>
                            <a:schemeClr val="tx2"/>
                          </a:solidFill>
                          <a:latin typeface="Times New Roman" pitchFamily="18" charset="0"/>
                          <a:cs typeface="Times New Roman" pitchFamily="18" charset="0"/>
                        </a:rPr>
                        <a:t>100</a:t>
                      </a:r>
                      <a:endParaRPr lang="fr-FR" sz="1800" b="1" dirty="0" smtClean="0">
                        <a:solidFill>
                          <a:schemeClr val="tx2"/>
                        </a:solidFill>
                        <a:latin typeface="Times New Roman" pitchFamily="18" charset="0"/>
                        <a:cs typeface="Times New Roman" pitchFamily="18" charset="0"/>
                      </a:endParaRPr>
                    </a:p>
                  </a:txBody>
                  <a:tcPr marL="91449" marR="91449" marT="45714" marB="45714"/>
                </a:tc>
                <a:tc>
                  <a:txBody>
                    <a:bodyPr/>
                    <a:lstStyle/>
                    <a:p>
                      <a:pPr algn="ctr"/>
                      <a:r>
                        <a:rPr lang="fr-FR" sz="1800" b="1" dirty="0" smtClean="0">
                          <a:solidFill>
                            <a:schemeClr val="tx1"/>
                          </a:solidFill>
                          <a:latin typeface="Times New Roman" pitchFamily="18" charset="0"/>
                          <a:cs typeface="Times New Roman" pitchFamily="18" charset="0"/>
                        </a:rPr>
                        <a:t>Cc</a:t>
                      </a:r>
                      <a:r>
                        <a:rPr lang="fr-FR" sz="1800" b="1" baseline="0" dirty="0" smtClean="0">
                          <a:solidFill>
                            <a:schemeClr val="tx1"/>
                          </a:solidFill>
                          <a:latin typeface="Times New Roman" pitchFamily="18" charset="0"/>
                          <a:cs typeface="Times New Roman" pitchFamily="18" charset="0"/>
                        </a:rPr>
                        <a:t>. A + 100</a:t>
                      </a:r>
                      <a:endParaRPr lang="fr-FR" sz="1800" b="1" dirty="0">
                        <a:solidFill>
                          <a:schemeClr val="tx1"/>
                        </a:solidFill>
                        <a:latin typeface="Times New Roman" pitchFamily="18" charset="0"/>
                        <a:cs typeface="Times New Roman" pitchFamily="18" charset="0"/>
                      </a:endParaRPr>
                    </a:p>
                  </a:txBody>
                  <a:tcPr marL="91449" marR="91449" marT="45714" marB="45714"/>
                </a:tc>
              </a:tr>
              <a:tr h="407987">
                <a:tc>
                  <a:txBody>
                    <a:bodyPr/>
                    <a:lstStyle/>
                    <a:p>
                      <a:pPr algn="ctr"/>
                      <a:endParaRPr lang="fr-FR" sz="1800" dirty="0">
                        <a:latin typeface="Times New Roman" pitchFamily="18" charset="0"/>
                        <a:cs typeface="Times New Roman" pitchFamily="18" charset="0"/>
                      </a:endParaRPr>
                    </a:p>
                  </a:txBody>
                  <a:tcPr marL="91449" marR="91449" marT="45714" marB="45714"/>
                </a:tc>
                <a:tc>
                  <a:txBody>
                    <a:bodyPr/>
                    <a:lstStyle/>
                    <a:p>
                      <a:pPr algn="ctr"/>
                      <a:endParaRPr lang="fr-FR" sz="1800" dirty="0">
                        <a:latin typeface="Times New Roman" pitchFamily="18" charset="0"/>
                        <a:cs typeface="Times New Roman" pitchFamily="18" charset="0"/>
                      </a:endParaRPr>
                    </a:p>
                  </a:txBody>
                  <a:tcPr marL="91449" marR="91449" marT="45714" marB="45714"/>
                </a:tc>
              </a:tr>
            </a:tbl>
          </a:graphicData>
        </a:graphic>
      </p:graphicFrame>
      <p:sp>
        <p:nvSpPr>
          <p:cNvPr id="77854" name="ZoneTexte 5"/>
          <p:cNvSpPr txBox="1">
            <a:spLocks noChangeArrowheads="1"/>
          </p:cNvSpPr>
          <p:nvPr/>
        </p:nvSpPr>
        <p:spPr bwMode="auto">
          <a:xfrm>
            <a:off x="6084888" y="1773238"/>
            <a:ext cx="1295400" cy="368300"/>
          </a:xfrm>
          <a:prstGeom prst="rect">
            <a:avLst/>
          </a:prstGeom>
          <a:noFill/>
          <a:ln w="9525">
            <a:noFill/>
            <a:miter lim="800000"/>
            <a:headEnd/>
            <a:tailEnd/>
          </a:ln>
        </p:spPr>
        <p:txBody>
          <a:bodyPr>
            <a:spAutoFit/>
          </a:bodyPr>
          <a:lstStyle/>
          <a:p>
            <a:r>
              <a:rPr lang="fr-FR" b="1">
                <a:latin typeface="Times New Roman" pitchFamily="18" charset="0"/>
                <a:cs typeface="Times New Roman" pitchFamily="18" charset="0"/>
              </a:rPr>
              <a:t>Banque</a:t>
            </a:r>
          </a:p>
        </p:txBody>
      </p:sp>
      <p:sp>
        <p:nvSpPr>
          <p:cNvPr id="77855" name="ZoneTexte 6"/>
          <p:cNvSpPr txBox="1">
            <a:spLocks noChangeArrowheads="1"/>
          </p:cNvSpPr>
          <p:nvPr/>
        </p:nvSpPr>
        <p:spPr bwMode="auto">
          <a:xfrm>
            <a:off x="2484438" y="1773238"/>
            <a:ext cx="503237" cy="368300"/>
          </a:xfrm>
          <a:prstGeom prst="rect">
            <a:avLst/>
          </a:prstGeom>
          <a:noFill/>
          <a:ln w="9525">
            <a:noFill/>
            <a:miter lim="800000"/>
            <a:headEnd/>
            <a:tailEnd/>
          </a:ln>
        </p:spPr>
        <p:txBody>
          <a:bodyPr>
            <a:spAutoFit/>
          </a:bodyPr>
          <a:lstStyle/>
          <a:p>
            <a:r>
              <a:rPr lang="fr-FR" b="1">
                <a:latin typeface="Times New Roman" pitchFamily="18" charset="0"/>
                <a:cs typeface="Times New Roman" pitchFamily="18" charset="0"/>
              </a:rPr>
              <a:t>A</a:t>
            </a:r>
          </a:p>
        </p:txBody>
      </p:sp>
      <p:sp>
        <p:nvSpPr>
          <p:cNvPr id="9" name="Flèche courbée vers le haut 8"/>
          <p:cNvSpPr/>
          <p:nvPr/>
        </p:nvSpPr>
        <p:spPr>
          <a:xfrm>
            <a:off x="1835150" y="3503613"/>
            <a:ext cx="4608513" cy="2160587"/>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dirty="0">
              <a:solidFill>
                <a:schemeClr val="tx1"/>
              </a:solidFill>
            </a:endParaRPr>
          </a:p>
          <a:p>
            <a:pPr algn="ctr" fontAlgn="auto">
              <a:spcBef>
                <a:spcPts val="0"/>
              </a:spcBef>
              <a:spcAft>
                <a:spcPts val="0"/>
              </a:spcAft>
              <a:defRPr/>
            </a:pPr>
            <a:r>
              <a:rPr lang="fr-FR" b="1" i="1" dirty="0">
                <a:solidFill>
                  <a:schemeClr val="tx2"/>
                </a:solidFill>
                <a:latin typeface="Times New Roman" pitchFamily="18" charset="0"/>
                <a:cs typeface="Times New Roman" pitchFamily="18" charset="0"/>
              </a:rPr>
              <a:t>Achat de l’actif réel par</a:t>
            </a:r>
          </a:p>
          <a:p>
            <a:pPr algn="ctr" fontAlgn="auto">
              <a:spcBef>
                <a:spcPts val="0"/>
              </a:spcBef>
              <a:spcAft>
                <a:spcPts val="0"/>
              </a:spcAft>
              <a:defRPr/>
            </a:pPr>
            <a:r>
              <a:rPr lang="fr-FR" b="1" i="1" dirty="0">
                <a:solidFill>
                  <a:schemeClr val="tx2"/>
                </a:solidFill>
                <a:latin typeface="Times New Roman" pitchFamily="18" charset="0"/>
                <a:cs typeface="Times New Roman" pitchFamily="18" charset="0"/>
              </a:rPr>
              <a:t>la banque</a:t>
            </a:r>
          </a:p>
        </p:txBody>
      </p:sp>
      <p:sp>
        <p:nvSpPr>
          <p:cNvPr id="10" name="Flèche courbée vers le haut 9"/>
          <p:cNvSpPr/>
          <p:nvPr/>
        </p:nvSpPr>
        <p:spPr>
          <a:xfrm rot="10800000" flipV="1">
            <a:off x="250825" y="3471863"/>
            <a:ext cx="7777163" cy="2836862"/>
          </a:xfrm>
          <a:prstGeom prst="curved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dirty="0">
              <a:solidFill>
                <a:schemeClr val="tx1"/>
              </a:solidFill>
            </a:endParaRPr>
          </a:p>
        </p:txBody>
      </p:sp>
      <p:sp>
        <p:nvSpPr>
          <p:cNvPr id="77858" name="Rectangle 10"/>
          <p:cNvSpPr>
            <a:spLocks noChangeArrowheads="1"/>
          </p:cNvSpPr>
          <p:nvPr/>
        </p:nvSpPr>
        <p:spPr bwMode="auto">
          <a:xfrm>
            <a:off x="1835150" y="6369050"/>
            <a:ext cx="5056188" cy="523875"/>
          </a:xfrm>
          <a:prstGeom prst="rect">
            <a:avLst/>
          </a:prstGeom>
          <a:noFill/>
          <a:ln w="9525">
            <a:noFill/>
            <a:miter lim="800000"/>
            <a:headEnd/>
            <a:tailEnd/>
          </a:ln>
        </p:spPr>
        <p:txBody>
          <a:bodyPr wrap="none">
            <a:spAutoFit/>
          </a:bodyPr>
          <a:lstStyle/>
          <a:p>
            <a:pPr algn="ctr"/>
            <a:r>
              <a:rPr lang="fr-FR" sz="2800" b="1" i="1">
                <a:solidFill>
                  <a:srgbClr val="000000"/>
                </a:solidFill>
                <a:latin typeface="Times New Roman" pitchFamily="18" charset="0"/>
                <a:cs typeface="Times New Roman" pitchFamily="18" charset="0"/>
              </a:rPr>
              <a:t>Paiement par création monétaire</a:t>
            </a:r>
            <a:endParaRPr lang="fr-FR" sz="2800">
              <a:solidFill>
                <a:srgbClr val="000000"/>
              </a:solidFill>
            </a:endParaRPr>
          </a:p>
        </p:txBody>
      </p:sp>
      <p:sp>
        <p:nvSpPr>
          <p:cNvPr id="12" name="Titre 1"/>
          <p:cNvSpPr>
            <a:spLocks noGrp="1"/>
          </p:cNvSpPr>
          <p:nvPr>
            <p:ph type="title"/>
          </p:nvPr>
        </p:nvSpPr>
        <p:spPr>
          <a:xfrm>
            <a:off x="0" y="0"/>
            <a:ext cx="9144000" cy="1143000"/>
          </a:xfrm>
        </p:spPr>
        <p:txBody>
          <a:bodyPr rtlCol="0">
            <a:normAutofit fontScale="90000"/>
          </a:bodyPr>
          <a:lstStyle/>
          <a:p>
            <a:pPr eaLnBrk="1" fontAlgn="auto" hangingPunct="1">
              <a:spcAft>
                <a:spcPts val="0"/>
              </a:spcAft>
              <a:defRPr/>
            </a:pPr>
            <a:r>
              <a:rPr lang="fr-FR" dirty="0" smtClean="0">
                <a:latin typeface="Times New Roman" pitchFamily="18" charset="0"/>
                <a:cs typeface="Times New Roman" pitchFamily="18" charset="0"/>
              </a:rPr>
              <a:t/>
            </a:r>
            <a:br>
              <a:rPr lang="fr-FR" dirty="0" smtClean="0">
                <a:latin typeface="Times New Roman" pitchFamily="18" charset="0"/>
                <a:cs typeface="Times New Roman" pitchFamily="18" charset="0"/>
              </a:rPr>
            </a:br>
            <a:r>
              <a:rPr lang="fr-FR" dirty="0" smtClean="0">
                <a:latin typeface="Times New Roman" pitchFamily="18" charset="0"/>
                <a:cs typeface="Times New Roman" pitchFamily="18" charset="0"/>
              </a:rPr>
              <a:t>1</a:t>
            </a:r>
            <a:r>
              <a:rPr lang="fr-FR" baseline="30000" dirty="0" smtClean="0">
                <a:latin typeface="Times New Roman" pitchFamily="18" charset="0"/>
                <a:cs typeface="Times New Roman" pitchFamily="18" charset="0"/>
              </a:rPr>
              <a:t>er</a:t>
            </a:r>
            <a:r>
              <a:rPr lang="fr-FR" dirty="0" smtClean="0">
                <a:latin typeface="Times New Roman" pitchFamily="18" charset="0"/>
                <a:cs typeface="Times New Roman" pitchFamily="18" charset="0"/>
              </a:rPr>
              <a:t> cas : Achat </a:t>
            </a:r>
            <a:r>
              <a:rPr lang="fr-FR" dirty="0">
                <a:latin typeface="Times New Roman" pitchFamily="18" charset="0"/>
                <a:cs typeface="Times New Roman" pitchFamily="18" charset="0"/>
              </a:rPr>
              <a:t>d’actif réel par la </a:t>
            </a:r>
            <a:r>
              <a:rPr lang="fr-FR" dirty="0" smtClean="0">
                <a:latin typeface="Times New Roman" pitchFamily="18" charset="0"/>
                <a:cs typeface="Times New Roman" pitchFamily="18" charset="0"/>
              </a:rPr>
              <a:t>banque</a:t>
            </a:r>
            <a:br>
              <a:rPr lang="fr-FR" dirty="0" smtClean="0">
                <a:latin typeface="Times New Roman" pitchFamily="18" charset="0"/>
                <a:cs typeface="Times New Roman" pitchFamily="18" charset="0"/>
              </a:rPr>
            </a:br>
            <a:r>
              <a:rPr lang="fr-FR" sz="2700" i="1" dirty="0" smtClean="0">
                <a:latin typeface="Times New Roman" pitchFamily="18" charset="0"/>
                <a:cs typeface="Times New Roman" pitchFamily="18" charset="0"/>
              </a:rPr>
              <a:t>(cas extrême)</a:t>
            </a:r>
            <a:endParaRPr lang="fr-FR" sz="2700" i="1" dirty="0"/>
          </a:p>
        </p:txBody>
      </p:sp>
      <p:sp>
        <p:nvSpPr>
          <p:cNvPr id="11" name="Espace réservé du pied de page 10"/>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388" y="188913"/>
            <a:ext cx="8697912" cy="576262"/>
          </a:xfrm>
        </p:spPr>
        <p:txBody>
          <a:bodyPr rtlCol="0">
            <a:normAutofit fontScale="90000"/>
          </a:bodyPr>
          <a:lstStyle/>
          <a:p>
            <a:pPr eaLnBrk="1" fontAlgn="auto" hangingPunct="1">
              <a:spcAft>
                <a:spcPts val="0"/>
              </a:spcAft>
              <a:defRPr/>
            </a:pPr>
            <a:r>
              <a:rPr lang="fr-FR" dirty="0" smtClean="0">
                <a:latin typeface="Times New Roman" pitchFamily="18" charset="0"/>
                <a:cs typeface="Times New Roman" pitchFamily="18" charset="0"/>
              </a:rPr>
              <a:t/>
            </a:r>
            <a:br>
              <a:rPr lang="fr-FR" dirty="0" smtClean="0">
                <a:latin typeface="Times New Roman" pitchFamily="18" charset="0"/>
                <a:cs typeface="Times New Roman" pitchFamily="18" charset="0"/>
              </a:rPr>
            </a:br>
            <a:r>
              <a:rPr lang="fr-FR" dirty="0" smtClean="0">
                <a:latin typeface="Times New Roman" pitchFamily="18" charset="0"/>
                <a:cs typeface="Times New Roman" pitchFamily="18" charset="0"/>
              </a:rPr>
              <a:t>2</a:t>
            </a:r>
            <a:r>
              <a:rPr lang="fr-FR" baseline="30000" dirty="0" smtClean="0">
                <a:latin typeface="Times New Roman" pitchFamily="18" charset="0"/>
                <a:cs typeface="Times New Roman" pitchFamily="18" charset="0"/>
              </a:rPr>
              <a:t>ème</a:t>
            </a:r>
            <a:r>
              <a:rPr lang="fr-FR" dirty="0" smtClean="0">
                <a:latin typeface="Times New Roman" pitchFamily="18" charset="0"/>
                <a:cs typeface="Times New Roman" pitchFamily="18" charset="0"/>
              </a:rPr>
              <a:t> cas : Achat de devises par </a:t>
            </a:r>
            <a:r>
              <a:rPr lang="fr-FR" dirty="0">
                <a:latin typeface="Times New Roman" pitchFamily="18" charset="0"/>
                <a:cs typeface="Times New Roman" pitchFamily="18" charset="0"/>
              </a:rPr>
              <a:t>la </a:t>
            </a:r>
            <a:r>
              <a:rPr lang="fr-FR" dirty="0" smtClean="0">
                <a:latin typeface="Times New Roman" pitchFamily="18" charset="0"/>
                <a:cs typeface="Times New Roman" pitchFamily="18" charset="0"/>
              </a:rPr>
              <a:t>banque</a:t>
            </a:r>
            <a:r>
              <a:rPr lang="fr-FR" dirty="0">
                <a:latin typeface="Times New Roman" pitchFamily="18" charset="0"/>
                <a:cs typeface="Times New Roman" pitchFamily="18" charset="0"/>
              </a:rPr>
              <a:t/>
            </a:r>
            <a:br>
              <a:rPr lang="fr-FR" dirty="0">
                <a:latin typeface="Times New Roman" pitchFamily="18" charset="0"/>
                <a:cs typeface="Times New Roman" pitchFamily="18" charset="0"/>
              </a:rPr>
            </a:br>
            <a:endParaRPr lang="fr-FR" dirty="0"/>
          </a:p>
        </p:txBody>
      </p:sp>
      <p:graphicFrame>
        <p:nvGraphicFramePr>
          <p:cNvPr id="4" name="Espace réservé du contenu 3"/>
          <p:cNvGraphicFramePr>
            <a:graphicFrameLocks noGrp="1"/>
          </p:cNvGraphicFramePr>
          <p:nvPr>
            <p:ph idx="1"/>
          </p:nvPr>
        </p:nvGraphicFramePr>
        <p:xfrm>
          <a:off x="468313" y="2205038"/>
          <a:ext cx="3970337" cy="1198562"/>
        </p:xfrm>
        <a:graphic>
          <a:graphicData uri="http://schemas.openxmlformats.org/drawingml/2006/table">
            <a:tbl>
              <a:tblPr firstRow="1" bandRow="1">
                <a:tableStyleId>{5C22544A-7EE6-4342-B048-85BDC9FD1C3A}</a:tableStyleId>
              </a:tblPr>
              <a:tblGrid>
                <a:gridCol w="2159997"/>
                <a:gridCol w="1810340"/>
              </a:tblGrid>
              <a:tr h="370699">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30" marR="91430" marT="45703" marB="45703"/>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30" marR="91430" marT="45703" marB="45703"/>
                </a:tc>
              </a:tr>
              <a:tr h="457164">
                <a:tc>
                  <a:txBody>
                    <a:bodyPr/>
                    <a:lstStyle/>
                    <a:p>
                      <a:pPr marL="0" algn="ctr" defTabSz="914400" rtl="0" eaLnBrk="1" latinLnBrk="0" hangingPunct="1"/>
                      <a:r>
                        <a:rPr lang="fr-FR" sz="2000" b="1" kern="1200" dirty="0" smtClean="0">
                          <a:solidFill>
                            <a:schemeClr val="tx2"/>
                          </a:solidFill>
                          <a:latin typeface="Times New Roman" pitchFamily="18" charset="0"/>
                          <a:ea typeface="+mn-ea"/>
                          <a:cs typeface="Times New Roman" pitchFamily="18" charset="0"/>
                        </a:rPr>
                        <a:t>Devises =   100</a:t>
                      </a:r>
                      <a:endParaRPr lang="fr-FR" sz="2000" b="1" kern="1200" dirty="0">
                        <a:solidFill>
                          <a:schemeClr val="tx2"/>
                        </a:solidFill>
                        <a:latin typeface="Times New Roman" pitchFamily="18" charset="0"/>
                        <a:ea typeface="+mn-ea"/>
                        <a:cs typeface="Times New Roman" pitchFamily="18" charset="0"/>
                      </a:endParaRPr>
                    </a:p>
                  </a:txBody>
                  <a:tcPr marL="91430" marR="91430" marT="45703" marB="45703" anchor="b"/>
                </a:tc>
                <a:tc>
                  <a:txBody>
                    <a:bodyPr/>
                    <a:lstStyle/>
                    <a:p>
                      <a:pPr algn="ctr"/>
                      <a:endParaRPr lang="fr-FR" sz="1800">
                        <a:latin typeface="Times New Roman" pitchFamily="18" charset="0"/>
                        <a:cs typeface="Times New Roman" pitchFamily="18" charset="0"/>
                      </a:endParaRPr>
                    </a:p>
                  </a:txBody>
                  <a:tcPr marL="91430" marR="91430" marT="45703" marB="45703"/>
                </a:tc>
              </a:tr>
              <a:tr h="37069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fr-FR" sz="1800" b="1" dirty="0" smtClean="0">
                        <a:solidFill>
                          <a:schemeClr val="tx1"/>
                        </a:solidFill>
                        <a:latin typeface="Times New Roman" pitchFamily="18" charset="0"/>
                        <a:cs typeface="Times New Roman" pitchFamily="18" charset="0"/>
                      </a:endParaRPr>
                    </a:p>
                  </a:txBody>
                  <a:tcPr marL="91430" marR="91430" marT="45703" marB="45703"/>
                </a:tc>
                <a:tc>
                  <a:txBody>
                    <a:bodyPr/>
                    <a:lstStyle/>
                    <a:p>
                      <a:pPr algn="ctr"/>
                      <a:endParaRPr lang="fr-FR" sz="1800" dirty="0">
                        <a:latin typeface="Times New Roman" pitchFamily="18" charset="0"/>
                        <a:cs typeface="Times New Roman" pitchFamily="18" charset="0"/>
                      </a:endParaRPr>
                    </a:p>
                  </a:txBody>
                  <a:tcPr marL="91430" marR="91430" marT="45703" marB="45703"/>
                </a:tc>
              </a:tr>
            </a:tbl>
          </a:graphicData>
        </a:graphic>
      </p:graphicFrame>
      <p:graphicFrame>
        <p:nvGraphicFramePr>
          <p:cNvPr id="5" name="Tableau 4"/>
          <p:cNvGraphicFramePr>
            <a:graphicFrameLocks noGrp="1"/>
          </p:cNvGraphicFramePr>
          <p:nvPr/>
        </p:nvGraphicFramePr>
        <p:xfrm>
          <a:off x="4787900" y="2205038"/>
          <a:ext cx="3960813" cy="1223962"/>
        </p:xfrm>
        <a:graphic>
          <a:graphicData uri="http://schemas.openxmlformats.org/drawingml/2006/table">
            <a:tbl>
              <a:tblPr firstRow="1" bandRow="1">
                <a:tableStyleId>{5C22544A-7EE6-4342-B048-85BDC9FD1C3A}</a:tableStyleId>
              </a:tblPr>
              <a:tblGrid>
                <a:gridCol w="1980407"/>
                <a:gridCol w="1980407"/>
              </a:tblGrid>
              <a:tr h="407987">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49" marR="91449" marT="45714" marB="45714"/>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49" marR="91449" marT="45714" marB="45714"/>
                </a:tc>
              </a:tr>
              <a:tr h="40798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fr-FR" sz="1800" b="1" dirty="0" smtClean="0">
                        <a:solidFill>
                          <a:schemeClr val="tx2"/>
                        </a:solidFill>
                        <a:latin typeface="Times New Roman" pitchFamily="18" charset="0"/>
                        <a:cs typeface="Times New Roman" pitchFamily="18" charset="0"/>
                      </a:endParaRPr>
                    </a:p>
                  </a:txBody>
                  <a:tcPr marL="91449" marR="91449" marT="45714" marB="45714"/>
                </a:tc>
                <a:tc>
                  <a:txBody>
                    <a:bodyPr/>
                    <a:lstStyle/>
                    <a:p>
                      <a:pPr algn="ctr"/>
                      <a:endParaRPr lang="fr-FR" sz="1800" b="1" dirty="0">
                        <a:solidFill>
                          <a:schemeClr val="tx1"/>
                        </a:solidFill>
                        <a:latin typeface="Times New Roman" pitchFamily="18" charset="0"/>
                        <a:cs typeface="Times New Roman" pitchFamily="18" charset="0"/>
                      </a:endParaRPr>
                    </a:p>
                  </a:txBody>
                  <a:tcPr marL="91449" marR="91449" marT="45714" marB="45714"/>
                </a:tc>
              </a:tr>
              <a:tr h="407987">
                <a:tc>
                  <a:txBody>
                    <a:bodyPr/>
                    <a:lstStyle/>
                    <a:p>
                      <a:pPr algn="ctr"/>
                      <a:endParaRPr lang="fr-FR" sz="1800" dirty="0">
                        <a:latin typeface="Times New Roman" pitchFamily="18" charset="0"/>
                        <a:cs typeface="Times New Roman" pitchFamily="18" charset="0"/>
                      </a:endParaRPr>
                    </a:p>
                  </a:txBody>
                  <a:tcPr marL="91449" marR="91449" marT="45714" marB="45714"/>
                </a:tc>
                <a:tc>
                  <a:txBody>
                    <a:bodyPr/>
                    <a:lstStyle/>
                    <a:p>
                      <a:pPr algn="ctr"/>
                      <a:endParaRPr lang="fr-FR" sz="1800" dirty="0">
                        <a:latin typeface="Times New Roman" pitchFamily="18" charset="0"/>
                        <a:cs typeface="Times New Roman" pitchFamily="18" charset="0"/>
                      </a:endParaRPr>
                    </a:p>
                  </a:txBody>
                  <a:tcPr marL="91449" marR="91449" marT="45714" marB="45714"/>
                </a:tc>
              </a:tr>
            </a:tbl>
          </a:graphicData>
        </a:graphic>
      </p:graphicFrame>
      <p:sp>
        <p:nvSpPr>
          <p:cNvPr id="78879" name="ZoneTexte 5"/>
          <p:cNvSpPr txBox="1">
            <a:spLocks noChangeArrowheads="1"/>
          </p:cNvSpPr>
          <p:nvPr/>
        </p:nvSpPr>
        <p:spPr bwMode="auto">
          <a:xfrm>
            <a:off x="6084888" y="1773238"/>
            <a:ext cx="1295400" cy="368300"/>
          </a:xfrm>
          <a:prstGeom prst="rect">
            <a:avLst/>
          </a:prstGeom>
          <a:noFill/>
          <a:ln w="9525">
            <a:noFill/>
            <a:miter lim="800000"/>
            <a:headEnd/>
            <a:tailEnd/>
          </a:ln>
        </p:spPr>
        <p:txBody>
          <a:bodyPr>
            <a:spAutoFit/>
          </a:bodyPr>
          <a:lstStyle/>
          <a:p>
            <a:r>
              <a:rPr lang="fr-FR" b="1">
                <a:latin typeface="Times New Roman" pitchFamily="18" charset="0"/>
                <a:cs typeface="Times New Roman" pitchFamily="18" charset="0"/>
              </a:rPr>
              <a:t>Banque</a:t>
            </a:r>
          </a:p>
        </p:txBody>
      </p:sp>
      <p:sp>
        <p:nvSpPr>
          <p:cNvPr id="78880" name="ZoneTexte 6"/>
          <p:cNvSpPr txBox="1">
            <a:spLocks noChangeArrowheads="1"/>
          </p:cNvSpPr>
          <p:nvPr/>
        </p:nvSpPr>
        <p:spPr bwMode="auto">
          <a:xfrm>
            <a:off x="2484438" y="1773238"/>
            <a:ext cx="503237" cy="368300"/>
          </a:xfrm>
          <a:prstGeom prst="rect">
            <a:avLst/>
          </a:prstGeom>
          <a:noFill/>
          <a:ln w="9525">
            <a:noFill/>
            <a:miter lim="800000"/>
            <a:headEnd/>
            <a:tailEnd/>
          </a:ln>
        </p:spPr>
        <p:txBody>
          <a:bodyPr>
            <a:spAutoFit/>
          </a:bodyPr>
          <a:lstStyle/>
          <a:p>
            <a:r>
              <a:rPr lang="fr-FR" b="1">
                <a:latin typeface="Times New Roman" pitchFamily="18" charset="0"/>
                <a:cs typeface="Times New Roman" pitchFamily="18" charset="0"/>
              </a:rPr>
              <a:t>A</a:t>
            </a:r>
          </a:p>
        </p:txBody>
      </p:sp>
      <p:sp>
        <p:nvSpPr>
          <p:cNvPr id="7" name="Espace réservé du pied de page 6"/>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388" y="188913"/>
            <a:ext cx="8697912" cy="576262"/>
          </a:xfrm>
        </p:spPr>
        <p:txBody>
          <a:bodyPr rtlCol="0">
            <a:normAutofit fontScale="90000"/>
          </a:bodyPr>
          <a:lstStyle/>
          <a:p>
            <a:pPr eaLnBrk="1" fontAlgn="auto" hangingPunct="1">
              <a:spcAft>
                <a:spcPts val="0"/>
              </a:spcAft>
              <a:defRPr/>
            </a:pPr>
            <a:r>
              <a:rPr lang="fr-FR" dirty="0" smtClean="0">
                <a:latin typeface="Times New Roman" pitchFamily="18" charset="0"/>
                <a:cs typeface="Times New Roman" pitchFamily="18" charset="0"/>
              </a:rPr>
              <a:t/>
            </a:r>
            <a:br>
              <a:rPr lang="fr-FR" dirty="0" smtClean="0">
                <a:latin typeface="Times New Roman" pitchFamily="18" charset="0"/>
                <a:cs typeface="Times New Roman" pitchFamily="18" charset="0"/>
              </a:rPr>
            </a:br>
            <a:r>
              <a:rPr lang="fr-FR" dirty="0" smtClean="0">
                <a:latin typeface="Times New Roman" pitchFamily="18" charset="0"/>
                <a:cs typeface="Times New Roman" pitchFamily="18" charset="0"/>
              </a:rPr>
              <a:t>2</a:t>
            </a:r>
            <a:r>
              <a:rPr lang="fr-FR" baseline="30000" dirty="0" smtClean="0">
                <a:latin typeface="Times New Roman" pitchFamily="18" charset="0"/>
                <a:cs typeface="Times New Roman" pitchFamily="18" charset="0"/>
              </a:rPr>
              <a:t>ème</a:t>
            </a:r>
            <a:r>
              <a:rPr lang="fr-FR" dirty="0" smtClean="0">
                <a:latin typeface="Times New Roman" pitchFamily="18" charset="0"/>
                <a:cs typeface="Times New Roman" pitchFamily="18" charset="0"/>
              </a:rPr>
              <a:t> cas : Achat de devises par </a:t>
            </a:r>
            <a:r>
              <a:rPr lang="fr-FR" dirty="0">
                <a:latin typeface="Times New Roman" pitchFamily="18" charset="0"/>
                <a:cs typeface="Times New Roman" pitchFamily="18" charset="0"/>
              </a:rPr>
              <a:t>la </a:t>
            </a:r>
            <a:r>
              <a:rPr lang="fr-FR" dirty="0" smtClean="0">
                <a:latin typeface="Times New Roman" pitchFamily="18" charset="0"/>
                <a:cs typeface="Times New Roman" pitchFamily="18" charset="0"/>
              </a:rPr>
              <a:t>banque</a:t>
            </a:r>
            <a:r>
              <a:rPr lang="fr-FR" dirty="0">
                <a:latin typeface="Times New Roman" pitchFamily="18" charset="0"/>
                <a:cs typeface="Times New Roman" pitchFamily="18" charset="0"/>
              </a:rPr>
              <a:t/>
            </a:r>
            <a:br>
              <a:rPr lang="fr-FR" dirty="0">
                <a:latin typeface="Times New Roman" pitchFamily="18" charset="0"/>
                <a:cs typeface="Times New Roman" pitchFamily="18" charset="0"/>
              </a:rPr>
            </a:br>
            <a:endParaRPr lang="fr-FR" dirty="0"/>
          </a:p>
        </p:txBody>
      </p:sp>
      <p:graphicFrame>
        <p:nvGraphicFramePr>
          <p:cNvPr id="4" name="Espace réservé du contenu 3"/>
          <p:cNvGraphicFramePr>
            <a:graphicFrameLocks noGrp="1"/>
          </p:cNvGraphicFramePr>
          <p:nvPr>
            <p:ph idx="1"/>
          </p:nvPr>
        </p:nvGraphicFramePr>
        <p:xfrm>
          <a:off x="468313" y="2205038"/>
          <a:ext cx="3970337" cy="1198562"/>
        </p:xfrm>
        <a:graphic>
          <a:graphicData uri="http://schemas.openxmlformats.org/drawingml/2006/table">
            <a:tbl>
              <a:tblPr firstRow="1" bandRow="1">
                <a:tableStyleId>{5C22544A-7EE6-4342-B048-85BDC9FD1C3A}</a:tableStyleId>
              </a:tblPr>
              <a:tblGrid>
                <a:gridCol w="2159997"/>
                <a:gridCol w="1810340"/>
              </a:tblGrid>
              <a:tr h="370699">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30" marR="91430" marT="45703" marB="45703"/>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30" marR="91430" marT="45703" marB="45703"/>
                </a:tc>
              </a:tr>
              <a:tr h="457164">
                <a:tc>
                  <a:txBody>
                    <a:bodyPr/>
                    <a:lstStyle/>
                    <a:p>
                      <a:pPr algn="ctr"/>
                      <a:r>
                        <a:rPr lang="fr-FR" sz="2000" b="1" dirty="0" smtClean="0">
                          <a:solidFill>
                            <a:schemeClr val="tx2"/>
                          </a:solidFill>
                          <a:latin typeface="Times New Roman" pitchFamily="18" charset="0"/>
                          <a:cs typeface="Times New Roman" pitchFamily="18" charset="0"/>
                        </a:rPr>
                        <a:t>Devises </a:t>
                      </a:r>
                      <a:r>
                        <a:rPr lang="fr-FR" sz="2000" b="1" baseline="0" dirty="0" smtClean="0">
                          <a:solidFill>
                            <a:schemeClr val="tx2"/>
                          </a:solidFill>
                          <a:latin typeface="Times New Roman" pitchFamily="18" charset="0"/>
                          <a:cs typeface="Times New Roman" pitchFamily="18" charset="0"/>
                        </a:rPr>
                        <a:t>= </a:t>
                      </a:r>
                      <a:r>
                        <a:rPr lang="fr-FR" sz="2400" b="1" baseline="0" dirty="0" smtClean="0">
                          <a:solidFill>
                            <a:schemeClr val="tx2"/>
                          </a:solidFill>
                          <a:effectLst/>
                          <a:latin typeface="Times New Roman" pitchFamily="18" charset="0"/>
                          <a:cs typeface="Times New Roman" pitchFamily="18" charset="0"/>
                        </a:rPr>
                        <a:t>-</a:t>
                      </a:r>
                      <a:r>
                        <a:rPr lang="fr-FR" sz="2000" b="1" baseline="0" dirty="0" smtClean="0">
                          <a:solidFill>
                            <a:schemeClr val="tx2"/>
                          </a:solidFill>
                          <a:effectLst/>
                          <a:latin typeface="Times New Roman" pitchFamily="18" charset="0"/>
                          <a:cs typeface="Times New Roman" pitchFamily="18" charset="0"/>
                        </a:rPr>
                        <a:t> </a:t>
                      </a:r>
                      <a:r>
                        <a:rPr lang="fr-FR" sz="2000" b="1" baseline="0" dirty="0" smtClean="0">
                          <a:solidFill>
                            <a:schemeClr val="tx2"/>
                          </a:solidFill>
                          <a:latin typeface="Times New Roman" pitchFamily="18" charset="0"/>
                          <a:cs typeface="Times New Roman" pitchFamily="18" charset="0"/>
                        </a:rPr>
                        <a:t>100</a:t>
                      </a:r>
                      <a:endParaRPr lang="fr-FR" sz="2000" b="1" dirty="0">
                        <a:solidFill>
                          <a:schemeClr val="tx2"/>
                        </a:solidFill>
                        <a:latin typeface="Times New Roman" pitchFamily="18" charset="0"/>
                        <a:cs typeface="Times New Roman" pitchFamily="18" charset="0"/>
                      </a:endParaRPr>
                    </a:p>
                  </a:txBody>
                  <a:tcPr marL="91430" marR="91430" marT="45703" marB="45703"/>
                </a:tc>
                <a:tc>
                  <a:txBody>
                    <a:bodyPr/>
                    <a:lstStyle/>
                    <a:p>
                      <a:pPr algn="ctr"/>
                      <a:endParaRPr lang="fr-FR" sz="1800">
                        <a:latin typeface="Times New Roman" pitchFamily="18" charset="0"/>
                        <a:cs typeface="Times New Roman" pitchFamily="18" charset="0"/>
                      </a:endParaRPr>
                    </a:p>
                  </a:txBody>
                  <a:tcPr marL="91430" marR="91430" marT="45703" marB="45703"/>
                </a:tc>
              </a:tr>
              <a:tr h="37069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fr-FR" sz="1800" b="1" dirty="0" smtClean="0">
                        <a:solidFill>
                          <a:schemeClr val="tx1"/>
                        </a:solidFill>
                        <a:latin typeface="Times New Roman" pitchFamily="18" charset="0"/>
                        <a:cs typeface="Times New Roman" pitchFamily="18" charset="0"/>
                      </a:endParaRPr>
                    </a:p>
                  </a:txBody>
                  <a:tcPr marL="91430" marR="91430" marT="45703" marB="45703"/>
                </a:tc>
                <a:tc>
                  <a:txBody>
                    <a:bodyPr/>
                    <a:lstStyle/>
                    <a:p>
                      <a:pPr algn="ctr"/>
                      <a:endParaRPr lang="fr-FR" sz="1800" dirty="0">
                        <a:latin typeface="Times New Roman" pitchFamily="18" charset="0"/>
                        <a:cs typeface="Times New Roman" pitchFamily="18" charset="0"/>
                      </a:endParaRPr>
                    </a:p>
                  </a:txBody>
                  <a:tcPr marL="91430" marR="91430" marT="45703" marB="45703"/>
                </a:tc>
              </a:tr>
            </a:tbl>
          </a:graphicData>
        </a:graphic>
      </p:graphicFrame>
      <p:graphicFrame>
        <p:nvGraphicFramePr>
          <p:cNvPr id="5" name="Tableau 4"/>
          <p:cNvGraphicFramePr>
            <a:graphicFrameLocks noGrp="1"/>
          </p:cNvGraphicFramePr>
          <p:nvPr/>
        </p:nvGraphicFramePr>
        <p:xfrm>
          <a:off x="4787900" y="2205038"/>
          <a:ext cx="3960813" cy="1223962"/>
        </p:xfrm>
        <a:graphic>
          <a:graphicData uri="http://schemas.openxmlformats.org/drawingml/2006/table">
            <a:tbl>
              <a:tblPr firstRow="1" bandRow="1">
                <a:tableStyleId>{5C22544A-7EE6-4342-B048-85BDC9FD1C3A}</a:tableStyleId>
              </a:tblPr>
              <a:tblGrid>
                <a:gridCol w="1980407"/>
                <a:gridCol w="1980407"/>
              </a:tblGrid>
              <a:tr h="407987">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49" marR="91449" marT="45714" marB="45714"/>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49" marR="91449" marT="45714" marB="45714"/>
                </a:tc>
              </a:tr>
              <a:tr h="40798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800" b="1" dirty="0" smtClean="0">
                          <a:solidFill>
                            <a:schemeClr val="tx2"/>
                          </a:solidFill>
                          <a:latin typeface="Times New Roman" pitchFamily="18" charset="0"/>
                          <a:cs typeface="Times New Roman" pitchFamily="18" charset="0"/>
                        </a:rPr>
                        <a:t>Devises</a:t>
                      </a:r>
                      <a:r>
                        <a:rPr lang="fr-FR" sz="1800" b="1" baseline="0" dirty="0" smtClean="0">
                          <a:solidFill>
                            <a:schemeClr val="tx2"/>
                          </a:solidFill>
                          <a:latin typeface="Times New Roman" pitchFamily="18" charset="0"/>
                          <a:cs typeface="Times New Roman" pitchFamily="18" charset="0"/>
                        </a:rPr>
                        <a:t> = </a:t>
                      </a:r>
                      <a:r>
                        <a:rPr lang="fr-FR" sz="2000" b="1" baseline="0" dirty="0" smtClean="0">
                          <a:solidFill>
                            <a:schemeClr val="tx2"/>
                          </a:solidFill>
                          <a:effectLst/>
                          <a:latin typeface="Times New Roman" pitchFamily="18" charset="0"/>
                          <a:cs typeface="Times New Roman" pitchFamily="18" charset="0"/>
                        </a:rPr>
                        <a:t>+</a:t>
                      </a:r>
                      <a:r>
                        <a:rPr lang="fr-FR" sz="1800" b="1" baseline="0" dirty="0" smtClean="0">
                          <a:solidFill>
                            <a:schemeClr val="tx2"/>
                          </a:solidFill>
                          <a:effectLst/>
                          <a:latin typeface="Times New Roman" pitchFamily="18" charset="0"/>
                          <a:cs typeface="Times New Roman" pitchFamily="18" charset="0"/>
                        </a:rPr>
                        <a:t> </a:t>
                      </a:r>
                      <a:r>
                        <a:rPr lang="fr-FR" sz="1800" b="1" baseline="0" dirty="0" smtClean="0">
                          <a:solidFill>
                            <a:schemeClr val="tx2"/>
                          </a:solidFill>
                          <a:latin typeface="Times New Roman" pitchFamily="18" charset="0"/>
                          <a:cs typeface="Times New Roman" pitchFamily="18" charset="0"/>
                        </a:rPr>
                        <a:t>100</a:t>
                      </a:r>
                      <a:endParaRPr lang="fr-FR" sz="1800" b="1" dirty="0" smtClean="0">
                        <a:solidFill>
                          <a:schemeClr val="tx2"/>
                        </a:solidFill>
                        <a:latin typeface="Times New Roman" pitchFamily="18" charset="0"/>
                        <a:cs typeface="Times New Roman" pitchFamily="18" charset="0"/>
                      </a:endParaRPr>
                    </a:p>
                  </a:txBody>
                  <a:tcPr marL="91449" marR="91449" marT="45714" marB="45714"/>
                </a:tc>
                <a:tc>
                  <a:txBody>
                    <a:bodyPr/>
                    <a:lstStyle/>
                    <a:p>
                      <a:pPr algn="ctr"/>
                      <a:endParaRPr lang="fr-FR" sz="1800" b="1" dirty="0">
                        <a:solidFill>
                          <a:schemeClr val="tx1"/>
                        </a:solidFill>
                        <a:latin typeface="Times New Roman" pitchFamily="18" charset="0"/>
                        <a:cs typeface="Times New Roman" pitchFamily="18" charset="0"/>
                      </a:endParaRPr>
                    </a:p>
                  </a:txBody>
                  <a:tcPr marL="91449" marR="91449" marT="45714" marB="45714"/>
                </a:tc>
              </a:tr>
              <a:tr h="407987">
                <a:tc>
                  <a:txBody>
                    <a:bodyPr/>
                    <a:lstStyle/>
                    <a:p>
                      <a:pPr algn="ctr"/>
                      <a:endParaRPr lang="fr-FR" sz="1800" dirty="0">
                        <a:latin typeface="Times New Roman" pitchFamily="18" charset="0"/>
                        <a:cs typeface="Times New Roman" pitchFamily="18" charset="0"/>
                      </a:endParaRPr>
                    </a:p>
                  </a:txBody>
                  <a:tcPr marL="91449" marR="91449" marT="45714" marB="45714"/>
                </a:tc>
                <a:tc>
                  <a:txBody>
                    <a:bodyPr/>
                    <a:lstStyle/>
                    <a:p>
                      <a:pPr algn="ctr"/>
                      <a:endParaRPr lang="fr-FR" sz="1800" dirty="0">
                        <a:latin typeface="Times New Roman" pitchFamily="18" charset="0"/>
                        <a:cs typeface="Times New Roman" pitchFamily="18" charset="0"/>
                      </a:endParaRPr>
                    </a:p>
                  </a:txBody>
                  <a:tcPr marL="91449" marR="91449" marT="45714" marB="45714"/>
                </a:tc>
              </a:tr>
            </a:tbl>
          </a:graphicData>
        </a:graphic>
      </p:graphicFrame>
      <p:sp>
        <p:nvSpPr>
          <p:cNvPr id="79903" name="ZoneTexte 5"/>
          <p:cNvSpPr txBox="1">
            <a:spLocks noChangeArrowheads="1"/>
          </p:cNvSpPr>
          <p:nvPr/>
        </p:nvSpPr>
        <p:spPr bwMode="auto">
          <a:xfrm>
            <a:off x="6084888" y="1773238"/>
            <a:ext cx="1295400" cy="368300"/>
          </a:xfrm>
          <a:prstGeom prst="rect">
            <a:avLst/>
          </a:prstGeom>
          <a:noFill/>
          <a:ln w="9525">
            <a:noFill/>
            <a:miter lim="800000"/>
            <a:headEnd/>
            <a:tailEnd/>
          </a:ln>
        </p:spPr>
        <p:txBody>
          <a:bodyPr>
            <a:spAutoFit/>
          </a:bodyPr>
          <a:lstStyle/>
          <a:p>
            <a:r>
              <a:rPr lang="fr-FR" b="1">
                <a:latin typeface="Times New Roman" pitchFamily="18" charset="0"/>
                <a:cs typeface="Times New Roman" pitchFamily="18" charset="0"/>
              </a:rPr>
              <a:t>Banque</a:t>
            </a:r>
          </a:p>
        </p:txBody>
      </p:sp>
      <p:sp>
        <p:nvSpPr>
          <p:cNvPr id="79904" name="ZoneTexte 6"/>
          <p:cNvSpPr txBox="1">
            <a:spLocks noChangeArrowheads="1"/>
          </p:cNvSpPr>
          <p:nvPr/>
        </p:nvSpPr>
        <p:spPr bwMode="auto">
          <a:xfrm>
            <a:off x="2484438" y="1773238"/>
            <a:ext cx="503237" cy="368300"/>
          </a:xfrm>
          <a:prstGeom prst="rect">
            <a:avLst/>
          </a:prstGeom>
          <a:noFill/>
          <a:ln w="9525">
            <a:noFill/>
            <a:miter lim="800000"/>
            <a:headEnd/>
            <a:tailEnd/>
          </a:ln>
        </p:spPr>
        <p:txBody>
          <a:bodyPr>
            <a:spAutoFit/>
          </a:bodyPr>
          <a:lstStyle/>
          <a:p>
            <a:r>
              <a:rPr lang="fr-FR" b="1">
                <a:latin typeface="Times New Roman" pitchFamily="18" charset="0"/>
                <a:cs typeface="Times New Roman" pitchFamily="18" charset="0"/>
              </a:rPr>
              <a:t>A</a:t>
            </a:r>
          </a:p>
        </p:txBody>
      </p:sp>
      <p:sp>
        <p:nvSpPr>
          <p:cNvPr id="9" name="Flèche courbée vers le haut 8"/>
          <p:cNvSpPr/>
          <p:nvPr/>
        </p:nvSpPr>
        <p:spPr>
          <a:xfrm>
            <a:off x="1835150" y="3503613"/>
            <a:ext cx="4608513" cy="2160587"/>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dirty="0">
              <a:solidFill>
                <a:schemeClr val="tx1"/>
              </a:solidFill>
            </a:endParaRPr>
          </a:p>
          <a:p>
            <a:pPr algn="ctr" fontAlgn="auto">
              <a:spcBef>
                <a:spcPts val="0"/>
              </a:spcBef>
              <a:spcAft>
                <a:spcPts val="0"/>
              </a:spcAft>
              <a:defRPr/>
            </a:pPr>
            <a:r>
              <a:rPr lang="fr-FR" b="1" i="1" dirty="0">
                <a:solidFill>
                  <a:schemeClr val="tx2"/>
                </a:solidFill>
                <a:latin typeface="Times New Roman" pitchFamily="18" charset="0"/>
                <a:cs typeface="Times New Roman" pitchFamily="18" charset="0"/>
              </a:rPr>
              <a:t>Achat des devises par</a:t>
            </a:r>
          </a:p>
          <a:p>
            <a:pPr algn="ctr" fontAlgn="auto">
              <a:spcBef>
                <a:spcPts val="0"/>
              </a:spcBef>
              <a:spcAft>
                <a:spcPts val="0"/>
              </a:spcAft>
              <a:defRPr/>
            </a:pPr>
            <a:r>
              <a:rPr lang="fr-FR" b="1" i="1" dirty="0">
                <a:solidFill>
                  <a:schemeClr val="tx2"/>
                </a:solidFill>
                <a:latin typeface="Times New Roman" pitchFamily="18" charset="0"/>
                <a:cs typeface="Times New Roman" pitchFamily="18" charset="0"/>
              </a:rPr>
              <a:t>la banque</a:t>
            </a:r>
          </a:p>
        </p:txBody>
      </p:sp>
      <p:sp>
        <p:nvSpPr>
          <p:cNvPr id="8" name="Espace réservé du pied de page 7"/>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388" y="188913"/>
            <a:ext cx="8697912" cy="576262"/>
          </a:xfrm>
        </p:spPr>
        <p:txBody>
          <a:bodyPr rtlCol="0">
            <a:normAutofit fontScale="90000"/>
          </a:bodyPr>
          <a:lstStyle/>
          <a:p>
            <a:pPr eaLnBrk="1" fontAlgn="auto" hangingPunct="1">
              <a:spcAft>
                <a:spcPts val="0"/>
              </a:spcAft>
              <a:defRPr/>
            </a:pPr>
            <a:r>
              <a:rPr lang="fr-FR" dirty="0" smtClean="0">
                <a:latin typeface="Times New Roman" pitchFamily="18" charset="0"/>
                <a:cs typeface="Times New Roman" pitchFamily="18" charset="0"/>
              </a:rPr>
              <a:t/>
            </a:r>
            <a:br>
              <a:rPr lang="fr-FR" dirty="0" smtClean="0">
                <a:latin typeface="Times New Roman" pitchFamily="18" charset="0"/>
                <a:cs typeface="Times New Roman" pitchFamily="18" charset="0"/>
              </a:rPr>
            </a:br>
            <a:r>
              <a:rPr lang="fr-FR" dirty="0" smtClean="0">
                <a:latin typeface="Times New Roman" pitchFamily="18" charset="0"/>
                <a:cs typeface="Times New Roman" pitchFamily="18" charset="0"/>
              </a:rPr>
              <a:t>2</a:t>
            </a:r>
            <a:r>
              <a:rPr lang="fr-FR" baseline="30000" dirty="0" smtClean="0">
                <a:latin typeface="Times New Roman" pitchFamily="18" charset="0"/>
                <a:cs typeface="Times New Roman" pitchFamily="18" charset="0"/>
              </a:rPr>
              <a:t>ème</a:t>
            </a:r>
            <a:r>
              <a:rPr lang="fr-FR" dirty="0" smtClean="0">
                <a:latin typeface="Times New Roman" pitchFamily="18" charset="0"/>
                <a:cs typeface="Times New Roman" pitchFamily="18" charset="0"/>
              </a:rPr>
              <a:t> cas : Achat de devises par </a:t>
            </a:r>
            <a:r>
              <a:rPr lang="fr-FR" dirty="0">
                <a:latin typeface="Times New Roman" pitchFamily="18" charset="0"/>
                <a:cs typeface="Times New Roman" pitchFamily="18" charset="0"/>
              </a:rPr>
              <a:t>la </a:t>
            </a:r>
            <a:r>
              <a:rPr lang="fr-FR" dirty="0" smtClean="0">
                <a:latin typeface="Times New Roman" pitchFamily="18" charset="0"/>
                <a:cs typeface="Times New Roman" pitchFamily="18" charset="0"/>
              </a:rPr>
              <a:t>banque</a:t>
            </a:r>
            <a:r>
              <a:rPr lang="fr-FR" dirty="0">
                <a:latin typeface="Times New Roman" pitchFamily="18" charset="0"/>
                <a:cs typeface="Times New Roman" pitchFamily="18" charset="0"/>
              </a:rPr>
              <a:t/>
            </a:r>
            <a:br>
              <a:rPr lang="fr-FR" dirty="0">
                <a:latin typeface="Times New Roman" pitchFamily="18" charset="0"/>
                <a:cs typeface="Times New Roman" pitchFamily="18" charset="0"/>
              </a:rPr>
            </a:br>
            <a:endParaRPr lang="fr-FR" dirty="0"/>
          </a:p>
        </p:txBody>
      </p:sp>
      <p:graphicFrame>
        <p:nvGraphicFramePr>
          <p:cNvPr id="4" name="Espace réservé du contenu 3"/>
          <p:cNvGraphicFramePr>
            <a:graphicFrameLocks noGrp="1"/>
          </p:cNvGraphicFramePr>
          <p:nvPr>
            <p:ph idx="1"/>
          </p:nvPr>
        </p:nvGraphicFramePr>
        <p:xfrm>
          <a:off x="468313" y="2205038"/>
          <a:ext cx="3970337" cy="1198562"/>
        </p:xfrm>
        <a:graphic>
          <a:graphicData uri="http://schemas.openxmlformats.org/drawingml/2006/table">
            <a:tbl>
              <a:tblPr firstRow="1" bandRow="1">
                <a:tableStyleId>{5C22544A-7EE6-4342-B048-85BDC9FD1C3A}</a:tableStyleId>
              </a:tblPr>
              <a:tblGrid>
                <a:gridCol w="2159997"/>
                <a:gridCol w="1810340"/>
              </a:tblGrid>
              <a:tr h="370699">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30" marR="91430" marT="45703" marB="45703"/>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30" marR="91430" marT="45703" marB="45703"/>
                </a:tc>
              </a:tr>
              <a:tr h="457164">
                <a:tc>
                  <a:txBody>
                    <a:bodyPr/>
                    <a:lstStyle/>
                    <a:p>
                      <a:pPr algn="ctr"/>
                      <a:r>
                        <a:rPr lang="fr-FR" sz="2000" b="1" dirty="0" smtClean="0">
                          <a:solidFill>
                            <a:schemeClr val="tx2"/>
                          </a:solidFill>
                          <a:latin typeface="Times New Roman" pitchFamily="18" charset="0"/>
                          <a:cs typeface="Times New Roman" pitchFamily="18" charset="0"/>
                        </a:rPr>
                        <a:t>Devises </a:t>
                      </a:r>
                      <a:r>
                        <a:rPr lang="fr-FR" sz="2000" b="1" baseline="0" dirty="0" smtClean="0">
                          <a:solidFill>
                            <a:schemeClr val="tx2"/>
                          </a:solidFill>
                          <a:latin typeface="Times New Roman" pitchFamily="18" charset="0"/>
                          <a:cs typeface="Times New Roman" pitchFamily="18" charset="0"/>
                        </a:rPr>
                        <a:t>= </a:t>
                      </a:r>
                      <a:r>
                        <a:rPr lang="fr-FR" sz="2400" b="1" baseline="0" dirty="0" smtClean="0">
                          <a:solidFill>
                            <a:schemeClr val="tx2"/>
                          </a:solidFill>
                          <a:effectLst/>
                          <a:latin typeface="Times New Roman" pitchFamily="18" charset="0"/>
                          <a:cs typeface="Times New Roman" pitchFamily="18" charset="0"/>
                        </a:rPr>
                        <a:t>-</a:t>
                      </a:r>
                      <a:r>
                        <a:rPr lang="fr-FR" sz="2000" b="1" baseline="0" dirty="0" smtClean="0">
                          <a:solidFill>
                            <a:schemeClr val="tx2"/>
                          </a:solidFill>
                          <a:effectLst/>
                          <a:latin typeface="Times New Roman" pitchFamily="18" charset="0"/>
                          <a:cs typeface="Times New Roman" pitchFamily="18" charset="0"/>
                        </a:rPr>
                        <a:t> </a:t>
                      </a:r>
                      <a:r>
                        <a:rPr lang="fr-FR" sz="2000" b="1" baseline="0" dirty="0" smtClean="0">
                          <a:solidFill>
                            <a:schemeClr val="tx2"/>
                          </a:solidFill>
                          <a:latin typeface="Times New Roman" pitchFamily="18" charset="0"/>
                          <a:cs typeface="Times New Roman" pitchFamily="18" charset="0"/>
                        </a:rPr>
                        <a:t>100</a:t>
                      </a:r>
                      <a:endParaRPr lang="fr-FR" sz="2000" b="1" dirty="0">
                        <a:solidFill>
                          <a:schemeClr val="tx2"/>
                        </a:solidFill>
                        <a:latin typeface="Times New Roman" pitchFamily="18" charset="0"/>
                        <a:cs typeface="Times New Roman" pitchFamily="18" charset="0"/>
                      </a:endParaRPr>
                    </a:p>
                  </a:txBody>
                  <a:tcPr marL="91430" marR="91430" marT="45703" marB="45703"/>
                </a:tc>
                <a:tc>
                  <a:txBody>
                    <a:bodyPr/>
                    <a:lstStyle/>
                    <a:p>
                      <a:pPr algn="ctr"/>
                      <a:endParaRPr lang="fr-FR" sz="1800">
                        <a:latin typeface="Times New Roman" pitchFamily="18" charset="0"/>
                        <a:cs typeface="Times New Roman" pitchFamily="18" charset="0"/>
                      </a:endParaRPr>
                    </a:p>
                  </a:txBody>
                  <a:tcPr marL="91430" marR="91430" marT="45703" marB="45703"/>
                </a:tc>
              </a:tr>
              <a:tr h="37069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800" b="1" dirty="0" smtClean="0">
                          <a:solidFill>
                            <a:schemeClr val="tx1"/>
                          </a:solidFill>
                          <a:latin typeface="Times New Roman" pitchFamily="18" charset="0"/>
                          <a:cs typeface="Times New Roman" pitchFamily="18" charset="0"/>
                        </a:rPr>
                        <a:t>Cc</a:t>
                      </a:r>
                      <a:r>
                        <a:rPr lang="fr-FR" sz="1800" b="1" baseline="0" dirty="0" smtClean="0">
                          <a:solidFill>
                            <a:schemeClr val="tx1"/>
                          </a:solidFill>
                          <a:latin typeface="Times New Roman" pitchFamily="18" charset="0"/>
                          <a:cs typeface="Times New Roman" pitchFamily="18" charset="0"/>
                        </a:rPr>
                        <a:t>. A + 100</a:t>
                      </a:r>
                      <a:endParaRPr lang="fr-FR" sz="1800" b="1" dirty="0" smtClean="0">
                        <a:solidFill>
                          <a:schemeClr val="tx1"/>
                        </a:solidFill>
                        <a:latin typeface="Times New Roman" pitchFamily="18" charset="0"/>
                        <a:cs typeface="Times New Roman" pitchFamily="18" charset="0"/>
                      </a:endParaRPr>
                    </a:p>
                  </a:txBody>
                  <a:tcPr marL="91430" marR="91430" marT="45703" marB="45703"/>
                </a:tc>
                <a:tc>
                  <a:txBody>
                    <a:bodyPr/>
                    <a:lstStyle/>
                    <a:p>
                      <a:pPr algn="ctr"/>
                      <a:endParaRPr lang="fr-FR" sz="1800" dirty="0">
                        <a:latin typeface="Times New Roman" pitchFamily="18" charset="0"/>
                        <a:cs typeface="Times New Roman" pitchFamily="18" charset="0"/>
                      </a:endParaRPr>
                    </a:p>
                  </a:txBody>
                  <a:tcPr marL="91430" marR="91430" marT="45703" marB="45703"/>
                </a:tc>
              </a:tr>
            </a:tbl>
          </a:graphicData>
        </a:graphic>
      </p:graphicFrame>
      <p:graphicFrame>
        <p:nvGraphicFramePr>
          <p:cNvPr id="5" name="Tableau 4"/>
          <p:cNvGraphicFramePr>
            <a:graphicFrameLocks noGrp="1"/>
          </p:cNvGraphicFramePr>
          <p:nvPr/>
        </p:nvGraphicFramePr>
        <p:xfrm>
          <a:off x="4787900" y="2205038"/>
          <a:ext cx="3960813" cy="1223962"/>
        </p:xfrm>
        <a:graphic>
          <a:graphicData uri="http://schemas.openxmlformats.org/drawingml/2006/table">
            <a:tbl>
              <a:tblPr firstRow="1" bandRow="1">
                <a:tableStyleId>{5C22544A-7EE6-4342-B048-85BDC9FD1C3A}</a:tableStyleId>
              </a:tblPr>
              <a:tblGrid>
                <a:gridCol w="1980407"/>
                <a:gridCol w="1980407"/>
              </a:tblGrid>
              <a:tr h="407987">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49" marR="91449" marT="45714" marB="45714"/>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49" marR="91449" marT="45714" marB="45714"/>
                </a:tc>
              </a:tr>
              <a:tr h="40798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800" b="1" dirty="0" smtClean="0">
                          <a:solidFill>
                            <a:schemeClr val="tx2"/>
                          </a:solidFill>
                          <a:latin typeface="Times New Roman" pitchFamily="18" charset="0"/>
                          <a:cs typeface="Times New Roman" pitchFamily="18" charset="0"/>
                        </a:rPr>
                        <a:t>Devises </a:t>
                      </a:r>
                      <a:r>
                        <a:rPr lang="fr-FR" sz="1800" b="1" baseline="0" dirty="0" smtClean="0">
                          <a:solidFill>
                            <a:schemeClr val="tx2"/>
                          </a:solidFill>
                          <a:latin typeface="Times New Roman" pitchFamily="18" charset="0"/>
                          <a:cs typeface="Times New Roman" pitchFamily="18" charset="0"/>
                        </a:rPr>
                        <a:t>= </a:t>
                      </a:r>
                      <a:r>
                        <a:rPr lang="fr-FR" sz="2000" b="1" baseline="0" dirty="0" smtClean="0">
                          <a:solidFill>
                            <a:schemeClr val="tx2"/>
                          </a:solidFill>
                          <a:effectLst/>
                          <a:latin typeface="Times New Roman" pitchFamily="18" charset="0"/>
                          <a:cs typeface="Times New Roman" pitchFamily="18" charset="0"/>
                        </a:rPr>
                        <a:t>+</a:t>
                      </a:r>
                      <a:r>
                        <a:rPr lang="fr-FR" sz="1800" b="1" baseline="0" dirty="0" smtClean="0">
                          <a:solidFill>
                            <a:schemeClr val="tx2"/>
                          </a:solidFill>
                          <a:effectLst/>
                          <a:latin typeface="Times New Roman" pitchFamily="18" charset="0"/>
                          <a:cs typeface="Times New Roman" pitchFamily="18" charset="0"/>
                        </a:rPr>
                        <a:t> </a:t>
                      </a:r>
                      <a:r>
                        <a:rPr lang="fr-FR" sz="1800" b="1" baseline="0" dirty="0" smtClean="0">
                          <a:solidFill>
                            <a:schemeClr val="tx2"/>
                          </a:solidFill>
                          <a:latin typeface="Times New Roman" pitchFamily="18" charset="0"/>
                          <a:cs typeface="Times New Roman" pitchFamily="18" charset="0"/>
                        </a:rPr>
                        <a:t>100</a:t>
                      </a:r>
                      <a:endParaRPr lang="fr-FR" sz="1800" b="1" dirty="0" smtClean="0">
                        <a:solidFill>
                          <a:schemeClr val="tx2"/>
                        </a:solidFill>
                        <a:latin typeface="Times New Roman" pitchFamily="18" charset="0"/>
                        <a:cs typeface="Times New Roman" pitchFamily="18" charset="0"/>
                      </a:endParaRPr>
                    </a:p>
                  </a:txBody>
                  <a:tcPr marL="91449" marR="91449" marT="45714" marB="45714"/>
                </a:tc>
                <a:tc>
                  <a:txBody>
                    <a:bodyPr/>
                    <a:lstStyle/>
                    <a:p>
                      <a:pPr algn="ctr"/>
                      <a:r>
                        <a:rPr lang="fr-FR" sz="1800" b="1" dirty="0" smtClean="0">
                          <a:solidFill>
                            <a:schemeClr val="tx1"/>
                          </a:solidFill>
                          <a:latin typeface="Times New Roman" pitchFamily="18" charset="0"/>
                          <a:cs typeface="Times New Roman" pitchFamily="18" charset="0"/>
                        </a:rPr>
                        <a:t>Cc</a:t>
                      </a:r>
                      <a:r>
                        <a:rPr lang="fr-FR" sz="1800" b="1" baseline="0" dirty="0" smtClean="0">
                          <a:solidFill>
                            <a:schemeClr val="tx1"/>
                          </a:solidFill>
                          <a:latin typeface="Times New Roman" pitchFamily="18" charset="0"/>
                          <a:cs typeface="Times New Roman" pitchFamily="18" charset="0"/>
                        </a:rPr>
                        <a:t>. A + 100</a:t>
                      </a:r>
                      <a:endParaRPr lang="fr-FR" sz="1800" b="1" dirty="0">
                        <a:solidFill>
                          <a:schemeClr val="tx1"/>
                        </a:solidFill>
                        <a:latin typeface="Times New Roman" pitchFamily="18" charset="0"/>
                        <a:cs typeface="Times New Roman" pitchFamily="18" charset="0"/>
                      </a:endParaRPr>
                    </a:p>
                  </a:txBody>
                  <a:tcPr marL="91449" marR="91449" marT="45714" marB="45714"/>
                </a:tc>
              </a:tr>
              <a:tr h="407987">
                <a:tc>
                  <a:txBody>
                    <a:bodyPr/>
                    <a:lstStyle/>
                    <a:p>
                      <a:pPr algn="ctr"/>
                      <a:endParaRPr lang="fr-FR" sz="1800" dirty="0">
                        <a:latin typeface="Times New Roman" pitchFamily="18" charset="0"/>
                        <a:cs typeface="Times New Roman" pitchFamily="18" charset="0"/>
                      </a:endParaRPr>
                    </a:p>
                  </a:txBody>
                  <a:tcPr marL="91449" marR="91449" marT="45714" marB="45714"/>
                </a:tc>
                <a:tc>
                  <a:txBody>
                    <a:bodyPr/>
                    <a:lstStyle/>
                    <a:p>
                      <a:pPr algn="ctr"/>
                      <a:endParaRPr lang="fr-FR" sz="1800" dirty="0">
                        <a:latin typeface="Times New Roman" pitchFamily="18" charset="0"/>
                        <a:cs typeface="Times New Roman" pitchFamily="18" charset="0"/>
                      </a:endParaRPr>
                    </a:p>
                  </a:txBody>
                  <a:tcPr marL="91449" marR="91449" marT="45714" marB="45714"/>
                </a:tc>
              </a:tr>
            </a:tbl>
          </a:graphicData>
        </a:graphic>
      </p:graphicFrame>
      <p:sp>
        <p:nvSpPr>
          <p:cNvPr id="80927" name="ZoneTexte 5"/>
          <p:cNvSpPr txBox="1">
            <a:spLocks noChangeArrowheads="1"/>
          </p:cNvSpPr>
          <p:nvPr/>
        </p:nvSpPr>
        <p:spPr bwMode="auto">
          <a:xfrm>
            <a:off x="6084888" y="1773238"/>
            <a:ext cx="1295400" cy="368300"/>
          </a:xfrm>
          <a:prstGeom prst="rect">
            <a:avLst/>
          </a:prstGeom>
          <a:noFill/>
          <a:ln w="9525">
            <a:noFill/>
            <a:miter lim="800000"/>
            <a:headEnd/>
            <a:tailEnd/>
          </a:ln>
        </p:spPr>
        <p:txBody>
          <a:bodyPr>
            <a:spAutoFit/>
          </a:bodyPr>
          <a:lstStyle/>
          <a:p>
            <a:r>
              <a:rPr lang="fr-FR" b="1">
                <a:latin typeface="Times New Roman" pitchFamily="18" charset="0"/>
                <a:cs typeface="Times New Roman" pitchFamily="18" charset="0"/>
              </a:rPr>
              <a:t>Banque</a:t>
            </a:r>
          </a:p>
        </p:txBody>
      </p:sp>
      <p:sp>
        <p:nvSpPr>
          <p:cNvPr id="80928" name="ZoneTexte 6"/>
          <p:cNvSpPr txBox="1">
            <a:spLocks noChangeArrowheads="1"/>
          </p:cNvSpPr>
          <p:nvPr/>
        </p:nvSpPr>
        <p:spPr bwMode="auto">
          <a:xfrm>
            <a:off x="2484438" y="1773238"/>
            <a:ext cx="503237" cy="368300"/>
          </a:xfrm>
          <a:prstGeom prst="rect">
            <a:avLst/>
          </a:prstGeom>
          <a:noFill/>
          <a:ln w="9525">
            <a:noFill/>
            <a:miter lim="800000"/>
            <a:headEnd/>
            <a:tailEnd/>
          </a:ln>
        </p:spPr>
        <p:txBody>
          <a:bodyPr>
            <a:spAutoFit/>
          </a:bodyPr>
          <a:lstStyle/>
          <a:p>
            <a:r>
              <a:rPr lang="fr-FR" b="1">
                <a:latin typeface="Times New Roman" pitchFamily="18" charset="0"/>
                <a:cs typeface="Times New Roman" pitchFamily="18" charset="0"/>
              </a:rPr>
              <a:t>A</a:t>
            </a:r>
          </a:p>
        </p:txBody>
      </p:sp>
      <p:sp>
        <p:nvSpPr>
          <p:cNvPr id="9" name="Flèche courbée vers le haut 8"/>
          <p:cNvSpPr/>
          <p:nvPr/>
        </p:nvSpPr>
        <p:spPr>
          <a:xfrm>
            <a:off x="1835150" y="3503613"/>
            <a:ext cx="4608513" cy="2160587"/>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dirty="0">
              <a:solidFill>
                <a:schemeClr val="tx1"/>
              </a:solidFill>
            </a:endParaRPr>
          </a:p>
          <a:p>
            <a:pPr algn="ctr" fontAlgn="auto">
              <a:spcBef>
                <a:spcPts val="0"/>
              </a:spcBef>
              <a:spcAft>
                <a:spcPts val="0"/>
              </a:spcAft>
              <a:defRPr/>
            </a:pPr>
            <a:r>
              <a:rPr lang="fr-FR" b="1" i="1" dirty="0">
                <a:solidFill>
                  <a:schemeClr val="tx2"/>
                </a:solidFill>
                <a:latin typeface="Times New Roman" pitchFamily="18" charset="0"/>
                <a:cs typeface="Times New Roman" pitchFamily="18" charset="0"/>
              </a:rPr>
              <a:t>Achat des devises par</a:t>
            </a:r>
          </a:p>
          <a:p>
            <a:pPr algn="ctr" fontAlgn="auto">
              <a:spcBef>
                <a:spcPts val="0"/>
              </a:spcBef>
              <a:spcAft>
                <a:spcPts val="0"/>
              </a:spcAft>
              <a:defRPr/>
            </a:pPr>
            <a:r>
              <a:rPr lang="fr-FR" b="1" i="1" dirty="0">
                <a:solidFill>
                  <a:schemeClr val="tx2"/>
                </a:solidFill>
                <a:latin typeface="Times New Roman" pitchFamily="18" charset="0"/>
                <a:cs typeface="Times New Roman" pitchFamily="18" charset="0"/>
              </a:rPr>
              <a:t>la banque</a:t>
            </a:r>
          </a:p>
        </p:txBody>
      </p:sp>
      <p:sp>
        <p:nvSpPr>
          <p:cNvPr id="10" name="Flèche courbée vers le haut 9"/>
          <p:cNvSpPr/>
          <p:nvPr/>
        </p:nvSpPr>
        <p:spPr>
          <a:xfrm rot="10800000" flipV="1">
            <a:off x="250825" y="3503613"/>
            <a:ext cx="7777163" cy="2805112"/>
          </a:xfrm>
          <a:prstGeom prst="curved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dirty="0">
              <a:solidFill>
                <a:schemeClr val="tx1"/>
              </a:solidFill>
            </a:endParaRPr>
          </a:p>
          <a:p>
            <a:pPr algn="ctr" fontAlgn="auto">
              <a:spcBef>
                <a:spcPts val="0"/>
              </a:spcBef>
              <a:spcAft>
                <a:spcPts val="0"/>
              </a:spcAft>
              <a:defRPr/>
            </a:pPr>
            <a:endParaRPr lang="fr-FR" dirty="0">
              <a:solidFill>
                <a:schemeClr val="tx1"/>
              </a:solidFill>
            </a:endParaRPr>
          </a:p>
          <a:p>
            <a:pPr algn="ctr" fontAlgn="auto">
              <a:spcBef>
                <a:spcPts val="0"/>
              </a:spcBef>
              <a:spcAft>
                <a:spcPts val="0"/>
              </a:spcAft>
              <a:defRPr/>
            </a:pPr>
            <a:endParaRPr lang="fr-FR" dirty="0">
              <a:solidFill>
                <a:schemeClr val="tx1"/>
              </a:solidFill>
            </a:endParaRPr>
          </a:p>
          <a:p>
            <a:pPr algn="ctr" fontAlgn="auto">
              <a:spcBef>
                <a:spcPts val="0"/>
              </a:spcBef>
              <a:spcAft>
                <a:spcPts val="0"/>
              </a:spcAft>
              <a:defRPr/>
            </a:pPr>
            <a:endParaRPr lang="fr-FR" dirty="0">
              <a:solidFill>
                <a:schemeClr val="tx1"/>
              </a:solidFill>
            </a:endParaRPr>
          </a:p>
          <a:p>
            <a:pPr algn="ctr" fontAlgn="auto">
              <a:spcBef>
                <a:spcPts val="0"/>
              </a:spcBef>
              <a:spcAft>
                <a:spcPts val="0"/>
              </a:spcAft>
              <a:defRPr/>
            </a:pPr>
            <a:endParaRPr lang="fr-FR" dirty="0">
              <a:solidFill>
                <a:schemeClr val="tx1"/>
              </a:solidFill>
            </a:endParaRPr>
          </a:p>
          <a:p>
            <a:pPr algn="ctr" fontAlgn="auto">
              <a:spcBef>
                <a:spcPts val="0"/>
              </a:spcBef>
              <a:spcAft>
                <a:spcPts val="0"/>
              </a:spcAft>
              <a:defRPr/>
            </a:pPr>
            <a:endParaRPr lang="fr-FR" dirty="0">
              <a:solidFill>
                <a:schemeClr val="tx1"/>
              </a:solidFill>
            </a:endParaRPr>
          </a:p>
          <a:p>
            <a:pPr algn="ctr" fontAlgn="auto">
              <a:spcBef>
                <a:spcPts val="0"/>
              </a:spcBef>
              <a:spcAft>
                <a:spcPts val="0"/>
              </a:spcAft>
              <a:defRPr/>
            </a:pPr>
            <a:endParaRPr lang="fr-FR" dirty="0">
              <a:solidFill>
                <a:schemeClr val="tx1"/>
              </a:solidFill>
            </a:endParaRPr>
          </a:p>
        </p:txBody>
      </p:sp>
      <p:sp>
        <p:nvSpPr>
          <p:cNvPr id="80931" name="Rectangle 2"/>
          <p:cNvSpPr>
            <a:spLocks noChangeArrowheads="1"/>
          </p:cNvSpPr>
          <p:nvPr/>
        </p:nvSpPr>
        <p:spPr bwMode="auto">
          <a:xfrm>
            <a:off x="1835150" y="6369050"/>
            <a:ext cx="5056188" cy="523875"/>
          </a:xfrm>
          <a:prstGeom prst="rect">
            <a:avLst/>
          </a:prstGeom>
          <a:noFill/>
          <a:ln w="9525">
            <a:noFill/>
            <a:miter lim="800000"/>
            <a:headEnd/>
            <a:tailEnd/>
          </a:ln>
        </p:spPr>
        <p:txBody>
          <a:bodyPr wrap="none">
            <a:spAutoFit/>
          </a:bodyPr>
          <a:lstStyle/>
          <a:p>
            <a:pPr algn="ctr"/>
            <a:r>
              <a:rPr lang="fr-FR" sz="2800" b="1" i="1">
                <a:solidFill>
                  <a:srgbClr val="000000"/>
                </a:solidFill>
                <a:latin typeface="Times New Roman" pitchFamily="18" charset="0"/>
                <a:cs typeface="Times New Roman" pitchFamily="18" charset="0"/>
              </a:rPr>
              <a:t>Paiement par création monétaire</a:t>
            </a:r>
            <a:endParaRPr lang="fr-FR" sz="2800">
              <a:solidFill>
                <a:srgbClr val="000000"/>
              </a:solidFill>
            </a:endParaRPr>
          </a:p>
        </p:txBody>
      </p:sp>
      <p:sp>
        <p:nvSpPr>
          <p:cNvPr id="11" name="Espace réservé du pied de page 10"/>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388" y="188913"/>
            <a:ext cx="8697912" cy="576262"/>
          </a:xfrm>
        </p:spPr>
        <p:txBody>
          <a:bodyPr rtlCol="0">
            <a:normAutofit fontScale="90000"/>
          </a:bodyPr>
          <a:lstStyle/>
          <a:p>
            <a:pPr eaLnBrk="1" fontAlgn="auto" hangingPunct="1">
              <a:spcAft>
                <a:spcPts val="0"/>
              </a:spcAft>
              <a:defRPr/>
            </a:pPr>
            <a:r>
              <a:rPr lang="fr-FR" dirty="0" smtClean="0">
                <a:latin typeface="Times New Roman" pitchFamily="18" charset="0"/>
                <a:cs typeface="Times New Roman" pitchFamily="18" charset="0"/>
              </a:rPr>
              <a:t>3</a:t>
            </a:r>
            <a:r>
              <a:rPr lang="fr-FR" baseline="30000" dirty="0" smtClean="0">
                <a:latin typeface="Times New Roman" pitchFamily="18" charset="0"/>
                <a:cs typeface="Times New Roman" pitchFamily="18" charset="0"/>
              </a:rPr>
              <a:t>ème</a:t>
            </a:r>
            <a:r>
              <a:rPr lang="fr-FR" dirty="0" smtClean="0">
                <a:latin typeface="Times New Roman" pitchFamily="18" charset="0"/>
                <a:cs typeface="Times New Roman" pitchFamily="18" charset="0"/>
              </a:rPr>
              <a:t>  </a:t>
            </a:r>
            <a:r>
              <a:rPr lang="fr-FR" dirty="0">
                <a:latin typeface="Times New Roman" pitchFamily="18" charset="0"/>
                <a:cs typeface="Times New Roman" pitchFamily="18" charset="0"/>
              </a:rPr>
              <a:t>cas : </a:t>
            </a:r>
            <a:r>
              <a:rPr lang="fr-FR" dirty="0" smtClean="0">
                <a:latin typeface="Times New Roman" pitchFamily="18" charset="0"/>
                <a:cs typeface="Times New Roman" pitchFamily="18" charset="0"/>
              </a:rPr>
              <a:t>Octroi de crédit par </a:t>
            </a:r>
            <a:r>
              <a:rPr lang="fr-FR" dirty="0">
                <a:latin typeface="Times New Roman" pitchFamily="18" charset="0"/>
                <a:cs typeface="Times New Roman" pitchFamily="18" charset="0"/>
              </a:rPr>
              <a:t>la banque</a:t>
            </a:r>
            <a:endParaRPr lang="fr-FR" dirty="0"/>
          </a:p>
        </p:txBody>
      </p:sp>
      <p:graphicFrame>
        <p:nvGraphicFramePr>
          <p:cNvPr id="4" name="Espace réservé du contenu 3"/>
          <p:cNvGraphicFramePr>
            <a:graphicFrameLocks noGrp="1"/>
          </p:cNvGraphicFramePr>
          <p:nvPr>
            <p:ph idx="1"/>
          </p:nvPr>
        </p:nvGraphicFramePr>
        <p:xfrm>
          <a:off x="2484438" y="2565400"/>
          <a:ext cx="3970337" cy="1441450"/>
        </p:xfrm>
        <a:graphic>
          <a:graphicData uri="http://schemas.openxmlformats.org/drawingml/2006/table">
            <a:tbl>
              <a:tblPr firstRow="1" bandRow="1">
                <a:tableStyleId>{5C22544A-7EE6-4342-B048-85BDC9FD1C3A}</a:tableStyleId>
              </a:tblPr>
              <a:tblGrid>
                <a:gridCol w="2159997"/>
                <a:gridCol w="1810340"/>
              </a:tblGrid>
              <a:tr h="370282">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30" marR="91430" marT="45652" marB="45652"/>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30" marR="91430" marT="45652" marB="45652"/>
                </a:tc>
              </a:tr>
              <a:tr h="700887">
                <a:tc>
                  <a:txBody>
                    <a:bodyPr/>
                    <a:lstStyle/>
                    <a:p>
                      <a:pPr algn="ctr"/>
                      <a:r>
                        <a:rPr lang="fr-FR" sz="2000" b="1" dirty="0" smtClean="0">
                          <a:solidFill>
                            <a:schemeClr val="tx2"/>
                          </a:solidFill>
                          <a:latin typeface="Times New Roman" pitchFamily="18" charset="0"/>
                          <a:cs typeface="Times New Roman" pitchFamily="18" charset="0"/>
                        </a:rPr>
                        <a:t>Actif réel = 1000</a:t>
                      </a:r>
                    </a:p>
                    <a:p>
                      <a:pPr algn="ctr"/>
                      <a:endParaRPr lang="fr-FR" sz="2000" b="1" dirty="0">
                        <a:solidFill>
                          <a:schemeClr val="tx2"/>
                        </a:solidFill>
                        <a:latin typeface="Times New Roman" pitchFamily="18" charset="0"/>
                        <a:cs typeface="Times New Roman" pitchFamily="18" charset="0"/>
                      </a:endParaRPr>
                    </a:p>
                  </a:txBody>
                  <a:tcPr marL="91430" marR="91430" marT="45652" marB="45652"/>
                </a:tc>
                <a:tc>
                  <a:txBody>
                    <a:bodyPr/>
                    <a:lstStyle/>
                    <a:p>
                      <a:pPr algn="ctr"/>
                      <a:r>
                        <a:rPr lang="fr-FR" sz="1800" dirty="0" smtClean="0">
                          <a:latin typeface="Times New Roman" pitchFamily="18" charset="0"/>
                          <a:cs typeface="Times New Roman" pitchFamily="18" charset="0"/>
                        </a:rPr>
                        <a:t>Capital = 1000</a:t>
                      </a:r>
                      <a:endParaRPr lang="fr-FR" sz="1800" dirty="0">
                        <a:latin typeface="Times New Roman" pitchFamily="18" charset="0"/>
                        <a:cs typeface="Times New Roman" pitchFamily="18" charset="0"/>
                      </a:endParaRPr>
                    </a:p>
                  </a:txBody>
                  <a:tcPr marL="91430" marR="91430" marT="45652" marB="45652"/>
                </a:tc>
              </a:tr>
              <a:tr h="37028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fr-FR" sz="1800" b="1" dirty="0" smtClean="0">
                        <a:solidFill>
                          <a:schemeClr val="tx1"/>
                        </a:solidFill>
                        <a:latin typeface="Times New Roman" pitchFamily="18" charset="0"/>
                        <a:cs typeface="Times New Roman" pitchFamily="18" charset="0"/>
                      </a:endParaRPr>
                    </a:p>
                  </a:txBody>
                  <a:tcPr marL="91430" marR="91430" marT="45652" marB="45652"/>
                </a:tc>
                <a:tc>
                  <a:txBody>
                    <a:bodyPr/>
                    <a:lstStyle/>
                    <a:p>
                      <a:pPr algn="ctr"/>
                      <a:endParaRPr lang="fr-FR" sz="1800" dirty="0">
                        <a:latin typeface="Times New Roman" pitchFamily="18" charset="0"/>
                        <a:cs typeface="Times New Roman" pitchFamily="18" charset="0"/>
                      </a:endParaRPr>
                    </a:p>
                  </a:txBody>
                  <a:tcPr marL="91430" marR="91430" marT="45652" marB="45652"/>
                </a:tc>
              </a:tr>
            </a:tbl>
          </a:graphicData>
        </a:graphic>
      </p:graphicFrame>
      <p:sp>
        <p:nvSpPr>
          <p:cNvPr id="81937" name="ZoneTexte 6"/>
          <p:cNvSpPr txBox="1">
            <a:spLocks noChangeArrowheads="1"/>
          </p:cNvSpPr>
          <p:nvPr/>
        </p:nvSpPr>
        <p:spPr bwMode="auto">
          <a:xfrm>
            <a:off x="2700338" y="2124075"/>
            <a:ext cx="3527425" cy="369888"/>
          </a:xfrm>
          <a:prstGeom prst="rect">
            <a:avLst/>
          </a:prstGeom>
          <a:noFill/>
          <a:ln w="9525">
            <a:noFill/>
            <a:miter lim="800000"/>
            <a:headEnd/>
            <a:tailEnd/>
          </a:ln>
        </p:spPr>
        <p:txBody>
          <a:bodyPr>
            <a:spAutoFit/>
          </a:bodyPr>
          <a:lstStyle/>
          <a:p>
            <a:pPr algn="ctr"/>
            <a:r>
              <a:rPr lang="fr-FR" b="1">
                <a:latin typeface="Times New Roman" pitchFamily="18" charset="0"/>
                <a:cs typeface="Times New Roman" pitchFamily="18" charset="0"/>
              </a:rPr>
              <a:t>Agent à besoin  de financement</a:t>
            </a:r>
          </a:p>
        </p:txBody>
      </p:sp>
      <p:sp>
        <p:nvSpPr>
          <p:cNvPr id="5" name="Espace réservé du pied de page 4"/>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1000125"/>
            <a:ext cx="7772400" cy="4500563"/>
          </a:xfrm>
        </p:spPr>
        <p:txBody>
          <a:bodyPr/>
          <a:lstStyle/>
          <a:p>
            <a:pPr algn="just"/>
            <a:r>
              <a:rPr lang="fr-FR" sz="4000" smtClean="0">
                <a:latin typeface="Times New Roman" pitchFamily="18" charset="0"/>
                <a:cs typeface="Times New Roman" pitchFamily="18" charset="0"/>
              </a:rPr>
              <a:t>Bien avant l’apparition des formes modernes de la monnaie, il y’avait une forme primitive de la monnaie:</a:t>
            </a:r>
            <a:br>
              <a:rPr lang="fr-FR" sz="4000" smtClean="0">
                <a:latin typeface="Times New Roman" pitchFamily="18" charset="0"/>
                <a:cs typeface="Times New Roman" pitchFamily="18" charset="0"/>
              </a:rPr>
            </a:br>
            <a:r>
              <a:rPr lang="fr-FR" sz="4000" smtClean="0">
                <a:latin typeface="Times New Roman" pitchFamily="18" charset="0"/>
                <a:cs typeface="Times New Roman" pitchFamily="18" charset="0"/>
              </a:rPr>
              <a:t>      « </a:t>
            </a:r>
            <a:r>
              <a:rPr lang="fr-FR" sz="4000" b="1" i="1" smtClean="0">
                <a:latin typeface="Times New Roman" pitchFamily="18" charset="0"/>
                <a:cs typeface="Times New Roman" pitchFamily="18" charset="0"/>
              </a:rPr>
              <a:t>la monnaie marchandise </a:t>
            </a:r>
            <a:r>
              <a:rPr lang="fr-FR" sz="4000" smtClean="0">
                <a:latin typeface="Times New Roman" pitchFamily="18" charset="0"/>
                <a:cs typeface="Times New Roman" pitchFamily="18" charset="0"/>
              </a:rPr>
              <a:t>»</a:t>
            </a:r>
            <a:endParaRPr lang="fr-FR" smtClean="0"/>
          </a:p>
        </p:txBody>
      </p:sp>
      <p:sp>
        <p:nvSpPr>
          <p:cNvPr id="3" name="Espace réservé du pied de page 2"/>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1"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checkerboard(across)">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388" y="188913"/>
            <a:ext cx="8697912" cy="576262"/>
          </a:xfrm>
        </p:spPr>
        <p:txBody>
          <a:bodyPr rtlCol="0">
            <a:normAutofit fontScale="90000"/>
          </a:bodyPr>
          <a:lstStyle/>
          <a:p>
            <a:pPr eaLnBrk="1" fontAlgn="auto" hangingPunct="1">
              <a:spcAft>
                <a:spcPts val="0"/>
              </a:spcAft>
              <a:defRPr/>
            </a:pPr>
            <a:r>
              <a:rPr lang="fr-FR" dirty="0" smtClean="0">
                <a:latin typeface="Times New Roman" pitchFamily="18" charset="0"/>
                <a:cs typeface="Times New Roman" pitchFamily="18" charset="0"/>
              </a:rPr>
              <a:t>3</a:t>
            </a:r>
            <a:r>
              <a:rPr lang="fr-FR" baseline="30000" dirty="0" smtClean="0">
                <a:latin typeface="Times New Roman" pitchFamily="18" charset="0"/>
                <a:cs typeface="Times New Roman" pitchFamily="18" charset="0"/>
              </a:rPr>
              <a:t>ème</a:t>
            </a:r>
            <a:r>
              <a:rPr lang="fr-FR" dirty="0" smtClean="0">
                <a:latin typeface="Times New Roman" pitchFamily="18" charset="0"/>
                <a:cs typeface="Times New Roman" pitchFamily="18" charset="0"/>
              </a:rPr>
              <a:t>  </a:t>
            </a:r>
            <a:r>
              <a:rPr lang="fr-FR" dirty="0">
                <a:latin typeface="Times New Roman" pitchFamily="18" charset="0"/>
                <a:cs typeface="Times New Roman" pitchFamily="18" charset="0"/>
              </a:rPr>
              <a:t>cas : </a:t>
            </a:r>
            <a:r>
              <a:rPr lang="fr-FR" dirty="0" smtClean="0">
                <a:latin typeface="Times New Roman" pitchFamily="18" charset="0"/>
                <a:cs typeface="Times New Roman" pitchFamily="18" charset="0"/>
              </a:rPr>
              <a:t>Octroi de crédit par </a:t>
            </a:r>
            <a:r>
              <a:rPr lang="fr-FR" dirty="0">
                <a:latin typeface="Times New Roman" pitchFamily="18" charset="0"/>
                <a:cs typeface="Times New Roman" pitchFamily="18" charset="0"/>
              </a:rPr>
              <a:t>la banque</a:t>
            </a:r>
            <a:endParaRPr lang="fr-FR" dirty="0"/>
          </a:p>
        </p:txBody>
      </p:sp>
      <p:graphicFrame>
        <p:nvGraphicFramePr>
          <p:cNvPr id="4" name="Espace réservé du contenu 3"/>
          <p:cNvGraphicFramePr>
            <a:graphicFrameLocks noGrp="1"/>
          </p:cNvGraphicFramePr>
          <p:nvPr>
            <p:ph idx="1"/>
          </p:nvPr>
        </p:nvGraphicFramePr>
        <p:xfrm>
          <a:off x="468313" y="2205038"/>
          <a:ext cx="3970337" cy="1925637"/>
        </p:xfrm>
        <a:graphic>
          <a:graphicData uri="http://schemas.openxmlformats.org/drawingml/2006/table">
            <a:tbl>
              <a:tblPr firstRow="1" bandRow="1">
                <a:tableStyleId>{5C22544A-7EE6-4342-B048-85BDC9FD1C3A}</a:tableStyleId>
              </a:tblPr>
              <a:tblGrid>
                <a:gridCol w="2231997"/>
                <a:gridCol w="1738340"/>
              </a:tblGrid>
              <a:tr h="370901">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30" marR="91430" marT="45728" marB="45728"/>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30" marR="91430" marT="45728" marB="45728"/>
                </a:tc>
              </a:tr>
              <a:tr h="640185">
                <a:tc>
                  <a:txBody>
                    <a:bodyPr/>
                    <a:lstStyle/>
                    <a:p>
                      <a:pPr algn="ctr"/>
                      <a:r>
                        <a:rPr lang="fr-FR" sz="2000" b="0" dirty="0" smtClean="0">
                          <a:solidFill>
                            <a:schemeClr val="tx1"/>
                          </a:solidFill>
                          <a:latin typeface="Times New Roman" pitchFamily="18" charset="0"/>
                          <a:cs typeface="Times New Roman" pitchFamily="18" charset="0"/>
                        </a:rPr>
                        <a:t>Actif réel = 1000</a:t>
                      </a:r>
                    </a:p>
                  </a:txBody>
                  <a:tcPr marL="91430" marR="91430" marT="45728" marB="45728"/>
                </a:tc>
                <a:tc>
                  <a:txBody>
                    <a:bodyPr/>
                    <a:lstStyle/>
                    <a:p>
                      <a:pPr algn="ctr"/>
                      <a:r>
                        <a:rPr lang="fr-FR" sz="1800" dirty="0" smtClean="0">
                          <a:latin typeface="Times New Roman" pitchFamily="18" charset="0"/>
                          <a:cs typeface="Times New Roman" pitchFamily="18" charset="0"/>
                        </a:rPr>
                        <a:t>Capital = 1000</a:t>
                      </a:r>
                    </a:p>
                    <a:p>
                      <a:pPr algn="ctr"/>
                      <a:r>
                        <a:rPr lang="fr-FR" sz="18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Dettes = +100</a:t>
                      </a:r>
                      <a:endParaRPr lang="fr-FR" sz="18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txBody>
                  <a:tcPr marL="91430" marR="91430" marT="45728" marB="45728"/>
                </a:tc>
              </a:tr>
              <a:tr h="91455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fr-FR" sz="1800" b="1" dirty="0" smtClean="0">
                        <a:solidFill>
                          <a:schemeClr val="tx1"/>
                        </a:solidFill>
                        <a:latin typeface="Times New Roman" pitchFamily="18" charset="0"/>
                        <a:cs typeface="Times New Roman" pitchFamily="18" charset="0"/>
                      </a:endParaRPr>
                    </a:p>
                  </a:txBody>
                  <a:tcPr marL="91430" marR="91430" marT="45728" marB="45728"/>
                </a:tc>
                <a:tc>
                  <a:txBody>
                    <a:bodyPr/>
                    <a:lstStyle/>
                    <a:p>
                      <a:pPr algn="ctr"/>
                      <a:endParaRPr lang="fr-FR" sz="1800" dirty="0">
                        <a:latin typeface="Times New Roman" pitchFamily="18" charset="0"/>
                        <a:cs typeface="Times New Roman" pitchFamily="18" charset="0"/>
                      </a:endParaRPr>
                    </a:p>
                  </a:txBody>
                  <a:tcPr marL="91430" marR="91430" marT="45728" marB="45728"/>
                </a:tc>
              </a:tr>
            </a:tbl>
          </a:graphicData>
        </a:graphic>
      </p:graphicFrame>
      <p:graphicFrame>
        <p:nvGraphicFramePr>
          <p:cNvPr id="5" name="Tableau 4"/>
          <p:cNvGraphicFramePr>
            <a:graphicFrameLocks noGrp="1"/>
          </p:cNvGraphicFramePr>
          <p:nvPr/>
        </p:nvGraphicFramePr>
        <p:xfrm>
          <a:off x="4787900" y="2205038"/>
          <a:ext cx="3960813" cy="1857375"/>
        </p:xfrm>
        <a:graphic>
          <a:graphicData uri="http://schemas.openxmlformats.org/drawingml/2006/table">
            <a:tbl>
              <a:tblPr firstRow="1" bandRow="1">
                <a:tableStyleId>{5C22544A-7EE6-4342-B048-85BDC9FD1C3A}</a:tableStyleId>
              </a:tblPr>
              <a:tblGrid>
                <a:gridCol w="2016414"/>
                <a:gridCol w="1944399"/>
              </a:tblGrid>
              <a:tr h="509582">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49" marR="91449" marT="45707" marB="45707"/>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49" marR="91449" marT="45707" marB="45707"/>
                </a:tc>
              </a:tr>
              <a:tr h="82271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8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Crédit à l’économie = +100</a:t>
                      </a:r>
                    </a:p>
                  </a:txBody>
                  <a:tcPr marL="91449" marR="91449" marT="45707" marB="45707"/>
                </a:tc>
                <a:tc rowSpan="2">
                  <a:txBody>
                    <a:bodyPr/>
                    <a:lstStyle/>
                    <a:p>
                      <a:pPr algn="ctr"/>
                      <a:endParaRPr lang="fr-FR"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txBody>
                  <a:tcPr marL="91449" marR="91449" marT="45707" marB="45707"/>
                </a:tc>
              </a:tr>
              <a:tr h="524473">
                <a:tc>
                  <a:txBody>
                    <a:bodyPr/>
                    <a:lstStyle/>
                    <a:p>
                      <a:pPr algn="ctr"/>
                      <a:endParaRPr lang="fr-FR" sz="1800" dirty="0">
                        <a:latin typeface="Times New Roman" pitchFamily="18" charset="0"/>
                        <a:cs typeface="Times New Roman" pitchFamily="18" charset="0"/>
                      </a:endParaRPr>
                    </a:p>
                  </a:txBody>
                  <a:tcPr marL="91449" marR="91449" marT="45707" marB="45707"/>
                </a:tc>
                <a:tc vMerge="1">
                  <a:txBody>
                    <a:bodyPr/>
                    <a:lstStyle/>
                    <a:p>
                      <a:pPr algn="ctr"/>
                      <a:endParaRPr lang="fr-FR" dirty="0">
                        <a:latin typeface="Times New Roman" pitchFamily="18" charset="0"/>
                        <a:cs typeface="Times New Roman" pitchFamily="18" charset="0"/>
                      </a:endParaRPr>
                    </a:p>
                  </a:txBody>
                  <a:tcPr/>
                </a:tc>
              </a:tr>
            </a:tbl>
          </a:graphicData>
        </a:graphic>
      </p:graphicFrame>
      <p:sp>
        <p:nvSpPr>
          <p:cNvPr id="82974" name="ZoneTexte 5"/>
          <p:cNvSpPr txBox="1">
            <a:spLocks noChangeArrowheads="1"/>
          </p:cNvSpPr>
          <p:nvPr/>
        </p:nvSpPr>
        <p:spPr bwMode="auto">
          <a:xfrm>
            <a:off x="6084888" y="1773238"/>
            <a:ext cx="1295400" cy="368300"/>
          </a:xfrm>
          <a:prstGeom prst="rect">
            <a:avLst/>
          </a:prstGeom>
          <a:noFill/>
          <a:ln w="9525">
            <a:noFill/>
            <a:miter lim="800000"/>
            <a:headEnd/>
            <a:tailEnd/>
          </a:ln>
        </p:spPr>
        <p:txBody>
          <a:bodyPr>
            <a:spAutoFit/>
          </a:bodyPr>
          <a:lstStyle/>
          <a:p>
            <a:r>
              <a:rPr lang="fr-FR" b="1">
                <a:latin typeface="Times New Roman" pitchFamily="18" charset="0"/>
                <a:cs typeface="Times New Roman" pitchFamily="18" charset="0"/>
              </a:rPr>
              <a:t>Banque</a:t>
            </a:r>
          </a:p>
        </p:txBody>
      </p:sp>
      <p:sp>
        <p:nvSpPr>
          <p:cNvPr id="82975" name="ZoneTexte 6"/>
          <p:cNvSpPr txBox="1">
            <a:spLocks noChangeArrowheads="1"/>
          </p:cNvSpPr>
          <p:nvPr/>
        </p:nvSpPr>
        <p:spPr bwMode="auto">
          <a:xfrm>
            <a:off x="2300288" y="1754188"/>
            <a:ext cx="792162" cy="369887"/>
          </a:xfrm>
          <a:prstGeom prst="rect">
            <a:avLst/>
          </a:prstGeom>
          <a:noFill/>
          <a:ln w="9525">
            <a:noFill/>
            <a:miter lim="800000"/>
            <a:headEnd/>
            <a:tailEnd/>
          </a:ln>
        </p:spPr>
        <p:txBody>
          <a:bodyPr>
            <a:spAutoFit/>
          </a:bodyPr>
          <a:lstStyle/>
          <a:p>
            <a:r>
              <a:rPr lang="fr-FR" b="1">
                <a:latin typeface="Times New Roman" pitchFamily="18" charset="0"/>
                <a:cs typeface="Times New Roman" pitchFamily="18" charset="0"/>
              </a:rPr>
              <a:t>ABF</a:t>
            </a:r>
          </a:p>
        </p:txBody>
      </p:sp>
      <p:sp>
        <p:nvSpPr>
          <p:cNvPr id="9" name="Flèche courbée vers le haut 8"/>
          <p:cNvSpPr/>
          <p:nvPr/>
        </p:nvSpPr>
        <p:spPr>
          <a:xfrm flipH="1">
            <a:off x="3276600" y="3357563"/>
            <a:ext cx="2447925" cy="1584325"/>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dirty="0">
              <a:solidFill>
                <a:schemeClr val="tx1"/>
              </a:solidFill>
            </a:endParaRPr>
          </a:p>
          <a:p>
            <a:pPr algn="ctr" fontAlgn="auto">
              <a:spcBef>
                <a:spcPts val="0"/>
              </a:spcBef>
              <a:spcAft>
                <a:spcPts val="0"/>
              </a:spcAft>
              <a:defRPr/>
            </a:pPr>
            <a:endParaRPr lang="fr-FR" dirty="0">
              <a:solidFill>
                <a:schemeClr val="tx1"/>
              </a:solidFill>
            </a:endParaRPr>
          </a:p>
          <a:p>
            <a:pPr algn="ctr" fontAlgn="auto">
              <a:spcBef>
                <a:spcPts val="0"/>
              </a:spcBef>
              <a:spcAft>
                <a:spcPts val="0"/>
              </a:spcAft>
              <a:defRPr/>
            </a:pPr>
            <a:endParaRPr lang="fr-FR" dirty="0">
              <a:solidFill>
                <a:schemeClr val="tx1"/>
              </a:solidFill>
            </a:endParaRPr>
          </a:p>
          <a:p>
            <a:pPr algn="ctr" fontAlgn="auto">
              <a:spcBef>
                <a:spcPts val="0"/>
              </a:spcBef>
              <a:spcAft>
                <a:spcPts val="0"/>
              </a:spcAft>
              <a:defRPr/>
            </a:pPr>
            <a:r>
              <a:rPr lang="fr-FR" b="1" i="1" dirty="0">
                <a:solidFill>
                  <a:schemeClr val="tx2"/>
                </a:solidFill>
                <a:latin typeface="Times New Roman" pitchFamily="18" charset="0"/>
                <a:cs typeface="Times New Roman" pitchFamily="18" charset="0"/>
              </a:rPr>
              <a:t>    Crédit</a:t>
            </a:r>
          </a:p>
        </p:txBody>
      </p:sp>
      <p:sp>
        <p:nvSpPr>
          <p:cNvPr id="8" name="Espace réservé du pied de page 7"/>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388" y="188913"/>
            <a:ext cx="8697912" cy="576262"/>
          </a:xfrm>
        </p:spPr>
        <p:txBody>
          <a:bodyPr rtlCol="0">
            <a:normAutofit fontScale="90000"/>
          </a:bodyPr>
          <a:lstStyle/>
          <a:p>
            <a:pPr eaLnBrk="1" fontAlgn="auto" hangingPunct="1">
              <a:spcAft>
                <a:spcPts val="0"/>
              </a:spcAft>
              <a:defRPr/>
            </a:pPr>
            <a:r>
              <a:rPr lang="fr-FR" dirty="0" smtClean="0">
                <a:latin typeface="Times New Roman" pitchFamily="18" charset="0"/>
                <a:cs typeface="Times New Roman" pitchFamily="18" charset="0"/>
              </a:rPr>
              <a:t>3</a:t>
            </a:r>
            <a:r>
              <a:rPr lang="fr-FR" baseline="30000" dirty="0" smtClean="0">
                <a:latin typeface="Times New Roman" pitchFamily="18" charset="0"/>
                <a:cs typeface="Times New Roman" pitchFamily="18" charset="0"/>
              </a:rPr>
              <a:t>ème</a:t>
            </a:r>
            <a:r>
              <a:rPr lang="fr-FR" dirty="0" smtClean="0">
                <a:latin typeface="Times New Roman" pitchFamily="18" charset="0"/>
                <a:cs typeface="Times New Roman" pitchFamily="18" charset="0"/>
              </a:rPr>
              <a:t>  </a:t>
            </a:r>
            <a:r>
              <a:rPr lang="fr-FR" dirty="0">
                <a:latin typeface="Times New Roman" pitchFamily="18" charset="0"/>
                <a:cs typeface="Times New Roman" pitchFamily="18" charset="0"/>
              </a:rPr>
              <a:t>cas : </a:t>
            </a:r>
            <a:r>
              <a:rPr lang="fr-FR" dirty="0" smtClean="0">
                <a:latin typeface="Times New Roman" pitchFamily="18" charset="0"/>
                <a:cs typeface="Times New Roman" pitchFamily="18" charset="0"/>
              </a:rPr>
              <a:t>Octroi de crédit par </a:t>
            </a:r>
            <a:r>
              <a:rPr lang="fr-FR" dirty="0">
                <a:latin typeface="Times New Roman" pitchFamily="18" charset="0"/>
                <a:cs typeface="Times New Roman" pitchFamily="18" charset="0"/>
              </a:rPr>
              <a:t>la banque</a:t>
            </a:r>
            <a:endParaRPr lang="fr-FR" dirty="0"/>
          </a:p>
        </p:txBody>
      </p:sp>
      <p:graphicFrame>
        <p:nvGraphicFramePr>
          <p:cNvPr id="4" name="Espace réservé du contenu 3"/>
          <p:cNvGraphicFramePr>
            <a:graphicFrameLocks noGrp="1"/>
          </p:cNvGraphicFramePr>
          <p:nvPr>
            <p:ph idx="1"/>
          </p:nvPr>
        </p:nvGraphicFramePr>
        <p:xfrm>
          <a:off x="468313" y="2205038"/>
          <a:ext cx="3970337" cy="1925637"/>
        </p:xfrm>
        <a:graphic>
          <a:graphicData uri="http://schemas.openxmlformats.org/drawingml/2006/table">
            <a:tbl>
              <a:tblPr firstRow="1" bandRow="1">
                <a:tableStyleId>{5C22544A-7EE6-4342-B048-85BDC9FD1C3A}</a:tableStyleId>
              </a:tblPr>
              <a:tblGrid>
                <a:gridCol w="2231997"/>
                <a:gridCol w="1738340"/>
              </a:tblGrid>
              <a:tr h="370901">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30" marR="91430" marT="45728" marB="45728"/>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30" marR="91430" marT="45728" marB="45728"/>
                </a:tc>
              </a:tr>
              <a:tr h="640185">
                <a:tc>
                  <a:txBody>
                    <a:bodyPr/>
                    <a:lstStyle/>
                    <a:p>
                      <a:pPr algn="ctr"/>
                      <a:r>
                        <a:rPr lang="fr-FR" sz="2000" b="0" dirty="0" smtClean="0">
                          <a:solidFill>
                            <a:schemeClr val="tx1"/>
                          </a:solidFill>
                          <a:latin typeface="Times New Roman" pitchFamily="18" charset="0"/>
                          <a:cs typeface="Times New Roman" pitchFamily="18" charset="0"/>
                        </a:rPr>
                        <a:t>Actif réel = 1000</a:t>
                      </a:r>
                    </a:p>
                  </a:txBody>
                  <a:tcPr marL="91430" marR="91430" marT="45728" marB="45728"/>
                </a:tc>
                <a:tc>
                  <a:txBody>
                    <a:bodyPr/>
                    <a:lstStyle/>
                    <a:p>
                      <a:pPr algn="ctr"/>
                      <a:r>
                        <a:rPr lang="fr-FR" sz="1800" dirty="0" smtClean="0">
                          <a:latin typeface="Times New Roman" pitchFamily="18" charset="0"/>
                          <a:cs typeface="Times New Roman" pitchFamily="18" charset="0"/>
                        </a:rPr>
                        <a:t>Capital = 1000</a:t>
                      </a:r>
                    </a:p>
                    <a:p>
                      <a:pPr algn="ctr"/>
                      <a:r>
                        <a:rPr lang="fr-FR" sz="18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Dettes = +100</a:t>
                      </a:r>
                      <a:endParaRPr lang="fr-FR" sz="18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txBody>
                  <a:tcPr marL="91430" marR="91430" marT="45728" marB="45728"/>
                </a:tc>
              </a:tr>
              <a:tr h="91455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8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Trésorerie nette </a:t>
                      </a:r>
                    </a:p>
                    <a:p>
                      <a:pPr marL="0" marR="0" indent="0" algn="ctr" defTabSz="914400" rtl="0" eaLnBrk="1" fontAlgn="auto" latinLnBrk="0" hangingPunct="1">
                        <a:lnSpc>
                          <a:spcPct val="100000"/>
                        </a:lnSpc>
                        <a:spcBef>
                          <a:spcPts val="0"/>
                        </a:spcBef>
                        <a:spcAft>
                          <a:spcPts val="0"/>
                        </a:spcAft>
                        <a:buClrTx/>
                        <a:buSzTx/>
                        <a:buFontTx/>
                        <a:buNone/>
                        <a:tabLst/>
                        <a:defRPr/>
                      </a:pPr>
                      <a:r>
                        <a:rPr lang="fr-FR" sz="18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(Banque) =</a:t>
                      </a:r>
                      <a:r>
                        <a:rPr lang="fr-FR" sz="1800" b="1" baseline="0"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Cc. </a:t>
                      </a:r>
                      <a:r>
                        <a:rPr lang="fr-FR" sz="18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+ 100</a:t>
                      </a:r>
                    </a:p>
                  </a:txBody>
                  <a:tcPr marL="91430" marR="91430" marT="45728" marB="45728"/>
                </a:tc>
                <a:tc>
                  <a:txBody>
                    <a:bodyPr/>
                    <a:lstStyle/>
                    <a:p>
                      <a:pPr algn="ctr"/>
                      <a:endParaRPr lang="fr-FR" sz="1800" dirty="0">
                        <a:latin typeface="Times New Roman" pitchFamily="18" charset="0"/>
                        <a:cs typeface="Times New Roman" pitchFamily="18" charset="0"/>
                      </a:endParaRPr>
                    </a:p>
                  </a:txBody>
                  <a:tcPr marL="91430" marR="91430" marT="45728" marB="45728"/>
                </a:tc>
              </a:tr>
            </a:tbl>
          </a:graphicData>
        </a:graphic>
      </p:graphicFrame>
      <p:graphicFrame>
        <p:nvGraphicFramePr>
          <p:cNvPr id="5" name="Tableau 4"/>
          <p:cNvGraphicFramePr>
            <a:graphicFrameLocks noGrp="1"/>
          </p:cNvGraphicFramePr>
          <p:nvPr/>
        </p:nvGraphicFramePr>
        <p:xfrm>
          <a:off x="4787900" y="2205038"/>
          <a:ext cx="3960813" cy="1871662"/>
        </p:xfrm>
        <a:graphic>
          <a:graphicData uri="http://schemas.openxmlformats.org/drawingml/2006/table">
            <a:tbl>
              <a:tblPr firstRow="1" bandRow="1">
                <a:tableStyleId>{5C22544A-7EE6-4342-B048-85BDC9FD1C3A}</a:tableStyleId>
              </a:tblPr>
              <a:tblGrid>
                <a:gridCol w="2016414"/>
                <a:gridCol w="1944399"/>
              </a:tblGrid>
              <a:tr h="524473">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49" marR="91449" marT="45707" marB="45707"/>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49" marR="91449" marT="45707" marB="45707"/>
                </a:tc>
              </a:tr>
              <a:tr h="82271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8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Crédit à l’économie = +100</a:t>
                      </a:r>
                    </a:p>
                  </a:txBody>
                  <a:tcPr marL="91449" marR="91449" marT="45707" marB="45707"/>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fr-FR" sz="18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fr-FR" sz="18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Dépôts</a:t>
                      </a:r>
                      <a:r>
                        <a:rPr lang="fr-FR" sz="1800" b="1" baseline="0"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 +100</a:t>
                      </a:r>
                      <a:endParaRPr lang="fr-FR" sz="1800"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a:p>
                      <a:pPr algn="ctr"/>
                      <a:endParaRPr lang="fr-FR" sz="18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txBody>
                  <a:tcPr marL="91449" marR="91449" marT="45707" marB="45707"/>
                </a:tc>
              </a:tr>
              <a:tr h="524473">
                <a:tc>
                  <a:txBody>
                    <a:bodyPr/>
                    <a:lstStyle/>
                    <a:p>
                      <a:pPr algn="ctr"/>
                      <a:endParaRPr lang="fr-FR" sz="1800" dirty="0">
                        <a:latin typeface="Times New Roman" pitchFamily="18" charset="0"/>
                        <a:cs typeface="Times New Roman" pitchFamily="18" charset="0"/>
                      </a:endParaRPr>
                    </a:p>
                  </a:txBody>
                  <a:tcPr marL="91449" marR="91449" marT="45707" marB="45707"/>
                </a:tc>
                <a:tc vMerge="1">
                  <a:txBody>
                    <a:bodyPr/>
                    <a:lstStyle/>
                    <a:p>
                      <a:pPr algn="ctr"/>
                      <a:endParaRPr lang="fr-FR" dirty="0">
                        <a:latin typeface="Times New Roman" pitchFamily="18" charset="0"/>
                        <a:cs typeface="Times New Roman" pitchFamily="18" charset="0"/>
                      </a:endParaRPr>
                    </a:p>
                  </a:txBody>
                  <a:tcPr/>
                </a:tc>
              </a:tr>
            </a:tbl>
          </a:graphicData>
        </a:graphic>
      </p:graphicFrame>
      <p:sp>
        <p:nvSpPr>
          <p:cNvPr id="83998" name="ZoneTexte 5"/>
          <p:cNvSpPr txBox="1">
            <a:spLocks noChangeArrowheads="1"/>
          </p:cNvSpPr>
          <p:nvPr/>
        </p:nvSpPr>
        <p:spPr bwMode="auto">
          <a:xfrm>
            <a:off x="6084888" y="1773238"/>
            <a:ext cx="1295400" cy="368300"/>
          </a:xfrm>
          <a:prstGeom prst="rect">
            <a:avLst/>
          </a:prstGeom>
          <a:noFill/>
          <a:ln w="9525">
            <a:noFill/>
            <a:miter lim="800000"/>
            <a:headEnd/>
            <a:tailEnd/>
          </a:ln>
        </p:spPr>
        <p:txBody>
          <a:bodyPr>
            <a:spAutoFit/>
          </a:bodyPr>
          <a:lstStyle/>
          <a:p>
            <a:r>
              <a:rPr lang="fr-FR" b="1">
                <a:latin typeface="Times New Roman" pitchFamily="18" charset="0"/>
                <a:cs typeface="Times New Roman" pitchFamily="18" charset="0"/>
              </a:rPr>
              <a:t>Banque</a:t>
            </a:r>
          </a:p>
        </p:txBody>
      </p:sp>
      <p:sp>
        <p:nvSpPr>
          <p:cNvPr id="83999" name="ZoneTexte 6"/>
          <p:cNvSpPr txBox="1">
            <a:spLocks noChangeArrowheads="1"/>
          </p:cNvSpPr>
          <p:nvPr/>
        </p:nvSpPr>
        <p:spPr bwMode="auto">
          <a:xfrm>
            <a:off x="2300288" y="1754188"/>
            <a:ext cx="792162" cy="369887"/>
          </a:xfrm>
          <a:prstGeom prst="rect">
            <a:avLst/>
          </a:prstGeom>
          <a:noFill/>
          <a:ln w="9525">
            <a:noFill/>
            <a:miter lim="800000"/>
            <a:headEnd/>
            <a:tailEnd/>
          </a:ln>
        </p:spPr>
        <p:txBody>
          <a:bodyPr>
            <a:spAutoFit/>
          </a:bodyPr>
          <a:lstStyle/>
          <a:p>
            <a:r>
              <a:rPr lang="fr-FR" b="1">
                <a:latin typeface="Times New Roman" pitchFamily="18" charset="0"/>
                <a:cs typeface="Times New Roman" pitchFamily="18" charset="0"/>
              </a:rPr>
              <a:t>ABF</a:t>
            </a:r>
          </a:p>
        </p:txBody>
      </p:sp>
      <p:sp>
        <p:nvSpPr>
          <p:cNvPr id="8" name="Flèche courbée vers le haut 7"/>
          <p:cNvSpPr/>
          <p:nvPr/>
        </p:nvSpPr>
        <p:spPr>
          <a:xfrm rot="10800000" flipV="1">
            <a:off x="971550" y="4221163"/>
            <a:ext cx="7056438" cy="2087562"/>
          </a:xfrm>
          <a:prstGeom prst="curved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dirty="0">
              <a:solidFill>
                <a:schemeClr val="tx1"/>
              </a:solidFill>
            </a:endParaRPr>
          </a:p>
        </p:txBody>
      </p:sp>
      <p:sp>
        <p:nvSpPr>
          <p:cNvPr id="84001" name="Rectangle 2"/>
          <p:cNvSpPr>
            <a:spLocks noChangeArrowheads="1"/>
          </p:cNvSpPr>
          <p:nvPr/>
        </p:nvSpPr>
        <p:spPr bwMode="auto">
          <a:xfrm>
            <a:off x="3173413" y="6315075"/>
            <a:ext cx="2652712" cy="461963"/>
          </a:xfrm>
          <a:prstGeom prst="rect">
            <a:avLst/>
          </a:prstGeom>
          <a:noFill/>
          <a:ln w="9525">
            <a:noFill/>
            <a:miter lim="800000"/>
            <a:headEnd/>
            <a:tailEnd/>
          </a:ln>
        </p:spPr>
        <p:txBody>
          <a:bodyPr wrap="none">
            <a:spAutoFit/>
          </a:bodyPr>
          <a:lstStyle/>
          <a:p>
            <a:pPr algn="ctr"/>
            <a:r>
              <a:rPr lang="fr-FR" sz="2400" b="1" i="1">
                <a:solidFill>
                  <a:srgbClr val="000000"/>
                </a:solidFill>
                <a:latin typeface="Times New Roman" pitchFamily="18" charset="0"/>
                <a:cs typeface="Times New Roman" pitchFamily="18" charset="0"/>
              </a:rPr>
              <a:t>Création monétaire</a:t>
            </a:r>
            <a:endParaRPr lang="fr-FR" sz="2400">
              <a:solidFill>
                <a:srgbClr val="000000"/>
              </a:solidFill>
            </a:endParaRPr>
          </a:p>
        </p:txBody>
      </p:sp>
      <p:sp>
        <p:nvSpPr>
          <p:cNvPr id="9" name="Flèche courbée vers le haut 8"/>
          <p:cNvSpPr/>
          <p:nvPr/>
        </p:nvSpPr>
        <p:spPr>
          <a:xfrm flipH="1">
            <a:off x="3276600" y="3357563"/>
            <a:ext cx="2447925" cy="1584325"/>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dirty="0">
              <a:solidFill>
                <a:schemeClr val="tx1"/>
              </a:solidFill>
            </a:endParaRPr>
          </a:p>
          <a:p>
            <a:pPr algn="ctr" fontAlgn="auto">
              <a:spcBef>
                <a:spcPts val="0"/>
              </a:spcBef>
              <a:spcAft>
                <a:spcPts val="0"/>
              </a:spcAft>
              <a:defRPr/>
            </a:pPr>
            <a:endParaRPr lang="fr-FR" dirty="0">
              <a:solidFill>
                <a:schemeClr val="tx1"/>
              </a:solidFill>
            </a:endParaRPr>
          </a:p>
          <a:p>
            <a:pPr algn="ctr" fontAlgn="auto">
              <a:spcBef>
                <a:spcPts val="0"/>
              </a:spcBef>
              <a:spcAft>
                <a:spcPts val="0"/>
              </a:spcAft>
              <a:defRPr/>
            </a:pPr>
            <a:endParaRPr lang="fr-FR" dirty="0">
              <a:solidFill>
                <a:schemeClr val="tx1"/>
              </a:solidFill>
            </a:endParaRPr>
          </a:p>
          <a:p>
            <a:pPr algn="ctr" fontAlgn="auto">
              <a:spcBef>
                <a:spcPts val="0"/>
              </a:spcBef>
              <a:spcAft>
                <a:spcPts val="0"/>
              </a:spcAft>
              <a:defRPr/>
            </a:pPr>
            <a:r>
              <a:rPr lang="fr-FR" b="1" i="1" dirty="0">
                <a:solidFill>
                  <a:schemeClr val="tx2"/>
                </a:solidFill>
                <a:latin typeface="Times New Roman" pitchFamily="18" charset="0"/>
                <a:cs typeface="Times New Roman" pitchFamily="18" charset="0"/>
              </a:rPr>
              <a:t>    Crédit</a:t>
            </a:r>
          </a:p>
        </p:txBody>
      </p:sp>
      <p:sp>
        <p:nvSpPr>
          <p:cNvPr id="10" name="Espace réservé du pied de page 9"/>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re 1"/>
          <p:cNvSpPr>
            <a:spLocks noGrp="1"/>
          </p:cNvSpPr>
          <p:nvPr>
            <p:ph type="title"/>
          </p:nvPr>
        </p:nvSpPr>
        <p:spPr/>
        <p:txBody>
          <a:bodyPr/>
          <a:lstStyle/>
          <a:p>
            <a:pPr eaLnBrk="1" hangingPunct="1">
              <a:defRPr/>
            </a:pPr>
            <a:r>
              <a:rPr lang="fr-FR" sz="4000" i="1" dirty="0" smtClean="0">
                <a:effectLst>
                  <a:outerShdw blurRad="38100" dist="38100" dir="2700000" algn="tl">
                    <a:srgbClr val="000000">
                      <a:alpha val="43137"/>
                    </a:srgbClr>
                  </a:outerShdw>
                </a:effectLst>
                <a:latin typeface="Times New Roman" pitchFamily="18" charset="0"/>
                <a:cs typeface="Times New Roman" pitchFamily="18" charset="0"/>
              </a:rPr>
              <a:t>Logique de la création monétaire</a:t>
            </a:r>
          </a:p>
        </p:txBody>
      </p:sp>
      <p:sp>
        <p:nvSpPr>
          <p:cNvPr id="3" name="Espace réservé du contenu 2"/>
          <p:cNvSpPr>
            <a:spLocks noGrp="1"/>
          </p:cNvSpPr>
          <p:nvPr>
            <p:ph idx="1"/>
          </p:nvPr>
        </p:nvSpPr>
        <p:spPr>
          <a:xfrm>
            <a:off x="457200" y="2630488"/>
            <a:ext cx="8229600" cy="2012950"/>
          </a:xfrm>
        </p:spPr>
        <p:txBody>
          <a:bodyPr rtlCol="0">
            <a:normAutofit/>
          </a:bodyPr>
          <a:lstStyle/>
          <a:p>
            <a:pPr marL="0" indent="0" algn="just" eaLnBrk="1" fontAlgn="auto" hangingPunct="1">
              <a:spcAft>
                <a:spcPts val="0"/>
              </a:spcAft>
              <a:buFont typeface="Arial" pitchFamily="34" charset="0"/>
              <a:buNone/>
              <a:defRPr/>
            </a:pPr>
            <a:r>
              <a:rPr lang="fr-FR" sz="4000" dirty="0" smtClean="0">
                <a:latin typeface="Times New Roman" pitchFamily="18" charset="0"/>
                <a:cs typeface="Times New Roman" pitchFamily="18" charset="0"/>
              </a:rPr>
              <a:t>La Banque crée de la monnaie lorsqu’elle «</a:t>
            </a:r>
            <a:r>
              <a:rPr lang="fr-FR" sz="4000" dirty="0" smtClean="0">
                <a:effectLst>
                  <a:outerShdw blurRad="38100" dist="38100" dir="2700000" algn="tl">
                    <a:srgbClr val="000000">
                      <a:alpha val="43137"/>
                    </a:srgbClr>
                  </a:outerShdw>
                </a:effectLst>
                <a:latin typeface="Times New Roman" pitchFamily="18" charset="0"/>
                <a:cs typeface="Times New Roman" pitchFamily="18" charset="0"/>
              </a:rPr>
              <a:t> monétise</a:t>
            </a:r>
            <a:r>
              <a:rPr lang="fr-FR" sz="4000" dirty="0" smtClean="0">
                <a:latin typeface="Times New Roman" pitchFamily="18" charset="0"/>
                <a:cs typeface="Times New Roman" pitchFamily="18" charset="0"/>
              </a:rPr>
              <a:t> » des titres de propriété ou des titres de créance.</a:t>
            </a:r>
          </a:p>
        </p:txBody>
      </p:sp>
      <p:sp>
        <p:nvSpPr>
          <p:cNvPr id="4" name="Espace réservé du pied de page 3"/>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74638"/>
            <a:ext cx="8686800" cy="1143000"/>
          </a:xfrm>
        </p:spPr>
        <p:txBody>
          <a:bodyPr rtlCol="0">
            <a:normAutofit fontScale="90000"/>
          </a:bodyPr>
          <a:lstStyle/>
          <a:p>
            <a:pPr eaLnBrk="1" fontAlgn="auto" hangingPunct="1">
              <a:spcAft>
                <a:spcPts val="0"/>
              </a:spcAft>
              <a:defRPr/>
            </a:pPr>
            <a:r>
              <a:rPr lang="fr-FR" i="1" dirty="0" smtClean="0">
                <a:effectLst>
                  <a:outerShdw blurRad="38100" dist="38100" dir="2700000" algn="tl">
                    <a:srgbClr val="000000">
                      <a:alpha val="43137"/>
                    </a:srgbClr>
                  </a:outerShdw>
                </a:effectLst>
                <a:latin typeface="Times New Roman" pitchFamily="18" charset="0"/>
                <a:cs typeface="Times New Roman" pitchFamily="18" charset="0"/>
              </a:rPr>
              <a:t>Typologie de la </a:t>
            </a:r>
            <a:r>
              <a:rPr lang="fr-FR" i="1" dirty="0">
                <a:effectLst>
                  <a:outerShdw blurRad="38100" dist="38100" dir="2700000" algn="tl">
                    <a:srgbClr val="000000">
                      <a:alpha val="43137"/>
                    </a:srgbClr>
                  </a:outerShdw>
                </a:effectLst>
                <a:latin typeface="Times New Roman" pitchFamily="18" charset="0"/>
                <a:cs typeface="Times New Roman" pitchFamily="18" charset="0"/>
              </a:rPr>
              <a:t>création </a:t>
            </a:r>
            <a:r>
              <a:rPr lang="fr-FR" i="1" dirty="0" smtClean="0">
                <a:effectLst>
                  <a:outerShdw blurRad="38100" dist="38100" dir="2700000" algn="tl">
                    <a:srgbClr val="000000">
                      <a:alpha val="43137"/>
                    </a:srgbClr>
                  </a:outerShdw>
                </a:effectLst>
                <a:latin typeface="Times New Roman" pitchFamily="18" charset="0"/>
                <a:cs typeface="Times New Roman" pitchFamily="18" charset="0"/>
              </a:rPr>
              <a:t>monétaire</a:t>
            </a:r>
            <a:r>
              <a:rPr lang="fr-FR" i="1" dirty="0">
                <a:effectLst>
                  <a:outerShdw blurRad="38100" dist="38100" dir="2700000" algn="tl">
                    <a:srgbClr val="000000">
                      <a:alpha val="43137"/>
                    </a:srgbClr>
                  </a:outerShdw>
                </a:effectLst>
                <a:latin typeface="Times New Roman" pitchFamily="18" charset="0"/>
                <a:cs typeface="Times New Roman" pitchFamily="18" charset="0"/>
              </a:rPr>
              <a:t/>
            </a:r>
            <a:br>
              <a:rPr lang="fr-FR" i="1" dirty="0">
                <a:effectLst>
                  <a:outerShdw blurRad="38100" dist="38100" dir="2700000" algn="tl">
                    <a:srgbClr val="000000">
                      <a:alpha val="43137"/>
                    </a:srgbClr>
                  </a:outerShdw>
                </a:effectLst>
                <a:latin typeface="Times New Roman" pitchFamily="18" charset="0"/>
                <a:cs typeface="Times New Roman" pitchFamily="18" charset="0"/>
              </a:rPr>
            </a:br>
            <a:endParaRPr lang="fr-FR" i="1" dirty="0">
              <a:effectLst>
                <a:outerShdw blurRad="38100" dist="38100" dir="2700000" algn="tl">
                  <a:srgbClr val="000000">
                    <a:alpha val="43137"/>
                  </a:srgbClr>
                </a:outerShdw>
              </a:effectLst>
              <a:latin typeface="Times New Roman" pitchFamily="18" charset="0"/>
              <a:cs typeface="Times New Roman" pitchFamily="18" charset="0"/>
            </a:endParaRPr>
          </a:p>
        </p:txBody>
      </p:sp>
      <p:graphicFrame>
        <p:nvGraphicFramePr>
          <p:cNvPr id="5" name="Espace réservé du contenu 4"/>
          <p:cNvGraphicFramePr>
            <a:graphicFrameLocks noGrp="1"/>
          </p:cNvGraphicFramePr>
          <p:nvPr>
            <p:ph idx="1"/>
          </p:nvPr>
        </p:nvGraphicFramePr>
        <p:xfrm>
          <a:off x="500034" y="4089399"/>
          <a:ext cx="8229600" cy="27686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Diagramme 5"/>
          <p:cNvGraphicFramePr/>
          <p:nvPr/>
        </p:nvGraphicFramePr>
        <p:xfrm>
          <a:off x="428596" y="1714488"/>
          <a:ext cx="8280920" cy="167196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7" name="Espace réservé du pied de page 6"/>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71550" y="115888"/>
            <a:ext cx="7129463" cy="620712"/>
          </a:xfrm>
        </p:spPr>
        <p:txBody>
          <a:bodyPr rtlCol="0">
            <a:normAutofit fontScale="90000"/>
          </a:bodyPr>
          <a:lstStyle/>
          <a:p>
            <a:pPr eaLnBrk="1" fontAlgn="auto" hangingPunct="1">
              <a:spcAft>
                <a:spcPts val="0"/>
              </a:spcAft>
              <a:defRPr/>
            </a:pPr>
            <a:r>
              <a:rPr lang="fr-FR" sz="3600" i="1" dirty="0" smtClean="0">
                <a:latin typeface="Times New Roman" pitchFamily="18" charset="0"/>
                <a:cs typeface="Times New Roman" pitchFamily="18" charset="0"/>
              </a:rPr>
              <a:t>1.2. Processus de destruction monétaire </a:t>
            </a:r>
            <a:br>
              <a:rPr lang="fr-FR" sz="3600" i="1" dirty="0" smtClean="0">
                <a:latin typeface="Times New Roman" pitchFamily="18" charset="0"/>
                <a:cs typeface="Times New Roman" pitchFamily="18" charset="0"/>
              </a:rPr>
            </a:br>
            <a:r>
              <a:rPr lang="fr-FR" sz="2700" i="1" dirty="0" smtClean="0">
                <a:latin typeface="Times New Roman" pitchFamily="18" charset="0"/>
                <a:cs typeface="Times New Roman" pitchFamily="18" charset="0"/>
              </a:rPr>
              <a:t>-</a:t>
            </a:r>
            <a:r>
              <a:rPr lang="fr-FR" sz="3600" i="1" dirty="0" smtClean="0">
                <a:latin typeface="Times New Roman" pitchFamily="18" charset="0"/>
                <a:cs typeface="Times New Roman" pitchFamily="18" charset="0"/>
              </a:rPr>
              <a:t>Modèle simple-</a:t>
            </a:r>
            <a:endParaRPr lang="fr-FR" sz="3600" i="1" dirty="0">
              <a:latin typeface="Times New Roman" pitchFamily="18" charset="0"/>
              <a:cs typeface="Times New Roman" pitchFamily="18" charset="0"/>
            </a:endParaRPr>
          </a:p>
        </p:txBody>
      </p:sp>
      <p:graphicFrame>
        <p:nvGraphicFramePr>
          <p:cNvPr id="4" name="Espace réservé du contenu 3"/>
          <p:cNvGraphicFramePr>
            <a:graphicFrameLocks noGrp="1"/>
          </p:cNvGraphicFramePr>
          <p:nvPr>
            <p:ph idx="1"/>
          </p:nvPr>
        </p:nvGraphicFramePr>
        <p:xfrm>
          <a:off x="395536" y="1700808"/>
          <a:ext cx="8229600" cy="50727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ZoneTexte 4"/>
          <p:cNvSpPr txBox="1"/>
          <p:nvPr/>
        </p:nvSpPr>
        <p:spPr>
          <a:xfrm>
            <a:off x="250825" y="1125538"/>
            <a:ext cx="7345363" cy="400050"/>
          </a:xfrm>
          <a:prstGeom prst="rect">
            <a:avLst/>
          </a:prstGeom>
          <a:noFill/>
        </p:spPr>
        <p:txBody>
          <a:bodyPr>
            <a:spAutoFit/>
          </a:bodyPr>
          <a:lstStyle/>
          <a:p>
            <a:pPr fontAlgn="auto">
              <a:spcBef>
                <a:spcPts val="0"/>
              </a:spcBef>
              <a:spcAft>
                <a:spcPts val="0"/>
              </a:spcAft>
              <a:defRPr/>
            </a:pPr>
            <a:r>
              <a:rPr lang="fr-FR" sz="2000" dirty="0">
                <a:latin typeface="Times New Roman" pitchFamily="18" charset="0"/>
                <a:cs typeface="Times New Roman" pitchFamily="18" charset="0"/>
              </a:rPr>
              <a:t>Il existe </a:t>
            </a:r>
            <a:r>
              <a:rPr lang="fr-FR" sz="2000" dirty="0">
                <a:effectLst>
                  <a:outerShdw blurRad="38100" dist="38100" dir="2700000" algn="tl">
                    <a:srgbClr val="000000">
                      <a:alpha val="43137"/>
                    </a:srgbClr>
                  </a:outerShdw>
                </a:effectLst>
                <a:latin typeface="Times New Roman" pitchFamily="18" charset="0"/>
                <a:cs typeface="Times New Roman" pitchFamily="18" charset="0"/>
              </a:rPr>
              <a:t>Trois</a:t>
            </a:r>
            <a:r>
              <a:rPr lang="fr-FR" sz="2000" dirty="0">
                <a:latin typeface="Times New Roman" pitchFamily="18" charset="0"/>
                <a:cs typeface="Times New Roman" pitchFamily="18" charset="0"/>
              </a:rPr>
              <a:t> possibilités de destruction monétaire:</a:t>
            </a:r>
          </a:p>
        </p:txBody>
      </p:sp>
      <p:sp>
        <p:nvSpPr>
          <p:cNvPr id="6" name="Espace réservé du pied de page 5"/>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0975" y="260350"/>
            <a:ext cx="9612313" cy="1157288"/>
          </a:xfrm>
        </p:spPr>
        <p:txBody>
          <a:bodyPr rtlCol="0">
            <a:normAutofit fontScale="90000"/>
          </a:bodyPr>
          <a:lstStyle/>
          <a:p>
            <a:pPr eaLnBrk="1" fontAlgn="auto" hangingPunct="1">
              <a:spcAft>
                <a:spcPts val="0"/>
              </a:spcAft>
              <a:defRPr/>
            </a:pPr>
            <a:r>
              <a:rPr lang="fr-FR" dirty="0" smtClean="0">
                <a:effectLst>
                  <a:outerShdw blurRad="38100" dist="38100" dir="2700000" algn="tl">
                    <a:srgbClr val="000000">
                      <a:alpha val="43137"/>
                    </a:srgbClr>
                  </a:outerShdw>
                </a:effectLst>
                <a:latin typeface="Times New Roman" pitchFamily="18" charset="0"/>
                <a:cs typeface="Times New Roman" pitchFamily="18" charset="0"/>
              </a:rPr>
              <a:t>2. </a:t>
            </a:r>
            <a:r>
              <a:rPr lang="fr-FR" dirty="0">
                <a:effectLst>
                  <a:outerShdw blurRad="38100" dist="38100" dir="2700000" algn="tl">
                    <a:srgbClr val="000000">
                      <a:alpha val="43137"/>
                    </a:srgbClr>
                  </a:outerShdw>
                </a:effectLst>
                <a:latin typeface="Times New Roman" pitchFamily="18" charset="0"/>
                <a:cs typeface="Times New Roman" pitchFamily="18" charset="0"/>
              </a:rPr>
              <a:t>Modèle M</a:t>
            </a:r>
            <a:r>
              <a:rPr lang="fr-FR" dirty="0" smtClean="0">
                <a:effectLst>
                  <a:outerShdw blurRad="38100" dist="38100" dir="2700000" algn="tl">
                    <a:srgbClr val="000000">
                      <a:alpha val="43137"/>
                    </a:srgbClr>
                  </a:outerShdw>
                </a:effectLst>
                <a:latin typeface="Times New Roman" pitchFamily="18" charset="0"/>
                <a:cs typeface="Times New Roman" pitchFamily="18" charset="0"/>
              </a:rPr>
              <a:t>ultiple: </a:t>
            </a:r>
            <a:r>
              <a:rPr lang="fr-FR" i="1" dirty="0">
                <a:effectLst>
                  <a:outerShdw blurRad="38100" dist="38100" dir="2700000" algn="tl">
                    <a:srgbClr val="000000">
                      <a:alpha val="43137"/>
                    </a:srgbClr>
                  </a:outerShdw>
                </a:effectLst>
                <a:latin typeface="Times New Roman" pitchFamily="18" charset="0"/>
                <a:cs typeface="Times New Roman" pitchFamily="18" charset="0"/>
              </a:rPr>
              <a:t/>
            </a:r>
            <a:br>
              <a:rPr lang="fr-FR" i="1" dirty="0">
                <a:effectLst>
                  <a:outerShdw blurRad="38100" dist="38100" dir="2700000" algn="tl">
                    <a:srgbClr val="000000">
                      <a:alpha val="43137"/>
                    </a:srgbClr>
                  </a:outerShdw>
                </a:effectLst>
                <a:latin typeface="Times New Roman" pitchFamily="18" charset="0"/>
                <a:cs typeface="Times New Roman" pitchFamily="18" charset="0"/>
              </a:rPr>
            </a:br>
            <a:r>
              <a:rPr lang="fr-FR" sz="4000" i="1" dirty="0">
                <a:latin typeface="Times New Roman" pitchFamily="18" charset="0"/>
                <a:cs typeface="Times New Roman" pitchFamily="18" charset="0"/>
              </a:rPr>
              <a:t>Economie monétaire avec </a:t>
            </a:r>
            <a:r>
              <a:rPr lang="fr-FR" sz="4000" i="1" dirty="0" smtClean="0">
                <a:latin typeface="Times New Roman" pitchFamily="18" charset="0"/>
                <a:cs typeface="Times New Roman" pitchFamily="18" charset="0"/>
              </a:rPr>
              <a:t>un réseau bancaire</a:t>
            </a:r>
            <a:r>
              <a:rPr lang="fr-FR" i="1" dirty="0">
                <a:latin typeface="Times New Roman" pitchFamily="18" charset="0"/>
                <a:cs typeface="Times New Roman" pitchFamily="18" charset="0"/>
              </a:rPr>
              <a:t/>
            </a:r>
            <a:br>
              <a:rPr lang="fr-FR" i="1" dirty="0">
                <a:latin typeface="Times New Roman" pitchFamily="18" charset="0"/>
                <a:cs typeface="Times New Roman" pitchFamily="18" charset="0"/>
              </a:rPr>
            </a:br>
            <a:endParaRPr lang="fr-FR" dirty="0"/>
          </a:p>
        </p:txBody>
      </p:sp>
      <p:sp>
        <p:nvSpPr>
          <p:cNvPr id="3" name="Espace réservé du contenu 2"/>
          <p:cNvSpPr>
            <a:spLocks noGrp="1"/>
          </p:cNvSpPr>
          <p:nvPr>
            <p:ph idx="1"/>
          </p:nvPr>
        </p:nvSpPr>
        <p:spPr>
          <a:xfrm>
            <a:off x="468313" y="1916113"/>
            <a:ext cx="8229600" cy="3849687"/>
          </a:xfrm>
        </p:spPr>
        <p:txBody>
          <a:bodyPr rtlCol="0">
            <a:normAutofit lnSpcReduction="10000"/>
          </a:bodyPr>
          <a:lstStyle/>
          <a:p>
            <a:pPr marL="0" indent="0" algn="just" eaLnBrk="1" fontAlgn="auto" hangingPunct="1">
              <a:spcAft>
                <a:spcPts val="0"/>
              </a:spcAft>
              <a:buFont typeface="Arial" pitchFamily="34" charset="0"/>
              <a:buNone/>
              <a:defRPr/>
            </a:pPr>
            <a:r>
              <a:rPr lang="fr-FR" u="sng" dirty="0" smtClean="0">
                <a:effectLst>
                  <a:outerShdw blurRad="38100" dist="38100" dir="2700000" algn="tl">
                    <a:srgbClr val="000000">
                      <a:alpha val="43137"/>
                    </a:srgbClr>
                  </a:outerShdw>
                </a:effectLst>
                <a:latin typeface="Times New Roman" pitchFamily="18" charset="0"/>
                <a:cs typeface="Times New Roman" pitchFamily="18" charset="0"/>
              </a:rPr>
              <a:t>Hypothèse du modèle:</a:t>
            </a:r>
          </a:p>
          <a:p>
            <a:pPr marL="0" indent="0" algn="just" eaLnBrk="1" fontAlgn="auto" hangingPunct="1">
              <a:spcAft>
                <a:spcPts val="0"/>
              </a:spcAft>
              <a:buFont typeface="Arial" pitchFamily="34" charset="0"/>
              <a:buNone/>
              <a:defRPr/>
            </a:pPr>
            <a:endParaRPr lang="fr-FR" sz="3600" dirty="0" smtClean="0">
              <a:latin typeface="Times New Roman" pitchFamily="18" charset="0"/>
              <a:cs typeface="Times New Roman" pitchFamily="18" charset="0"/>
            </a:endParaRPr>
          </a:p>
          <a:p>
            <a:pPr marL="0" indent="0" algn="just" eaLnBrk="1" fontAlgn="auto" hangingPunct="1">
              <a:spcAft>
                <a:spcPts val="0"/>
              </a:spcAft>
              <a:buFont typeface="Arial" pitchFamily="34" charset="0"/>
              <a:buNone/>
              <a:defRPr/>
            </a:pPr>
            <a:r>
              <a:rPr lang="fr-FR" sz="3600" smtClean="0">
                <a:latin typeface="Times New Roman" pitchFamily="18" charset="0"/>
                <a:cs typeface="Times New Roman" pitchFamily="18" charset="0"/>
              </a:rPr>
              <a:t>Economie ouverte </a:t>
            </a:r>
            <a:r>
              <a:rPr lang="fr-FR" sz="3600" dirty="0" smtClean="0">
                <a:latin typeface="Times New Roman" pitchFamily="18" charset="0"/>
                <a:cs typeface="Times New Roman" pitchFamily="18" charset="0"/>
              </a:rPr>
              <a:t>avec plusieurs banques et des AENF qui détiennent la monnaie scripturale de ces banques et font usage des instruments de paiement afin de régler leur transactions.</a:t>
            </a:r>
          </a:p>
          <a:p>
            <a:pPr marL="0" indent="0" eaLnBrk="1" fontAlgn="auto" hangingPunct="1">
              <a:spcAft>
                <a:spcPts val="0"/>
              </a:spcAft>
              <a:buFont typeface="Arial" pitchFamily="34" charset="0"/>
              <a:buNone/>
              <a:defRPr/>
            </a:pPr>
            <a:endParaRPr lang="fr-FR" dirty="0"/>
          </a:p>
        </p:txBody>
      </p:sp>
      <p:sp>
        <p:nvSpPr>
          <p:cNvPr id="4" name="Espace réservé du pied de page 3"/>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re 1"/>
          <p:cNvSpPr>
            <a:spLocks noGrp="1"/>
          </p:cNvSpPr>
          <p:nvPr>
            <p:ph type="title"/>
          </p:nvPr>
        </p:nvSpPr>
        <p:spPr/>
        <p:txBody>
          <a:bodyPr/>
          <a:lstStyle/>
          <a:p>
            <a:pPr eaLnBrk="1" hangingPunct="1">
              <a:defRPr/>
            </a:pPr>
            <a:r>
              <a:rPr lang="fr-FR" dirty="0" smtClean="0">
                <a:effectLst>
                  <a:outerShdw blurRad="38100" dist="38100" dir="2700000" algn="tl">
                    <a:srgbClr val="000000">
                      <a:alpha val="43137"/>
                    </a:srgbClr>
                  </a:outerShdw>
                </a:effectLst>
                <a:latin typeface="Times New Roman" pitchFamily="18" charset="0"/>
                <a:cs typeface="Times New Roman" pitchFamily="18" charset="0"/>
              </a:rPr>
              <a:t>Circuit du Modèle Multiple</a:t>
            </a:r>
          </a:p>
        </p:txBody>
      </p:sp>
      <p:graphicFrame>
        <p:nvGraphicFramePr>
          <p:cNvPr id="4" name="Espace réservé du contenu 3"/>
          <p:cNvGraphicFramePr>
            <a:graphicFrameLocks noGrp="1"/>
          </p:cNvGraphicFramePr>
          <p:nvPr>
            <p:ph idx="1"/>
          </p:nvPr>
        </p:nvGraphicFramePr>
        <p:xfrm>
          <a:off x="544513" y="1989138"/>
          <a:ext cx="3019425" cy="1455737"/>
        </p:xfrm>
        <a:graphic>
          <a:graphicData uri="http://schemas.openxmlformats.org/drawingml/2006/table">
            <a:tbl>
              <a:tblPr firstRow="1" bandRow="1">
                <a:tableStyleId>{5C22544A-7EE6-4342-B048-85BDC9FD1C3A}</a:tableStyleId>
              </a:tblPr>
              <a:tblGrid>
                <a:gridCol w="1219210"/>
                <a:gridCol w="1800215"/>
              </a:tblGrid>
              <a:tr h="407852">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41" marR="91441" marT="45698" marB="45698"/>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41" marR="91441" marT="45698" marB="45698"/>
                </a:tc>
              </a:tr>
              <a:tr h="407852">
                <a:tc>
                  <a:txBody>
                    <a:bodyPr/>
                    <a:lstStyle/>
                    <a:p>
                      <a:pPr algn="ctr"/>
                      <a:endParaRPr lang="fr-FR" sz="1800" dirty="0">
                        <a:latin typeface="Times New Roman" pitchFamily="18" charset="0"/>
                        <a:cs typeface="Times New Roman" pitchFamily="18" charset="0"/>
                      </a:endParaRPr>
                    </a:p>
                  </a:txBody>
                  <a:tcPr marL="91441" marR="91441" marT="45698" marB="45698"/>
                </a:tc>
                <a:tc>
                  <a:txBody>
                    <a:bodyPr/>
                    <a:lstStyle/>
                    <a:p>
                      <a:pPr algn="ctr"/>
                      <a:r>
                        <a:rPr lang="fr-FR" sz="1800" b="0" dirty="0" smtClean="0">
                          <a:latin typeface="Times New Roman" pitchFamily="18" charset="0"/>
                          <a:cs typeface="Times New Roman" pitchFamily="18" charset="0"/>
                        </a:rPr>
                        <a:t>Cc.</a:t>
                      </a:r>
                      <a:r>
                        <a:rPr lang="fr-FR" sz="1800" b="0" baseline="0" dirty="0" smtClean="0">
                          <a:latin typeface="Times New Roman" pitchFamily="18" charset="0"/>
                          <a:cs typeface="Times New Roman" pitchFamily="18" charset="0"/>
                        </a:rPr>
                        <a:t> A1 = 100</a:t>
                      </a:r>
                      <a:endParaRPr lang="fr-FR" sz="1800" b="0" dirty="0">
                        <a:latin typeface="Times New Roman" pitchFamily="18" charset="0"/>
                        <a:cs typeface="Times New Roman" pitchFamily="18" charset="0"/>
                      </a:endParaRPr>
                    </a:p>
                  </a:txBody>
                  <a:tcPr marL="91441" marR="91441" marT="45698" marB="45698"/>
                </a:tc>
              </a:tr>
              <a:tr h="640032">
                <a:tc>
                  <a:txBody>
                    <a:bodyPr/>
                    <a:lstStyle/>
                    <a:p>
                      <a:pPr algn="ctr"/>
                      <a:endParaRPr lang="fr-FR" sz="1800">
                        <a:latin typeface="Times New Roman" pitchFamily="18" charset="0"/>
                        <a:cs typeface="Times New Roman" pitchFamily="18" charset="0"/>
                      </a:endParaRPr>
                    </a:p>
                  </a:txBody>
                  <a:tcPr marL="91441" marR="91441" marT="45698" marB="45698"/>
                </a:tc>
                <a:tc>
                  <a:txBody>
                    <a:bodyPr/>
                    <a:lstStyle/>
                    <a:p>
                      <a:pPr algn="ctr"/>
                      <a:endParaRPr lang="fr-FR" sz="1800" b="1" dirty="0">
                        <a:solidFill>
                          <a:srgbClr val="FF0000"/>
                        </a:solidFill>
                        <a:latin typeface="Times New Roman" pitchFamily="18" charset="0"/>
                        <a:cs typeface="Times New Roman" pitchFamily="18" charset="0"/>
                      </a:endParaRPr>
                    </a:p>
                  </a:txBody>
                  <a:tcPr marL="91441" marR="91441" marT="45698" marB="45698"/>
                </a:tc>
              </a:tr>
            </a:tbl>
          </a:graphicData>
        </a:graphic>
      </p:graphicFrame>
      <p:graphicFrame>
        <p:nvGraphicFramePr>
          <p:cNvPr id="5" name="Espace réservé du contenu 3"/>
          <p:cNvGraphicFramePr>
            <a:graphicFrameLocks/>
          </p:cNvGraphicFramePr>
          <p:nvPr/>
        </p:nvGraphicFramePr>
        <p:xfrm>
          <a:off x="179388" y="4078288"/>
          <a:ext cx="3816350" cy="1096962"/>
        </p:xfrm>
        <a:graphic>
          <a:graphicData uri="http://schemas.openxmlformats.org/drawingml/2006/table">
            <a:tbl>
              <a:tblPr firstRow="1" bandRow="1">
                <a:tableStyleId>{5C22544A-7EE6-4342-B048-85BDC9FD1C3A}</a:tableStyleId>
              </a:tblPr>
              <a:tblGrid>
                <a:gridCol w="2376218"/>
                <a:gridCol w="1440132"/>
              </a:tblGrid>
              <a:tr h="365654">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38" marR="91438" marT="45680" marB="45680"/>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38" marR="91438" marT="45680" marB="45680"/>
                </a:tc>
              </a:tr>
              <a:tr h="365654">
                <a:tc>
                  <a:txBody>
                    <a:bodyPr/>
                    <a:lstStyle/>
                    <a:p>
                      <a:pPr algn="ctr"/>
                      <a:endParaRPr lang="fr-FR" sz="1800" b="1" dirty="0">
                        <a:solidFill>
                          <a:schemeClr val="accent1"/>
                        </a:solidFill>
                        <a:latin typeface="Times New Roman" pitchFamily="18" charset="0"/>
                        <a:cs typeface="Times New Roman" pitchFamily="18" charset="0"/>
                      </a:endParaRPr>
                    </a:p>
                  </a:txBody>
                  <a:tcPr marL="91438" marR="91438" marT="45680" marB="45680"/>
                </a:tc>
                <a:tc>
                  <a:txBody>
                    <a:bodyPr/>
                    <a:lstStyle/>
                    <a:p>
                      <a:pPr algn="ctr"/>
                      <a:endParaRPr lang="fr-FR" sz="1800">
                        <a:latin typeface="Times New Roman" pitchFamily="18" charset="0"/>
                        <a:cs typeface="Times New Roman" pitchFamily="18" charset="0"/>
                      </a:endParaRPr>
                    </a:p>
                  </a:txBody>
                  <a:tcPr marL="91438" marR="91438" marT="45680" marB="45680"/>
                </a:tc>
              </a:tr>
              <a:tr h="365654">
                <a:tc>
                  <a:txBody>
                    <a:bodyPr/>
                    <a:lstStyle/>
                    <a:p>
                      <a:pPr algn="ctr"/>
                      <a:r>
                        <a:rPr lang="fr-FR" sz="1800" dirty="0" smtClean="0">
                          <a:latin typeface="Times New Roman" pitchFamily="18" charset="0"/>
                          <a:cs typeface="Times New Roman" pitchFamily="18" charset="0"/>
                        </a:rPr>
                        <a:t>Actif monétaire = 100</a:t>
                      </a:r>
                      <a:endParaRPr lang="fr-FR" sz="1800" dirty="0">
                        <a:latin typeface="Times New Roman" pitchFamily="18" charset="0"/>
                        <a:cs typeface="Times New Roman" pitchFamily="18" charset="0"/>
                      </a:endParaRPr>
                    </a:p>
                  </a:txBody>
                  <a:tcPr marL="91438" marR="91438" marT="45680" marB="45680"/>
                </a:tc>
                <a:tc>
                  <a:txBody>
                    <a:bodyPr/>
                    <a:lstStyle/>
                    <a:p>
                      <a:pPr algn="ctr"/>
                      <a:endParaRPr lang="fr-FR" sz="1800" dirty="0">
                        <a:latin typeface="Times New Roman" pitchFamily="18" charset="0"/>
                        <a:cs typeface="Times New Roman" pitchFamily="18" charset="0"/>
                      </a:endParaRPr>
                    </a:p>
                  </a:txBody>
                  <a:tcPr marL="91438" marR="91438" marT="45680" marB="45680"/>
                </a:tc>
              </a:tr>
            </a:tbl>
          </a:graphicData>
        </a:graphic>
      </p:graphicFrame>
      <p:graphicFrame>
        <p:nvGraphicFramePr>
          <p:cNvPr id="6" name="Espace réservé du contenu 3"/>
          <p:cNvGraphicFramePr>
            <a:graphicFrameLocks/>
          </p:cNvGraphicFramePr>
          <p:nvPr/>
        </p:nvGraphicFramePr>
        <p:xfrm>
          <a:off x="5429250" y="4078288"/>
          <a:ext cx="3457575" cy="1096962"/>
        </p:xfrm>
        <a:graphic>
          <a:graphicData uri="http://schemas.openxmlformats.org/drawingml/2006/table">
            <a:tbl>
              <a:tblPr firstRow="1" bandRow="1">
                <a:tableStyleId>{5C22544A-7EE6-4342-B048-85BDC9FD1C3A}</a:tableStyleId>
              </a:tblPr>
              <a:tblGrid>
                <a:gridCol w="2447684"/>
                <a:gridCol w="1009891"/>
              </a:tblGrid>
              <a:tr h="365654">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18" marR="91418" marT="45680" marB="45680"/>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18" marR="91418" marT="45680" marB="45680"/>
                </a:tc>
              </a:tr>
              <a:tr h="365654">
                <a:tc>
                  <a:txBody>
                    <a:bodyPr/>
                    <a:lstStyle/>
                    <a:p>
                      <a:pPr algn="ctr"/>
                      <a:r>
                        <a:rPr lang="fr-FR" sz="1800" dirty="0" smtClean="0">
                          <a:latin typeface="Times New Roman" pitchFamily="18" charset="0"/>
                          <a:cs typeface="Times New Roman" pitchFamily="18" charset="0"/>
                        </a:rPr>
                        <a:t>Actif réel = </a:t>
                      </a:r>
                      <a:r>
                        <a:rPr lang="fr-FR" sz="1800" baseline="0" dirty="0" smtClean="0">
                          <a:latin typeface="Times New Roman" pitchFamily="18" charset="0"/>
                          <a:cs typeface="Times New Roman" pitchFamily="18" charset="0"/>
                        </a:rPr>
                        <a:t>  </a:t>
                      </a:r>
                      <a:r>
                        <a:rPr lang="fr-FR" sz="1800" dirty="0" smtClean="0">
                          <a:latin typeface="Times New Roman" pitchFamily="18" charset="0"/>
                          <a:cs typeface="Times New Roman" pitchFamily="18" charset="0"/>
                        </a:rPr>
                        <a:t>100</a:t>
                      </a:r>
                      <a:endParaRPr lang="fr-FR" sz="1800" dirty="0">
                        <a:latin typeface="Times New Roman" pitchFamily="18" charset="0"/>
                        <a:cs typeface="Times New Roman" pitchFamily="18" charset="0"/>
                      </a:endParaRPr>
                    </a:p>
                  </a:txBody>
                  <a:tcPr marL="91418" marR="91418" marT="45680" marB="45680"/>
                </a:tc>
                <a:tc>
                  <a:txBody>
                    <a:bodyPr/>
                    <a:lstStyle/>
                    <a:p>
                      <a:pPr algn="ctr"/>
                      <a:endParaRPr lang="fr-FR" sz="1800">
                        <a:latin typeface="Times New Roman" pitchFamily="18" charset="0"/>
                        <a:cs typeface="Times New Roman" pitchFamily="18" charset="0"/>
                      </a:endParaRPr>
                    </a:p>
                  </a:txBody>
                  <a:tcPr marL="91418" marR="91418" marT="45680" marB="45680"/>
                </a:tc>
              </a:tr>
              <a:tr h="365654">
                <a:tc>
                  <a:txBody>
                    <a:bodyPr/>
                    <a:lstStyle/>
                    <a:p>
                      <a:pPr algn="ctr"/>
                      <a:endParaRPr lang="fr-FR" sz="1800" b="1" dirty="0">
                        <a:solidFill>
                          <a:schemeClr val="accent1"/>
                        </a:solidFill>
                        <a:latin typeface="Times New Roman" pitchFamily="18" charset="0"/>
                        <a:cs typeface="Times New Roman" pitchFamily="18" charset="0"/>
                      </a:endParaRPr>
                    </a:p>
                  </a:txBody>
                  <a:tcPr marL="91418" marR="91418" marT="45680" marB="45680"/>
                </a:tc>
                <a:tc>
                  <a:txBody>
                    <a:bodyPr/>
                    <a:lstStyle/>
                    <a:p>
                      <a:pPr algn="ctr"/>
                      <a:endParaRPr lang="fr-FR" sz="1800" dirty="0">
                        <a:latin typeface="Times New Roman" pitchFamily="18" charset="0"/>
                        <a:cs typeface="Times New Roman" pitchFamily="18" charset="0"/>
                      </a:endParaRPr>
                    </a:p>
                  </a:txBody>
                  <a:tcPr marL="91418" marR="91418" marT="45680" marB="45680"/>
                </a:tc>
              </a:tr>
            </a:tbl>
          </a:graphicData>
        </a:graphic>
      </p:graphicFrame>
      <p:sp>
        <p:nvSpPr>
          <p:cNvPr id="89133" name="ZoneTexte 6"/>
          <p:cNvSpPr txBox="1">
            <a:spLocks noChangeArrowheads="1"/>
          </p:cNvSpPr>
          <p:nvPr/>
        </p:nvSpPr>
        <p:spPr bwMode="auto">
          <a:xfrm>
            <a:off x="1547813" y="1509713"/>
            <a:ext cx="1511300" cy="368300"/>
          </a:xfrm>
          <a:prstGeom prst="rect">
            <a:avLst/>
          </a:prstGeom>
          <a:noFill/>
          <a:ln w="9525">
            <a:noFill/>
            <a:miter lim="800000"/>
            <a:headEnd/>
            <a:tailEnd/>
          </a:ln>
        </p:spPr>
        <p:txBody>
          <a:bodyPr>
            <a:spAutoFit/>
          </a:bodyPr>
          <a:lstStyle/>
          <a:p>
            <a:pPr algn="ctr"/>
            <a:r>
              <a:rPr lang="fr-FR">
                <a:latin typeface="Times New Roman" pitchFamily="18" charset="0"/>
                <a:cs typeface="Times New Roman" pitchFamily="18" charset="0"/>
              </a:rPr>
              <a:t>BANQUE </a:t>
            </a:r>
            <a:r>
              <a:rPr lang="fr-FR" b="1">
                <a:latin typeface="Times New Roman" pitchFamily="18" charset="0"/>
                <a:cs typeface="Times New Roman" pitchFamily="18" charset="0"/>
              </a:rPr>
              <a:t>A</a:t>
            </a:r>
          </a:p>
        </p:txBody>
      </p:sp>
      <p:sp>
        <p:nvSpPr>
          <p:cNvPr id="89134" name="ZoneTexte 7"/>
          <p:cNvSpPr txBox="1">
            <a:spLocks noChangeArrowheads="1"/>
          </p:cNvSpPr>
          <p:nvPr/>
        </p:nvSpPr>
        <p:spPr bwMode="auto">
          <a:xfrm>
            <a:off x="6732588" y="3713163"/>
            <a:ext cx="1295400" cy="369887"/>
          </a:xfrm>
          <a:prstGeom prst="rect">
            <a:avLst/>
          </a:prstGeom>
          <a:noFill/>
          <a:ln w="9525">
            <a:noFill/>
            <a:miter lim="800000"/>
            <a:headEnd/>
            <a:tailEnd/>
          </a:ln>
        </p:spPr>
        <p:txBody>
          <a:bodyPr>
            <a:spAutoFit/>
          </a:bodyPr>
          <a:lstStyle/>
          <a:p>
            <a:r>
              <a:rPr lang="fr-FR">
                <a:latin typeface="Times New Roman" pitchFamily="18" charset="0"/>
                <a:cs typeface="Times New Roman" pitchFamily="18" charset="0"/>
              </a:rPr>
              <a:t>AENF 2</a:t>
            </a:r>
          </a:p>
        </p:txBody>
      </p:sp>
      <p:sp>
        <p:nvSpPr>
          <p:cNvPr id="89135" name="ZoneTexte 8"/>
          <p:cNvSpPr txBox="1">
            <a:spLocks noChangeArrowheads="1"/>
          </p:cNvSpPr>
          <p:nvPr/>
        </p:nvSpPr>
        <p:spPr bwMode="auto">
          <a:xfrm>
            <a:off x="1693863" y="3708400"/>
            <a:ext cx="1225550" cy="369888"/>
          </a:xfrm>
          <a:prstGeom prst="rect">
            <a:avLst/>
          </a:prstGeom>
          <a:noFill/>
          <a:ln w="9525">
            <a:noFill/>
            <a:miter lim="800000"/>
            <a:headEnd/>
            <a:tailEnd/>
          </a:ln>
        </p:spPr>
        <p:txBody>
          <a:bodyPr>
            <a:spAutoFit/>
          </a:bodyPr>
          <a:lstStyle/>
          <a:p>
            <a:r>
              <a:rPr lang="fr-FR">
                <a:latin typeface="Times New Roman" pitchFamily="18" charset="0"/>
                <a:cs typeface="Times New Roman" pitchFamily="18" charset="0"/>
              </a:rPr>
              <a:t>AENF 1</a:t>
            </a:r>
          </a:p>
        </p:txBody>
      </p:sp>
      <p:graphicFrame>
        <p:nvGraphicFramePr>
          <p:cNvPr id="11" name="Espace réservé du contenu 3"/>
          <p:cNvGraphicFramePr>
            <a:graphicFrameLocks/>
          </p:cNvGraphicFramePr>
          <p:nvPr/>
        </p:nvGraphicFramePr>
        <p:xfrm>
          <a:off x="5292725" y="1989138"/>
          <a:ext cx="3128963" cy="1444625"/>
        </p:xfrm>
        <a:graphic>
          <a:graphicData uri="http://schemas.openxmlformats.org/drawingml/2006/table">
            <a:tbl>
              <a:tblPr firstRow="1" bandRow="1">
                <a:tableStyleId>{5C22544A-7EE6-4342-B048-85BDC9FD1C3A}</a:tableStyleId>
              </a:tblPr>
              <a:tblGrid>
                <a:gridCol w="1564482"/>
                <a:gridCol w="1564482"/>
              </a:tblGrid>
              <a:tr h="402232">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35" marR="91435" marT="45726" marB="45726"/>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35" marR="91435" marT="45726" marB="45726"/>
                </a:tc>
              </a:tr>
              <a:tr h="402232">
                <a:tc>
                  <a:txBody>
                    <a:bodyPr/>
                    <a:lstStyle/>
                    <a:p>
                      <a:pPr algn="ctr"/>
                      <a:endParaRPr lang="fr-FR" sz="1800" dirty="0">
                        <a:latin typeface="Times New Roman" pitchFamily="18" charset="0"/>
                        <a:cs typeface="Times New Roman" pitchFamily="18" charset="0"/>
                      </a:endParaRPr>
                    </a:p>
                  </a:txBody>
                  <a:tcPr marL="91435" marR="91435" marT="45726" marB="4572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fr-FR" sz="1800" b="1" dirty="0" smtClean="0">
                        <a:solidFill>
                          <a:schemeClr val="accent1"/>
                        </a:solidFill>
                        <a:latin typeface="Times New Roman" pitchFamily="18" charset="0"/>
                        <a:cs typeface="Times New Roman" pitchFamily="18" charset="0"/>
                      </a:endParaRPr>
                    </a:p>
                  </a:txBody>
                  <a:tcPr marL="91435" marR="91435" marT="45726" marB="45726"/>
                </a:tc>
              </a:tr>
              <a:tr h="640161">
                <a:tc>
                  <a:txBody>
                    <a:bodyPr/>
                    <a:lstStyle/>
                    <a:p>
                      <a:pPr algn="ctr"/>
                      <a:endParaRPr lang="fr-FR" sz="1800" b="1" dirty="0">
                        <a:solidFill>
                          <a:srgbClr val="FF0000"/>
                        </a:solidFill>
                        <a:latin typeface="Times New Roman" pitchFamily="18" charset="0"/>
                        <a:cs typeface="Times New Roman" pitchFamily="18" charset="0"/>
                      </a:endParaRPr>
                    </a:p>
                  </a:txBody>
                  <a:tcPr marL="91435" marR="91435" marT="45726" marB="45726"/>
                </a:tc>
                <a:tc>
                  <a:txBody>
                    <a:bodyPr/>
                    <a:lstStyle/>
                    <a:p>
                      <a:pPr algn="ctr"/>
                      <a:endParaRPr lang="fr-FR" sz="1800" b="1" dirty="0">
                        <a:solidFill>
                          <a:schemeClr val="accent1"/>
                        </a:solidFill>
                        <a:latin typeface="Times New Roman" pitchFamily="18" charset="0"/>
                        <a:cs typeface="Times New Roman" pitchFamily="18" charset="0"/>
                      </a:endParaRPr>
                    </a:p>
                  </a:txBody>
                  <a:tcPr marL="91435" marR="91435" marT="45726" marB="45726"/>
                </a:tc>
              </a:tr>
            </a:tbl>
          </a:graphicData>
        </a:graphic>
      </p:graphicFrame>
      <p:sp>
        <p:nvSpPr>
          <p:cNvPr id="89150" name="Rectangle 2"/>
          <p:cNvSpPr>
            <a:spLocks noChangeArrowheads="1"/>
          </p:cNvSpPr>
          <p:nvPr/>
        </p:nvSpPr>
        <p:spPr bwMode="auto">
          <a:xfrm>
            <a:off x="6269038" y="1509713"/>
            <a:ext cx="1358900" cy="368300"/>
          </a:xfrm>
          <a:prstGeom prst="rect">
            <a:avLst/>
          </a:prstGeom>
          <a:noFill/>
          <a:ln w="9525">
            <a:noFill/>
            <a:miter lim="800000"/>
            <a:headEnd/>
            <a:tailEnd/>
          </a:ln>
        </p:spPr>
        <p:txBody>
          <a:bodyPr wrap="none">
            <a:spAutoFit/>
          </a:bodyPr>
          <a:lstStyle/>
          <a:p>
            <a:pPr algn="ctr"/>
            <a:r>
              <a:rPr lang="fr-FR">
                <a:latin typeface="Times New Roman" pitchFamily="18" charset="0"/>
                <a:cs typeface="Times New Roman" pitchFamily="18" charset="0"/>
              </a:rPr>
              <a:t>BANQUE </a:t>
            </a:r>
            <a:r>
              <a:rPr lang="fr-FR" b="1">
                <a:latin typeface="Times New Roman" pitchFamily="18" charset="0"/>
                <a:cs typeface="Times New Roman" pitchFamily="18" charset="0"/>
              </a:rPr>
              <a:t>B</a:t>
            </a:r>
          </a:p>
        </p:txBody>
      </p:sp>
      <p:sp>
        <p:nvSpPr>
          <p:cNvPr id="12" name="Espace réservé du pied de page 11"/>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re 1"/>
          <p:cNvSpPr>
            <a:spLocks noGrp="1"/>
          </p:cNvSpPr>
          <p:nvPr>
            <p:ph type="title"/>
          </p:nvPr>
        </p:nvSpPr>
        <p:spPr/>
        <p:txBody>
          <a:bodyPr/>
          <a:lstStyle/>
          <a:p>
            <a:pPr eaLnBrk="1" hangingPunct="1">
              <a:defRPr/>
            </a:pPr>
            <a:r>
              <a:rPr lang="fr-FR" dirty="0" smtClean="0">
                <a:effectLst>
                  <a:outerShdw blurRad="38100" dist="38100" dir="2700000" algn="tl">
                    <a:srgbClr val="000000">
                      <a:alpha val="43137"/>
                    </a:srgbClr>
                  </a:outerShdw>
                </a:effectLst>
                <a:latin typeface="Times New Roman" pitchFamily="18" charset="0"/>
                <a:cs typeface="Times New Roman" pitchFamily="18" charset="0"/>
              </a:rPr>
              <a:t>Circuit du Modèle Multiple</a:t>
            </a:r>
          </a:p>
        </p:txBody>
      </p:sp>
      <p:graphicFrame>
        <p:nvGraphicFramePr>
          <p:cNvPr id="4" name="Espace réservé du contenu 3"/>
          <p:cNvGraphicFramePr>
            <a:graphicFrameLocks noGrp="1"/>
          </p:cNvGraphicFramePr>
          <p:nvPr>
            <p:ph idx="1"/>
          </p:nvPr>
        </p:nvGraphicFramePr>
        <p:xfrm>
          <a:off x="544513" y="1989138"/>
          <a:ext cx="3019425" cy="1455737"/>
        </p:xfrm>
        <a:graphic>
          <a:graphicData uri="http://schemas.openxmlformats.org/drawingml/2006/table">
            <a:tbl>
              <a:tblPr firstRow="1" bandRow="1">
                <a:tableStyleId>{5C22544A-7EE6-4342-B048-85BDC9FD1C3A}</a:tableStyleId>
              </a:tblPr>
              <a:tblGrid>
                <a:gridCol w="1219210"/>
                <a:gridCol w="1800215"/>
              </a:tblGrid>
              <a:tr h="407852">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41" marR="91441" marT="45698" marB="45698"/>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41" marR="91441" marT="45698" marB="45698"/>
                </a:tc>
              </a:tr>
              <a:tr h="407852">
                <a:tc>
                  <a:txBody>
                    <a:bodyPr/>
                    <a:lstStyle/>
                    <a:p>
                      <a:pPr algn="ctr"/>
                      <a:endParaRPr lang="fr-FR" sz="1800" dirty="0">
                        <a:latin typeface="Times New Roman" pitchFamily="18" charset="0"/>
                        <a:cs typeface="Times New Roman" pitchFamily="18" charset="0"/>
                      </a:endParaRPr>
                    </a:p>
                  </a:txBody>
                  <a:tcPr marL="91441" marR="91441" marT="45698" marB="45698"/>
                </a:tc>
                <a:tc>
                  <a:txBody>
                    <a:bodyPr/>
                    <a:lstStyle/>
                    <a:p>
                      <a:pPr algn="ctr"/>
                      <a:r>
                        <a:rPr lang="fr-FR" sz="1800" b="0" dirty="0" smtClean="0">
                          <a:latin typeface="Times New Roman" pitchFamily="18" charset="0"/>
                          <a:cs typeface="Times New Roman" pitchFamily="18" charset="0"/>
                        </a:rPr>
                        <a:t>Cc.</a:t>
                      </a:r>
                      <a:r>
                        <a:rPr lang="fr-FR" sz="1800" b="0" baseline="0" dirty="0" smtClean="0">
                          <a:latin typeface="Times New Roman" pitchFamily="18" charset="0"/>
                          <a:cs typeface="Times New Roman" pitchFamily="18" charset="0"/>
                        </a:rPr>
                        <a:t> A1 = 100</a:t>
                      </a:r>
                      <a:endParaRPr lang="fr-FR" sz="1800" b="0" dirty="0">
                        <a:latin typeface="Times New Roman" pitchFamily="18" charset="0"/>
                        <a:cs typeface="Times New Roman" pitchFamily="18" charset="0"/>
                      </a:endParaRPr>
                    </a:p>
                  </a:txBody>
                  <a:tcPr marL="91441" marR="91441" marT="45698" marB="45698"/>
                </a:tc>
              </a:tr>
              <a:tr h="640032">
                <a:tc>
                  <a:txBody>
                    <a:bodyPr/>
                    <a:lstStyle/>
                    <a:p>
                      <a:pPr algn="ctr"/>
                      <a:endParaRPr lang="fr-FR" sz="1800">
                        <a:latin typeface="Times New Roman" pitchFamily="18" charset="0"/>
                        <a:cs typeface="Times New Roman" pitchFamily="18" charset="0"/>
                      </a:endParaRPr>
                    </a:p>
                  </a:txBody>
                  <a:tcPr marL="91441" marR="91441" marT="45698" marB="45698"/>
                </a:tc>
                <a:tc>
                  <a:txBody>
                    <a:bodyPr/>
                    <a:lstStyle/>
                    <a:p>
                      <a:pPr algn="ctr"/>
                      <a:endParaRPr lang="fr-FR" sz="1800" b="1" dirty="0">
                        <a:solidFill>
                          <a:srgbClr val="FF0000"/>
                        </a:solidFill>
                        <a:latin typeface="Times New Roman" pitchFamily="18" charset="0"/>
                        <a:cs typeface="Times New Roman" pitchFamily="18" charset="0"/>
                      </a:endParaRPr>
                    </a:p>
                  </a:txBody>
                  <a:tcPr marL="91441" marR="91441" marT="45698" marB="45698"/>
                </a:tc>
              </a:tr>
            </a:tbl>
          </a:graphicData>
        </a:graphic>
      </p:graphicFrame>
      <p:graphicFrame>
        <p:nvGraphicFramePr>
          <p:cNvPr id="5" name="Espace réservé du contenu 3"/>
          <p:cNvGraphicFramePr>
            <a:graphicFrameLocks/>
          </p:cNvGraphicFramePr>
          <p:nvPr/>
        </p:nvGraphicFramePr>
        <p:xfrm>
          <a:off x="179388" y="4078288"/>
          <a:ext cx="3816350" cy="1096962"/>
        </p:xfrm>
        <a:graphic>
          <a:graphicData uri="http://schemas.openxmlformats.org/drawingml/2006/table">
            <a:tbl>
              <a:tblPr firstRow="1" bandRow="1">
                <a:tableStyleId>{5C22544A-7EE6-4342-B048-85BDC9FD1C3A}</a:tableStyleId>
              </a:tblPr>
              <a:tblGrid>
                <a:gridCol w="2376218"/>
                <a:gridCol w="1440132"/>
              </a:tblGrid>
              <a:tr h="365654">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38" marR="91438" marT="45680" marB="45680"/>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38" marR="91438" marT="45680" marB="45680"/>
                </a:tc>
              </a:tr>
              <a:tr h="365654">
                <a:tc>
                  <a:txBody>
                    <a:bodyPr/>
                    <a:lstStyle/>
                    <a:p>
                      <a:pPr algn="ctr"/>
                      <a:r>
                        <a:rPr lang="fr-FR" sz="1800" b="1" dirty="0" smtClean="0">
                          <a:solidFill>
                            <a:schemeClr val="accent1"/>
                          </a:solidFill>
                          <a:latin typeface="Times New Roman" pitchFamily="18" charset="0"/>
                          <a:cs typeface="Times New Roman" pitchFamily="18" charset="0"/>
                        </a:rPr>
                        <a:t>Actif</a:t>
                      </a:r>
                      <a:r>
                        <a:rPr lang="fr-FR" sz="1800" b="1" baseline="0" dirty="0" smtClean="0">
                          <a:solidFill>
                            <a:schemeClr val="accent1"/>
                          </a:solidFill>
                          <a:latin typeface="Times New Roman" pitchFamily="18" charset="0"/>
                          <a:cs typeface="Times New Roman" pitchFamily="18" charset="0"/>
                        </a:rPr>
                        <a:t> réel= +100</a:t>
                      </a:r>
                      <a:endParaRPr lang="fr-FR" sz="1800" b="1" dirty="0">
                        <a:solidFill>
                          <a:schemeClr val="accent1"/>
                        </a:solidFill>
                        <a:latin typeface="Times New Roman" pitchFamily="18" charset="0"/>
                        <a:cs typeface="Times New Roman" pitchFamily="18" charset="0"/>
                      </a:endParaRPr>
                    </a:p>
                  </a:txBody>
                  <a:tcPr marL="91438" marR="91438" marT="45680" marB="45680"/>
                </a:tc>
                <a:tc>
                  <a:txBody>
                    <a:bodyPr/>
                    <a:lstStyle/>
                    <a:p>
                      <a:pPr algn="ctr"/>
                      <a:endParaRPr lang="fr-FR" sz="1800">
                        <a:latin typeface="Times New Roman" pitchFamily="18" charset="0"/>
                        <a:cs typeface="Times New Roman" pitchFamily="18" charset="0"/>
                      </a:endParaRPr>
                    </a:p>
                  </a:txBody>
                  <a:tcPr marL="91438" marR="91438" marT="45680" marB="45680"/>
                </a:tc>
              </a:tr>
              <a:tr h="365654">
                <a:tc>
                  <a:txBody>
                    <a:bodyPr/>
                    <a:lstStyle/>
                    <a:p>
                      <a:pPr algn="ctr"/>
                      <a:r>
                        <a:rPr lang="fr-FR" sz="1800" dirty="0" smtClean="0">
                          <a:latin typeface="Times New Roman" pitchFamily="18" charset="0"/>
                          <a:cs typeface="Times New Roman" pitchFamily="18" charset="0"/>
                        </a:rPr>
                        <a:t>Actif monétaire = 100</a:t>
                      </a:r>
                      <a:endParaRPr lang="fr-FR" sz="1800" dirty="0">
                        <a:latin typeface="Times New Roman" pitchFamily="18" charset="0"/>
                        <a:cs typeface="Times New Roman" pitchFamily="18" charset="0"/>
                      </a:endParaRPr>
                    </a:p>
                  </a:txBody>
                  <a:tcPr marL="91438" marR="91438" marT="45680" marB="45680"/>
                </a:tc>
                <a:tc>
                  <a:txBody>
                    <a:bodyPr/>
                    <a:lstStyle/>
                    <a:p>
                      <a:pPr algn="ctr"/>
                      <a:endParaRPr lang="fr-FR" sz="1800" dirty="0">
                        <a:latin typeface="Times New Roman" pitchFamily="18" charset="0"/>
                        <a:cs typeface="Times New Roman" pitchFamily="18" charset="0"/>
                      </a:endParaRPr>
                    </a:p>
                  </a:txBody>
                  <a:tcPr marL="91438" marR="91438" marT="45680" marB="45680"/>
                </a:tc>
              </a:tr>
            </a:tbl>
          </a:graphicData>
        </a:graphic>
      </p:graphicFrame>
      <p:graphicFrame>
        <p:nvGraphicFramePr>
          <p:cNvPr id="6" name="Espace réservé du contenu 3"/>
          <p:cNvGraphicFramePr>
            <a:graphicFrameLocks/>
          </p:cNvGraphicFramePr>
          <p:nvPr/>
        </p:nvGraphicFramePr>
        <p:xfrm>
          <a:off x="5429250" y="4078288"/>
          <a:ext cx="3457575" cy="1096962"/>
        </p:xfrm>
        <a:graphic>
          <a:graphicData uri="http://schemas.openxmlformats.org/drawingml/2006/table">
            <a:tbl>
              <a:tblPr firstRow="1" bandRow="1">
                <a:tableStyleId>{5C22544A-7EE6-4342-B048-85BDC9FD1C3A}</a:tableStyleId>
              </a:tblPr>
              <a:tblGrid>
                <a:gridCol w="2447684"/>
                <a:gridCol w="1009891"/>
              </a:tblGrid>
              <a:tr h="365654">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18" marR="91418" marT="45680" marB="45680"/>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18" marR="91418" marT="45680" marB="45680"/>
                </a:tc>
              </a:tr>
              <a:tr h="365654">
                <a:tc>
                  <a:txBody>
                    <a:bodyPr/>
                    <a:lstStyle/>
                    <a:p>
                      <a:pPr algn="ctr"/>
                      <a:r>
                        <a:rPr lang="fr-FR" sz="1800" dirty="0" smtClean="0">
                          <a:latin typeface="Times New Roman" pitchFamily="18" charset="0"/>
                          <a:cs typeface="Times New Roman" pitchFamily="18" charset="0"/>
                        </a:rPr>
                        <a:t>Actif réel = -</a:t>
                      </a:r>
                      <a:r>
                        <a:rPr lang="fr-FR" sz="1800" baseline="0" dirty="0" smtClean="0">
                          <a:latin typeface="Times New Roman" pitchFamily="18" charset="0"/>
                          <a:cs typeface="Times New Roman" pitchFamily="18" charset="0"/>
                        </a:rPr>
                        <a:t> </a:t>
                      </a:r>
                      <a:r>
                        <a:rPr lang="fr-FR" sz="1800" dirty="0" smtClean="0">
                          <a:latin typeface="Times New Roman" pitchFamily="18" charset="0"/>
                          <a:cs typeface="Times New Roman" pitchFamily="18" charset="0"/>
                        </a:rPr>
                        <a:t>100</a:t>
                      </a:r>
                      <a:endParaRPr lang="fr-FR" sz="1800" dirty="0">
                        <a:latin typeface="Times New Roman" pitchFamily="18" charset="0"/>
                        <a:cs typeface="Times New Roman" pitchFamily="18" charset="0"/>
                      </a:endParaRPr>
                    </a:p>
                  </a:txBody>
                  <a:tcPr marL="91418" marR="91418" marT="45680" marB="45680"/>
                </a:tc>
                <a:tc>
                  <a:txBody>
                    <a:bodyPr/>
                    <a:lstStyle/>
                    <a:p>
                      <a:pPr algn="ctr"/>
                      <a:endParaRPr lang="fr-FR" sz="1800">
                        <a:latin typeface="Times New Roman" pitchFamily="18" charset="0"/>
                        <a:cs typeface="Times New Roman" pitchFamily="18" charset="0"/>
                      </a:endParaRPr>
                    </a:p>
                  </a:txBody>
                  <a:tcPr marL="91418" marR="91418" marT="45680" marB="45680"/>
                </a:tc>
              </a:tr>
              <a:tr h="365654">
                <a:tc>
                  <a:txBody>
                    <a:bodyPr/>
                    <a:lstStyle/>
                    <a:p>
                      <a:pPr algn="ctr"/>
                      <a:endParaRPr lang="fr-FR" sz="1800" b="1" dirty="0">
                        <a:solidFill>
                          <a:schemeClr val="accent1"/>
                        </a:solidFill>
                        <a:latin typeface="Times New Roman" pitchFamily="18" charset="0"/>
                        <a:cs typeface="Times New Roman" pitchFamily="18" charset="0"/>
                      </a:endParaRPr>
                    </a:p>
                  </a:txBody>
                  <a:tcPr marL="91418" marR="91418" marT="45680" marB="45680"/>
                </a:tc>
                <a:tc>
                  <a:txBody>
                    <a:bodyPr/>
                    <a:lstStyle/>
                    <a:p>
                      <a:pPr algn="ctr"/>
                      <a:endParaRPr lang="fr-FR" sz="1800" dirty="0">
                        <a:latin typeface="Times New Roman" pitchFamily="18" charset="0"/>
                        <a:cs typeface="Times New Roman" pitchFamily="18" charset="0"/>
                      </a:endParaRPr>
                    </a:p>
                  </a:txBody>
                  <a:tcPr marL="91418" marR="91418" marT="45680" marB="45680"/>
                </a:tc>
              </a:tr>
            </a:tbl>
          </a:graphicData>
        </a:graphic>
      </p:graphicFrame>
      <p:sp>
        <p:nvSpPr>
          <p:cNvPr id="90157" name="ZoneTexte 6"/>
          <p:cNvSpPr txBox="1">
            <a:spLocks noChangeArrowheads="1"/>
          </p:cNvSpPr>
          <p:nvPr/>
        </p:nvSpPr>
        <p:spPr bwMode="auto">
          <a:xfrm>
            <a:off x="1547813" y="1509713"/>
            <a:ext cx="1511300" cy="368300"/>
          </a:xfrm>
          <a:prstGeom prst="rect">
            <a:avLst/>
          </a:prstGeom>
          <a:noFill/>
          <a:ln w="9525">
            <a:noFill/>
            <a:miter lim="800000"/>
            <a:headEnd/>
            <a:tailEnd/>
          </a:ln>
        </p:spPr>
        <p:txBody>
          <a:bodyPr>
            <a:spAutoFit/>
          </a:bodyPr>
          <a:lstStyle/>
          <a:p>
            <a:pPr algn="ctr"/>
            <a:r>
              <a:rPr lang="fr-FR">
                <a:latin typeface="Times New Roman" pitchFamily="18" charset="0"/>
                <a:cs typeface="Times New Roman" pitchFamily="18" charset="0"/>
              </a:rPr>
              <a:t>BANQUE </a:t>
            </a:r>
            <a:r>
              <a:rPr lang="fr-FR" b="1">
                <a:latin typeface="Times New Roman" pitchFamily="18" charset="0"/>
                <a:cs typeface="Times New Roman" pitchFamily="18" charset="0"/>
              </a:rPr>
              <a:t>A</a:t>
            </a:r>
          </a:p>
        </p:txBody>
      </p:sp>
      <p:sp>
        <p:nvSpPr>
          <p:cNvPr id="90158" name="ZoneTexte 7"/>
          <p:cNvSpPr txBox="1">
            <a:spLocks noChangeArrowheads="1"/>
          </p:cNvSpPr>
          <p:nvPr/>
        </p:nvSpPr>
        <p:spPr bwMode="auto">
          <a:xfrm>
            <a:off x="6732588" y="3713163"/>
            <a:ext cx="1295400" cy="369887"/>
          </a:xfrm>
          <a:prstGeom prst="rect">
            <a:avLst/>
          </a:prstGeom>
          <a:noFill/>
          <a:ln w="9525">
            <a:noFill/>
            <a:miter lim="800000"/>
            <a:headEnd/>
            <a:tailEnd/>
          </a:ln>
        </p:spPr>
        <p:txBody>
          <a:bodyPr>
            <a:spAutoFit/>
          </a:bodyPr>
          <a:lstStyle/>
          <a:p>
            <a:r>
              <a:rPr lang="fr-FR">
                <a:latin typeface="Times New Roman" pitchFamily="18" charset="0"/>
                <a:cs typeface="Times New Roman" pitchFamily="18" charset="0"/>
              </a:rPr>
              <a:t>AENF 2</a:t>
            </a:r>
          </a:p>
        </p:txBody>
      </p:sp>
      <p:sp>
        <p:nvSpPr>
          <p:cNvPr id="90159" name="ZoneTexte 8"/>
          <p:cNvSpPr txBox="1">
            <a:spLocks noChangeArrowheads="1"/>
          </p:cNvSpPr>
          <p:nvPr/>
        </p:nvSpPr>
        <p:spPr bwMode="auto">
          <a:xfrm>
            <a:off x="1693863" y="3708400"/>
            <a:ext cx="1225550" cy="369888"/>
          </a:xfrm>
          <a:prstGeom prst="rect">
            <a:avLst/>
          </a:prstGeom>
          <a:noFill/>
          <a:ln w="9525">
            <a:noFill/>
            <a:miter lim="800000"/>
            <a:headEnd/>
            <a:tailEnd/>
          </a:ln>
        </p:spPr>
        <p:txBody>
          <a:bodyPr>
            <a:spAutoFit/>
          </a:bodyPr>
          <a:lstStyle/>
          <a:p>
            <a:r>
              <a:rPr lang="fr-FR">
                <a:latin typeface="Times New Roman" pitchFamily="18" charset="0"/>
                <a:cs typeface="Times New Roman" pitchFamily="18" charset="0"/>
              </a:rPr>
              <a:t>AENF 1</a:t>
            </a:r>
          </a:p>
        </p:txBody>
      </p:sp>
      <p:graphicFrame>
        <p:nvGraphicFramePr>
          <p:cNvPr id="11" name="Espace réservé du contenu 3"/>
          <p:cNvGraphicFramePr>
            <a:graphicFrameLocks/>
          </p:cNvGraphicFramePr>
          <p:nvPr/>
        </p:nvGraphicFramePr>
        <p:xfrm>
          <a:off x="5292725" y="1989138"/>
          <a:ext cx="3128963" cy="1444625"/>
        </p:xfrm>
        <a:graphic>
          <a:graphicData uri="http://schemas.openxmlformats.org/drawingml/2006/table">
            <a:tbl>
              <a:tblPr firstRow="1" bandRow="1">
                <a:tableStyleId>{5C22544A-7EE6-4342-B048-85BDC9FD1C3A}</a:tableStyleId>
              </a:tblPr>
              <a:tblGrid>
                <a:gridCol w="1564482"/>
                <a:gridCol w="1564482"/>
              </a:tblGrid>
              <a:tr h="402232">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35" marR="91435" marT="45726" marB="45726"/>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35" marR="91435" marT="45726" marB="45726"/>
                </a:tc>
              </a:tr>
              <a:tr h="402232">
                <a:tc>
                  <a:txBody>
                    <a:bodyPr/>
                    <a:lstStyle/>
                    <a:p>
                      <a:pPr algn="ctr"/>
                      <a:endParaRPr lang="fr-FR" sz="1800" dirty="0">
                        <a:latin typeface="Times New Roman" pitchFamily="18" charset="0"/>
                        <a:cs typeface="Times New Roman" pitchFamily="18" charset="0"/>
                      </a:endParaRPr>
                    </a:p>
                  </a:txBody>
                  <a:tcPr marL="91435" marR="91435" marT="45726" marB="4572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fr-FR" sz="1800" b="1" dirty="0" smtClean="0">
                        <a:solidFill>
                          <a:schemeClr val="accent1"/>
                        </a:solidFill>
                        <a:latin typeface="Times New Roman" pitchFamily="18" charset="0"/>
                        <a:cs typeface="Times New Roman" pitchFamily="18" charset="0"/>
                      </a:endParaRPr>
                    </a:p>
                  </a:txBody>
                  <a:tcPr marL="91435" marR="91435" marT="45726" marB="45726"/>
                </a:tc>
              </a:tr>
              <a:tr h="640161">
                <a:tc>
                  <a:txBody>
                    <a:bodyPr/>
                    <a:lstStyle/>
                    <a:p>
                      <a:pPr algn="ctr"/>
                      <a:endParaRPr lang="fr-FR" sz="1800" b="1" dirty="0">
                        <a:solidFill>
                          <a:srgbClr val="FF0000"/>
                        </a:solidFill>
                        <a:latin typeface="Times New Roman" pitchFamily="18" charset="0"/>
                        <a:cs typeface="Times New Roman" pitchFamily="18" charset="0"/>
                      </a:endParaRPr>
                    </a:p>
                  </a:txBody>
                  <a:tcPr marL="91435" marR="91435" marT="45726" marB="45726"/>
                </a:tc>
                <a:tc>
                  <a:txBody>
                    <a:bodyPr/>
                    <a:lstStyle/>
                    <a:p>
                      <a:pPr algn="ctr"/>
                      <a:endParaRPr lang="fr-FR" sz="1800" b="1" dirty="0">
                        <a:solidFill>
                          <a:schemeClr val="accent1"/>
                        </a:solidFill>
                        <a:latin typeface="Times New Roman" pitchFamily="18" charset="0"/>
                        <a:cs typeface="Times New Roman" pitchFamily="18" charset="0"/>
                      </a:endParaRPr>
                    </a:p>
                  </a:txBody>
                  <a:tcPr marL="91435" marR="91435" marT="45726" marB="45726"/>
                </a:tc>
              </a:tr>
            </a:tbl>
          </a:graphicData>
        </a:graphic>
      </p:graphicFrame>
      <p:sp>
        <p:nvSpPr>
          <p:cNvPr id="90174" name="Rectangle 2"/>
          <p:cNvSpPr>
            <a:spLocks noChangeArrowheads="1"/>
          </p:cNvSpPr>
          <p:nvPr/>
        </p:nvSpPr>
        <p:spPr bwMode="auto">
          <a:xfrm>
            <a:off x="6269038" y="1509713"/>
            <a:ext cx="1358900" cy="368300"/>
          </a:xfrm>
          <a:prstGeom prst="rect">
            <a:avLst/>
          </a:prstGeom>
          <a:noFill/>
          <a:ln w="9525">
            <a:noFill/>
            <a:miter lim="800000"/>
            <a:headEnd/>
            <a:tailEnd/>
          </a:ln>
        </p:spPr>
        <p:txBody>
          <a:bodyPr wrap="none">
            <a:spAutoFit/>
          </a:bodyPr>
          <a:lstStyle/>
          <a:p>
            <a:pPr algn="ctr"/>
            <a:r>
              <a:rPr lang="fr-FR">
                <a:latin typeface="Times New Roman" pitchFamily="18" charset="0"/>
                <a:cs typeface="Times New Roman" pitchFamily="18" charset="0"/>
              </a:rPr>
              <a:t>BANQUE </a:t>
            </a:r>
            <a:r>
              <a:rPr lang="fr-FR" b="1">
                <a:latin typeface="Times New Roman" pitchFamily="18" charset="0"/>
                <a:cs typeface="Times New Roman" pitchFamily="18" charset="0"/>
              </a:rPr>
              <a:t>B</a:t>
            </a:r>
          </a:p>
        </p:txBody>
      </p:sp>
      <p:cxnSp>
        <p:nvCxnSpPr>
          <p:cNvPr id="13" name="Connecteur droit avec flèche 12"/>
          <p:cNvCxnSpPr/>
          <p:nvPr/>
        </p:nvCxnSpPr>
        <p:spPr>
          <a:xfrm flipH="1">
            <a:off x="2195513" y="4635500"/>
            <a:ext cx="3455987"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0176" name="Rectangle 9"/>
          <p:cNvSpPr>
            <a:spLocks noChangeArrowheads="1"/>
          </p:cNvSpPr>
          <p:nvPr/>
        </p:nvSpPr>
        <p:spPr bwMode="auto">
          <a:xfrm>
            <a:off x="4332288" y="4265613"/>
            <a:ext cx="1025525" cy="369887"/>
          </a:xfrm>
          <a:prstGeom prst="rect">
            <a:avLst/>
          </a:prstGeom>
          <a:noFill/>
          <a:ln w="9525">
            <a:noFill/>
            <a:miter lim="800000"/>
            <a:headEnd/>
            <a:tailEnd/>
          </a:ln>
        </p:spPr>
        <p:txBody>
          <a:bodyPr wrap="none">
            <a:spAutoFit/>
          </a:bodyPr>
          <a:lstStyle/>
          <a:p>
            <a:r>
              <a:rPr lang="fr-FR" i="1">
                <a:solidFill>
                  <a:schemeClr val="tx2"/>
                </a:solidFill>
                <a:latin typeface="Times New Roman" pitchFamily="18" charset="0"/>
                <a:cs typeface="Times New Roman" pitchFamily="18" charset="0"/>
              </a:rPr>
              <a:t>Flux réel</a:t>
            </a:r>
          </a:p>
        </p:txBody>
      </p:sp>
      <p:sp>
        <p:nvSpPr>
          <p:cNvPr id="14" name="Espace réservé du pied de page 13"/>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re 1"/>
          <p:cNvSpPr>
            <a:spLocks noGrp="1"/>
          </p:cNvSpPr>
          <p:nvPr>
            <p:ph type="title"/>
          </p:nvPr>
        </p:nvSpPr>
        <p:spPr/>
        <p:txBody>
          <a:bodyPr/>
          <a:lstStyle/>
          <a:p>
            <a:pPr eaLnBrk="1" hangingPunct="1">
              <a:defRPr/>
            </a:pPr>
            <a:r>
              <a:rPr lang="fr-FR" dirty="0" smtClean="0">
                <a:effectLst>
                  <a:outerShdw blurRad="38100" dist="38100" dir="2700000" algn="tl">
                    <a:srgbClr val="000000">
                      <a:alpha val="43137"/>
                    </a:srgbClr>
                  </a:outerShdw>
                </a:effectLst>
                <a:latin typeface="Times New Roman" pitchFamily="18" charset="0"/>
                <a:cs typeface="Times New Roman" pitchFamily="18" charset="0"/>
              </a:rPr>
              <a:t>Circuit du Modèle Multiple</a:t>
            </a:r>
          </a:p>
        </p:txBody>
      </p:sp>
      <p:graphicFrame>
        <p:nvGraphicFramePr>
          <p:cNvPr id="4" name="Espace réservé du contenu 3"/>
          <p:cNvGraphicFramePr>
            <a:graphicFrameLocks noGrp="1"/>
          </p:cNvGraphicFramePr>
          <p:nvPr>
            <p:ph idx="1"/>
          </p:nvPr>
        </p:nvGraphicFramePr>
        <p:xfrm>
          <a:off x="544513" y="1989138"/>
          <a:ext cx="3019425" cy="1455737"/>
        </p:xfrm>
        <a:graphic>
          <a:graphicData uri="http://schemas.openxmlformats.org/drawingml/2006/table">
            <a:tbl>
              <a:tblPr firstRow="1" bandRow="1">
                <a:tableStyleId>{5C22544A-7EE6-4342-B048-85BDC9FD1C3A}</a:tableStyleId>
              </a:tblPr>
              <a:tblGrid>
                <a:gridCol w="1219210"/>
                <a:gridCol w="1800215"/>
              </a:tblGrid>
              <a:tr h="407852">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41" marR="91441" marT="45698" marB="45698"/>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41" marR="91441" marT="45698" marB="45698"/>
                </a:tc>
              </a:tr>
              <a:tr h="407852">
                <a:tc>
                  <a:txBody>
                    <a:bodyPr/>
                    <a:lstStyle/>
                    <a:p>
                      <a:pPr algn="ctr"/>
                      <a:endParaRPr lang="fr-FR" sz="1800" dirty="0">
                        <a:latin typeface="Times New Roman" pitchFamily="18" charset="0"/>
                        <a:cs typeface="Times New Roman" pitchFamily="18" charset="0"/>
                      </a:endParaRPr>
                    </a:p>
                  </a:txBody>
                  <a:tcPr marL="91441" marR="91441" marT="45698" marB="45698"/>
                </a:tc>
                <a:tc>
                  <a:txBody>
                    <a:bodyPr/>
                    <a:lstStyle/>
                    <a:p>
                      <a:pPr algn="ctr"/>
                      <a:r>
                        <a:rPr lang="fr-FR" sz="1800" b="0" dirty="0" smtClean="0">
                          <a:latin typeface="Times New Roman" pitchFamily="18" charset="0"/>
                          <a:cs typeface="Times New Roman" pitchFamily="18" charset="0"/>
                        </a:rPr>
                        <a:t>Cc.</a:t>
                      </a:r>
                      <a:r>
                        <a:rPr lang="fr-FR" sz="1800" b="0" baseline="0" dirty="0" smtClean="0">
                          <a:latin typeface="Times New Roman" pitchFamily="18" charset="0"/>
                          <a:cs typeface="Times New Roman" pitchFamily="18" charset="0"/>
                        </a:rPr>
                        <a:t> A1 = 100</a:t>
                      </a:r>
                      <a:endParaRPr lang="fr-FR" sz="1800" b="0" dirty="0">
                        <a:latin typeface="Times New Roman" pitchFamily="18" charset="0"/>
                        <a:cs typeface="Times New Roman" pitchFamily="18" charset="0"/>
                      </a:endParaRPr>
                    </a:p>
                  </a:txBody>
                  <a:tcPr marL="91441" marR="91441" marT="45698" marB="45698"/>
                </a:tc>
              </a:tr>
              <a:tr h="640032">
                <a:tc>
                  <a:txBody>
                    <a:bodyPr/>
                    <a:lstStyle/>
                    <a:p>
                      <a:pPr algn="ctr"/>
                      <a:endParaRPr lang="fr-FR" sz="1800">
                        <a:latin typeface="Times New Roman" pitchFamily="18" charset="0"/>
                        <a:cs typeface="Times New Roman" pitchFamily="18" charset="0"/>
                      </a:endParaRPr>
                    </a:p>
                  </a:txBody>
                  <a:tcPr marL="91441" marR="91441" marT="45698" marB="45698"/>
                </a:tc>
                <a:tc>
                  <a:txBody>
                    <a:bodyPr/>
                    <a:lstStyle/>
                    <a:p>
                      <a:pPr algn="ctr"/>
                      <a:endParaRPr lang="fr-FR" sz="1800" b="1" dirty="0">
                        <a:solidFill>
                          <a:srgbClr val="FF0000"/>
                        </a:solidFill>
                        <a:latin typeface="Times New Roman" pitchFamily="18" charset="0"/>
                        <a:cs typeface="Times New Roman" pitchFamily="18" charset="0"/>
                      </a:endParaRPr>
                    </a:p>
                  </a:txBody>
                  <a:tcPr marL="91441" marR="91441" marT="45698" marB="45698"/>
                </a:tc>
              </a:tr>
            </a:tbl>
          </a:graphicData>
        </a:graphic>
      </p:graphicFrame>
      <p:graphicFrame>
        <p:nvGraphicFramePr>
          <p:cNvPr id="5" name="Espace réservé du contenu 3"/>
          <p:cNvGraphicFramePr>
            <a:graphicFrameLocks/>
          </p:cNvGraphicFramePr>
          <p:nvPr/>
        </p:nvGraphicFramePr>
        <p:xfrm>
          <a:off x="179388" y="4078288"/>
          <a:ext cx="3816350" cy="1096962"/>
        </p:xfrm>
        <a:graphic>
          <a:graphicData uri="http://schemas.openxmlformats.org/drawingml/2006/table">
            <a:tbl>
              <a:tblPr firstRow="1" bandRow="1">
                <a:tableStyleId>{5C22544A-7EE6-4342-B048-85BDC9FD1C3A}</a:tableStyleId>
              </a:tblPr>
              <a:tblGrid>
                <a:gridCol w="2376218"/>
                <a:gridCol w="1440132"/>
              </a:tblGrid>
              <a:tr h="365654">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38" marR="91438" marT="45680" marB="45680"/>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38" marR="91438" marT="45680" marB="45680"/>
                </a:tc>
              </a:tr>
              <a:tr h="365654">
                <a:tc>
                  <a:txBody>
                    <a:bodyPr/>
                    <a:lstStyle/>
                    <a:p>
                      <a:pPr algn="ctr"/>
                      <a:r>
                        <a:rPr lang="fr-FR" sz="1800" b="1" dirty="0" smtClean="0">
                          <a:solidFill>
                            <a:schemeClr val="accent1"/>
                          </a:solidFill>
                          <a:latin typeface="Times New Roman" pitchFamily="18" charset="0"/>
                          <a:cs typeface="Times New Roman" pitchFamily="18" charset="0"/>
                        </a:rPr>
                        <a:t>Actif</a:t>
                      </a:r>
                      <a:r>
                        <a:rPr lang="fr-FR" sz="1800" b="1" baseline="0" dirty="0" smtClean="0">
                          <a:solidFill>
                            <a:schemeClr val="accent1"/>
                          </a:solidFill>
                          <a:latin typeface="Times New Roman" pitchFamily="18" charset="0"/>
                          <a:cs typeface="Times New Roman" pitchFamily="18" charset="0"/>
                        </a:rPr>
                        <a:t> réel= +100</a:t>
                      </a:r>
                      <a:endParaRPr lang="fr-FR" sz="1800" b="1" dirty="0">
                        <a:solidFill>
                          <a:schemeClr val="accent1"/>
                        </a:solidFill>
                        <a:latin typeface="Times New Roman" pitchFamily="18" charset="0"/>
                        <a:cs typeface="Times New Roman" pitchFamily="18" charset="0"/>
                      </a:endParaRPr>
                    </a:p>
                  </a:txBody>
                  <a:tcPr marL="91438" marR="91438" marT="45680" marB="45680"/>
                </a:tc>
                <a:tc>
                  <a:txBody>
                    <a:bodyPr/>
                    <a:lstStyle/>
                    <a:p>
                      <a:pPr algn="ctr"/>
                      <a:endParaRPr lang="fr-FR" sz="1800">
                        <a:latin typeface="Times New Roman" pitchFamily="18" charset="0"/>
                        <a:cs typeface="Times New Roman" pitchFamily="18" charset="0"/>
                      </a:endParaRPr>
                    </a:p>
                  </a:txBody>
                  <a:tcPr marL="91438" marR="91438" marT="45680" marB="45680"/>
                </a:tc>
              </a:tr>
              <a:tr h="365654">
                <a:tc>
                  <a:txBody>
                    <a:bodyPr/>
                    <a:lstStyle/>
                    <a:p>
                      <a:pPr algn="ctr"/>
                      <a:r>
                        <a:rPr lang="fr-FR" sz="1800" dirty="0" smtClean="0">
                          <a:latin typeface="Times New Roman" pitchFamily="18" charset="0"/>
                          <a:cs typeface="Times New Roman" pitchFamily="18" charset="0"/>
                        </a:rPr>
                        <a:t>Actif monétaire = 100</a:t>
                      </a:r>
                      <a:endParaRPr lang="fr-FR" sz="1800" dirty="0">
                        <a:latin typeface="Times New Roman" pitchFamily="18" charset="0"/>
                        <a:cs typeface="Times New Roman" pitchFamily="18" charset="0"/>
                      </a:endParaRPr>
                    </a:p>
                  </a:txBody>
                  <a:tcPr marL="91438" marR="91438" marT="45680" marB="45680"/>
                </a:tc>
                <a:tc>
                  <a:txBody>
                    <a:bodyPr/>
                    <a:lstStyle/>
                    <a:p>
                      <a:pPr algn="ctr"/>
                      <a:endParaRPr lang="fr-FR" sz="1800" dirty="0">
                        <a:latin typeface="Times New Roman" pitchFamily="18" charset="0"/>
                        <a:cs typeface="Times New Roman" pitchFamily="18" charset="0"/>
                      </a:endParaRPr>
                    </a:p>
                  </a:txBody>
                  <a:tcPr marL="91438" marR="91438" marT="45680" marB="45680"/>
                </a:tc>
              </a:tr>
            </a:tbl>
          </a:graphicData>
        </a:graphic>
      </p:graphicFrame>
      <p:graphicFrame>
        <p:nvGraphicFramePr>
          <p:cNvPr id="6" name="Espace réservé du contenu 3"/>
          <p:cNvGraphicFramePr>
            <a:graphicFrameLocks/>
          </p:cNvGraphicFramePr>
          <p:nvPr/>
        </p:nvGraphicFramePr>
        <p:xfrm>
          <a:off x="5429250" y="4078288"/>
          <a:ext cx="3457575" cy="1096962"/>
        </p:xfrm>
        <a:graphic>
          <a:graphicData uri="http://schemas.openxmlformats.org/drawingml/2006/table">
            <a:tbl>
              <a:tblPr firstRow="1" bandRow="1">
                <a:tableStyleId>{5C22544A-7EE6-4342-B048-85BDC9FD1C3A}</a:tableStyleId>
              </a:tblPr>
              <a:tblGrid>
                <a:gridCol w="2447684"/>
                <a:gridCol w="1009891"/>
              </a:tblGrid>
              <a:tr h="365654">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18" marR="91418" marT="45680" marB="45680"/>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18" marR="91418" marT="45680" marB="45680"/>
                </a:tc>
              </a:tr>
              <a:tr h="365654">
                <a:tc>
                  <a:txBody>
                    <a:bodyPr/>
                    <a:lstStyle/>
                    <a:p>
                      <a:pPr algn="ctr"/>
                      <a:r>
                        <a:rPr lang="fr-FR" sz="1800" dirty="0" smtClean="0">
                          <a:latin typeface="Times New Roman" pitchFamily="18" charset="0"/>
                          <a:cs typeface="Times New Roman" pitchFamily="18" charset="0"/>
                        </a:rPr>
                        <a:t>Actif réel = -</a:t>
                      </a:r>
                      <a:r>
                        <a:rPr lang="fr-FR" sz="1800" baseline="0" dirty="0" smtClean="0">
                          <a:latin typeface="Times New Roman" pitchFamily="18" charset="0"/>
                          <a:cs typeface="Times New Roman" pitchFamily="18" charset="0"/>
                        </a:rPr>
                        <a:t> </a:t>
                      </a:r>
                      <a:r>
                        <a:rPr lang="fr-FR" sz="1800" dirty="0" smtClean="0">
                          <a:latin typeface="Times New Roman" pitchFamily="18" charset="0"/>
                          <a:cs typeface="Times New Roman" pitchFamily="18" charset="0"/>
                        </a:rPr>
                        <a:t>100</a:t>
                      </a:r>
                      <a:endParaRPr lang="fr-FR" sz="1800" dirty="0">
                        <a:latin typeface="Times New Roman" pitchFamily="18" charset="0"/>
                        <a:cs typeface="Times New Roman" pitchFamily="18" charset="0"/>
                      </a:endParaRPr>
                    </a:p>
                  </a:txBody>
                  <a:tcPr marL="91418" marR="91418" marT="45680" marB="45680"/>
                </a:tc>
                <a:tc>
                  <a:txBody>
                    <a:bodyPr/>
                    <a:lstStyle/>
                    <a:p>
                      <a:pPr algn="ctr"/>
                      <a:endParaRPr lang="fr-FR" sz="1800">
                        <a:latin typeface="Times New Roman" pitchFamily="18" charset="0"/>
                        <a:cs typeface="Times New Roman" pitchFamily="18" charset="0"/>
                      </a:endParaRPr>
                    </a:p>
                  </a:txBody>
                  <a:tcPr marL="91418" marR="91418" marT="45680" marB="45680"/>
                </a:tc>
              </a:tr>
              <a:tr h="365654">
                <a:tc>
                  <a:txBody>
                    <a:bodyPr/>
                    <a:lstStyle/>
                    <a:p>
                      <a:pPr algn="ctr"/>
                      <a:r>
                        <a:rPr lang="fr-FR" sz="1800" b="1" dirty="0" smtClean="0">
                          <a:solidFill>
                            <a:schemeClr val="accent1"/>
                          </a:solidFill>
                          <a:latin typeface="Times New Roman" pitchFamily="18" charset="0"/>
                          <a:cs typeface="Times New Roman" pitchFamily="18" charset="0"/>
                        </a:rPr>
                        <a:t>C.</a:t>
                      </a:r>
                      <a:r>
                        <a:rPr lang="fr-FR" sz="1800" b="1" baseline="0" dirty="0" smtClean="0">
                          <a:solidFill>
                            <a:schemeClr val="accent1"/>
                          </a:solidFill>
                          <a:latin typeface="Times New Roman" pitchFamily="18" charset="0"/>
                          <a:cs typeface="Times New Roman" pitchFamily="18" charset="0"/>
                        </a:rPr>
                        <a:t> Banque A </a:t>
                      </a:r>
                      <a:r>
                        <a:rPr lang="fr-FR" sz="1800" b="1" dirty="0" smtClean="0">
                          <a:solidFill>
                            <a:schemeClr val="accent1"/>
                          </a:solidFill>
                          <a:latin typeface="Times New Roman" pitchFamily="18" charset="0"/>
                          <a:cs typeface="Times New Roman" pitchFamily="18" charset="0"/>
                        </a:rPr>
                        <a:t>= +100</a:t>
                      </a:r>
                      <a:endParaRPr lang="fr-FR" sz="1800" b="1" dirty="0">
                        <a:solidFill>
                          <a:schemeClr val="accent1"/>
                        </a:solidFill>
                        <a:latin typeface="Times New Roman" pitchFamily="18" charset="0"/>
                        <a:cs typeface="Times New Roman" pitchFamily="18" charset="0"/>
                      </a:endParaRPr>
                    </a:p>
                  </a:txBody>
                  <a:tcPr marL="91418" marR="91418" marT="45680" marB="45680"/>
                </a:tc>
                <a:tc>
                  <a:txBody>
                    <a:bodyPr/>
                    <a:lstStyle/>
                    <a:p>
                      <a:pPr algn="ctr"/>
                      <a:endParaRPr lang="fr-FR" sz="1800" dirty="0">
                        <a:latin typeface="Times New Roman" pitchFamily="18" charset="0"/>
                        <a:cs typeface="Times New Roman" pitchFamily="18" charset="0"/>
                      </a:endParaRPr>
                    </a:p>
                  </a:txBody>
                  <a:tcPr marL="91418" marR="91418" marT="45680" marB="45680"/>
                </a:tc>
              </a:tr>
            </a:tbl>
          </a:graphicData>
        </a:graphic>
      </p:graphicFrame>
      <p:sp>
        <p:nvSpPr>
          <p:cNvPr id="91181" name="ZoneTexte 6"/>
          <p:cNvSpPr txBox="1">
            <a:spLocks noChangeArrowheads="1"/>
          </p:cNvSpPr>
          <p:nvPr/>
        </p:nvSpPr>
        <p:spPr bwMode="auto">
          <a:xfrm>
            <a:off x="1547813" y="1509713"/>
            <a:ext cx="1511300" cy="368300"/>
          </a:xfrm>
          <a:prstGeom prst="rect">
            <a:avLst/>
          </a:prstGeom>
          <a:noFill/>
          <a:ln w="9525">
            <a:noFill/>
            <a:miter lim="800000"/>
            <a:headEnd/>
            <a:tailEnd/>
          </a:ln>
        </p:spPr>
        <p:txBody>
          <a:bodyPr>
            <a:spAutoFit/>
          </a:bodyPr>
          <a:lstStyle/>
          <a:p>
            <a:pPr algn="ctr"/>
            <a:r>
              <a:rPr lang="fr-FR">
                <a:latin typeface="Times New Roman" pitchFamily="18" charset="0"/>
                <a:cs typeface="Times New Roman" pitchFamily="18" charset="0"/>
              </a:rPr>
              <a:t>BANQUE </a:t>
            </a:r>
            <a:r>
              <a:rPr lang="fr-FR" b="1">
                <a:latin typeface="Times New Roman" pitchFamily="18" charset="0"/>
                <a:cs typeface="Times New Roman" pitchFamily="18" charset="0"/>
              </a:rPr>
              <a:t>A</a:t>
            </a:r>
          </a:p>
        </p:txBody>
      </p:sp>
      <p:sp>
        <p:nvSpPr>
          <p:cNvPr id="91182" name="ZoneTexte 7"/>
          <p:cNvSpPr txBox="1">
            <a:spLocks noChangeArrowheads="1"/>
          </p:cNvSpPr>
          <p:nvPr/>
        </p:nvSpPr>
        <p:spPr bwMode="auto">
          <a:xfrm>
            <a:off x="6732588" y="3713163"/>
            <a:ext cx="1295400" cy="369887"/>
          </a:xfrm>
          <a:prstGeom prst="rect">
            <a:avLst/>
          </a:prstGeom>
          <a:noFill/>
          <a:ln w="9525">
            <a:noFill/>
            <a:miter lim="800000"/>
            <a:headEnd/>
            <a:tailEnd/>
          </a:ln>
        </p:spPr>
        <p:txBody>
          <a:bodyPr>
            <a:spAutoFit/>
          </a:bodyPr>
          <a:lstStyle/>
          <a:p>
            <a:r>
              <a:rPr lang="fr-FR">
                <a:latin typeface="Times New Roman" pitchFamily="18" charset="0"/>
                <a:cs typeface="Times New Roman" pitchFamily="18" charset="0"/>
              </a:rPr>
              <a:t>AENF 2</a:t>
            </a:r>
          </a:p>
        </p:txBody>
      </p:sp>
      <p:sp>
        <p:nvSpPr>
          <p:cNvPr id="91183" name="ZoneTexte 8"/>
          <p:cNvSpPr txBox="1">
            <a:spLocks noChangeArrowheads="1"/>
          </p:cNvSpPr>
          <p:nvPr/>
        </p:nvSpPr>
        <p:spPr bwMode="auto">
          <a:xfrm>
            <a:off x="1693863" y="3708400"/>
            <a:ext cx="1225550" cy="369888"/>
          </a:xfrm>
          <a:prstGeom prst="rect">
            <a:avLst/>
          </a:prstGeom>
          <a:noFill/>
          <a:ln w="9525">
            <a:noFill/>
            <a:miter lim="800000"/>
            <a:headEnd/>
            <a:tailEnd/>
          </a:ln>
        </p:spPr>
        <p:txBody>
          <a:bodyPr>
            <a:spAutoFit/>
          </a:bodyPr>
          <a:lstStyle/>
          <a:p>
            <a:r>
              <a:rPr lang="fr-FR">
                <a:latin typeface="Times New Roman" pitchFamily="18" charset="0"/>
                <a:cs typeface="Times New Roman" pitchFamily="18" charset="0"/>
              </a:rPr>
              <a:t>AENF 1</a:t>
            </a:r>
          </a:p>
        </p:txBody>
      </p:sp>
      <p:graphicFrame>
        <p:nvGraphicFramePr>
          <p:cNvPr id="11" name="Espace réservé du contenu 3"/>
          <p:cNvGraphicFramePr>
            <a:graphicFrameLocks/>
          </p:cNvGraphicFramePr>
          <p:nvPr/>
        </p:nvGraphicFramePr>
        <p:xfrm>
          <a:off x="5292725" y="1989138"/>
          <a:ext cx="3128963" cy="1444625"/>
        </p:xfrm>
        <a:graphic>
          <a:graphicData uri="http://schemas.openxmlformats.org/drawingml/2006/table">
            <a:tbl>
              <a:tblPr firstRow="1" bandRow="1">
                <a:tableStyleId>{5C22544A-7EE6-4342-B048-85BDC9FD1C3A}</a:tableStyleId>
              </a:tblPr>
              <a:tblGrid>
                <a:gridCol w="1564482"/>
                <a:gridCol w="1564482"/>
              </a:tblGrid>
              <a:tr h="402232">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35" marR="91435" marT="45726" marB="45726"/>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35" marR="91435" marT="45726" marB="45726"/>
                </a:tc>
              </a:tr>
              <a:tr h="402232">
                <a:tc>
                  <a:txBody>
                    <a:bodyPr/>
                    <a:lstStyle/>
                    <a:p>
                      <a:pPr algn="ctr"/>
                      <a:endParaRPr lang="fr-FR" sz="1800" dirty="0">
                        <a:latin typeface="Times New Roman" pitchFamily="18" charset="0"/>
                        <a:cs typeface="Times New Roman" pitchFamily="18" charset="0"/>
                      </a:endParaRPr>
                    </a:p>
                  </a:txBody>
                  <a:tcPr marL="91435" marR="91435" marT="45726" marB="4572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fr-FR" sz="1800" b="1" dirty="0" smtClean="0">
                        <a:solidFill>
                          <a:schemeClr val="accent1"/>
                        </a:solidFill>
                        <a:latin typeface="Times New Roman" pitchFamily="18" charset="0"/>
                        <a:cs typeface="Times New Roman" pitchFamily="18" charset="0"/>
                      </a:endParaRPr>
                    </a:p>
                  </a:txBody>
                  <a:tcPr marL="91435" marR="91435" marT="45726" marB="45726"/>
                </a:tc>
              </a:tr>
              <a:tr h="640161">
                <a:tc>
                  <a:txBody>
                    <a:bodyPr/>
                    <a:lstStyle/>
                    <a:p>
                      <a:pPr algn="ctr"/>
                      <a:endParaRPr lang="fr-FR" sz="1800" b="1" dirty="0">
                        <a:solidFill>
                          <a:srgbClr val="FF0000"/>
                        </a:solidFill>
                        <a:latin typeface="Times New Roman" pitchFamily="18" charset="0"/>
                        <a:cs typeface="Times New Roman" pitchFamily="18" charset="0"/>
                      </a:endParaRPr>
                    </a:p>
                  </a:txBody>
                  <a:tcPr marL="91435" marR="91435" marT="45726" marB="45726"/>
                </a:tc>
                <a:tc>
                  <a:txBody>
                    <a:bodyPr/>
                    <a:lstStyle/>
                    <a:p>
                      <a:pPr algn="ctr"/>
                      <a:endParaRPr lang="fr-FR" sz="1800" b="1" dirty="0">
                        <a:solidFill>
                          <a:schemeClr val="accent1"/>
                        </a:solidFill>
                        <a:latin typeface="Times New Roman" pitchFamily="18" charset="0"/>
                        <a:cs typeface="Times New Roman" pitchFamily="18" charset="0"/>
                      </a:endParaRPr>
                    </a:p>
                  </a:txBody>
                  <a:tcPr marL="91435" marR="91435" marT="45726" marB="45726"/>
                </a:tc>
              </a:tr>
            </a:tbl>
          </a:graphicData>
        </a:graphic>
      </p:graphicFrame>
      <p:sp>
        <p:nvSpPr>
          <p:cNvPr id="91198" name="Rectangle 2"/>
          <p:cNvSpPr>
            <a:spLocks noChangeArrowheads="1"/>
          </p:cNvSpPr>
          <p:nvPr/>
        </p:nvSpPr>
        <p:spPr bwMode="auto">
          <a:xfrm>
            <a:off x="6269038" y="1509713"/>
            <a:ext cx="1358900" cy="368300"/>
          </a:xfrm>
          <a:prstGeom prst="rect">
            <a:avLst/>
          </a:prstGeom>
          <a:noFill/>
          <a:ln w="9525">
            <a:noFill/>
            <a:miter lim="800000"/>
            <a:headEnd/>
            <a:tailEnd/>
          </a:ln>
        </p:spPr>
        <p:txBody>
          <a:bodyPr wrap="none">
            <a:spAutoFit/>
          </a:bodyPr>
          <a:lstStyle/>
          <a:p>
            <a:pPr algn="ctr"/>
            <a:r>
              <a:rPr lang="fr-FR">
                <a:latin typeface="Times New Roman" pitchFamily="18" charset="0"/>
                <a:cs typeface="Times New Roman" pitchFamily="18" charset="0"/>
              </a:rPr>
              <a:t>BANQUE </a:t>
            </a:r>
            <a:r>
              <a:rPr lang="fr-FR" b="1">
                <a:latin typeface="Times New Roman" pitchFamily="18" charset="0"/>
                <a:cs typeface="Times New Roman" pitchFamily="18" charset="0"/>
              </a:rPr>
              <a:t>B</a:t>
            </a:r>
          </a:p>
        </p:txBody>
      </p:sp>
      <p:cxnSp>
        <p:nvCxnSpPr>
          <p:cNvPr id="13" name="Connecteur droit avec flèche 12"/>
          <p:cNvCxnSpPr/>
          <p:nvPr/>
        </p:nvCxnSpPr>
        <p:spPr>
          <a:xfrm flipH="1">
            <a:off x="2195513" y="4635500"/>
            <a:ext cx="3455987"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1200" name="Rectangle 9"/>
          <p:cNvSpPr>
            <a:spLocks noChangeArrowheads="1"/>
          </p:cNvSpPr>
          <p:nvPr/>
        </p:nvSpPr>
        <p:spPr bwMode="auto">
          <a:xfrm>
            <a:off x="4332288" y="4265613"/>
            <a:ext cx="1025525" cy="369887"/>
          </a:xfrm>
          <a:prstGeom prst="rect">
            <a:avLst/>
          </a:prstGeom>
          <a:noFill/>
          <a:ln w="9525">
            <a:noFill/>
            <a:miter lim="800000"/>
            <a:headEnd/>
            <a:tailEnd/>
          </a:ln>
        </p:spPr>
        <p:txBody>
          <a:bodyPr wrap="none">
            <a:spAutoFit/>
          </a:bodyPr>
          <a:lstStyle/>
          <a:p>
            <a:r>
              <a:rPr lang="fr-FR" i="1">
                <a:solidFill>
                  <a:schemeClr val="tx2"/>
                </a:solidFill>
                <a:latin typeface="Times New Roman" pitchFamily="18" charset="0"/>
                <a:cs typeface="Times New Roman" pitchFamily="18" charset="0"/>
              </a:rPr>
              <a:t>Flux réel</a:t>
            </a:r>
          </a:p>
        </p:txBody>
      </p:sp>
      <p:sp>
        <p:nvSpPr>
          <p:cNvPr id="91201" name="ZoneTexte 13"/>
          <p:cNvSpPr txBox="1">
            <a:spLocks noChangeArrowheads="1"/>
          </p:cNvSpPr>
          <p:nvPr/>
        </p:nvSpPr>
        <p:spPr bwMode="auto">
          <a:xfrm>
            <a:off x="3429000" y="5214938"/>
            <a:ext cx="2428875" cy="369887"/>
          </a:xfrm>
          <a:prstGeom prst="rect">
            <a:avLst/>
          </a:prstGeom>
          <a:noFill/>
          <a:ln w="9525">
            <a:noFill/>
            <a:miter lim="800000"/>
            <a:headEnd/>
            <a:tailEnd/>
          </a:ln>
        </p:spPr>
        <p:txBody>
          <a:bodyPr>
            <a:spAutoFit/>
          </a:bodyPr>
          <a:lstStyle/>
          <a:p>
            <a:r>
              <a:rPr lang="fr-FR" i="1">
                <a:solidFill>
                  <a:schemeClr val="tx2"/>
                </a:solidFill>
                <a:latin typeface="Times New Roman" pitchFamily="18" charset="0"/>
                <a:cs typeface="Times New Roman" pitchFamily="18" charset="0"/>
              </a:rPr>
              <a:t>Règlement par chèque</a:t>
            </a:r>
          </a:p>
        </p:txBody>
      </p:sp>
      <p:cxnSp>
        <p:nvCxnSpPr>
          <p:cNvPr id="15" name="Connecteur droit avec flèche 14"/>
          <p:cNvCxnSpPr/>
          <p:nvPr/>
        </p:nvCxnSpPr>
        <p:spPr>
          <a:xfrm flipV="1">
            <a:off x="2571750" y="5000625"/>
            <a:ext cx="2873375" cy="127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 name="Espace réservé du pied de page 15"/>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re 1"/>
          <p:cNvSpPr>
            <a:spLocks noGrp="1"/>
          </p:cNvSpPr>
          <p:nvPr>
            <p:ph type="title"/>
          </p:nvPr>
        </p:nvSpPr>
        <p:spPr/>
        <p:txBody>
          <a:bodyPr/>
          <a:lstStyle/>
          <a:p>
            <a:pPr eaLnBrk="1" hangingPunct="1">
              <a:defRPr/>
            </a:pPr>
            <a:r>
              <a:rPr lang="fr-FR" dirty="0" smtClean="0">
                <a:effectLst>
                  <a:outerShdw blurRad="38100" dist="38100" dir="2700000" algn="tl">
                    <a:srgbClr val="000000">
                      <a:alpha val="43137"/>
                    </a:srgbClr>
                  </a:outerShdw>
                </a:effectLst>
                <a:latin typeface="Times New Roman" pitchFamily="18" charset="0"/>
                <a:cs typeface="Times New Roman" pitchFamily="18" charset="0"/>
              </a:rPr>
              <a:t>Circuit du Modèle Multiple</a:t>
            </a:r>
          </a:p>
        </p:txBody>
      </p:sp>
      <p:graphicFrame>
        <p:nvGraphicFramePr>
          <p:cNvPr id="4" name="Espace réservé du contenu 3"/>
          <p:cNvGraphicFramePr>
            <a:graphicFrameLocks noGrp="1"/>
          </p:cNvGraphicFramePr>
          <p:nvPr>
            <p:ph idx="1"/>
          </p:nvPr>
        </p:nvGraphicFramePr>
        <p:xfrm>
          <a:off x="544513" y="1989138"/>
          <a:ext cx="3019425" cy="1455737"/>
        </p:xfrm>
        <a:graphic>
          <a:graphicData uri="http://schemas.openxmlformats.org/drawingml/2006/table">
            <a:tbl>
              <a:tblPr firstRow="1" bandRow="1">
                <a:tableStyleId>{5C22544A-7EE6-4342-B048-85BDC9FD1C3A}</a:tableStyleId>
              </a:tblPr>
              <a:tblGrid>
                <a:gridCol w="1219210"/>
                <a:gridCol w="1800215"/>
              </a:tblGrid>
              <a:tr h="407852">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41" marR="91441" marT="45698" marB="45698"/>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41" marR="91441" marT="45698" marB="45698"/>
                </a:tc>
              </a:tr>
              <a:tr h="407852">
                <a:tc>
                  <a:txBody>
                    <a:bodyPr/>
                    <a:lstStyle/>
                    <a:p>
                      <a:pPr algn="ctr"/>
                      <a:endParaRPr lang="fr-FR" sz="1800" dirty="0">
                        <a:latin typeface="Times New Roman" pitchFamily="18" charset="0"/>
                        <a:cs typeface="Times New Roman" pitchFamily="18" charset="0"/>
                      </a:endParaRPr>
                    </a:p>
                  </a:txBody>
                  <a:tcPr marL="91441" marR="91441" marT="45698" marB="45698"/>
                </a:tc>
                <a:tc>
                  <a:txBody>
                    <a:bodyPr/>
                    <a:lstStyle/>
                    <a:p>
                      <a:pPr algn="ctr"/>
                      <a:r>
                        <a:rPr lang="fr-FR" sz="1800" b="0" dirty="0" smtClean="0">
                          <a:latin typeface="Times New Roman" pitchFamily="18" charset="0"/>
                          <a:cs typeface="Times New Roman" pitchFamily="18" charset="0"/>
                        </a:rPr>
                        <a:t>Cc.</a:t>
                      </a:r>
                      <a:r>
                        <a:rPr lang="fr-FR" sz="1800" b="0" baseline="0" dirty="0" smtClean="0">
                          <a:latin typeface="Times New Roman" pitchFamily="18" charset="0"/>
                          <a:cs typeface="Times New Roman" pitchFamily="18" charset="0"/>
                        </a:rPr>
                        <a:t> A1 = 100</a:t>
                      </a:r>
                      <a:endParaRPr lang="fr-FR" sz="1800" b="0" dirty="0">
                        <a:latin typeface="Times New Roman" pitchFamily="18" charset="0"/>
                        <a:cs typeface="Times New Roman" pitchFamily="18" charset="0"/>
                      </a:endParaRPr>
                    </a:p>
                  </a:txBody>
                  <a:tcPr marL="91441" marR="91441" marT="45698" marB="45698"/>
                </a:tc>
              </a:tr>
              <a:tr h="640032">
                <a:tc>
                  <a:txBody>
                    <a:bodyPr/>
                    <a:lstStyle/>
                    <a:p>
                      <a:pPr algn="ctr"/>
                      <a:endParaRPr lang="fr-FR" sz="1800">
                        <a:latin typeface="Times New Roman" pitchFamily="18" charset="0"/>
                        <a:cs typeface="Times New Roman" pitchFamily="18" charset="0"/>
                      </a:endParaRPr>
                    </a:p>
                  </a:txBody>
                  <a:tcPr marL="91441" marR="91441" marT="45698" marB="45698"/>
                </a:tc>
                <a:tc>
                  <a:txBody>
                    <a:bodyPr/>
                    <a:lstStyle/>
                    <a:p>
                      <a:pPr algn="ctr"/>
                      <a:endParaRPr lang="fr-FR" sz="1800" b="1" dirty="0">
                        <a:solidFill>
                          <a:srgbClr val="FF0000"/>
                        </a:solidFill>
                        <a:latin typeface="Times New Roman" pitchFamily="18" charset="0"/>
                        <a:cs typeface="Times New Roman" pitchFamily="18" charset="0"/>
                      </a:endParaRPr>
                    </a:p>
                  </a:txBody>
                  <a:tcPr marL="91441" marR="91441" marT="45698" marB="45698"/>
                </a:tc>
              </a:tr>
            </a:tbl>
          </a:graphicData>
        </a:graphic>
      </p:graphicFrame>
      <p:graphicFrame>
        <p:nvGraphicFramePr>
          <p:cNvPr id="5" name="Espace réservé du contenu 3"/>
          <p:cNvGraphicFramePr>
            <a:graphicFrameLocks/>
          </p:cNvGraphicFramePr>
          <p:nvPr/>
        </p:nvGraphicFramePr>
        <p:xfrm>
          <a:off x="179388" y="4078288"/>
          <a:ext cx="3816350" cy="1096962"/>
        </p:xfrm>
        <a:graphic>
          <a:graphicData uri="http://schemas.openxmlformats.org/drawingml/2006/table">
            <a:tbl>
              <a:tblPr firstRow="1" bandRow="1">
                <a:tableStyleId>{5C22544A-7EE6-4342-B048-85BDC9FD1C3A}</a:tableStyleId>
              </a:tblPr>
              <a:tblGrid>
                <a:gridCol w="2376218"/>
                <a:gridCol w="1440132"/>
              </a:tblGrid>
              <a:tr h="365654">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38" marR="91438" marT="45680" marB="45680"/>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38" marR="91438" marT="45680" marB="45680"/>
                </a:tc>
              </a:tr>
              <a:tr h="365654">
                <a:tc>
                  <a:txBody>
                    <a:bodyPr/>
                    <a:lstStyle/>
                    <a:p>
                      <a:pPr algn="ctr"/>
                      <a:r>
                        <a:rPr lang="fr-FR" sz="1800" b="1" dirty="0" smtClean="0">
                          <a:solidFill>
                            <a:schemeClr val="accent1"/>
                          </a:solidFill>
                          <a:latin typeface="Times New Roman" pitchFamily="18" charset="0"/>
                          <a:cs typeface="Times New Roman" pitchFamily="18" charset="0"/>
                        </a:rPr>
                        <a:t>Actif</a:t>
                      </a:r>
                      <a:r>
                        <a:rPr lang="fr-FR" sz="1800" b="1" baseline="0" dirty="0" smtClean="0">
                          <a:solidFill>
                            <a:schemeClr val="accent1"/>
                          </a:solidFill>
                          <a:latin typeface="Times New Roman" pitchFamily="18" charset="0"/>
                          <a:cs typeface="Times New Roman" pitchFamily="18" charset="0"/>
                        </a:rPr>
                        <a:t> réel= +100</a:t>
                      </a:r>
                      <a:endParaRPr lang="fr-FR" sz="1800" b="1" dirty="0">
                        <a:solidFill>
                          <a:schemeClr val="accent1"/>
                        </a:solidFill>
                        <a:latin typeface="Times New Roman" pitchFamily="18" charset="0"/>
                        <a:cs typeface="Times New Roman" pitchFamily="18" charset="0"/>
                      </a:endParaRPr>
                    </a:p>
                  </a:txBody>
                  <a:tcPr marL="91438" marR="91438" marT="45680" marB="45680"/>
                </a:tc>
                <a:tc>
                  <a:txBody>
                    <a:bodyPr/>
                    <a:lstStyle/>
                    <a:p>
                      <a:pPr algn="ctr"/>
                      <a:endParaRPr lang="fr-FR" sz="1800">
                        <a:latin typeface="Times New Roman" pitchFamily="18" charset="0"/>
                        <a:cs typeface="Times New Roman" pitchFamily="18" charset="0"/>
                      </a:endParaRPr>
                    </a:p>
                  </a:txBody>
                  <a:tcPr marL="91438" marR="91438" marT="45680" marB="45680"/>
                </a:tc>
              </a:tr>
              <a:tr h="365654">
                <a:tc>
                  <a:txBody>
                    <a:bodyPr/>
                    <a:lstStyle/>
                    <a:p>
                      <a:pPr algn="ctr"/>
                      <a:r>
                        <a:rPr lang="fr-FR" sz="1800" dirty="0" smtClean="0">
                          <a:latin typeface="Times New Roman" pitchFamily="18" charset="0"/>
                          <a:cs typeface="Times New Roman" pitchFamily="18" charset="0"/>
                        </a:rPr>
                        <a:t>Actif monétaire = 100</a:t>
                      </a:r>
                      <a:endParaRPr lang="fr-FR" sz="1800" dirty="0">
                        <a:latin typeface="Times New Roman" pitchFamily="18" charset="0"/>
                        <a:cs typeface="Times New Roman" pitchFamily="18" charset="0"/>
                      </a:endParaRPr>
                    </a:p>
                  </a:txBody>
                  <a:tcPr marL="91438" marR="91438" marT="45680" marB="45680"/>
                </a:tc>
                <a:tc>
                  <a:txBody>
                    <a:bodyPr/>
                    <a:lstStyle/>
                    <a:p>
                      <a:pPr algn="ctr"/>
                      <a:endParaRPr lang="fr-FR" sz="1800" dirty="0">
                        <a:latin typeface="Times New Roman" pitchFamily="18" charset="0"/>
                        <a:cs typeface="Times New Roman" pitchFamily="18" charset="0"/>
                      </a:endParaRPr>
                    </a:p>
                  </a:txBody>
                  <a:tcPr marL="91438" marR="91438" marT="45680" marB="45680"/>
                </a:tc>
              </a:tr>
            </a:tbl>
          </a:graphicData>
        </a:graphic>
      </p:graphicFrame>
      <p:graphicFrame>
        <p:nvGraphicFramePr>
          <p:cNvPr id="6" name="Espace réservé du contenu 3"/>
          <p:cNvGraphicFramePr>
            <a:graphicFrameLocks/>
          </p:cNvGraphicFramePr>
          <p:nvPr/>
        </p:nvGraphicFramePr>
        <p:xfrm>
          <a:off x="5429250" y="4078288"/>
          <a:ext cx="3457575" cy="1096962"/>
        </p:xfrm>
        <a:graphic>
          <a:graphicData uri="http://schemas.openxmlformats.org/drawingml/2006/table">
            <a:tbl>
              <a:tblPr firstRow="1" bandRow="1">
                <a:tableStyleId>{5C22544A-7EE6-4342-B048-85BDC9FD1C3A}</a:tableStyleId>
              </a:tblPr>
              <a:tblGrid>
                <a:gridCol w="2447684"/>
                <a:gridCol w="1009891"/>
              </a:tblGrid>
              <a:tr h="365654">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18" marR="91418" marT="45680" marB="45680"/>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18" marR="91418" marT="45680" marB="45680"/>
                </a:tc>
              </a:tr>
              <a:tr h="365654">
                <a:tc>
                  <a:txBody>
                    <a:bodyPr/>
                    <a:lstStyle/>
                    <a:p>
                      <a:pPr algn="ctr"/>
                      <a:r>
                        <a:rPr lang="fr-FR" sz="1800" dirty="0" smtClean="0">
                          <a:latin typeface="Times New Roman" pitchFamily="18" charset="0"/>
                          <a:cs typeface="Times New Roman" pitchFamily="18" charset="0"/>
                        </a:rPr>
                        <a:t>Actif réel = -</a:t>
                      </a:r>
                      <a:r>
                        <a:rPr lang="fr-FR" sz="1800" baseline="0" dirty="0" smtClean="0">
                          <a:latin typeface="Times New Roman" pitchFamily="18" charset="0"/>
                          <a:cs typeface="Times New Roman" pitchFamily="18" charset="0"/>
                        </a:rPr>
                        <a:t> </a:t>
                      </a:r>
                      <a:r>
                        <a:rPr lang="fr-FR" sz="1800" dirty="0" smtClean="0">
                          <a:latin typeface="Times New Roman" pitchFamily="18" charset="0"/>
                          <a:cs typeface="Times New Roman" pitchFamily="18" charset="0"/>
                        </a:rPr>
                        <a:t>100</a:t>
                      </a:r>
                      <a:endParaRPr lang="fr-FR" sz="1800" dirty="0">
                        <a:latin typeface="Times New Roman" pitchFamily="18" charset="0"/>
                        <a:cs typeface="Times New Roman" pitchFamily="18" charset="0"/>
                      </a:endParaRPr>
                    </a:p>
                  </a:txBody>
                  <a:tcPr marL="91418" marR="91418" marT="45680" marB="45680"/>
                </a:tc>
                <a:tc>
                  <a:txBody>
                    <a:bodyPr/>
                    <a:lstStyle/>
                    <a:p>
                      <a:pPr algn="ctr"/>
                      <a:endParaRPr lang="fr-FR" sz="1800">
                        <a:latin typeface="Times New Roman" pitchFamily="18" charset="0"/>
                        <a:cs typeface="Times New Roman" pitchFamily="18" charset="0"/>
                      </a:endParaRPr>
                    </a:p>
                  </a:txBody>
                  <a:tcPr marL="91418" marR="91418" marT="45680" marB="45680"/>
                </a:tc>
              </a:tr>
              <a:tr h="365654">
                <a:tc>
                  <a:txBody>
                    <a:bodyPr/>
                    <a:lstStyle/>
                    <a:p>
                      <a:pPr algn="ctr"/>
                      <a:r>
                        <a:rPr lang="fr-FR" sz="1800" b="1" dirty="0" smtClean="0">
                          <a:solidFill>
                            <a:schemeClr val="accent1"/>
                          </a:solidFill>
                          <a:latin typeface="Times New Roman" pitchFamily="18" charset="0"/>
                          <a:cs typeface="Times New Roman" pitchFamily="18" charset="0"/>
                        </a:rPr>
                        <a:t>C.</a:t>
                      </a:r>
                      <a:r>
                        <a:rPr lang="fr-FR" sz="1800" b="1" baseline="0" dirty="0" smtClean="0">
                          <a:solidFill>
                            <a:schemeClr val="accent1"/>
                          </a:solidFill>
                          <a:latin typeface="Times New Roman" pitchFamily="18" charset="0"/>
                          <a:cs typeface="Times New Roman" pitchFamily="18" charset="0"/>
                        </a:rPr>
                        <a:t> Banque A </a:t>
                      </a:r>
                      <a:r>
                        <a:rPr lang="fr-FR" sz="1800" b="1" dirty="0" smtClean="0">
                          <a:solidFill>
                            <a:schemeClr val="accent1"/>
                          </a:solidFill>
                          <a:latin typeface="Times New Roman" pitchFamily="18" charset="0"/>
                          <a:cs typeface="Times New Roman" pitchFamily="18" charset="0"/>
                        </a:rPr>
                        <a:t>= +100</a:t>
                      </a:r>
                      <a:endParaRPr lang="fr-FR" sz="1800" b="1" dirty="0">
                        <a:solidFill>
                          <a:schemeClr val="accent1"/>
                        </a:solidFill>
                        <a:latin typeface="Times New Roman" pitchFamily="18" charset="0"/>
                        <a:cs typeface="Times New Roman" pitchFamily="18" charset="0"/>
                      </a:endParaRPr>
                    </a:p>
                  </a:txBody>
                  <a:tcPr marL="91418" marR="91418" marT="45680" marB="45680"/>
                </a:tc>
                <a:tc>
                  <a:txBody>
                    <a:bodyPr/>
                    <a:lstStyle/>
                    <a:p>
                      <a:pPr algn="ctr"/>
                      <a:endParaRPr lang="fr-FR" sz="1800" dirty="0">
                        <a:latin typeface="Times New Roman" pitchFamily="18" charset="0"/>
                        <a:cs typeface="Times New Roman" pitchFamily="18" charset="0"/>
                      </a:endParaRPr>
                    </a:p>
                  </a:txBody>
                  <a:tcPr marL="91418" marR="91418" marT="45680" marB="45680"/>
                </a:tc>
              </a:tr>
            </a:tbl>
          </a:graphicData>
        </a:graphic>
      </p:graphicFrame>
      <p:sp>
        <p:nvSpPr>
          <p:cNvPr id="92205" name="ZoneTexte 6"/>
          <p:cNvSpPr txBox="1">
            <a:spLocks noChangeArrowheads="1"/>
          </p:cNvSpPr>
          <p:nvPr/>
        </p:nvSpPr>
        <p:spPr bwMode="auto">
          <a:xfrm>
            <a:off x="1547813" y="1509713"/>
            <a:ext cx="1511300" cy="368300"/>
          </a:xfrm>
          <a:prstGeom prst="rect">
            <a:avLst/>
          </a:prstGeom>
          <a:noFill/>
          <a:ln w="9525">
            <a:noFill/>
            <a:miter lim="800000"/>
            <a:headEnd/>
            <a:tailEnd/>
          </a:ln>
        </p:spPr>
        <p:txBody>
          <a:bodyPr>
            <a:spAutoFit/>
          </a:bodyPr>
          <a:lstStyle/>
          <a:p>
            <a:pPr algn="ctr"/>
            <a:r>
              <a:rPr lang="fr-FR">
                <a:latin typeface="Times New Roman" pitchFamily="18" charset="0"/>
                <a:cs typeface="Times New Roman" pitchFamily="18" charset="0"/>
              </a:rPr>
              <a:t>BANQUE </a:t>
            </a:r>
            <a:r>
              <a:rPr lang="fr-FR" b="1">
                <a:latin typeface="Times New Roman" pitchFamily="18" charset="0"/>
                <a:cs typeface="Times New Roman" pitchFamily="18" charset="0"/>
              </a:rPr>
              <a:t>A</a:t>
            </a:r>
          </a:p>
        </p:txBody>
      </p:sp>
      <p:sp>
        <p:nvSpPr>
          <p:cNvPr id="92206" name="ZoneTexte 7"/>
          <p:cNvSpPr txBox="1">
            <a:spLocks noChangeArrowheads="1"/>
          </p:cNvSpPr>
          <p:nvPr/>
        </p:nvSpPr>
        <p:spPr bwMode="auto">
          <a:xfrm>
            <a:off x="6732588" y="3713163"/>
            <a:ext cx="1295400" cy="369887"/>
          </a:xfrm>
          <a:prstGeom prst="rect">
            <a:avLst/>
          </a:prstGeom>
          <a:noFill/>
          <a:ln w="9525">
            <a:noFill/>
            <a:miter lim="800000"/>
            <a:headEnd/>
            <a:tailEnd/>
          </a:ln>
        </p:spPr>
        <p:txBody>
          <a:bodyPr>
            <a:spAutoFit/>
          </a:bodyPr>
          <a:lstStyle/>
          <a:p>
            <a:r>
              <a:rPr lang="fr-FR">
                <a:latin typeface="Times New Roman" pitchFamily="18" charset="0"/>
                <a:cs typeface="Times New Roman" pitchFamily="18" charset="0"/>
              </a:rPr>
              <a:t>AENF 2</a:t>
            </a:r>
          </a:p>
        </p:txBody>
      </p:sp>
      <p:sp>
        <p:nvSpPr>
          <p:cNvPr id="92207" name="ZoneTexte 8"/>
          <p:cNvSpPr txBox="1">
            <a:spLocks noChangeArrowheads="1"/>
          </p:cNvSpPr>
          <p:nvPr/>
        </p:nvSpPr>
        <p:spPr bwMode="auto">
          <a:xfrm>
            <a:off x="1693863" y="3708400"/>
            <a:ext cx="1225550" cy="369888"/>
          </a:xfrm>
          <a:prstGeom prst="rect">
            <a:avLst/>
          </a:prstGeom>
          <a:noFill/>
          <a:ln w="9525">
            <a:noFill/>
            <a:miter lim="800000"/>
            <a:headEnd/>
            <a:tailEnd/>
          </a:ln>
        </p:spPr>
        <p:txBody>
          <a:bodyPr>
            <a:spAutoFit/>
          </a:bodyPr>
          <a:lstStyle/>
          <a:p>
            <a:r>
              <a:rPr lang="fr-FR">
                <a:latin typeface="Times New Roman" pitchFamily="18" charset="0"/>
                <a:cs typeface="Times New Roman" pitchFamily="18" charset="0"/>
              </a:rPr>
              <a:t>AENF 1</a:t>
            </a:r>
          </a:p>
        </p:txBody>
      </p:sp>
      <p:graphicFrame>
        <p:nvGraphicFramePr>
          <p:cNvPr id="11" name="Espace réservé du contenu 3"/>
          <p:cNvGraphicFramePr>
            <a:graphicFrameLocks/>
          </p:cNvGraphicFramePr>
          <p:nvPr/>
        </p:nvGraphicFramePr>
        <p:xfrm>
          <a:off x="5292725" y="1989138"/>
          <a:ext cx="3128963" cy="1444625"/>
        </p:xfrm>
        <a:graphic>
          <a:graphicData uri="http://schemas.openxmlformats.org/drawingml/2006/table">
            <a:tbl>
              <a:tblPr firstRow="1" bandRow="1">
                <a:tableStyleId>{5C22544A-7EE6-4342-B048-85BDC9FD1C3A}</a:tableStyleId>
              </a:tblPr>
              <a:tblGrid>
                <a:gridCol w="1564482"/>
                <a:gridCol w="1564482"/>
              </a:tblGrid>
              <a:tr h="402232">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35" marR="91435" marT="45726" marB="45726"/>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35" marR="91435" marT="45726" marB="45726"/>
                </a:tc>
              </a:tr>
              <a:tr h="402232">
                <a:tc>
                  <a:txBody>
                    <a:bodyPr/>
                    <a:lstStyle/>
                    <a:p>
                      <a:pPr algn="ctr"/>
                      <a:endParaRPr lang="fr-FR" sz="1800" dirty="0">
                        <a:latin typeface="Times New Roman" pitchFamily="18" charset="0"/>
                        <a:cs typeface="Times New Roman" pitchFamily="18" charset="0"/>
                      </a:endParaRPr>
                    </a:p>
                  </a:txBody>
                  <a:tcPr marL="91435" marR="91435" marT="45726" marB="4572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fr-FR" sz="1800" b="1" dirty="0" smtClean="0">
                        <a:solidFill>
                          <a:schemeClr val="accent1"/>
                        </a:solidFill>
                        <a:latin typeface="Times New Roman" pitchFamily="18" charset="0"/>
                        <a:cs typeface="Times New Roman" pitchFamily="18" charset="0"/>
                      </a:endParaRPr>
                    </a:p>
                  </a:txBody>
                  <a:tcPr marL="91435" marR="91435" marT="45726" marB="45726"/>
                </a:tc>
              </a:tr>
              <a:tr h="640161">
                <a:tc>
                  <a:txBody>
                    <a:bodyPr/>
                    <a:lstStyle/>
                    <a:p>
                      <a:pPr algn="ctr"/>
                      <a:endParaRPr lang="fr-FR" sz="1800" b="1" dirty="0">
                        <a:solidFill>
                          <a:srgbClr val="FF0000"/>
                        </a:solidFill>
                        <a:latin typeface="Times New Roman" pitchFamily="18" charset="0"/>
                        <a:cs typeface="Times New Roman" pitchFamily="18" charset="0"/>
                      </a:endParaRPr>
                    </a:p>
                  </a:txBody>
                  <a:tcPr marL="91435" marR="91435" marT="45726" marB="45726"/>
                </a:tc>
                <a:tc>
                  <a:txBody>
                    <a:bodyPr/>
                    <a:lstStyle/>
                    <a:p>
                      <a:pPr algn="ctr"/>
                      <a:endParaRPr lang="fr-FR" sz="1800" b="1" dirty="0">
                        <a:solidFill>
                          <a:schemeClr val="accent1"/>
                        </a:solidFill>
                        <a:latin typeface="Times New Roman" pitchFamily="18" charset="0"/>
                        <a:cs typeface="Times New Roman" pitchFamily="18" charset="0"/>
                      </a:endParaRPr>
                    </a:p>
                  </a:txBody>
                  <a:tcPr marL="91435" marR="91435" marT="45726" marB="45726"/>
                </a:tc>
              </a:tr>
            </a:tbl>
          </a:graphicData>
        </a:graphic>
      </p:graphicFrame>
      <p:sp>
        <p:nvSpPr>
          <p:cNvPr id="92222" name="Rectangle 2"/>
          <p:cNvSpPr>
            <a:spLocks noChangeArrowheads="1"/>
          </p:cNvSpPr>
          <p:nvPr/>
        </p:nvSpPr>
        <p:spPr bwMode="auto">
          <a:xfrm>
            <a:off x="6269038" y="1509713"/>
            <a:ext cx="1358900" cy="368300"/>
          </a:xfrm>
          <a:prstGeom prst="rect">
            <a:avLst/>
          </a:prstGeom>
          <a:noFill/>
          <a:ln w="9525">
            <a:noFill/>
            <a:miter lim="800000"/>
            <a:headEnd/>
            <a:tailEnd/>
          </a:ln>
        </p:spPr>
        <p:txBody>
          <a:bodyPr wrap="none">
            <a:spAutoFit/>
          </a:bodyPr>
          <a:lstStyle/>
          <a:p>
            <a:pPr algn="ctr"/>
            <a:r>
              <a:rPr lang="fr-FR">
                <a:latin typeface="Times New Roman" pitchFamily="18" charset="0"/>
                <a:cs typeface="Times New Roman" pitchFamily="18" charset="0"/>
              </a:rPr>
              <a:t>BANQUE </a:t>
            </a:r>
            <a:r>
              <a:rPr lang="fr-FR" b="1">
                <a:latin typeface="Times New Roman" pitchFamily="18" charset="0"/>
                <a:cs typeface="Times New Roman" pitchFamily="18" charset="0"/>
              </a:rPr>
              <a:t>B</a:t>
            </a:r>
          </a:p>
        </p:txBody>
      </p:sp>
      <p:cxnSp>
        <p:nvCxnSpPr>
          <p:cNvPr id="13" name="Connecteur droit avec flèche 12"/>
          <p:cNvCxnSpPr/>
          <p:nvPr/>
        </p:nvCxnSpPr>
        <p:spPr>
          <a:xfrm flipH="1">
            <a:off x="2195513" y="4635500"/>
            <a:ext cx="3455987"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2224" name="Rectangle 9"/>
          <p:cNvSpPr>
            <a:spLocks noChangeArrowheads="1"/>
          </p:cNvSpPr>
          <p:nvPr/>
        </p:nvSpPr>
        <p:spPr bwMode="auto">
          <a:xfrm>
            <a:off x="4332288" y="4265613"/>
            <a:ext cx="1025525" cy="369887"/>
          </a:xfrm>
          <a:prstGeom prst="rect">
            <a:avLst/>
          </a:prstGeom>
          <a:noFill/>
          <a:ln w="9525">
            <a:noFill/>
            <a:miter lim="800000"/>
            <a:headEnd/>
            <a:tailEnd/>
          </a:ln>
        </p:spPr>
        <p:txBody>
          <a:bodyPr wrap="none">
            <a:spAutoFit/>
          </a:bodyPr>
          <a:lstStyle/>
          <a:p>
            <a:r>
              <a:rPr lang="fr-FR" i="1">
                <a:solidFill>
                  <a:schemeClr val="tx2"/>
                </a:solidFill>
                <a:latin typeface="Times New Roman" pitchFamily="18" charset="0"/>
                <a:cs typeface="Times New Roman" pitchFamily="18" charset="0"/>
              </a:rPr>
              <a:t>Flux réel</a:t>
            </a:r>
          </a:p>
        </p:txBody>
      </p:sp>
      <p:sp>
        <p:nvSpPr>
          <p:cNvPr id="92225" name="ZoneTexte 13"/>
          <p:cNvSpPr txBox="1">
            <a:spLocks noChangeArrowheads="1"/>
          </p:cNvSpPr>
          <p:nvPr/>
        </p:nvSpPr>
        <p:spPr bwMode="auto">
          <a:xfrm>
            <a:off x="3429000" y="4987925"/>
            <a:ext cx="2428875" cy="369888"/>
          </a:xfrm>
          <a:prstGeom prst="rect">
            <a:avLst/>
          </a:prstGeom>
          <a:noFill/>
          <a:ln w="9525">
            <a:noFill/>
            <a:miter lim="800000"/>
            <a:headEnd/>
            <a:tailEnd/>
          </a:ln>
        </p:spPr>
        <p:txBody>
          <a:bodyPr>
            <a:spAutoFit/>
          </a:bodyPr>
          <a:lstStyle/>
          <a:p>
            <a:r>
              <a:rPr lang="fr-FR" i="1">
                <a:solidFill>
                  <a:schemeClr val="tx2"/>
                </a:solidFill>
                <a:latin typeface="Times New Roman" pitchFamily="18" charset="0"/>
                <a:cs typeface="Times New Roman" pitchFamily="18" charset="0"/>
              </a:rPr>
              <a:t>Règlement par chèque</a:t>
            </a:r>
          </a:p>
        </p:txBody>
      </p:sp>
      <p:cxnSp>
        <p:nvCxnSpPr>
          <p:cNvPr id="15" name="Connecteur droit avec flèche 14"/>
          <p:cNvCxnSpPr/>
          <p:nvPr/>
        </p:nvCxnSpPr>
        <p:spPr>
          <a:xfrm flipV="1">
            <a:off x="2571750" y="5000625"/>
            <a:ext cx="2873375" cy="127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Connecteur droit avec flèche 15"/>
          <p:cNvCxnSpPr/>
          <p:nvPr/>
        </p:nvCxnSpPr>
        <p:spPr>
          <a:xfrm rot="5400000" flipH="1" flipV="1">
            <a:off x="7573169" y="3785394"/>
            <a:ext cx="2714625"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2228" name="ZoneTexte 18"/>
          <p:cNvSpPr txBox="1">
            <a:spLocks noChangeArrowheads="1"/>
          </p:cNvSpPr>
          <p:nvPr/>
        </p:nvSpPr>
        <p:spPr bwMode="auto">
          <a:xfrm rot="-5400000">
            <a:off x="7783512" y="3484563"/>
            <a:ext cx="2519363" cy="369888"/>
          </a:xfrm>
          <a:prstGeom prst="rect">
            <a:avLst/>
          </a:prstGeom>
          <a:noFill/>
          <a:ln w="9525">
            <a:noFill/>
            <a:miter lim="800000"/>
            <a:headEnd/>
            <a:tailEnd/>
          </a:ln>
        </p:spPr>
        <p:txBody>
          <a:bodyPr wrap="none">
            <a:spAutoFit/>
          </a:bodyPr>
          <a:lstStyle/>
          <a:p>
            <a:r>
              <a:rPr lang="fr-FR" i="1">
                <a:solidFill>
                  <a:schemeClr val="tx2"/>
                </a:solidFill>
                <a:latin typeface="Times New Roman" pitchFamily="18" charset="0"/>
                <a:cs typeface="Times New Roman" pitchFamily="18" charset="0"/>
              </a:rPr>
              <a:t>Remise à l’encaissement</a:t>
            </a:r>
          </a:p>
        </p:txBody>
      </p:sp>
      <p:sp>
        <p:nvSpPr>
          <p:cNvPr id="17" name="Espace réservé du pied de page 16"/>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42938" y="315913"/>
            <a:ext cx="7772400" cy="1470025"/>
          </a:xfrm>
        </p:spPr>
        <p:txBody>
          <a:bodyPr/>
          <a:lstStyle/>
          <a:p>
            <a:pPr>
              <a:defRPr/>
            </a:pPr>
            <a:r>
              <a:rPr lang="fr-FR" dirty="0" smtClean="0">
                <a:effectLst>
                  <a:outerShdw blurRad="38100" dist="38100" dir="2700000" algn="tl">
                    <a:srgbClr val="000000">
                      <a:alpha val="43137"/>
                    </a:srgbClr>
                  </a:outerShdw>
                </a:effectLst>
                <a:latin typeface="Times New Roman" pitchFamily="18" charset="0"/>
                <a:cs typeface="Times New Roman" pitchFamily="18" charset="0"/>
              </a:rPr>
              <a:t>Monnaie métallique:</a:t>
            </a:r>
            <a:endParaRPr lang="fr-FR"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Sous-titre 2"/>
          <p:cNvSpPr>
            <a:spLocks noGrp="1"/>
          </p:cNvSpPr>
          <p:nvPr>
            <p:ph type="subTitle" idx="1"/>
          </p:nvPr>
        </p:nvSpPr>
        <p:spPr>
          <a:xfrm>
            <a:off x="357188" y="2500313"/>
            <a:ext cx="8429625" cy="2571750"/>
          </a:xfrm>
        </p:spPr>
        <p:txBody>
          <a:bodyPr>
            <a:normAutofit fontScale="92500" lnSpcReduction="20000"/>
          </a:bodyPr>
          <a:lstStyle/>
          <a:p>
            <a:pPr marL="857250" indent="-857250" algn="just">
              <a:buFont typeface="+mj-lt"/>
              <a:buAutoNum type="romanLcPeriod"/>
              <a:defRPr/>
            </a:pPr>
            <a:r>
              <a:rPr lang="fr-FR" sz="4400" dirty="0" smtClean="0">
                <a:solidFill>
                  <a:schemeClr val="tx1"/>
                </a:solidFill>
                <a:latin typeface="Times New Roman" pitchFamily="18" charset="0"/>
                <a:cs typeface="Times New Roman" pitchFamily="18" charset="0"/>
              </a:rPr>
              <a:t> </a:t>
            </a:r>
            <a:r>
              <a:rPr lang="fr-FR" sz="4400" i="1" dirty="0" smtClean="0">
                <a:solidFill>
                  <a:schemeClr val="tx1"/>
                </a:solidFill>
                <a:latin typeface="Times New Roman" pitchFamily="18" charset="0"/>
                <a:cs typeface="Times New Roman" pitchFamily="18" charset="0"/>
              </a:rPr>
              <a:t>Monnaie métallique pesée</a:t>
            </a:r>
          </a:p>
          <a:p>
            <a:pPr marL="857250" indent="-857250" algn="just">
              <a:buFont typeface="+mj-lt"/>
              <a:buAutoNum type="romanLcPeriod"/>
              <a:defRPr/>
            </a:pPr>
            <a:r>
              <a:rPr lang="fr-FR" sz="4400" i="1" dirty="0" smtClean="0">
                <a:solidFill>
                  <a:schemeClr val="tx1"/>
                </a:solidFill>
                <a:latin typeface="Times New Roman" pitchFamily="18" charset="0"/>
                <a:cs typeface="Times New Roman" pitchFamily="18" charset="0"/>
              </a:rPr>
              <a:t> Monnaie métallique comptée</a:t>
            </a:r>
          </a:p>
          <a:p>
            <a:pPr marL="857250" indent="-857250" algn="just">
              <a:buFont typeface="+mj-lt"/>
              <a:buAutoNum type="romanLcPeriod"/>
              <a:defRPr/>
            </a:pPr>
            <a:r>
              <a:rPr lang="fr-FR" sz="4400" i="1" dirty="0" smtClean="0">
                <a:solidFill>
                  <a:schemeClr val="tx1"/>
                </a:solidFill>
                <a:latin typeface="Times New Roman" pitchFamily="18" charset="0"/>
                <a:cs typeface="Times New Roman" pitchFamily="18" charset="0"/>
              </a:rPr>
              <a:t> Monnaie métallique apposée</a:t>
            </a:r>
          </a:p>
          <a:p>
            <a:pPr marL="857250" indent="-857250" algn="just">
              <a:buFont typeface="+mj-lt"/>
              <a:buAutoNum type="romanLcPeriod"/>
              <a:defRPr/>
            </a:pPr>
            <a:r>
              <a:rPr lang="fr-FR" sz="4400" i="1" dirty="0" smtClean="0">
                <a:solidFill>
                  <a:schemeClr val="tx1"/>
                </a:solidFill>
                <a:latin typeface="Times New Roman" pitchFamily="18" charset="0"/>
                <a:cs typeface="Times New Roman" pitchFamily="18" charset="0"/>
              </a:rPr>
              <a:t>Pièces sans valeur intrinsèque</a:t>
            </a:r>
          </a:p>
        </p:txBody>
      </p:sp>
      <p:sp>
        <p:nvSpPr>
          <p:cNvPr id="4" name="Espace réservé du pied de page 3"/>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re 1"/>
          <p:cNvSpPr>
            <a:spLocks noGrp="1"/>
          </p:cNvSpPr>
          <p:nvPr>
            <p:ph type="title"/>
          </p:nvPr>
        </p:nvSpPr>
        <p:spPr/>
        <p:txBody>
          <a:bodyPr/>
          <a:lstStyle/>
          <a:p>
            <a:pPr eaLnBrk="1" hangingPunct="1">
              <a:defRPr/>
            </a:pPr>
            <a:r>
              <a:rPr lang="fr-FR" dirty="0" smtClean="0">
                <a:effectLst>
                  <a:outerShdw blurRad="38100" dist="38100" dir="2700000" algn="tl">
                    <a:srgbClr val="000000">
                      <a:alpha val="43137"/>
                    </a:srgbClr>
                  </a:outerShdw>
                </a:effectLst>
                <a:latin typeface="Times New Roman" pitchFamily="18" charset="0"/>
                <a:cs typeface="Times New Roman" pitchFamily="18" charset="0"/>
              </a:rPr>
              <a:t>Circuit du Modèle Multiple</a:t>
            </a:r>
          </a:p>
        </p:txBody>
      </p:sp>
      <p:graphicFrame>
        <p:nvGraphicFramePr>
          <p:cNvPr id="4" name="Espace réservé du contenu 3"/>
          <p:cNvGraphicFramePr>
            <a:graphicFrameLocks noGrp="1"/>
          </p:cNvGraphicFramePr>
          <p:nvPr>
            <p:ph idx="1"/>
          </p:nvPr>
        </p:nvGraphicFramePr>
        <p:xfrm>
          <a:off x="544513" y="1989138"/>
          <a:ext cx="3019425" cy="1455737"/>
        </p:xfrm>
        <a:graphic>
          <a:graphicData uri="http://schemas.openxmlformats.org/drawingml/2006/table">
            <a:tbl>
              <a:tblPr firstRow="1" bandRow="1">
                <a:tableStyleId>{5C22544A-7EE6-4342-B048-85BDC9FD1C3A}</a:tableStyleId>
              </a:tblPr>
              <a:tblGrid>
                <a:gridCol w="1219210"/>
                <a:gridCol w="1800215"/>
              </a:tblGrid>
              <a:tr h="407852">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41" marR="91441" marT="45698" marB="45698"/>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41" marR="91441" marT="45698" marB="45698"/>
                </a:tc>
              </a:tr>
              <a:tr h="407852">
                <a:tc>
                  <a:txBody>
                    <a:bodyPr/>
                    <a:lstStyle/>
                    <a:p>
                      <a:pPr algn="ctr"/>
                      <a:endParaRPr lang="fr-FR" sz="1800" dirty="0">
                        <a:latin typeface="Times New Roman" pitchFamily="18" charset="0"/>
                        <a:cs typeface="Times New Roman" pitchFamily="18" charset="0"/>
                      </a:endParaRPr>
                    </a:p>
                  </a:txBody>
                  <a:tcPr marL="91441" marR="91441" marT="45698" marB="45698"/>
                </a:tc>
                <a:tc>
                  <a:txBody>
                    <a:bodyPr/>
                    <a:lstStyle/>
                    <a:p>
                      <a:pPr algn="ctr"/>
                      <a:r>
                        <a:rPr lang="fr-FR" sz="1800" b="0" dirty="0" smtClean="0">
                          <a:latin typeface="Times New Roman" pitchFamily="18" charset="0"/>
                          <a:cs typeface="Times New Roman" pitchFamily="18" charset="0"/>
                        </a:rPr>
                        <a:t>Cc.</a:t>
                      </a:r>
                      <a:r>
                        <a:rPr lang="fr-FR" sz="1800" b="0" baseline="0" dirty="0" smtClean="0">
                          <a:latin typeface="Times New Roman" pitchFamily="18" charset="0"/>
                          <a:cs typeface="Times New Roman" pitchFamily="18" charset="0"/>
                        </a:rPr>
                        <a:t> A1 = 100</a:t>
                      </a:r>
                      <a:endParaRPr lang="fr-FR" sz="1800" b="0" dirty="0">
                        <a:latin typeface="Times New Roman" pitchFamily="18" charset="0"/>
                        <a:cs typeface="Times New Roman" pitchFamily="18" charset="0"/>
                      </a:endParaRPr>
                    </a:p>
                  </a:txBody>
                  <a:tcPr marL="91441" marR="91441" marT="45698" marB="45698"/>
                </a:tc>
              </a:tr>
              <a:tr h="640032">
                <a:tc>
                  <a:txBody>
                    <a:bodyPr/>
                    <a:lstStyle/>
                    <a:p>
                      <a:pPr algn="ctr"/>
                      <a:endParaRPr lang="fr-FR" sz="1800">
                        <a:latin typeface="Times New Roman" pitchFamily="18" charset="0"/>
                        <a:cs typeface="Times New Roman" pitchFamily="18" charset="0"/>
                      </a:endParaRPr>
                    </a:p>
                  </a:txBody>
                  <a:tcPr marL="91441" marR="91441" marT="45698" marB="45698"/>
                </a:tc>
                <a:tc>
                  <a:txBody>
                    <a:bodyPr/>
                    <a:lstStyle/>
                    <a:p>
                      <a:pPr algn="ctr"/>
                      <a:endParaRPr lang="fr-FR" sz="1800" b="1" dirty="0">
                        <a:solidFill>
                          <a:srgbClr val="FF0000"/>
                        </a:solidFill>
                        <a:latin typeface="Times New Roman" pitchFamily="18" charset="0"/>
                        <a:cs typeface="Times New Roman" pitchFamily="18" charset="0"/>
                      </a:endParaRPr>
                    </a:p>
                  </a:txBody>
                  <a:tcPr marL="91441" marR="91441" marT="45698" marB="45698"/>
                </a:tc>
              </a:tr>
            </a:tbl>
          </a:graphicData>
        </a:graphic>
      </p:graphicFrame>
      <p:graphicFrame>
        <p:nvGraphicFramePr>
          <p:cNvPr id="5" name="Espace réservé du contenu 3"/>
          <p:cNvGraphicFramePr>
            <a:graphicFrameLocks/>
          </p:cNvGraphicFramePr>
          <p:nvPr/>
        </p:nvGraphicFramePr>
        <p:xfrm>
          <a:off x="179388" y="4078288"/>
          <a:ext cx="3816350" cy="1096962"/>
        </p:xfrm>
        <a:graphic>
          <a:graphicData uri="http://schemas.openxmlformats.org/drawingml/2006/table">
            <a:tbl>
              <a:tblPr firstRow="1" bandRow="1">
                <a:tableStyleId>{5C22544A-7EE6-4342-B048-85BDC9FD1C3A}</a:tableStyleId>
              </a:tblPr>
              <a:tblGrid>
                <a:gridCol w="2376218"/>
                <a:gridCol w="1440132"/>
              </a:tblGrid>
              <a:tr h="365654">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38" marR="91438" marT="45680" marB="45680"/>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38" marR="91438" marT="45680" marB="45680"/>
                </a:tc>
              </a:tr>
              <a:tr h="365654">
                <a:tc>
                  <a:txBody>
                    <a:bodyPr/>
                    <a:lstStyle/>
                    <a:p>
                      <a:pPr algn="ctr"/>
                      <a:r>
                        <a:rPr lang="fr-FR" sz="1800" b="1" dirty="0" smtClean="0">
                          <a:solidFill>
                            <a:schemeClr val="accent1"/>
                          </a:solidFill>
                          <a:latin typeface="Times New Roman" pitchFamily="18" charset="0"/>
                          <a:cs typeface="Times New Roman" pitchFamily="18" charset="0"/>
                        </a:rPr>
                        <a:t>Actif</a:t>
                      </a:r>
                      <a:r>
                        <a:rPr lang="fr-FR" sz="1800" b="1" baseline="0" dirty="0" smtClean="0">
                          <a:solidFill>
                            <a:schemeClr val="accent1"/>
                          </a:solidFill>
                          <a:latin typeface="Times New Roman" pitchFamily="18" charset="0"/>
                          <a:cs typeface="Times New Roman" pitchFamily="18" charset="0"/>
                        </a:rPr>
                        <a:t> réel= +100</a:t>
                      </a:r>
                      <a:endParaRPr lang="fr-FR" sz="1800" b="1" dirty="0">
                        <a:solidFill>
                          <a:schemeClr val="accent1"/>
                        </a:solidFill>
                        <a:latin typeface="Times New Roman" pitchFamily="18" charset="0"/>
                        <a:cs typeface="Times New Roman" pitchFamily="18" charset="0"/>
                      </a:endParaRPr>
                    </a:p>
                  </a:txBody>
                  <a:tcPr marL="91438" marR="91438" marT="45680" marB="45680"/>
                </a:tc>
                <a:tc>
                  <a:txBody>
                    <a:bodyPr/>
                    <a:lstStyle/>
                    <a:p>
                      <a:pPr algn="ctr"/>
                      <a:endParaRPr lang="fr-FR" sz="1800">
                        <a:latin typeface="Times New Roman" pitchFamily="18" charset="0"/>
                        <a:cs typeface="Times New Roman" pitchFamily="18" charset="0"/>
                      </a:endParaRPr>
                    </a:p>
                  </a:txBody>
                  <a:tcPr marL="91438" marR="91438" marT="45680" marB="45680"/>
                </a:tc>
              </a:tr>
              <a:tr h="365654">
                <a:tc>
                  <a:txBody>
                    <a:bodyPr/>
                    <a:lstStyle/>
                    <a:p>
                      <a:pPr algn="ctr"/>
                      <a:r>
                        <a:rPr lang="fr-FR" sz="1800" b="1" dirty="0" smtClean="0">
                          <a:latin typeface="Times New Roman" pitchFamily="18" charset="0"/>
                          <a:cs typeface="Times New Roman" pitchFamily="18" charset="0"/>
                        </a:rPr>
                        <a:t>Actif monétaire = -100</a:t>
                      </a:r>
                      <a:endParaRPr lang="fr-FR" sz="1800" b="1" dirty="0">
                        <a:latin typeface="Times New Roman" pitchFamily="18" charset="0"/>
                        <a:cs typeface="Times New Roman" pitchFamily="18" charset="0"/>
                      </a:endParaRPr>
                    </a:p>
                  </a:txBody>
                  <a:tcPr marL="91438" marR="91438" marT="45680" marB="45680"/>
                </a:tc>
                <a:tc>
                  <a:txBody>
                    <a:bodyPr/>
                    <a:lstStyle/>
                    <a:p>
                      <a:pPr algn="ctr"/>
                      <a:endParaRPr lang="fr-FR" sz="1800" dirty="0">
                        <a:latin typeface="Times New Roman" pitchFamily="18" charset="0"/>
                        <a:cs typeface="Times New Roman" pitchFamily="18" charset="0"/>
                      </a:endParaRPr>
                    </a:p>
                  </a:txBody>
                  <a:tcPr marL="91438" marR="91438" marT="45680" marB="45680"/>
                </a:tc>
              </a:tr>
            </a:tbl>
          </a:graphicData>
        </a:graphic>
      </p:graphicFrame>
      <p:graphicFrame>
        <p:nvGraphicFramePr>
          <p:cNvPr id="6" name="Espace réservé du contenu 3"/>
          <p:cNvGraphicFramePr>
            <a:graphicFrameLocks/>
          </p:cNvGraphicFramePr>
          <p:nvPr/>
        </p:nvGraphicFramePr>
        <p:xfrm>
          <a:off x="5429250" y="4078288"/>
          <a:ext cx="3457575" cy="1096962"/>
        </p:xfrm>
        <a:graphic>
          <a:graphicData uri="http://schemas.openxmlformats.org/drawingml/2006/table">
            <a:tbl>
              <a:tblPr firstRow="1" bandRow="1">
                <a:tableStyleId>{5C22544A-7EE6-4342-B048-85BDC9FD1C3A}</a:tableStyleId>
              </a:tblPr>
              <a:tblGrid>
                <a:gridCol w="2447684"/>
                <a:gridCol w="1009891"/>
              </a:tblGrid>
              <a:tr h="365654">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18" marR="91418" marT="45680" marB="45680"/>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18" marR="91418" marT="45680" marB="45680"/>
                </a:tc>
              </a:tr>
              <a:tr h="365654">
                <a:tc>
                  <a:txBody>
                    <a:bodyPr/>
                    <a:lstStyle/>
                    <a:p>
                      <a:pPr algn="ctr"/>
                      <a:r>
                        <a:rPr lang="fr-FR" sz="1800" dirty="0" smtClean="0">
                          <a:latin typeface="Times New Roman" pitchFamily="18" charset="0"/>
                          <a:cs typeface="Times New Roman" pitchFamily="18" charset="0"/>
                        </a:rPr>
                        <a:t>Actif réel = -</a:t>
                      </a:r>
                      <a:r>
                        <a:rPr lang="fr-FR" sz="1800" baseline="0" dirty="0" smtClean="0">
                          <a:latin typeface="Times New Roman" pitchFamily="18" charset="0"/>
                          <a:cs typeface="Times New Roman" pitchFamily="18" charset="0"/>
                        </a:rPr>
                        <a:t> </a:t>
                      </a:r>
                      <a:r>
                        <a:rPr lang="fr-FR" sz="1800" dirty="0" smtClean="0">
                          <a:latin typeface="Times New Roman" pitchFamily="18" charset="0"/>
                          <a:cs typeface="Times New Roman" pitchFamily="18" charset="0"/>
                        </a:rPr>
                        <a:t>100</a:t>
                      </a:r>
                      <a:endParaRPr lang="fr-FR" sz="1800" dirty="0">
                        <a:latin typeface="Times New Roman" pitchFamily="18" charset="0"/>
                        <a:cs typeface="Times New Roman" pitchFamily="18" charset="0"/>
                      </a:endParaRPr>
                    </a:p>
                  </a:txBody>
                  <a:tcPr marL="91418" marR="91418" marT="45680" marB="45680"/>
                </a:tc>
                <a:tc>
                  <a:txBody>
                    <a:bodyPr/>
                    <a:lstStyle/>
                    <a:p>
                      <a:pPr algn="ctr"/>
                      <a:endParaRPr lang="fr-FR" sz="1800">
                        <a:latin typeface="Times New Roman" pitchFamily="18" charset="0"/>
                        <a:cs typeface="Times New Roman" pitchFamily="18" charset="0"/>
                      </a:endParaRPr>
                    </a:p>
                  </a:txBody>
                  <a:tcPr marL="91418" marR="91418" marT="45680" marB="45680"/>
                </a:tc>
              </a:tr>
              <a:tr h="365654">
                <a:tc>
                  <a:txBody>
                    <a:bodyPr/>
                    <a:lstStyle/>
                    <a:p>
                      <a:pPr algn="ctr"/>
                      <a:r>
                        <a:rPr lang="fr-FR" sz="1800" b="1" dirty="0" smtClean="0">
                          <a:solidFill>
                            <a:schemeClr val="accent1"/>
                          </a:solidFill>
                          <a:latin typeface="Times New Roman" pitchFamily="18" charset="0"/>
                          <a:cs typeface="Times New Roman" pitchFamily="18" charset="0"/>
                        </a:rPr>
                        <a:t>Actif monétaire= +100</a:t>
                      </a:r>
                      <a:endParaRPr lang="fr-FR" sz="1800" b="1" dirty="0">
                        <a:solidFill>
                          <a:schemeClr val="accent1"/>
                        </a:solidFill>
                        <a:latin typeface="Times New Roman" pitchFamily="18" charset="0"/>
                        <a:cs typeface="Times New Roman" pitchFamily="18" charset="0"/>
                      </a:endParaRPr>
                    </a:p>
                  </a:txBody>
                  <a:tcPr marL="91418" marR="91418" marT="45680" marB="45680"/>
                </a:tc>
                <a:tc>
                  <a:txBody>
                    <a:bodyPr/>
                    <a:lstStyle/>
                    <a:p>
                      <a:pPr algn="ctr"/>
                      <a:endParaRPr lang="fr-FR" sz="1800" dirty="0">
                        <a:latin typeface="Times New Roman" pitchFamily="18" charset="0"/>
                        <a:cs typeface="Times New Roman" pitchFamily="18" charset="0"/>
                      </a:endParaRPr>
                    </a:p>
                  </a:txBody>
                  <a:tcPr marL="91418" marR="91418" marT="45680" marB="45680"/>
                </a:tc>
              </a:tr>
            </a:tbl>
          </a:graphicData>
        </a:graphic>
      </p:graphicFrame>
      <p:sp>
        <p:nvSpPr>
          <p:cNvPr id="93229" name="ZoneTexte 6"/>
          <p:cNvSpPr txBox="1">
            <a:spLocks noChangeArrowheads="1"/>
          </p:cNvSpPr>
          <p:nvPr/>
        </p:nvSpPr>
        <p:spPr bwMode="auto">
          <a:xfrm>
            <a:off x="1547813" y="1509713"/>
            <a:ext cx="1511300" cy="368300"/>
          </a:xfrm>
          <a:prstGeom prst="rect">
            <a:avLst/>
          </a:prstGeom>
          <a:noFill/>
          <a:ln w="9525">
            <a:noFill/>
            <a:miter lim="800000"/>
            <a:headEnd/>
            <a:tailEnd/>
          </a:ln>
        </p:spPr>
        <p:txBody>
          <a:bodyPr>
            <a:spAutoFit/>
          </a:bodyPr>
          <a:lstStyle/>
          <a:p>
            <a:pPr algn="ctr"/>
            <a:r>
              <a:rPr lang="fr-FR">
                <a:latin typeface="Times New Roman" pitchFamily="18" charset="0"/>
                <a:cs typeface="Times New Roman" pitchFamily="18" charset="0"/>
              </a:rPr>
              <a:t>BANQUE </a:t>
            </a:r>
            <a:r>
              <a:rPr lang="fr-FR" b="1">
                <a:latin typeface="Times New Roman" pitchFamily="18" charset="0"/>
                <a:cs typeface="Times New Roman" pitchFamily="18" charset="0"/>
              </a:rPr>
              <a:t>A</a:t>
            </a:r>
          </a:p>
        </p:txBody>
      </p:sp>
      <p:sp>
        <p:nvSpPr>
          <p:cNvPr id="93230" name="ZoneTexte 7"/>
          <p:cNvSpPr txBox="1">
            <a:spLocks noChangeArrowheads="1"/>
          </p:cNvSpPr>
          <p:nvPr/>
        </p:nvSpPr>
        <p:spPr bwMode="auto">
          <a:xfrm>
            <a:off x="6732588" y="3713163"/>
            <a:ext cx="1295400" cy="369887"/>
          </a:xfrm>
          <a:prstGeom prst="rect">
            <a:avLst/>
          </a:prstGeom>
          <a:noFill/>
          <a:ln w="9525">
            <a:noFill/>
            <a:miter lim="800000"/>
            <a:headEnd/>
            <a:tailEnd/>
          </a:ln>
        </p:spPr>
        <p:txBody>
          <a:bodyPr>
            <a:spAutoFit/>
          </a:bodyPr>
          <a:lstStyle/>
          <a:p>
            <a:r>
              <a:rPr lang="fr-FR">
                <a:latin typeface="Times New Roman" pitchFamily="18" charset="0"/>
                <a:cs typeface="Times New Roman" pitchFamily="18" charset="0"/>
              </a:rPr>
              <a:t>AENF 2</a:t>
            </a:r>
          </a:p>
        </p:txBody>
      </p:sp>
      <p:sp>
        <p:nvSpPr>
          <p:cNvPr id="93231" name="ZoneTexte 8"/>
          <p:cNvSpPr txBox="1">
            <a:spLocks noChangeArrowheads="1"/>
          </p:cNvSpPr>
          <p:nvPr/>
        </p:nvSpPr>
        <p:spPr bwMode="auto">
          <a:xfrm>
            <a:off x="1693863" y="3708400"/>
            <a:ext cx="1225550" cy="369888"/>
          </a:xfrm>
          <a:prstGeom prst="rect">
            <a:avLst/>
          </a:prstGeom>
          <a:noFill/>
          <a:ln w="9525">
            <a:noFill/>
            <a:miter lim="800000"/>
            <a:headEnd/>
            <a:tailEnd/>
          </a:ln>
        </p:spPr>
        <p:txBody>
          <a:bodyPr>
            <a:spAutoFit/>
          </a:bodyPr>
          <a:lstStyle/>
          <a:p>
            <a:r>
              <a:rPr lang="fr-FR">
                <a:latin typeface="Times New Roman" pitchFamily="18" charset="0"/>
                <a:cs typeface="Times New Roman" pitchFamily="18" charset="0"/>
              </a:rPr>
              <a:t>AENF 1</a:t>
            </a:r>
          </a:p>
        </p:txBody>
      </p:sp>
      <p:graphicFrame>
        <p:nvGraphicFramePr>
          <p:cNvPr id="11" name="Espace réservé du contenu 3"/>
          <p:cNvGraphicFramePr>
            <a:graphicFrameLocks/>
          </p:cNvGraphicFramePr>
          <p:nvPr/>
        </p:nvGraphicFramePr>
        <p:xfrm>
          <a:off x="5292725" y="1989138"/>
          <a:ext cx="3128963" cy="1444625"/>
        </p:xfrm>
        <a:graphic>
          <a:graphicData uri="http://schemas.openxmlformats.org/drawingml/2006/table">
            <a:tbl>
              <a:tblPr firstRow="1" bandRow="1">
                <a:tableStyleId>{5C22544A-7EE6-4342-B048-85BDC9FD1C3A}</a:tableStyleId>
              </a:tblPr>
              <a:tblGrid>
                <a:gridCol w="1564482"/>
                <a:gridCol w="1564482"/>
              </a:tblGrid>
              <a:tr h="402232">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35" marR="91435" marT="45726" marB="45726"/>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35" marR="91435" marT="45726" marB="45726"/>
                </a:tc>
              </a:tr>
              <a:tr h="402232">
                <a:tc>
                  <a:txBody>
                    <a:bodyPr/>
                    <a:lstStyle/>
                    <a:p>
                      <a:pPr algn="ctr"/>
                      <a:endParaRPr lang="fr-FR" sz="1800" dirty="0">
                        <a:latin typeface="Times New Roman" pitchFamily="18" charset="0"/>
                        <a:cs typeface="Times New Roman" pitchFamily="18" charset="0"/>
                      </a:endParaRPr>
                    </a:p>
                  </a:txBody>
                  <a:tcPr marL="91435" marR="91435" marT="45726" marB="4572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800" b="1" dirty="0" smtClean="0">
                          <a:solidFill>
                            <a:schemeClr val="accent1"/>
                          </a:solidFill>
                          <a:latin typeface="Times New Roman" pitchFamily="18" charset="0"/>
                          <a:cs typeface="Times New Roman" pitchFamily="18" charset="0"/>
                        </a:rPr>
                        <a:t>CC.</a:t>
                      </a:r>
                      <a:r>
                        <a:rPr lang="fr-FR" sz="1800" b="1" baseline="0" dirty="0" smtClean="0">
                          <a:solidFill>
                            <a:schemeClr val="accent1"/>
                          </a:solidFill>
                          <a:latin typeface="Times New Roman" pitchFamily="18" charset="0"/>
                          <a:cs typeface="Times New Roman" pitchFamily="18" charset="0"/>
                        </a:rPr>
                        <a:t> A2= +100</a:t>
                      </a:r>
                      <a:endParaRPr lang="fr-FR" sz="1800" b="1" dirty="0" smtClean="0">
                        <a:solidFill>
                          <a:schemeClr val="accent1"/>
                        </a:solidFill>
                        <a:latin typeface="Times New Roman" pitchFamily="18" charset="0"/>
                        <a:cs typeface="Times New Roman" pitchFamily="18" charset="0"/>
                      </a:endParaRPr>
                    </a:p>
                  </a:txBody>
                  <a:tcPr marL="91435" marR="91435" marT="45726" marB="45726"/>
                </a:tc>
              </a:tr>
              <a:tr h="64016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800" b="1" dirty="0" smtClean="0">
                          <a:solidFill>
                            <a:srgbClr val="FF0000"/>
                          </a:solidFill>
                          <a:latin typeface="Times New Roman" pitchFamily="18" charset="0"/>
                          <a:cs typeface="Times New Roman" pitchFamily="18" charset="0"/>
                        </a:rPr>
                        <a:t>Créance</a:t>
                      </a:r>
                      <a:r>
                        <a:rPr lang="fr-FR" sz="1800" b="1" baseline="0" dirty="0" smtClean="0">
                          <a:solidFill>
                            <a:srgbClr val="FF0000"/>
                          </a:solidFill>
                          <a:latin typeface="Times New Roman" pitchFamily="18" charset="0"/>
                          <a:cs typeface="Times New Roman" pitchFamily="18" charset="0"/>
                        </a:rPr>
                        <a:t> de B sur A = +100</a:t>
                      </a:r>
                      <a:endParaRPr lang="fr-FR" sz="1800" b="1" dirty="0" smtClean="0">
                        <a:solidFill>
                          <a:srgbClr val="FF0000"/>
                        </a:solidFill>
                        <a:latin typeface="Times New Roman" pitchFamily="18" charset="0"/>
                        <a:cs typeface="Times New Roman" pitchFamily="18" charset="0"/>
                      </a:endParaRPr>
                    </a:p>
                  </a:txBody>
                  <a:tcPr marL="91435" marR="91435" marT="45726" marB="45726"/>
                </a:tc>
                <a:tc>
                  <a:txBody>
                    <a:bodyPr/>
                    <a:lstStyle/>
                    <a:p>
                      <a:pPr algn="ctr"/>
                      <a:endParaRPr lang="fr-FR" sz="1800" b="1" dirty="0">
                        <a:solidFill>
                          <a:schemeClr val="accent1"/>
                        </a:solidFill>
                        <a:latin typeface="Times New Roman" pitchFamily="18" charset="0"/>
                        <a:cs typeface="Times New Roman" pitchFamily="18" charset="0"/>
                      </a:endParaRPr>
                    </a:p>
                  </a:txBody>
                  <a:tcPr marL="91435" marR="91435" marT="45726" marB="45726"/>
                </a:tc>
              </a:tr>
            </a:tbl>
          </a:graphicData>
        </a:graphic>
      </p:graphicFrame>
      <p:sp>
        <p:nvSpPr>
          <p:cNvPr id="93246" name="Rectangle 2"/>
          <p:cNvSpPr>
            <a:spLocks noChangeArrowheads="1"/>
          </p:cNvSpPr>
          <p:nvPr/>
        </p:nvSpPr>
        <p:spPr bwMode="auto">
          <a:xfrm>
            <a:off x="6269038" y="1509713"/>
            <a:ext cx="1358900" cy="368300"/>
          </a:xfrm>
          <a:prstGeom prst="rect">
            <a:avLst/>
          </a:prstGeom>
          <a:noFill/>
          <a:ln w="9525">
            <a:noFill/>
            <a:miter lim="800000"/>
            <a:headEnd/>
            <a:tailEnd/>
          </a:ln>
        </p:spPr>
        <p:txBody>
          <a:bodyPr wrap="none">
            <a:spAutoFit/>
          </a:bodyPr>
          <a:lstStyle/>
          <a:p>
            <a:pPr algn="ctr"/>
            <a:r>
              <a:rPr lang="fr-FR">
                <a:latin typeface="Times New Roman" pitchFamily="18" charset="0"/>
                <a:cs typeface="Times New Roman" pitchFamily="18" charset="0"/>
              </a:rPr>
              <a:t>BANQUE </a:t>
            </a:r>
            <a:r>
              <a:rPr lang="fr-FR" b="1">
                <a:latin typeface="Times New Roman" pitchFamily="18" charset="0"/>
                <a:cs typeface="Times New Roman" pitchFamily="18" charset="0"/>
              </a:rPr>
              <a:t>B</a:t>
            </a:r>
          </a:p>
        </p:txBody>
      </p:sp>
      <p:cxnSp>
        <p:nvCxnSpPr>
          <p:cNvPr id="13" name="Connecteur droit avec flèche 12"/>
          <p:cNvCxnSpPr/>
          <p:nvPr/>
        </p:nvCxnSpPr>
        <p:spPr>
          <a:xfrm flipH="1">
            <a:off x="2195513" y="4635500"/>
            <a:ext cx="3455987"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3248" name="Rectangle 9"/>
          <p:cNvSpPr>
            <a:spLocks noChangeArrowheads="1"/>
          </p:cNvSpPr>
          <p:nvPr/>
        </p:nvSpPr>
        <p:spPr bwMode="auto">
          <a:xfrm>
            <a:off x="4332288" y="4265613"/>
            <a:ext cx="1025525" cy="369887"/>
          </a:xfrm>
          <a:prstGeom prst="rect">
            <a:avLst/>
          </a:prstGeom>
          <a:noFill/>
          <a:ln w="9525">
            <a:noFill/>
            <a:miter lim="800000"/>
            <a:headEnd/>
            <a:tailEnd/>
          </a:ln>
        </p:spPr>
        <p:txBody>
          <a:bodyPr wrap="none">
            <a:spAutoFit/>
          </a:bodyPr>
          <a:lstStyle/>
          <a:p>
            <a:r>
              <a:rPr lang="fr-FR" i="1">
                <a:solidFill>
                  <a:schemeClr val="tx2"/>
                </a:solidFill>
                <a:latin typeface="Times New Roman" pitchFamily="18" charset="0"/>
                <a:cs typeface="Times New Roman" pitchFamily="18" charset="0"/>
              </a:rPr>
              <a:t>Flux réel</a:t>
            </a:r>
          </a:p>
        </p:txBody>
      </p:sp>
      <p:sp>
        <p:nvSpPr>
          <p:cNvPr id="93249" name="ZoneTexte 13"/>
          <p:cNvSpPr txBox="1">
            <a:spLocks noChangeArrowheads="1"/>
          </p:cNvSpPr>
          <p:nvPr/>
        </p:nvSpPr>
        <p:spPr bwMode="auto">
          <a:xfrm>
            <a:off x="4000500" y="5021263"/>
            <a:ext cx="1728788" cy="369887"/>
          </a:xfrm>
          <a:prstGeom prst="rect">
            <a:avLst/>
          </a:prstGeom>
          <a:noFill/>
          <a:ln w="9525">
            <a:noFill/>
            <a:miter lim="800000"/>
            <a:headEnd/>
            <a:tailEnd/>
          </a:ln>
        </p:spPr>
        <p:txBody>
          <a:bodyPr>
            <a:spAutoFit/>
          </a:bodyPr>
          <a:lstStyle/>
          <a:p>
            <a:r>
              <a:rPr lang="fr-FR" i="1">
                <a:solidFill>
                  <a:schemeClr val="tx2"/>
                </a:solidFill>
                <a:latin typeface="Times New Roman" pitchFamily="18" charset="0"/>
                <a:cs typeface="Times New Roman" pitchFamily="18" charset="0"/>
              </a:rPr>
              <a:t>Flux financier</a:t>
            </a:r>
          </a:p>
        </p:txBody>
      </p:sp>
      <p:cxnSp>
        <p:nvCxnSpPr>
          <p:cNvPr id="15" name="Connecteur droit avec flèche 14"/>
          <p:cNvCxnSpPr/>
          <p:nvPr/>
        </p:nvCxnSpPr>
        <p:spPr>
          <a:xfrm flipV="1">
            <a:off x="2571750" y="5000625"/>
            <a:ext cx="2873375" cy="127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 name="Espace réservé du pied de page 15"/>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re 1"/>
          <p:cNvSpPr>
            <a:spLocks noGrp="1"/>
          </p:cNvSpPr>
          <p:nvPr>
            <p:ph type="title"/>
          </p:nvPr>
        </p:nvSpPr>
        <p:spPr/>
        <p:txBody>
          <a:bodyPr/>
          <a:lstStyle/>
          <a:p>
            <a:pPr eaLnBrk="1" hangingPunct="1">
              <a:defRPr/>
            </a:pPr>
            <a:r>
              <a:rPr lang="fr-FR" dirty="0" smtClean="0">
                <a:effectLst>
                  <a:outerShdw blurRad="38100" dist="38100" dir="2700000" algn="tl">
                    <a:srgbClr val="000000">
                      <a:alpha val="43137"/>
                    </a:srgbClr>
                  </a:outerShdw>
                </a:effectLst>
                <a:latin typeface="Times New Roman" pitchFamily="18" charset="0"/>
                <a:cs typeface="Times New Roman" pitchFamily="18" charset="0"/>
              </a:rPr>
              <a:t>Circuit du Modèle Multiple</a:t>
            </a:r>
          </a:p>
        </p:txBody>
      </p:sp>
      <p:graphicFrame>
        <p:nvGraphicFramePr>
          <p:cNvPr id="4" name="Espace réservé du contenu 3"/>
          <p:cNvGraphicFramePr>
            <a:graphicFrameLocks noGrp="1"/>
          </p:cNvGraphicFramePr>
          <p:nvPr>
            <p:ph idx="1"/>
          </p:nvPr>
        </p:nvGraphicFramePr>
        <p:xfrm>
          <a:off x="544513" y="1989138"/>
          <a:ext cx="3019425" cy="1455737"/>
        </p:xfrm>
        <a:graphic>
          <a:graphicData uri="http://schemas.openxmlformats.org/drawingml/2006/table">
            <a:tbl>
              <a:tblPr firstRow="1" bandRow="1">
                <a:tableStyleId>{5C22544A-7EE6-4342-B048-85BDC9FD1C3A}</a:tableStyleId>
              </a:tblPr>
              <a:tblGrid>
                <a:gridCol w="1219210"/>
                <a:gridCol w="1800215"/>
              </a:tblGrid>
              <a:tr h="407852">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41" marR="91441" marT="45698" marB="45698"/>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41" marR="91441" marT="45698" marB="45698"/>
                </a:tc>
              </a:tr>
              <a:tr h="407852">
                <a:tc>
                  <a:txBody>
                    <a:bodyPr/>
                    <a:lstStyle/>
                    <a:p>
                      <a:pPr algn="ctr"/>
                      <a:endParaRPr lang="fr-FR" sz="1800" dirty="0">
                        <a:latin typeface="Times New Roman" pitchFamily="18" charset="0"/>
                        <a:cs typeface="Times New Roman" pitchFamily="18" charset="0"/>
                      </a:endParaRPr>
                    </a:p>
                  </a:txBody>
                  <a:tcPr marL="91441" marR="91441" marT="45698" marB="45698"/>
                </a:tc>
                <a:tc>
                  <a:txBody>
                    <a:bodyPr/>
                    <a:lstStyle/>
                    <a:p>
                      <a:pPr algn="ctr"/>
                      <a:r>
                        <a:rPr lang="fr-FR" sz="1800" b="1" dirty="0" smtClean="0">
                          <a:latin typeface="Times New Roman" pitchFamily="18" charset="0"/>
                          <a:cs typeface="Times New Roman" pitchFamily="18" charset="0"/>
                        </a:rPr>
                        <a:t>Cc.</a:t>
                      </a:r>
                      <a:r>
                        <a:rPr lang="fr-FR" sz="1800" b="1" baseline="0" dirty="0" smtClean="0">
                          <a:latin typeface="Times New Roman" pitchFamily="18" charset="0"/>
                          <a:cs typeface="Times New Roman" pitchFamily="18" charset="0"/>
                        </a:rPr>
                        <a:t> A1 = -100</a:t>
                      </a:r>
                      <a:endParaRPr lang="fr-FR" sz="1800" b="1" dirty="0">
                        <a:latin typeface="Times New Roman" pitchFamily="18" charset="0"/>
                        <a:cs typeface="Times New Roman" pitchFamily="18" charset="0"/>
                      </a:endParaRPr>
                    </a:p>
                  </a:txBody>
                  <a:tcPr marL="91441" marR="91441" marT="45698" marB="45698"/>
                </a:tc>
              </a:tr>
              <a:tr h="640032">
                <a:tc>
                  <a:txBody>
                    <a:bodyPr/>
                    <a:lstStyle/>
                    <a:p>
                      <a:pPr algn="ctr"/>
                      <a:endParaRPr lang="fr-FR" sz="1800">
                        <a:latin typeface="Times New Roman" pitchFamily="18" charset="0"/>
                        <a:cs typeface="Times New Roman" pitchFamily="18" charset="0"/>
                      </a:endParaRPr>
                    </a:p>
                  </a:txBody>
                  <a:tcPr marL="91441" marR="91441" marT="45698" marB="45698"/>
                </a:tc>
                <a:tc>
                  <a:txBody>
                    <a:bodyPr/>
                    <a:lstStyle/>
                    <a:p>
                      <a:pPr algn="ctr"/>
                      <a:r>
                        <a:rPr lang="fr-FR" sz="1800" b="1" dirty="0" smtClean="0">
                          <a:solidFill>
                            <a:srgbClr val="FF0000"/>
                          </a:solidFill>
                          <a:latin typeface="Times New Roman" pitchFamily="18" charset="0"/>
                          <a:cs typeface="Times New Roman" pitchFamily="18" charset="0"/>
                        </a:rPr>
                        <a:t>Dette</a:t>
                      </a:r>
                      <a:r>
                        <a:rPr lang="fr-FR" sz="1800" b="1" baseline="0" dirty="0" smtClean="0">
                          <a:solidFill>
                            <a:srgbClr val="FF0000"/>
                          </a:solidFill>
                          <a:latin typeface="Times New Roman" pitchFamily="18" charset="0"/>
                          <a:cs typeface="Times New Roman" pitchFamily="18" charset="0"/>
                        </a:rPr>
                        <a:t> de A envers B= +100</a:t>
                      </a:r>
                      <a:endParaRPr lang="fr-FR" sz="1800" b="1" dirty="0">
                        <a:solidFill>
                          <a:srgbClr val="FF0000"/>
                        </a:solidFill>
                        <a:latin typeface="Times New Roman" pitchFamily="18" charset="0"/>
                        <a:cs typeface="Times New Roman" pitchFamily="18" charset="0"/>
                      </a:endParaRPr>
                    </a:p>
                  </a:txBody>
                  <a:tcPr marL="91441" marR="91441" marT="45698" marB="45698"/>
                </a:tc>
              </a:tr>
            </a:tbl>
          </a:graphicData>
        </a:graphic>
      </p:graphicFrame>
      <p:graphicFrame>
        <p:nvGraphicFramePr>
          <p:cNvPr id="5" name="Espace réservé du contenu 3"/>
          <p:cNvGraphicFramePr>
            <a:graphicFrameLocks/>
          </p:cNvGraphicFramePr>
          <p:nvPr/>
        </p:nvGraphicFramePr>
        <p:xfrm>
          <a:off x="179388" y="4078288"/>
          <a:ext cx="3816350" cy="1096962"/>
        </p:xfrm>
        <a:graphic>
          <a:graphicData uri="http://schemas.openxmlformats.org/drawingml/2006/table">
            <a:tbl>
              <a:tblPr firstRow="1" bandRow="1">
                <a:tableStyleId>{5C22544A-7EE6-4342-B048-85BDC9FD1C3A}</a:tableStyleId>
              </a:tblPr>
              <a:tblGrid>
                <a:gridCol w="2376218"/>
                <a:gridCol w="1440132"/>
              </a:tblGrid>
              <a:tr h="365654">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38" marR="91438" marT="45680" marB="45680"/>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38" marR="91438" marT="45680" marB="45680"/>
                </a:tc>
              </a:tr>
              <a:tr h="365654">
                <a:tc>
                  <a:txBody>
                    <a:bodyPr/>
                    <a:lstStyle/>
                    <a:p>
                      <a:pPr algn="ctr"/>
                      <a:r>
                        <a:rPr lang="fr-FR" sz="1800" b="1" dirty="0" smtClean="0">
                          <a:solidFill>
                            <a:schemeClr val="accent1"/>
                          </a:solidFill>
                          <a:latin typeface="Times New Roman" pitchFamily="18" charset="0"/>
                          <a:cs typeface="Times New Roman" pitchFamily="18" charset="0"/>
                        </a:rPr>
                        <a:t>Actif</a:t>
                      </a:r>
                      <a:r>
                        <a:rPr lang="fr-FR" sz="1800" b="1" baseline="0" dirty="0" smtClean="0">
                          <a:solidFill>
                            <a:schemeClr val="accent1"/>
                          </a:solidFill>
                          <a:latin typeface="Times New Roman" pitchFamily="18" charset="0"/>
                          <a:cs typeface="Times New Roman" pitchFamily="18" charset="0"/>
                        </a:rPr>
                        <a:t> réel= +100</a:t>
                      </a:r>
                      <a:endParaRPr lang="fr-FR" sz="1800" b="1" dirty="0">
                        <a:solidFill>
                          <a:schemeClr val="accent1"/>
                        </a:solidFill>
                        <a:latin typeface="Times New Roman" pitchFamily="18" charset="0"/>
                        <a:cs typeface="Times New Roman" pitchFamily="18" charset="0"/>
                      </a:endParaRPr>
                    </a:p>
                  </a:txBody>
                  <a:tcPr marL="91438" marR="91438" marT="45680" marB="45680"/>
                </a:tc>
                <a:tc>
                  <a:txBody>
                    <a:bodyPr/>
                    <a:lstStyle/>
                    <a:p>
                      <a:pPr algn="ctr"/>
                      <a:endParaRPr lang="fr-FR" sz="1800">
                        <a:latin typeface="Times New Roman" pitchFamily="18" charset="0"/>
                        <a:cs typeface="Times New Roman" pitchFamily="18" charset="0"/>
                      </a:endParaRPr>
                    </a:p>
                  </a:txBody>
                  <a:tcPr marL="91438" marR="91438" marT="45680" marB="45680"/>
                </a:tc>
              </a:tr>
              <a:tr h="365654">
                <a:tc>
                  <a:txBody>
                    <a:bodyPr/>
                    <a:lstStyle/>
                    <a:p>
                      <a:pPr algn="ctr"/>
                      <a:r>
                        <a:rPr lang="fr-FR" sz="1800" b="1" dirty="0" smtClean="0">
                          <a:latin typeface="Times New Roman" pitchFamily="18" charset="0"/>
                          <a:cs typeface="Times New Roman" pitchFamily="18" charset="0"/>
                        </a:rPr>
                        <a:t>Actif monétaire = -100</a:t>
                      </a:r>
                      <a:endParaRPr lang="fr-FR" sz="1800" b="1" dirty="0">
                        <a:latin typeface="Times New Roman" pitchFamily="18" charset="0"/>
                        <a:cs typeface="Times New Roman" pitchFamily="18" charset="0"/>
                      </a:endParaRPr>
                    </a:p>
                  </a:txBody>
                  <a:tcPr marL="91438" marR="91438" marT="45680" marB="45680"/>
                </a:tc>
                <a:tc>
                  <a:txBody>
                    <a:bodyPr/>
                    <a:lstStyle/>
                    <a:p>
                      <a:pPr algn="ctr"/>
                      <a:endParaRPr lang="fr-FR" sz="1800" dirty="0">
                        <a:latin typeface="Times New Roman" pitchFamily="18" charset="0"/>
                        <a:cs typeface="Times New Roman" pitchFamily="18" charset="0"/>
                      </a:endParaRPr>
                    </a:p>
                  </a:txBody>
                  <a:tcPr marL="91438" marR="91438" marT="45680" marB="45680"/>
                </a:tc>
              </a:tr>
            </a:tbl>
          </a:graphicData>
        </a:graphic>
      </p:graphicFrame>
      <p:graphicFrame>
        <p:nvGraphicFramePr>
          <p:cNvPr id="6" name="Espace réservé du contenu 3"/>
          <p:cNvGraphicFramePr>
            <a:graphicFrameLocks/>
          </p:cNvGraphicFramePr>
          <p:nvPr/>
        </p:nvGraphicFramePr>
        <p:xfrm>
          <a:off x="5429250" y="4078288"/>
          <a:ext cx="3457575" cy="1096962"/>
        </p:xfrm>
        <a:graphic>
          <a:graphicData uri="http://schemas.openxmlformats.org/drawingml/2006/table">
            <a:tbl>
              <a:tblPr firstRow="1" bandRow="1">
                <a:tableStyleId>{5C22544A-7EE6-4342-B048-85BDC9FD1C3A}</a:tableStyleId>
              </a:tblPr>
              <a:tblGrid>
                <a:gridCol w="2447684"/>
                <a:gridCol w="1009891"/>
              </a:tblGrid>
              <a:tr h="365654">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18" marR="91418" marT="45680" marB="45680"/>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18" marR="91418" marT="45680" marB="45680"/>
                </a:tc>
              </a:tr>
              <a:tr h="365654">
                <a:tc>
                  <a:txBody>
                    <a:bodyPr/>
                    <a:lstStyle/>
                    <a:p>
                      <a:pPr algn="ctr"/>
                      <a:r>
                        <a:rPr lang="fr-FR" sz="1800" dirty="0" smtClean="0">
                          <a:latin typeface="Times New Roman" pitchFamily="18" charset="0"/>
                          <a:cs typeface="Times New Roman" pitchFamily="18" charset="0"/>
                        </a:rPr>
                        <a:t>Actif réel = -</a:t>
                      </a:r>
                      <a:r>
                        <a:rPr lang="fr-FR" sz="1800" baseline="0" dirty="0" smtClean="0">
                          <a:latin typeface="Times New Roman" pitchFamily="18" charset="0"/>
                          <a:cs typeface="Times New Roman" pitchFamily="18" charset="0"/>
                        </a:rPr>
                        <a:t> </a:t>
                      </a:r>
                      <a:r>
                        <a:rPr lang="fr-FR" sz="1800" dirty="0" smtClean="0">
                          <a:latin typeface="Times New Roman" pitchFamily="18" charset="0"/>
                          <a:cs typeface="Times New Roman" pitchFamily="18" charset="0"/>
                        </a:rPr>
                        <a:t>100</a:t>
                      </a:r>
                      <a:endParaRPr lang="fr-FR" sz="1800" dirty="0">
                        <a:latin typeface="Times New Roman" pitchFamily="18" charset="0"/>
                        <a:cs typeface="Times New Roman" pitchFamily="18" charset="0"/>
                      </a:endParaRPr>
                    </a:p>
                  </a:txBody>
                  <a:tcPr marL="91418" marR="91418" marT="45680" marB="45680"/>
                </a:tc>
                <a:tc>
                  <a:txBody>
                    <a:bodyPr/>
                    <a:lstStyle/>
                    <a:p>
                      <a:pPr algn="ctr"/>
                      <a:endParaRPr lang="fr-FR" sz="1800">
                        <a:latin typeface="Times New Roman" pitchFamily="18" charset="0"/>
                        <a:cs typeface="Times New Roman" pitchFamily="18" charset="0"/>
                      </a:endParaRPr>
                    </a:p>
                  </a:txBody>
                  <a:tcPr marL="91418" marR="91418" marT="45680" marB="45680"/>
                </a:tc>
              </a:tr>
              <a:tr h="365654">
                <a:tc>
                  <a:txBody>
                    <a:bodyPr/>
                    <a:lstStyle/>
                    <a:p>
                      <a:pPr algn="ctr"/>
                      <a:r>
                        <a:rPr lang="fr-FR" sz="1800" b="1" dirty="0" smtClean="0">
                          <a:solidFill>
                            <a:schemeClr val="accent1"/>
                          </a:solidFill>
                          <a:latin typeface="Times New Roman" pitchFamily="18" charset="0"/>
                          <a:cs typeface="Times New Roman" pitchFamily="18" charset="0"/>
                        </a:rPr>
                        <a:t>Actif monétaire= +100</a:t>
                      </a:r>
                      <a:endParaRPr lang="fr-FR" sz="1800" b="1" dirty="0">
                        <a:solidFill>
                          <a:schemeClr val="accent1"/>
                        </a:solidFill>
                        <a:latin typeface="Times New Roman" pitchFamily="18" charset="0"/>
                        <a:cs typeface="Times New Roman" pitchFamily="18" charset="0"/>
                      </a:endParaRPr>
                    </a:p>
                  </a:txBody>
                  <a:tcPr marL="91418" marR="91418" marT="45680" marB="45680"/>
                </a:tc>
                <a:tc>
                  <a:txBody>
                    <a:bodyPr/>
                    <a:lstStyle/>
                    <a:p>
                      <a:pPr algn="ctr"/>
                      <a:endParaRPr lang="fr-FR" sz="1800" dirty="0">
                        <a:latin typeface="Times New Roman" pitchFamily="18" charset="0"/>
                        <a:cs typeface="Times New Roman" pitchFamily="18" charset="0"/>
                      </a:endParaRPr>
                    </a:p>
                  </a:txBody>
                  <a:tcPr marL="91418" marR="91418" marT="45680" marB="45680"/>
                </a:tc>
              </a:tr>
            </a:tbl>
          </a:graphicData>
        </a:graphic>
      </p:graphicFrame>
      <p:sp>
        <p:nvSpPr>
          <p:cNvPr id="94253" name="ZoneTexte 6"/>
          <p:cNvSpPr txBox="1">
            <a:spLocks noChangeArrowheads="1"/>
          </p:cNvSpPr>
          <p:nvPr/>
        </p:nvSpPr>
        <p:spPr bwMode="auto">
          <a:xfrm>
            <a:off x="1547813" y="1509713"/>
            <a:ext cx="1511300" cy="368300"/>
          </a:xfrm>
          <a:prstGeom prst="rect">
            <a:avLst/>
          </a:prstGeom>
          <a:noFill/>
          <a:ln w="9525">
            <a:noFill/>
            <a:miter lim="800000"/>
            <a:headEnd/>
            <a:tailEnd/>
          </a:ln>
        </p:spPr>
        <p:txBody>
          <a:bodyPr>
            <a:spAutoFit/>
          </a:bodyPr>
          <a:lstStyle/>
          <a:p>
            <a:pPr algn="ctr"/>
            <a:r>
              <a:rPr lang="fr-FR">
                <a:latin typeface="Times New Roman" pitchFamily="18" charset="0"/>
                <a:cs typeface="Times New Roman" pitchFamily="18" charset="0"/>
              </a:rPr>
              <a:t>BANQUE </a:t>
            </a:r>
            <a:r>
              <a:rPr lang="fr-FR" b="1">
                <a:latin typeface="Times New Roman" pitchFamily="18" charset="0"/>
                <a:cs typeface="Times New Roman" pitchFamily="18" charset="0"/>
              </a:rPr>
              <a:t>A</a:t>
            </a:r>
          </a:p>
        </p:txBody>
      </p:sp>
      <p:sp>
        <p:nvSpPr>
          <p:cNvPr id="94254" name="ZoneTexte 7"/>
          <p:cNvSpPr txBox="1">
            <a:spLocks noChangeArrowheads="1"/>
          </p:cNvSpPr>
          <p:nvPr/>
        </p:nvSpPr>
        <p:spPr bwMode="auto">
          <a:xfrm>
            <a:off x="6732588" y="3713163"/>
            <a:ext cx="1295400" cy="369887"/>
          </a:xfrm>
          <a:prstGeom prst="rect">
            <a:avLst/>
          </a:prstGeom>
          <a:noFill/>
          <a:ln w="9525">
            <a:noFill/>
            <a:miter lim="800000"/>
            <a:headEnd/>
            <a:tailEnd/>
          </a:ln>
        </p:spPr>
        <p:txBody>
          <a:bodyPr>
            <a:spAutoFit/>
          </a:bodyPr>
          <a:lstStyle/>
          <a:p>
            <a:r>
              <a:rPr lang="fr-FR">
                <a:latin typeface="Times New Roman" pitchFamily="18" charset="0"/>
                <a:cs typeface="Times New Roman" pitchFamily="18" charset="0"/>
              </a:rPr>
              <a:t>AENF 2</a:t>
            </a:r>
          </a:p>
        </p:txBody>
      </p:sp>
      <p:sp>
        <p:nvSpPr>
          <p:cNvPr id="94255" name="ZoneTexte 8"/>
          <p:cNvSpPr txBox="1">
            <a:spLocks noChangeArrowheads="1"/>
          </p:cNvSpPr>
          <p:nvPr/>
        </p:nvSpPr>
        <p:spPr bwMode="auto">
          <a:xfrm>
            <a:off x="1693863" y="3708400"/>
            <a:ext cx="1225550" cy="369888"/>
          </a:xfrm>
          <a:prstGeom prst="rect">
            <a:avLst/>
          </a:prstGeom>
          <a:noFill/>
          <a:ln w="9525">
            <a:noFill/>
            <a:miter lim="800000"/>
            <a:headEnd/>
            <a:tailEnd/>
          </a:ln>
        </p:spPr>
        <p:txBody>
          <a:bodyPr>
            <a:spAutoFit/>
          </a:bodyPr>
          <a:lstStyle/>
          <a:p>
            <a:r>
              <a:rPr lang="fr-FR">
                <a:latin typeface="Times New Roman" pitchFamily="18" charset="0"/>
                <a:cs typeface="Times New Roman" pitchFamily="18" charset="0"/>
              </a:rPr>
              <a:t>AENF 1</a:t>
            </a:r>
          </a:p>
        </p:txBody>
      </p:sp>
      <p:graphicFrame>
        <p:nvGraphicFramePr>
          <p:cNvPr id="11" name="Espace réservé du contenu 3"/>
          <p:cNvGraphicFramePr>
            <a:graphicFrameLocks/>
          </p:cNvGraphicFramePr>
          <p:nvPr/>
        </p:nvGraphicFramePr>
        <p:xfrm>
          <a:off x="5292725" y="1989138"/>
          <a:ext cx="3128963" cy="1444625"/>
        </p:xfrm>
        <a:graphic>
          <a:graphicData uri="http://schemas.openxmlformats.org/drawingml/2006/table">
            <a:tbl>
              <a:tblPr firstRow="1" bandRow="1">
                <a:tableStyleId>{5C22544A-7EE6-4342-B048-85BDC9FD1C3A}</a:tableStyleId>
              </a:tblPr>
              <a:tblGrid>
                <a:gridCol w="1564482"/>
                <a:gridCol w="1564482"/>
              </a:tblGrid>
              <a:tr h="402232">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35" marR="91435" marT="45726" marB="45726"/>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35" marR="91435" marT="45726" marB="45726"/>
                </a:tc>
              </a:tr>
              <a:tr h="402232">
                <a:tc>
                  <a:txBody>
                    <a:bodyPr/>
                    <a:lstStyle/>
                    <a:p>
                      <a:pPr algn="ctr"/>
                      <a:endParaRPr lang="fr-FR" sz="1800" dirty="0">
                        <a:latin typeface="Times New Roman" pitchFamily="18" charset="0"/>
                        <a:cs typeface="Times New Roman" pitchFamily="18" charset="0"/>
                      </a:endParaRPr>
                    </a:p>
                  </a:txBody>
                  <a:tcPr marL="91435" marR="91435" marT="45726" marB="4572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800" b="1" dirty="0" smtClean="0">
                          <a:solidFill>
                            <a:schemeClr val="accent1"/>
                          </a:solidFill>
                          <a:latin typeface="Times New Roman" pitchFamily="18" charset="0"/>
                          <a:cs typeface="Times New Roman" pitchFamily="18" charset="0"/>
                        </a:rPr>
                        <a:t>CC.</a:t>
                      </a:r>
                      <a:r>
                        <a:rPr lang="fr-FR" sz="1800" b="1" baseline="0" dirty="0" smtClean="0">
                          <a:solidFill>
                            <a:schemeClr val="accent1"/>
                          </a:solidFill>
                          <a:latin typeface="Times New Roman" pitchFamily="18" charset="0"/>
                          <a:cs typeface="Times New Roman" pitchFamily="18" charset="0"/>
                        </a:rPr>
                        <a:t> A2= +100</a:t>
                      </a:r>
                      <a:endParaRPr lang="fr-FR" sz="1800" b="1" dirty="0" smtClean="0">
                        <a:solidFill>
                          <a:schemeClr val="accent1"/>
                        </a:solidFill>
                        <a:latin typeface="Times New Roman" pitchFamily="18" charset="0"/>
                        <a:cs typeface="Times New Roman" pitchFamily="18" charset="0"/>
                      </a:endParaRPr>
                    </a:p>
                  </a:txBody>
                  <a:tcPr marL="91435" marR="91435" marT="45726" marB="45726"/>
                </a:tc>
              </a:tr>
              <a:tr h="640161">
                <a:tc>
                  <a:txBody>
                    <a:bodyPr/>
                    <a:lstStyle/>
                    <a:p>
                      <a:pPr algn="ctr"/>
                      <a:r>
                        <a:rPr lang="fr-FR" sz="1800" b="1" dirty="0" smtClean="0">
                          <a:solidFill>
                            <a:srgbClr val="FF0000"/>
                          </a:solidFill>
                          <a:latin typeface="Times New Roman" pitchFamily="18" charset="0"/>
                          <a:cs typeface="Times New Roman" pitchFamily="18" charset="0"/>
                        </a:rPr>
                        <a:t>Créance</a:t>
                      </a:r>
                      <a:r>
                        <a:rPr lang="fr-FR" sz="1800" b="1" baseline="0" dirty="0" smtClean="0">
                          <a:solidFill>
                            <a:srgbClr val="FF0000"/>
                          </a:solidFill>
                          <a:latin typeface="Times New Roman" pitchFamily="18" charset="0"/>
                          <a:cs typeface="Times New Roman" pitchFamily="18" charset="0"/>
                        </a:rPr>
                        <a:t> de B sur A = +100</a:t>
                      </a:r>
                      <a:endParaRPr lang="fr-FR" sz="1800" b="1" dirty="0">
                        <a:solidFill>
                          <a:srgbClr val="FF0000"/>
                        </a:solidFill>
                        <a:latin typeface="Times New Roman" pitchFamily="18" charset="0"/>
                        <a:cs typeface="Times New Roman" pitchFamily="18" charset="0"/>
                      </a:endParaRPr>
                    </a:p>
                  </a:txBody>
                  <a:tcPr marL="91435" marR="91435" marT="45726" marB="45726"/>
                </a:tc>
                <a:tc>
                  <a:txBody>
                    <a:bodyPr/>
                    <a:lstStyle/>
                    <a:p>
                      <a:pPr algn="ctr"/>
                      <a:endParaRPr lang="fr-FR" sz="1800" b="1" dirty="0">
                        <a:solidFill>
                          <a:schemeClr val="accent1"/>
                        </a:solidFill>
                        <a:latin typeface="Times New Roman" pitchFamily="18" charset="0"/>
                        <a:cs typeface="Times New Roman" pitchFamily="18" charset="0"/>
                      </a:endParaRPr>
                    </a:p>
                  </a:txBody>
                  <a:tcPr marL="91435" marR="91435" marT="45726" marB="45726"/>
                </a:tc>
              </a:tr>
            </a:tbl>
          </a:graphicData>
        </a:graphic>
      </p:graphicFrame>
      <p:sp>
        <p:nvSpPr>
          <p:cNvPr id="94270" name="Rectangle 2"/>
          <p:cNvSpPr>
            <a:spLocks noChangeArrowheads="1"/>
          </p:cNvSpPr>
          <p:nvPr/>
        </p:nvSpPr>
        <p:spPr bwMode="auto">
          <a:xfrm>
            <a:off x="6269038" y="1509713"/>
            <a:ext cx="1358900" cy="368300"/>
          </a:xfrm>
          <a:prstGeom prst="rect">
            <a:avLst/>
          </a:prstGeom>
          <a:noFill/>
          <a:ln w="9525">
            <a:noFill/>
            <a:miter lim="800000"/>
            <a:headEnd/>
            <a:tailEnd/>
          </a:ln>
        </p:spPr>
        <p:txBody>
          <a:bodyPr wrap="none">
            <a:spAutoFit/>
          </a:bodyPr>
          <a:lstStyle/>
          <a:p>
            <a:pPr algn="ctr"/>
            <a:r>
              <a:rPr lang="fr-FR">
                <a:latin typeface="Times New Roman" pitchFamily="18" charset="0"/>
                <a:cs typeface="Times New Roman" pitchFamily="18" charset="0"/>
              </a:rPr>
              <a:t>BANQUE </a:t>
            </a:r>
            <a:r>
              <a:rPr lang="fr-FR" b="1">
                <a:latin typeface="Times New Roman" pitchFamily="18" charset="0"/>
                <a:cs typeface="Times New Roman" pitchFamily="18" charset="0"/>
              </a:rPr>
              <a:t>B</a:t>
            </a:r>
          </a:p>
        </p:txBody>
      </p:sp>
      <p:cxnSp>
        <p:nvCxnSpPr>
          <p:cNvPr id="13" name="Connecteur droit avec flèche 12"/>
          <p:cNvCxnSpPr/>
          <p:nvPr/>
        </p:nvCxnSpPr>
        <p:spPr>
          <a:xfrm flipH="1">
            <a:off x="2195513" y="4635500"/>
            <a:ext cx="3455987"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4272" name="Rectangle 9"/>
          <p:cNvSpPr>
            <a:spLocks noChangeArrowheads="1"/>
          </p:cNvSpPr>
          <p:nvPr/>
        </p:nvSpPr>
        <p:spPr bwMode="auto">
          <a:xfrm>
            <a:off x="4332288" y="4265613"/>
            <a:ext cx="1025525" cy="369887"/>
          </a:xfrm>
          <a:prstGeom prst="rect">
            <a:avLst/>
          </a:prstGeom>
          <a:noFill/>
          <a:ln w="9525">
            <a:noFill/>
            <a:miter lim="800000"/>
            <a:headEnd/>
            <a:tailEnd/>
          </a:ln>
        </p:spPr>
        <p:txBody>
          <a:bodyPr wrap="none">
            <a:spAutoFit/>
          </a:bodyPr>
          <a:lstStyle/>
          <a:p>
            <a:r>
              <a:rPr lang="fr-FR" i="1">
                <a:solidFill>
                  <a:schemeClr val="tx2"/>
                </a:solidFill>
                <a:latin typeface="Times New Roman" pitchFamily="18" charset="0"/>
                <a:cs typeface="Times New Roman" pitchFamily="18" charset="0"/>
              </a:rPr>
              <a:t>Flux réel</a:t>
            </a:r>
          </a:p>
        </p:txBody>
      </p:sp>
      <p:sp>
        <p:nvSpPr>
          <p:cNvPr id="94273" name="ZoneTexte 13"/>
          <p:cNvSpPr txBox="1">
            <a:spLocks noChangeArrowheads="1"/>
          </p:cNvSpPr>
          <p:nvPr/>
        </p:nvSpPr>
        <p:spPr bwMode="auto">
          <a:xfrm>
            <a:off x="4000500" y="5021263"/>
            <a:ext cx="1728788" cy="369887"/>
          </a:xfrm>
          <a:prstGeom prst="rect">
            <a:avLst/>
          </a:prstGeom>
          <a:noFill/>
          <a:ln w="9525">
            <a:noFill/>
            <a:miter lim="800000"/>
            <a:headEnd/>
            <a:tailEnd/>
          </a:ln>
        </p:spPr>
        <p:txBody>
          <a:bodyPr>
            <a:spAutoFit/>
          </a:bodyPr>
          <a:lstStyle/>
          <a:p>
            <a:r>
              <a:rPr lang="fr-FR" i="1">
                <a:solidFill>
                  <a:schemeClr val="tx2"/>
                </a:solidFill>
                <a:latin typeface="Times New Roman" pitchFamily="18" charset="0"/>
                <a:cs typeface="Times New Roman" pitchFamily="18" charset="0"/>
              </a:rPr>
              <a:t>Flux financier</a:t>
            </a:r>
          </a:p>
        </p:txBody>
      </p:sp>
      <p:cxnSp>
        <p:nvCxnSpPr>
          <p:cNvPr id="15" name="Connecteur droit avec flèche 14"/>
          <p:cNvCxnSpPr/>
          <p:nvPr/>
        </p:nvCxnSpPr>
        <p:spPr>
          <a:xfrm flipV="1">
            <a:off x="2571750" y="5000625"/>
            <a:ext cx="2873375" cy="127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Connecteur droit avec flèche 15"/>
          <p:cNvCxnSpPr/>
          <p:nvPr/>
        </p:nvCxnSpPr>
        <p:spPr>
          <a:xfrm>
            <a:off x="3571875" y="2571750"/>
            <a:ext cx="3357563"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Connecteur droit avec flèche 17"/>
          <p:cNvCxnSpPr/>
          <p:nvPr/>
        </p:nvCxnSpPr>
        <p:spPr>
          <a:xfrm rot="10800000">
            <a:off x="3571875" y="3429000"/>
            <a:ext cx="178593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7" name="Espace réservé du pied de page 16"/>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re 1"/>
          <p:cNvSpPr>
            <a:spLocks noGrp="1"/>
          </p:cNvSpPr>
          <p:nvPr>
            <p:ph type="title"/>
          </p:nvPr>
        </p:nvSpPr>
        <p:spPr/>
        <p:txBody>
          <a:bodyPr/>
          <a:lstStyle/>
          <a:p>
            <a:pPr eaLnBrk="1" hangingPunct="1">
              <a:defRPr/>
            </a:pPr>
            <a:r>
              <a:rPr lang="fr-FR" dirty="0" smtClean="0">
                <a:effectLst>
                  <a:outerShdw blurRad="38100" dist="38100" dir="2700000" algn="tl">
                    <a:srgbClr val="000000">
                      <a:alpha val="43137"/>
                    </a:srgbClr>
                  </a:outerShdw>
                </a:effectLst>
                <a:latin typeface="Times New Roman" pitchFamily="18" charset="0"/>
                <a:cs typeface="Times New Roman" pitchFamily="18" charset="0"/>
              </a:rPr>
              <a:t>Circuit du Modèle Multiple</a:t>
            </a:r>
          </a:p>
        </p:txBody>
      </p:sp>
      <p:graphicFrame>
        <p:nvGraphicFramePr>
          <p:cNvPr id="4" name="Espace réservé du contenu 3"/>
          <p:cNvGraphicFramePr>
            <a:graphicFrameLocks noGrp="1"/>
          </p:cNvGraphicFramePr>
          <p:nvPr>
            <p:ph idx="1"/>
          </p:nvPr>
        </p:nvGraphicFramePr>
        <p:xfrm>
          <a:off x="544513" y="1989138"/>
          <a:ext cx="3019425" cy="1455737"/>
        </p:xfrm>
        <a:graphic>
          <a:graphicData uri="http://schemas.openxmlformats.org/drawingml/2006/table">
            <a:tbl>
              <a:tblPr firstRow="1" bandRow="1">
                <a:tableStyleId>{5C22544A-7EE6-4342-B048-85BDC9FD1C3A}</a:tableStyleId>
              </a:tblPr>
              <a:tblGrid>
                <a:gridCol w="1219210"/>
                <a:gridCol w="1800215"/>
              </a:tblGrid>
              <a:tr h="407852">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41" marR="91441" marT="45698" marB="45698"/>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41" marR="91441" marT="45698" marB="45698"/>
                </a:tc>
              </a:tr>
              <a:tr h="407852">
                <a:tc>
                  <a:txBody>
                    <a:bodyPr/>
                    <a:lstStyle/>
                    <a:p>
                      <a:pPr algn="ctr"/>
                      <a:endParaRPr lang="fr-FR" sz="1800" dirty="0">
                        <a:latin typeface="Times New Roman" pitchFamily="18" charset="0"/>
                        <a:cs typeface="Times New Roman" pitchFamily="18" charset="0"/>
                      </a:endParaRPr>
                    </a:p>
                  </a:txBody>
                  <a:tcPr marL="91441" marR="91441" marT="45698" marB="45698"/>
                </a:tc>
                <a:tc>
                  <a:txBody>
                    <a:bodyPr/>
                    <a:lstStyle/>
                    <a:p>
                      <a:pPr algn="ctr"/>
                      <a:r>
                        <a:rPr lang="fr-FR" sz="1800" b="1" dirty="0" smtClean="0">
                          <a:latin typeface="Times New Roman" pitchFamily="18" charset="0"/>
                          <a:cs typeface="Times New Roman" pitchFamily="18" charset="0"/>
                        </a:rPr>
                        <a:t>Cc.</a:t>
                      </a:r>
                      <a:r>
                        <a:rPr lang="fr-FR" sz="1800" b="1" baseline="0" dirty="0" smtClean="0">
                          <a:latin typeface="Times New Roman" pitchFamily="18" charset="0"/>
                          <a:cs typeface="Times New Roman" pitchFamily="18" charset="0"/>
                        </a:rPr>
                        <a:t> A1 = -100</a:t>
                      </a:r>
                      <a:endParaRPr lang="fr-FR" sz="1800" b="1" dirty="0">
                        <a:latin typeface="Times New Roman" pitchFamily="18" charset="0"/>
                        <a:cs typeface="Times New Roman" pitchFamily="18" charset="0"/>
                      </a:endParaRPr>
                    </a:p>
                  </a:txBody>
                  <a:tcPr marL="91441" marR="91441" marT="45698" marB="45698"/>
                </a:tc>
              </a:tr>
              <a:tr h="640032">
                <a:tc>
                  <a:txBody>
                    <a:bodyPr/>
                    <a:lstStyle/>
                    <a:p>
                      <a:pPr algn="ctr"/>
                      <a:endParaRPr lang="fr-FR" sz="1800">
                        <a:latin typeface="Times New Roman" pitchFamily="18" charset="0"/>
                        <a:cs typeface="Times New Roman" pitchFamily="18" charset="0"/>
                      </a:endParaRPr>
                    </a:p>
                  </a:txBody>
                  <a:tcPr marL="91441" marR="91441" marT="45698" marB="45698"/>
                </a:tc>
                <a:tc>
                  <a:txBody>
                    <a:bodyPr/>
                    <a:lstStyle/>
                    <a:p>
                      <a:pPr algn="ctr"/>
                      <a:r>
                        <a:rPr lang="fr-FR" sz="1800" b="1" dirty="0" smtClean="0">
                          <a:solidFill>
                            <a:srgbClr val="FF0000"/>
                          </a:solidFill>
                          <a:latin typeface="Times New Roman" pitchFamily="18" charset="0"/>
                          <a:cs typeface="Times New Roman" pitchFamily="18" charset="0"/>
                        </a:rPr>
                        <a:t>Dette</a:t>
                      </a:r>
                      <a:r>
                        <a:rPr lang="fr-FR" sz="1800" b="1" baseline="0" dirty="0" smtClean="0">
                          <a:solidFill>
                            <a:srgbClr val="FF0000"/>
                          </a:solidFill>
                          <a:latin typeface="Times New Roman" pitchFamily="18" charset="0"/>
                          <a:cs typeface="Times New Roman" pitchFamily="18" charset="0"/>
                        </a:rPr>
                        <a:t> de A envers B= +100</a:t>
                      </a:r>
                      <a:endParaRPr lang="fr-FR" sz="1800" b="1" dirty="0">
                        <a:solidFill>
                          <a:srgbClr val="FF0000"/>
                        </a:solidFill>
                        <a:latin typeface="Times New Roman" pitchFamily="18" charset="0"/>
                        <a:cs typeface="Times New Roman" pitchFamily="18" charset="0"/>
                      </a:endParaRPr>
                    </a:p>
                  </a:txBody>
                  <a:tcPr marL="91441" marR="91441" marT="45698" marB="45698"/>
                </a:tc>
              </a:tr>
            </a:tbl>
          </a:graphicData>
        </a:graphic>
      </p:graphicFrame>
      <p:graphicFrame>
        <p:nvGraphicFramePr>
          <p:cNvPr id="5" name="Espace réservé du contenu 3"/>
          <p:cNvGraphicFramePr>
            <a:graphicFrameLocks/>
          </p:cNvGraphicFramePr>
          <p:nvPr/>
        </p:nvGraphicFramePr>
        <p:xfrm>
          <a:off x="179388" y="4078288"/>
          <a:ext cx="3816350" cy="1096962"/>
        </p:xfrm>
        <a:graphic>
          <a:graphicData uri="http://schemas.openxmlformats.org/drawingml/2006/table">
            <a:tbl>
              <a:tblPr firstRow="1" bandRow="1">
                <a:tableStyleId>{5C22544A-7EE6-4342-B048-85BDC9FD1C3A}</a:tableStyleId>
              </a:tblPr>
              <a:tblGrid>
                <a:gridCol w="2376218"/>
                <a:gridCol w="1440132"/>
              </a:tblGrid>
              <a:tr h="365654">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38" marR="91438" marT="45680" marB="45680"/>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38" marR="91438" marT="45680" marB="45680"/>
                </a:tc>
              </a:tr>
              <a:tr h="365654">
                <a:tc>
                  <a:txBody>
                    <a:bodyPr/>
                    <a:lstStyle/>
                    <a:p>
                      <a:pPr algn="ctr"/>
                      <a:r>
                        <a:rPr lang="fr-FR" sz="1800" b="1" dirty="0" smtClean="0">
                          <a:solidFill>
                            <a:schemeClr val="accent1"/>
                          </a:solidFill>
                          <a:latin typeface="Times New Roman" pitchFamily="18" charset="0"/>
                          <a:cs typeface="Times New Roman" pitchFamily="18" charset="0"/>
                        </a:rPr>
                        <a:t>Actif</a:t>
                      </a:r>
                      <a:r>
                        <a:rPr lang="fr-FR" sz="1800" b="1" baseline="0" dirty="0" smtClean="0">
                          <a:solidFill>
                            <a:schemeClr val="accent1"/>
                          </a:solidFill>
                          <a:latin typeface="Times New Roman" pitchFamily="18" charset="0"/>
                          <a:cs typeface="Times New Roman" pitchFamily="18" charset="0"/>
                        </a:rPr>
                        <a:t> réel= +100</a:t>
                      </a:r>
                      <a:endParaRPr lang="fr-FR" sz="1800" b="1" dirty="0">
                        <a:solidFill>
                          <a:schemeClr val="accent1"/>
                        </a:solidFill>
                        <a:latin typeface="Times New Roman" pitchFamily="18" charset="0"/>
                        <a:cs typeface="Times New Roman" pitchFamily="18" charset="0"/>
                      </a:endParaRPr>
                    </a:p>
                  </a:txBody>
                  <a:tcPr marL="91438" marR="91438" marT="45680" marB="45680"/>
                </a:tc>
                <a:tc>
                  <a:txBody>
                    <a:bodyPr/>
                    <a:lstStyle/>
                    <a:p>
                      <a:pPr algn="ctr"/>
                      <a:endParaRPr lang="fr-FR" sz="1800">
                        <a:latin typeface="Times New Roman" pitchFamily="18" charset="0"/>
                        <a:cs typeface="Times New Roman" pitchFamily="18" charset="0"/>
                      </a:endParaRPr>
                    </a:p>
                  </a:txBody>
                  <a:tcPr marL="91438" marR="91438" marT="45680" marB="45680"/>
                </a:tc>
              </a:tr>
              <a:tr h="365654">
                <a:tc>
                  <a:txBody>
                    <a:bodyPr/>
                    <a:lstStyle/>
                    <a:p>
                      <a:pPr algn="ctr"/>
                      <a:r>
                        <a:rPr lang="fr-FR" sz="1800" b="1" dirty="0" smtClean="0">
                          <a:latin typeface="Times New Roman" pitchFamily="18" charset="0"/>
                          <a:cs typeface="Times New Roman" pitchFamily="18" charset="0"/>
                        </a:rPr>
                        <a:t>Actif monétaire = -100</a:t>
                      </a:r>
                      <a:endParaRPr lang="fr-FR" sz="1800" b="1" dirty="0">
                        <a:latin typeface="Times New Roman" pitchFamily="18" charset="0"/>
                        <a:cs typeface="Times New Roman" pitchFamily="18" charset="0"/>
                      </a:endParaRPr>
                    </a:p>
                  </a:txBody>
                  <a:tcPr marL="91438" marR="91438" marT="45680" marB="45680"/>
                </a:tc>
                <a:tc>
                  <a:txBody>
                    <a:bodyPr/>
                    <a:lstStyle/>
                    <a:p>
                      <a:pPr algn="ctr"/>
                      <a:endParaRPr lang="fr-FR" sz="1800" dirty="0">
                        <a:latin typeface="Times New Roman" pitchFamily="18" charset="0"/>
                        <a:cs typeface="Times New Roman" pitchFamily="18" charset="0"/>
                      </a:endParaRPr>
                    </a:p>
                  </a:txBody>
                  <a:tcPr marL="91438" marR="91438" marT="45680" marB="45680"/>
                </a:tc>
              </a:tr>
            </a:tbl>
          </a:graphicData>
        </a:graphic>
      </p:graphicFrame>
      <p:graphicFrame>
        <p:nvGraphicFramePr>
          <p:cNvPr id="6" name="Espace réservé du contenu 3"/>
          <p:cNvGraphicFramePr>
            <a:graphicFrameLocks/>
          </p:cNvGraphicFramePr>
          <p:nvPr/>
        </p:nvGraphicFramePr>
        <p:xfrm>
          <a:off x="5429250" y="4078288"/>
          <a:ext cx="3457575" cy="1096962"/>
        </p:xfrm>
        <a:graphic>
          <a:graphicData uri="http://schemas.openxmlformats.org/drawingml/2006/table">
            <a:tbl>
              <a:tblPr firstRow="1" bandRow="1">
                <a:tableStyleId>{5C22544A-7EE6-4342-B048-85BDC9FD1C3A}</a:tableStyleId>
              </a:tblPr>
              <a:tblGrid>
                <a:gridCol w="2447684"/>
                <a:gridCol w="1009891"/>
              </a:tblGrid>
              <a:tr h="365654">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18" marR="91418" marT="45680" marB="45680"/>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18" marR="91418" marT="45680" marB="45680"/>
                </a:tc>
              </a:tr>
              <a:tr h="365654">
                <a:tc>
                  <a:txBody>
                    <a:bodyPr/>
                    <a:lstStyle/>
                    <a:p>
                      <a:pPr algn="ctr"/>
                      <a:r>
                        <a:rPr lang="fr-FR" sz="1800" dirty="0" smtClean="0">
                          <a:latin typeface="Times New Roman" pitchFamily="18" charset="0"/>
                          <a:cs typeface="Times New Roman" pitchFamily="18" charset="0"/>
                        </a:rPr>
                        <a:t>Actif réel = -</a:t>
                      </a:r>
                      <a:r>
                        <a:rPr lang="fr-FR" sz="1800" baseline="0" dirty="0" smtClean="0">
                          <a:latin typeface="Times New Roman" pitchFamily="18" charset="0"/>
                          <a:cs typeface="Times New Roman" pitchFamily="18" charset="0"/>
                        </a:rPr>
                        <a:t> </a:t>
                      </a:r>
                      <a:r>
                        <a:rPr lang="fr-FR" sz="1800" dirty="0" smtClean="0">
                          <a:latin typeface="Times New Roman" pitchFamily="18" charset="0"/>
                          <a:cs typeface="Times New Roman" pitchFamily="18" charset="0"/>
                        </a:rPr>
                        <a:t>100</a:t>
                      </a:r>
                      <a:endParaRPr lang="fr-FR" sz="1800" dirty="0">
                        <a:latin typeface="Times New Roman" pitchFamily="18" charset="0"/>
                        <a:cs typeface="Times New Roman" pitchFamily="18" charset="0"/>
                      </a:endParaRPr>
                    </a:p>
                  </a:txBody>
                  <a:tcPr marL="91418" marR="91418" marT="45680" marB="45680"/>
                </a:tc>
                <a:tc>
                  <a:txBody>
                    <a:bodyPr/>
                    <a:lstStyle/>
                    <a:p>
                      <a:pPr algn="ctr"/>
                      <a:endParaRPr lang="fr-FR" sz="1800">
                        <a:latin typeface="Times New Roman" pitchFamily="18" charset="0"/>
                        <a:cs typeface="Times New Roman" pitchFamily="18" charset="0"/>
                      </a:endParaRPr>
                    </a:p>
                  </a:txBody>
                  <a:tcPr marL="91418" marR="91418" marT="45680" marB="45680"/>
                </a:tc>
              </a:tr>
              <a:tr h="365654">
                <a:tc>
                  <a:txBody>
                    <a:bodyPr/>
                    <a:lstStyle/>
                    <a:p>
                      <a:pPr algn="ctr"/>
                      <a:r>
                        <a:rPr lang="fr-FR" sz="1800" b="1" dirty="0" smtClean="0">
                          <a:solidFill>
                            <a:schemeClr val="accent1"/>
                          </a:solidFill>
                          <a:latin typeface="Times New Roman" pitchFamily="18" charset="0"/>
                          <a:cs typeface="Times New Roman" pitchFamily="18" charset="0"/>
                        </a:rPr>
                        <a:t>Actif monétaire= +100</a:t>
                      </a:r>
                      <a:endParaRPr lang="fr-FR" sz="1800" b="1" dirty="0">
                        <a:solidFill>
                          <a:schemeClr val="accent1"/>
                        </a:solidFill>
                        <a:latin typeface="Times New Roman" pitchFamily="18" charset="0"/>
                        <a:cs typeface="Times New Roman" pitchFamily="18" charset="0"/>
                      </a:endParaRPr>
                    </a:p>
                  </a:txBody>
                  <a:tcPr marL="91418" marR="91418" marT="45680" marB="45680"/>
                </a:tc>
                <a:tc>
                  <a:txBody>
                    <a:bodyPr/>
                    <a:lstStyle/>
                    <a:p>
                      <a:pPr algn="ctr"/>
                      <a:endParaRPr lang="fr-FR" sz="1800" dirty="0">
                        <a:latin typeface="Times New Roman" pitchFamily="18" charset="0"/>
                        <a:cs typeface="Times New Roman" pitchFamily="18" charset="0"/>
                      </a:endParaRPr>
                    </a:p>
                  </a:txBody>
                  <a:tcPr marL="91418" marR="91418" marT="45680" marB="45680"/>
                </a:tc>
              </a:tr>
            </a:tbl>
          </a:graphicData>
        </a:graphic>
      </p:graphicFrame>
      <p:sp>
        <p:nvSpPr>
          <p:cNvPr id="95277" name="ZoneTexte 6"/>
          <p:cNvSpPr txBox="1">
            <a:spLocks noChangeArrowheads="1"/>
          </p:cNvSpPr>
          <p:nvPr/>
        </p:nvSpPr>
        <p:spPr bwMode="auto">
          <a:xfrm>
            <a:off x="1547813" y="1509713"/>
            <a:ext cx="1511300" cy="368300"/>
          </a:xfrm>
          <a:prstGeom prst="rect">
            <a:avLst/>
          </a:prstGeom>
          <a:noFill/>
          <a:ln w="9525">
            <a:noFill/>
            <a:miter lim="800000"/>
            <a:headEnd/>
            <a:tailEnd/>
          </a:ln>
        </p:spPr>
        <p:txBody>
          <a:bodyPr>
            <a:spAutoFit/>
          </a:bodyPr>
          <a:lstStyle/>
          <a:p>
            <a:pPr algn="ctr"/>
            <a:r>
              <a:rPr lang="fr-FR">
                <a:latin typeface="Times New Roman" pitchFamily="18" charset="0"/>
                <a:cs typeface="Times New Roman" pitchFamily="18" charset="0"/>
              </a:rPr>
              <a:t>BANQUE </a:t>
            </a:r>
            <a:r>
              <a:rPr lang="fr-FR" b="1">
                <a:latin typeface="Times New Roman" pitchFamily="18" charset="0"/>
                <a:cs typeface="Times New Roman" pitchFamily="18" charset="0"/>
              </a:rPr>
              <a:t>A</a:t>
            </a:r>
          </a:p>
        </p:txBody>
      </p:sp>
      <p:sp>
        <p:nvSpPr>
          <p:cNvPr id="95278" name="ZoneTexte 7"/>
          <p:cNvSpPr txBox="1">
            <a:spLocks noChangeArrowheads="1"/>
          </p:cNvSpPr>
          <p:nvPr/>
        </p:nvSpPr>
        <p:spPr bwMode="auto">
          <a:xfrm>
            <a:off x="6732588" y="3713163"/>
            <a:ext cx="1295400" cy="369887"/>
          </a:xfrm>
          <a:prstGeom prst="rect">
            <a:avLst/>
          </a:prstGeom>
          <a:noFill/>
          <a:ln w="9525">
            <a:noFill/>
            <a:miter lim="800000"/>
            <a:headEnd/>
            <a:tailEnd/>
          </a:ln>
        </p:spPr>
        <p:txBody>
          <a:bodyPr>
            <a:spAutoFit/>
          </a:bodyPr>
          <a:lstStyle/>
          <a:p>
            <a:r>
              <a:rPr lang="fr-FR">
                <a:latin typeface="Times New Roman" pitchFamily="18" charset="0"/>
                <a:cs typeface="Times New Roman" pitchFamily="18" charset="0"/>
              </a:rPr>
              <a:t>AENF 2</a:t>
            </a:r>
          </a:p>
        </p:txBody>
      </p:sp>
      <p:sp>
        <p:nvSpPr>
          <p:cNvPr id="95279" name="ZoneTexte 8"/>
          <p:cNvSpPr txBox="1">
            <a:spLocks noChangeArrowheads="1"/>
          </p:cNvSpPr>
          <p:nvPr/>
        </p:nvSpPr>
        <p:spPr bwMode="auto">
          <a:xfrm>
            <a:off x="1693863" y="3708400"/>
            <a:ext cx="1225550" cy="369888"/>
          </a:xfrm>
          <a:prstGeom prst="rect">
            <a:avLst/>
          </a:prstGeom>
          <a:noFill/>
          <a:ln w="9525">
            <a:noFill/>
            <a:miter lim="800000"/>
            <a:headEnd/>
            <a:tailEnd/>
          </a:ln>
        </p:spPr>
        <p:txBody>
          <a:bodyPr>
            <a:spAutoFit/>
          </a:bodyPr>
          <a:lstStyle/>
          <a:p>
            <a:r>
              <a:rPr lang="fr-FR">
                <a:latin typeface="Times New Roman" pitchFamily="18" charset="0"/>
                <a:cs typeface="Times New Roman" pitchFamily="18" charset="0"/>
              </a:rPr>
              <a:t>AENF 1</a:t>
            </a:r>
          </a:p>
        </p:txBody>
      </p:sp>
      <p:graphicFrame>
        <p:nvGraphicFramePr>
          <p:cNvPr id="11" name="Espace réservé du contenu 3"/>
          <p:cNvGraphicFramePr>
            <a:graphicFrameLocks/>
          </p:cNvGraphicFramePr>
          <p:nvPr/>
        </p:nvGraphicFramePr>
        <p:xfrm>
          <a:off x="5292725" y="1989138"/>
          <a:ext cx="3128963" cy="1444625"/>
        </p:xfrm>
        <a:graphic>
          <a:graphicData uri="http://schemas.openxmlformats.org/drawingml/2006/table">
            <a:tbl>
              <a:tblPr firstRow="1" bandRow="1">
                <a:tableStyleId>{5C22544A-7EE6-4342-B048-85BDC9FD1C3A}</a:tableStyleId>
              </a:tblPr>
              <a:tblGrid>
                <a:gridCol w="1564482"/>
                <a:gridCol w="1564482"/>
              </a:tblGrid>
              <a:tr h="402232">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35" marR="91435" marT="45726" marB="45726"/>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35" marR="91435" marT="45726" marB="45726"/>
                </a:tc>
              </a:tr>
              <a:tr h="402232">
                <a:tc>
                  <a:txBody>
                    <a:bodyPr/>
                    <a:lstStyle/>
                    <a:p>
                      <a:pPr algn="ctr"/>
                      <a:endParaRPr lang="fr-FR" sz="1800" dirty="0">
                        <a:latin typeface="Times New Roman" pitchFamily="18" charset="0"/>
                        <a:cs typeface="Times New Roman" pitchFamily="18" charset="0"/>
                      </a:endParaRPr>
                    </a:p>
                  </a:txBody>
                  <a:tcPr marL="91435" marR="91435" marT="45726" marB="4572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800" b="1" dirty="0" smtClean="0">
                          <a:solidFill>
                            <a:schemeClr val="accent1"/>
                          </a:solidFill>
                          <a:latin typeface="Times New Roman" pitchFamily="18" charset="0"/>
                          <a:cs typeface="Times New Roman" pitchFamily="18" charset="0"/>
                        </a:rPr>
                        <a:t>CC.</a:t>
                      </a:r>
                      <a:r>
                        <a:rPr lang="fr-FR" sz="1800" b="1" baseline="0" dirty="0" smtClean="0">
                          <a:solidFill>
                            <a:schemeClr val="accent1"/>
                          </a:solidFill>
                          <a:latin typeface="Times New Roman" pitchFamily="18" charset="0"/>
                          <a:cs typeface="Times New Roman" pitchFamily="18" charset="0"/>
                        </a:rPr>
                        <a:t> A2= +100</a:t>
                      </a:r>
                      <a:endParaRPr lang="fr-FR" sz="1800" b="1" dirty="0" smtClean="0">
                        <a:solidFill>
                          <a:schemeClr val="accent1"/>
                        </a:solidFill>
                        <a:latin typeface="Times New Roman" pitchFamily="18" charset="0"/>
                        <a:cs typeface="Times New Roman" pitchFamily="18" charset="0"/>
                      </a:endParaRPr>
                    </a:p>
                  </a:txBody>
                  <a:tcPr marL="91435" marR="91435" marT="45726" marB="45726"/>
                </a:tc>
              </a:tr>
              <a:tr h="640161">
                <a:tc>
                  <a:txBody>
                    <a:bodyPr/>
                    <a:lstStyle/>
                    <a:p>
                      <a:pPr algn="ctr"/>
                      <a:r>
                        <a:rPr lang="fr-FR" sz="1800" b="1" dirty="0" smtClean="0">
                          <a:solidFill>
                            <a:srgbClr val="FF0000"/>
                          </a:solidFill>
                          <a:latin typeface="Times New Roman" pitchFamily="18" charset="0"/>
                          <a:cs typeface="Times New Roman" pitchFamily="18" charset="0"/>
                        </a:rPr>
                        <a:t>Créance</a:t>
                      </a:r>
                      <a:r>
                        <a:rPr lang="fr-FR" sz="1800" b="1" baseline="0" dirty="0" smtClean="0">
                          <a:solidFill>
                            <a:srgbClr val="FF0000"/>
                          </a:solidFill>
                          <a:latin typeface="Times New Roman" pitchFamily="18" charset="0"/>
                          <a:cs typeface="Times New Roman" pitchFamily="18" charset="0"/>
                        </a:rPr>
                        <a:t> de B sur A = +100</a:t>
                      </a:r>
                      <a:endParaRPr lang="fr-FR" sz="1800" b="1" dirty="0">
                        <a:solidFill>
                          <a:srgbClr val="FF0000"/>
                        </a:solidFill>
                        <a:latin typeface="Times New Roman" pitchFamily="18" charset="0"/>
                        <a:cs typeface="Times New Roman" pitchFamily="18" charset="0"/>
                      </a:endParaRPr>
                    </a:p>
                  </a:txBody>
                  <a:tcPr marL="91435" marR="91435" marT="45726" marB="45726"/>
                </a:tc>
                <a:tc>
                  <a:txBody>
                    <a:bodyPr/>
                    <a:lstStyle/>
                    <a:p>
                      <a:pPr algn="ctr"/>
                      <a:endParaRPr lang="fr-FR" sz="1800" b="1" dirty="0">
                        <a:solidFill>
                          <a:schemeClr val="accent1"/>
                        </a:solidFill>
                        <a:latin typeface="Times New Roman" pitchFamily="18" charset="0"/>
                        <a:cs typeface="Times New Roman" pitchFamily="18" charset="0"/>
                      </a:endParaRPr>
                    </a:p>
                  </a:txBody>
                  <a:tcPr marL="91435" marR="91435" marT="45726" marB="45726"/>
                </a:tc>
              </a:tr>
            </a:tbl>
          </a:graphicData>
        </a:graphic>
      </p:graphicFrame>
      <p:sp>
        <p:nvSpPr>
          <p:cNvPr id="95294" name="Rectangle 2"/>
          <p:cNvSpPr>
            <a:spLocks noChangeArrowheads="1"/>
          </p:cNvSpPr>
          <p:nvPr/>
        </p:nvSpPr>
        <p:spPr bwMode="auto">
          <a:xfrm>
            <a:off x="6269038" y="1509713"/>
            <a:ext cx="1358900" cy="368300"/>
          </a:xfrm>
          <a:prstGeom prst="rect">
            <a:avLst/>
          </a:prstGeom>
          <a:noFill/>
          <a:ln w="9525">
            <a:noFill/>
            <a:miter lim="800000"/>
            <a:headEnd/>
            <a:tailEnd/>
          </a:ln>
        </p:spPr>
        <p:txBody>
          <a:bodyPr wrap="none">
            <a:spAutoFit/>
          </a:bodyPr>
          <a:lstStyle/>
          <a:p>
            <a:pPr algn="ctr"/>
            <a:r>
              <a:rPr lang="fr-FR">
                <a:latin typeface="Times New Roman" pitchFamily="18" charset="0"/>
                <a:cs typeface="Times New Roman" pitchFamily="18" charset="0"/>
              </a:rPr>
              <a:t>BANQUE </a:t>
            </a:r>
            <a:r>
              <a:rPr lang="fr-FR" b="1">
                <a:latin typeface="Times New Roman" pitchFamily="18" charset="0"/>
                <a:cs typeface="Times New Roman" pitchFamily="18" charset="0"/>
              </a:rPr>
              <a:t>B</a:t>
            </a:r>
          </a:p>
        </p:txBody>
      </p:sp>
      <p:cxnSp>
        <p:nvCxnSpPr>
          <p:cNvPr id="13" name="Connecteur droit avec flèche 12"/>
          <p:cNvCxnSpPr/>
          <p:nvPr/>
        </p:nvCxnSpPr>
        <p:spPr>
          <a:xfrm flipH="1">
            <a:off x="2195513" y="4635500"/>
            <a:ext cx="3455987"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5296" name="Rectangle 9"/>
          <p:cNvSpPr>
            <a:spLocks noChangeArrowheads="1"/>
          </p:cNvSpPr>
          <p:nvPr/>
        </p:nvSpPr>
        <p:spPr bwMode="auto">
          <a:xfrm>
            <a:off x="4332288" y="4265613"/>
            <a:ext cx="1025525" cy="369887"/>
          </a:xfrm>
          <a:prstGeom prst="rect">
            <a:avLst/>
          </a:prstGeom>
          <a:noFill/>
          <a:ln w="9525">
            <a:noFill/>
            <a:miter lim="800000"/>
            <a:headEnd/>
            <a:tailEnd/>
          </a:ln>
        </p:spPr>
        <p:txBody>
          <a:bodyPr wrap="none">
            <a:spAutoFit/>
          </a:bodyPr>
          <a:lstStyle/>
          <a:p>
            <a:r>
              <a:rPr lang="fr-FR" i="1">
                <a:solidFill>
                  <a:schemeClr val="tx2"/>
                </a:solidFill>
                <a:latin typeface="Times New Roman" pitchFamily="18" charset="0"/>
                <a:cs typeface="Times New Roman" pitchFamily="18" charset="0"/>
              </a:rPr>
              <a:t>Flux réel</a:t>
            </a:r>
          </a:p>
        </p:txBody>
      </p:sp>
      <p:sp>
        <p:nvSpPr>
          <p:cNvPr id="95297" name="ZoneTexte 13"/>
          <p:cNvSpPr txBox="1">
            <a:spLocks noChangeArrowheads="1"/>
          </p:cNvSpPr>
          <p:nvPr/>
        </p:nvSpPr>
        <p:spPr bwMode="auto">
          <a:xfrm>
            <a:off x="4000500" y="5021263"/>
            <a:ext cx="1728788" cy="369887"/>
          </a:xfrm>
          <a:prstGeom prst="rect">
            <a:avLst/>
          </a:prstGeom>
          <a:noFill/>
          <a:ln w="9525">
            <a:noFill/>
            <a:miter lim="800000"/>
            <a:headEnd/>
            <a:tailEnd/>
          </a:ln>
        </p:spPr>
        <p:txBody>
          <a:bodyPr>
            <a:spAutoFit/>
          </a:bodyPr>
          <a:lstStyle/>
          <a:p>
            <a:r>
              <a:rPr lang="fr-FR" i="1">
                <a:solidFill>
                  <a:schemeClr val="tx2"/>
                </a:solidFill>
                <a:latin typeface="Times New Roman" pitchFamily="18" charset="0"/>
                <a:cs typeface="Times New Roman" pitchFamily="18" charset="0"/>
              </a:rPr>
              <a:t>Flux financier</a:t>
            </a:r>
          </a:p>
        </p:txBody>
      </p:sp>
      <p:cxnSp>
        <p:nvCxnSpPr>
          <p:cNvPr id="15" name="Connecteur droit avec flèche 14"/>
          <p:cNvCxnSpPr/>
          <p:nvPr/>
        </p:nvCxnSpPr>
        <p:spPr>
          <a:xfrm flipV="1">
            <a:off x="2571750" y="5000625"/>
            <a:ext cx="2873375" cy="127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Connecteur droit avec flèche 15"/>
          <p:cNvCxnSpPr/>
          <p:nvPr/>
        </p:nvCxnSpPr>
        <p:spPr>
          <a:xfrm>
            <a:off x="3571875" y="2571750"/>
            <a:ext cx="3357563"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5300" name="Rectangle 18"/>
          <p:cNvSpPr>
            <a:spLocks noChangeArrowheads="1"/>
          </p:cNvSpPr>
          <p:nvPr/>
        </p:nvSpPr>
        <p:spPr bwMode="auto">
          <a:xfrm>
            <a:off x="3571875" y="2649538"/>
            <a:ext cx="1857375" cy="708025"/>
          </a:xfrm>
          <a:prstGeom prst="rect">
            <a:avLst/>
          </a:prstGeom>
          <a:noFill/>
          <a:ln w="9525">
            <a:noFill/>
            <a:miter lim="800000"/>
            <a:headEnd/>
            <a:tailEnd/>
          </a:ln>
        </p:spPr>
        <p:txBody>
          <a:bodyPr>
            <a:spAutoFit/>
          </a:bodyPr>
          <a:lstStyle/>
          <a:p>
            <a:pPr algn="ctr"/>
            <a:r>
              <a:rPr lang="fr-FR" sz="2000" b="1" i="1">
                <a:solidFill>
                  <a:schemeClr val="tx2"/>
                </a:solidFill>
                <a:latin typeface="Times New Roman" pitchFamily="18" charset="0"/>
                <a:cs typeface="Times New Roman" pitchFamily="18" charset="0"/>
              </a:rPr>
              <a:t>Règlement interbancaire</a:t>
            </a:r>
          </a:p>
        </p:txBody>
      </p:sp>
      <p:cxnSp>
        <p:nvCxnSpPr>
          <p:cNvPr id="18" name="Connecteur droit avec flèche 17"/>
          <p:cNvCxnSpPr/>
          <p:nvPr/>
        </p:nvCxnSpPr>
        <p:spPr>
          <a:xfrm rot="10800000">
            <a:off x="3571875" y="3429000"/>
            <a:ext cx="178593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9" name="Espace réservé du pied de page 18"/>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71550" y="115888"/>
            <a:ext cx="7129463" cy="620712"/>
          </a:xfrm>
        </p:spPr>
        <p:txBody>
          <a:bodyPr rtlCol="0">
            <a:normAutofit fontScale="90000"/>
          </a:bodyPr>
          <a:lstStyle/>
          <a:p>
            <a:pPr eaLnBrk="1" fontAlgn="auto" hangingPunct="1">
              <a:spcAft>
                <a:spcPts val="0"/>
              </a:spcAft>
              <a:defRPr/>
            </a:pPr>
            <a:r>
              <a:rPr lang="fr-FR" sz="3600" i="1" dirty="0" smtClean="0">
                <a:latin typeface="Times New Roman" pitchFamily="18" charset="0"/>
                <a:cs typeface="Times New Roman" pitchFamily="18" charset="0"/>
              </a:rPr>
              <a:t>2.1. Processus de création monétaire </a:t>
            </a:r>
            <a:r>
              <a:rPr lang="fr-FR" sz="2700" i="1" dirty="0" smtClean="0">
                <a:latin typeface="Times New Roman" pitchFamily="18" charset="0"/>
                <a:cs typeface="Times New Roman" pitchFamily="18" charset="0"/>
              </a:rPr>
              <a:t/>
            </a:r>
            <a:br>
              <a:rPr lang="fr-FR" sz="2700" i="1" dirty="0" smtClean="0">
                <a:latin typeface="Times New Roman" pitchFamily="18" charset="0"/>
                <a:cs typeface="Times New Roman" pitchFamily="18" charset="0"/>
              </a:rPr>
            </a:br>
            <a:r>
              <a:rPr lang="fr-FR" sz="3600" i="1" dirty="0" smtClean="0">
                <a:latin typeface="Times New Roman" pitchFamily="18" charset="0"/>
                <a:cs typeface="Times New Roman" pitchFamily="18" charset="0"/>
              </a:rPr>
              <a:t>-Modèle multiple-</a:t>
            </a:r>
            <a:endParaRPr lang="fr-FR" sz="3600" i="1" dirty="0">
              <a:latin typeface="Times New Roman" pitchFamily="18" charset="0"/>
              <a:cs typeface="Times New Roman" pitchFamily="18" charset="0"/>
            </a:endParaRPr>
          </a:p>
        </p:txBody>
      </p:sp>
      <p:sp>
        <p:nvSpPr>
          <p:cNvPr id="5" name="ZoneTexte 4"/>
          <p:cNvSpPr txBox="1"/>
          <p:nvPr/>
        </p:nvSpPr>
        <p:spPr>
          <a:xfrm>
            <a:off x="250825" y="1125538"/>
            <a:ext cx="7345363" cy="400050"/>
          </a:xfrm>
          <a:prstGeom prst="rect">
            <a:avLst/>
          </a:prstGeom>
          <a:noFill/>
        </p:spPr>
        <p:txBody>
          <a:bodyPr>
            <a:spAutoFit/>
          </a:bodyPr>
          <a:lstStyle/>
          <a:p>
            <a:pPr fontAlgn="auto">
              <a:spcBef>
                <a:spcPts val="0"/>
              </a:spcBef>
              <a:spcAft>
                <a:spcPts val="0"/>
              </a:spcAft>
              <a:defRPr/>
            </a:pPr>
            <a:r>
              <a:rPr lang="fr-FR" sz="2000" dirty="0">
                <a:latin typeface="Times New Roman" pitchFamily="18" charset="0"/>
                <a:cs typeface="Times New Roman" pitchFamily="18" charset="0"/>
              </a:rPr>
              <a:t>Les banques disposent de </a:t>
            </a:r>
            <a:r>
              <a:rPr lang="fr-FR" sz="2000" i="1" dirty="0">
                <a:effectLst>
                  <a:outerShdw blurRad="38100" dist="38100" dir="2700000" algn="tl">
                    <a:srgbClr val="000000">
                      <a:alpha val="43137"/>
                    </a:srgbClr>
                  </a:outerShdw>
                </a:effectLst>
                <a:latin typeface="Times New Roman" pitchFamily="18" charset="0"/>
                <a:cs typeface="Times New Roman" pitchFamily="18" charset="0"/>
              </a:rPr>
              <a:t>deux</a:t>
            </a:r>
            <a:r>
              <a:rPr lang="fr-FR" sz="2000" dirty="0">
                <a:latin typeface="Times New Roman" pitchFamily="18" charset="0"/>
                <a:cs typeface="Times New Roman" pitchFamily="18" charset="0"/>
              </a:rPr>
              <a:t> possibilités de création monétaire:</a:t>
            </a:r>
          </a:p>
        </p:txBody>
      </p:sp>
      <p:graphicFrame>
        <p:nvGraphicFramePr>
          <p:cNvPr id="7" name="Espace réservé du contenu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Espace réservé du pied de page 5"/>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tre 1"/>
          <p:cNvSpPr>
            <a:spLocks noGrp="1"/>
          </p:cNvSpPr>
          <p:nvPr>
            <p:ph type="title"/>
          </p:nvPr>
        </p:nvSpPr>
        <p:spPr/>
        <p:txBody>
          <a:bodyPr/>
          <a:lstStyle/>
          <a:p>
            <a:pPr eaLnBrk="1" hangingPunct="1"/>
            <a:r>
              <a:rPr lang="fr-FR" smtClean="0">
                <a:latin typeface="Times New Roman" pitchFamily="18" charset="0"/>
                <a:cs typeface="Times New Roman" pitchFamily="18" charset="0"/>
              </a:rPr>
              <a:t>Cas1: Achat de devises</a:t>
            </a:r>
          </a:p>
        </p:txBody>
      </p:sp>
      <p:graphicFrame>
        <p:nvGraphicFramePr>
          <p:cNvPr id="4" name="Espace réservé du contenu 3"/>
          <p:cNvGraphicFramePr>
            <a:graphicFrameLocks noGrp="1"/>
          </p:cNvGraphicFramePr>
          <p:nvPr>
            <p:ph idx="1"/>
          </p:nvPr>
        </p:nvGraphicFramePr>
        <p:xfrm>
          <a:off x="544513" y="1989138"/>
          <a:ext cx="3019425" cy="1455737"/>
        </p:xfrm>
        <a:graphic>
          <a:graphicData uri="http://schemas.openxmlformats.org/drawingml/2006/table">
            <a:tbl>
              <a:tblPr firstRow="1" bandRow="1">
                <a:tableStyleId>{5C22544A-7EE6-4342-B048-85BDC9FD1C3A}</a:tableStyleId>
              </a:tblPr>
              <a:tblGrid>
                <a:gridCol w="1579253"/>
                <a:gridCol w="1440172"/>
              </a:tblGrid>
              <a:tr h="407852">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41" marR="91441" marT="45698" marB="45698"/>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41" marR="91441" marT="45698" marB="45698"/>
                </a:tc>
              </a:tr>
              <a:tr h="407852">
                <a:tc>
                  <a:txBody>
                    <a:bodyPr/>
                    <a:lstStyle/>
                    <a:p>
                      <a:pPr algn="ctr"/>
                      <a:endParaRPr lang="fr-FR" sz="1800" dirty="0">
                        <a:latin typeface="Times New Roman" pitchFamily="18" charset="0"/>
                        <a:cs typeface="Times New Roman" pitchFamily="18" charset="0"/>
                      </a:endParaRPr>
                    </a:p>
                  </a:txBody>
                  <a:tcPr marL="91441" marR="91441" marT="45698" marB="45698"/>
                </a:tc>
                <a:tc>
                  <a:txBody>
                    <a:bodyPr/>
                    <a:lstStyle/>
                    <a:p>
                      <a:pPr algn="ctr"/>
                      <a:endParaRPr lang="fr-FR" sz="1800" b="1" dirty="0">
                        <a:latin typeface="Times New Roman" pitchFamily="18" charset="0"/>
                        <a:cs typeface="Times New Roman" pitchFamily="18" charset="0"/>
                      </a:endParaRPr>
                    </a:p>
                  </a:txBody>
                  <a:tcPr marL="91441" marR="91441" marT="45698" marB="45698"/>
                </a:tc>
              </a:tr>
              <a:tr h="640032">
                <a:tc>
                  <a:txBody>
                    <a:bodyPr/>
                    <a:lstStyle/>
                    <a:p>
                      <a:pPr algn="ctr"/>
                      <a:endParaRPr lang="fr-FR" sz="1800">
                        <a:latin typeface="Times New Roman" pitchFamily="18" charset="0"/>
                        <a:cs typeface="Times New Roman" pitchFamily="18" charset="0"/>
                      </a:endParaRPr>
                    </a:p>
                  </a:txBody>
                  <a:tcPr marL="91441" marR="91441" marT="45698" marB="45698"/>
                </a:tc>
                <a:tc>
                  <a:txBody>
                    <a:bodyPr/>
                    <a:lstStyle/>
                    <a:p>
                      <a:pPr algn="ctr"/>
                      <a:endParaRPr lang="fr-FR" sz="1800" b="1" dirty="0" smtClean="0">
                        <a:solidFill>
                          <a:srgbClr val="FF0000"/>
                        </a:solidFill>
                        <a:latin typeface="Times New Roman" pitchFamily="18" charset="0"/>
                        <a:cs typeface="Times New Roman" pitchFamily="18" charset="0"/>
                      </a:endParaRPr>
                    </a:p>
                    <a:p>
                      <a:pPr algn="ctr"/>
                      <a:endParaRPr lang="fr-FR" sz="1800" b="1" dirty="0">
                        <a:solidFill>
                          <a:srgbClr val="FF0000"/>
                        </a:solidFill>
                        <a:latin typeface="Times New Roman" pitchFamily="18" charset="0"/>
                        <a:cs typeface="Times New Roman" pitchFamily="18" charset="0"/>
                      </a:endParaRPr>
                    </a:p>
                  </a:txBody>
                  <a:tcPr marL="91441" marR="91441" marT="45698" marB="45698"/>
                </a:tc>
              </a:tr>
            </a:tbl>
          </a:graphicData>
        </a:graphic>
      </p:graphicFrame>
      <p:graphicFrame>
        <p:nvGraphicFramePr>
          <p:cNvPr id="5" name="Espace réservé du contenu 3"/>
          <p:cNvGraphicFramePr>
            <a:graphicFrameLocks/>
          </p:cNvGraphicFramePr>
          <p:nvPr/>
        </p:nvGraphicFramePr>
        <p:xfrm>
          <a:off x="179388" y="4078288"/>
          <a:ext cx="3816350" cy="1096962"/>
        </p:xfrm>
        <a:graphic>
          <a:graphicData uri="http://schemas.openxmlformats.org/drawingml/2006/table">
            <a:tbl>
              <a:tblPr firstRow="1" bandRow="1">
                <a:tableStyleId>{5C22544A-7EE6-4342-B048-85BDC9FD1C3A}</a:tableStyleId>
              </a:tblPr>
              <a:tblGrid>
                <a:gridCol w="2376218"/>
                <a:gridCol w="1440132"/>
              </a:tblGrid>
              <a:tr h="365654">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38" marR="91438" marT="45680" marB="45680"/>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38" marR="91438" marT="45680" marB="45680"/>
                </a:tc>
              </a:tr>
              <a:tr h="365654">
                <a:tc>
                  <a:txBody>
                    <a:bodyPr/>
                    <a:lstStyle/>
                    <a:p>
                      <a:pPr algn="ctr"/>
                      <a:r>
                        <a:rPr lang="fr-FR" sz="1800" b="0" baseline="0" dirty="0" smtClean="0">
                          <a:solidFill>
                            <a:schemeClr val="tx1"/>
                          </a:solidFill>
                          <a:latin typeface="Times New Roman" pitchFamily="18" charset="0"/>
                          <a:cs typeface="Times New Roman" pitchFamily="18" charset="0"/>
                        </a:rPr>
                        <a:t>Devises = +100</a:t>
                      </a:r>
                      <a:endParaRPr lang="fr-FR" sz="1800" b="0" dirty="0">
                        <a:solidFill>
                          <a:schemeClr val="tx1"/>
                        </a:solidFill>
                        <a:latin typeface="Times New Roman" pitchFamily="18" charset="0"/>
                        <a:cs typeface="Times New Roman" pitchFamily="18" charset="0"/>
                      </a:endParaRPr>
                    </a:p>
                  </a:txBody>
                  <a:tcPr marL="91438" marR="91438" marT="45680" marB="45680"/>
                </a:tc>
                <a:tc>
                  <a:txBody>
                    <a:bodyPr/>
                    <a:lstStyle/>
                    <a:p>
                      <a:pPr algn="ctr"/>
                      <a:endParaRPr lang="fr-FR" sz="1800">
                        <a:latin typeface="Times New Roman" pitchFamily="18" charset="0"/>
                        <a:cs typeface="Times New Roman" pitchFamily="18" charset="0"/>
                      </a:endParaRPr>
                    </a:p>
                  </a:txBody>
                  <a:tcPr marL="91438" marR="91438" marT="45680" marB="45680"/>
                </a:tc>
              </a:tr>
              <a:tr h="365654">
                <a:tc>
                  <a:txBody>
                    <a:bodyPr/>
                    <a:lstStyle/>
                    <a:p>
                      <a:pPr algn="ctr"/>
                      <a:endParaRPr lang="fr-FR" sz="1800" dirty="0">
                        <a:latin typeface="Times New Roman" pitchFamily="18" charset="0"/>
                        <a:cs typeface="Times New Roman" pitchFamily="18" charset="0"/>
                      </a:endParaRPr>
                    </a:p>
                  </a:txBody>
                  <a:tcPr marL="91438" marR="91438" marT="45680" marB="45680"/>
                </a:tc>
                <a:tc>
                  <a:txBody>
                    <a:bodyPr/>
                    <a:lstStyle/>
                    <a:p>
                      <a:pPr algn="ctr"/>
                      <a:endParaRPr lang="fr-FR" sz="1800" dirty="0">
                        <a:latin typeface="Times New Roman" pitchFamily="18" charset="0"/>
                        <a:cs typeface="Times New Roman" pitchFamily="18" charset="0"/>
                      </a:endParaRPr>
                    </a:p>
                  </a:txBody>
                  <a:tcPr marL="91438" marR="91438" marT="45680" marB="45680"/>
                </a:tc>
              </a:tr>
            </a:tbl>
          </a:graphicData>
        </a:graphic>
      </p:graphicFrame>
      <p:graphicFrame>
        <p:nvGraphicFramePr>
          <p:cNvPr id="6" name="Espace réservé du contenu 3"/>
          <p:cNvGraphicFramePr>
            <a:graphicFrameLocks/>
          </p:cNvGraphicFramePr>
          <p:nvPr/>
        </p:nvGraphicFramePr>
        <p:xfrm>
          <a:off x="5651500" y="4078288"/>
          <a:ext cx="3457575" cy="1096962"/>
        </p:xfrm>
        <a:graphic>
          <a:graphicData uri="http://schemas.openxmlformats.org/drawingml/2006/table">
            <a:tbl>
              <a:tblPr firstRow="1" bandRow="1">
                <a:tableStyleId>{5C22544A-7EE6-4342-B048-85BDC9FD1C3A}</a:tableStyleId>
              </a:tblPr>
              <a:tblGrid>
                <a:gridCol w="2447684"/>
                <a:gridCol w="1009891"/>
              </a:tblGrid>
              <a:tr h="365654">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18" marR="91418" marT="45680" marB="45680"/>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18" marR="91418" marT="45680" marB="45680"/>
                </a:tc>
              </a:tr>
              <a:tr h="365654">
                <a:tc>
                  <a:txBody>
                    <a:bodyPr/>
                    <a:lstStyle/>
                    <a:p>
                      <a:pPr algn="ctr"/>
                      <a:endParaRPr lang="fr-FR" sz="1800" dirty="0">
                        <a:latin typeface="Times New Roman" pitchFamily="18" charset="0"/>
                        <a:cs typeface="Times New Roman" pitchFamily="18" charset="0"/>
                      </a:endParaRPr>
                    </a:p>
                  </a:txBody>
                  <a:tcPr marL="91418" marR="91418" marT="45680" marB="45680"/>
                </a:tc>
                <a:tc>
                  <a:txBody>
                    <a:bodyPr/>
                    <a:lstStyle/>
                    <a:p>
                      <a:pPr algn="ctr"/>
                      <a:endParaRPr lang="fr-FR" sz="1800">
                        <a:latin typeface="Times New Roman" pitchFamily="18" charset="0"/>
                        <a:cs typeface="Times New Roman" pitchFamily="18" charset="0"/>
                      </a:endParaRPr>
                    </a:p>
                  </a:txBody>
                  <a:tcPr marL="91418" marR="91418" marT="45680" marB="45680"/>
                </a:tc>
              </a:tr>
              <a:tr h="365654">
                <a:tc>
                  <a:txBody>
                    <a:bodyPr/>
                    <a:lstStyle/>
                    <a:p>
                      <a:pPr algn="ctr"/>
                      <a:endParaRPr lang="fr-FR" sz="1800" b="1" dirty="0">
                        <a:solidFill>
                          <a:schemeClr val="accent1"/>
                        </a:solidFill>
                        <a:latin typeface="Times New Roman" pitchFamily="18" charset="0"/>
                        <a:cs typeface="Times New Roman" pitchFamily="18" charset="0"/>
                      </a:endParaRPr>
                    </a:p>
                  </a:txBody>
                  <a:tcPr marL="91418" marR="91418" marT="45680" marB="45680"/>
                </a:tc>
                <a:tc>
                  <a:txBody>
                    <a:bodyPr/>
                    <a:lstStyle/>
                    <a:p>
                      <a:pPr algn="ctr"/>
                      <a:endParaRPr lang="fr-FR" sz="1800" dirty="0">
                        <a:latin typeface="Times New Roman" pitchFamily="18" charset="0"/>
                        <a:cs typeface="Times New Roman" pitchFamily="18" charset="0"/>
                      </a:endParaRPr>
                    </a:p>
                  </a:txBody>
                  <a:tcPr marL="91418" marR="91418" marT="45680" marB="45680"/>
                </a:tc>
              </a:tr>
            </a:tbl>
          </a:graphicData>
        </a:graphic>
      </p:graphicFrame>
      <p:sp>
        <p:nvSpPr>
          <p:cNvPr id="97325" name="ZoneTexte 6"/>
          <p:cNvSpPr txBox="1">
            <a:spLocks noChangeArrowheads="1"/>
          </p:cNvSpPr>
          <p:nvPr/>
        </p:nvSpPr>
        <p:spPr bwMode="auto">
          <a:xfrm>
            <a:off x="1547813" y="1509713"/>
            <a:ext cx="1511300" cy="368300"/>
          </a:xfrm>
          <a:prstGeom prst="rect">
            <a:avLst/>
          </a:prstGeom>
          <a:noFill/>
          <a:ln w="9525">
            <a:noFill/>
            <a:miter lim="800000"/>
            <a:headEnd/>
            <a:tailEnd/>
          </a:ln>
        </p:spPr>
        <p:txBody>
          <a:bodyPr>
            <a:spAutoFit/>
          </a:bodyPr>
          <a:lstStyle/>
          <a:p>
            <a:pPr algn="ctr"/>
            <a:r>
              <a:rPr lang="fr-FR">
                <a:latin typeface="Times New Roman" pitchFamily="18" charset="0"/>
                <a:cs typeface="Times New Roman" pitchFamily="18" charset="0"/>
              </a:rPr>
              <a:t>B1</a:t>
            </a:r>
            <a:endParaRPr lang="fr-FR" b="1">
              <a:latin typeface="Times New Roman" pitchFamily="18" charset="0"/>
              <a:cs typeface="Times New Roman" pitchFamily="18" charset="0"/>
            </a:endParaRPr>
          </a:p>
        </p:txBody>
      </p:sp>
      <p:sp>
        <p:nvSpPr>
          <p:cNvPr id="97326" name="ZoneTexte 7"/>
          <p:cNvSpPr txBox="1">
            <a:spLocks noChangeArrowheads="1"/>
          </p:cNvSpPr>
          <p:nvPr/>
        </p:nvSpPr>
        <p:spPr bwMode="auto">
          <a:xfrm>
            <a:off x="6732588" y="3713163"/>
            <a:ext cx="1295400" cy="369887"/>
          </a:xfrm>
          <a:prstGeom prst="rect">
            <a:avLst/>
          </a:prstGeom>
          <a:noFill/>
          <a:ln w="9525">
            <a:noFill/>
            <a:miter lim="800000"/>
            <a:headEnd/>
            <a:tailEnd/>
          </a:ln>
        </p:spPr>
        <p:txBody>
          <a:bodyPr>
            <a:spAutoFit/>
          </a:bodyPr>
          <a:lstStyle/>
          <a:p>
            <a:r>
              <a:rPr lang="fr-FR">
                <a:latin typeface="Times New Roman" pitchFamily="18" charset="0"/>
                <a:cs typeface="Times New Roman" pitchFamily="18" charset="0"/>
              </a:rPr>
              <a:t>Fournisseur</a:t>
            </a:r>
          </a:p>
        </p:txBody>
      </p:sp>
      <p:sp>
        <p:nvSpPr>
          <p:cNvPr id="97327" name="ZoneTexte 8"/>
          <p:cNvSpPr txBox="1">
            <a:spLocks noChangeArrowheads="1"/>
          </p:cNvSpPr>
          <p:nvPr/>
        </p:nvSpPr>
        <p:spPr bwMode="auto">
          <a:xfrm>
            <a:off x="1693863" y="3708400"/>
            <a:ext cx="1365250" cy="369888"/>
          </a:xfrm>
          <a:prstGeom prst="rect">
            <a:avLst/>
          </a:prstGeom>
          <a:noFill/>
          <a:ln w="9525">
            <a:noFill/>
            <a:miter lim="800000"/>
            <a:headEnd/>
            <a:tailEnd/>
          </a:ln>
        </p:spPr>
        <p:txBody>
          <a:bodyPr>
            <a:spAutoFit/>
          </a:bodyPr>
          <a:lstStyle/>
          <a:p>
            <a:r>
              <a:rPr lang="fr-FR">
                <a:latin typeface="Times New Roman" pitchFamily="18" charset="0"/>
                <a:cs typeface="Times New Roman" pitchFamily="18" charset="0"/>
              </a:rPr>
              <a:t>Exportateur</a:t>
            </a:r>
          </a:p>
        </p:txBody>
      </p:sp>
      <p:graphicFrame>
        <p:nvGraphicFramePr>
          <p:cNvPr id="11" name="Espace réservé du contenu 3"/>
          <p:cNvGraphicFramePr>
            <a:graphicFrameLocks/>
          </p:cNvGraphicFramePr>
          <p:nvPr/>
        </p:nvGraphicFramePr>
        <p:xfrm>
          <a:off x="5292725" y="1989138"/>
          <a:ext cx="3128963" cy="1444625"/>
        </p:xfrm>
        <a:graphic>
          <a:graphicData uri="http://schemas.openxmlformats.org/drawingml/2006/table">
            <a:tbl>
              <a:tblPr firstRow="1" bandRow="1">
                <a:tableStyleId>{5C22544A-7EE6-4342-B048-85BDC9FD1C3A}</a:tableStyleId>
              </a:tblPr>
              <a:tblGrid>
                <a:gridCol w="1564482"/>
                <a:gridCol w="1564482"/>
              </a:tblGrid>
              <a:tr h="402232">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35" marR="91435" marT="45726" marB="45726"/>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35" marR="91435" marT="45726" marB="45726"/>
                </a:tc>
              </a:tr>
              <a:tr h="402232">
                <a:tc>
                  <a:txBody>
                    <a:bodyPr/>
                    <a:lstStyle/>
                    <a:p>
                      <a:pPr algn="ctr"/>
                      <a:endParaRPr lang="fr-FR" sz="1800" dirty="0">
                        <a:latin typeface="Times New Roman" pitchFamily="18" charset="0"/>
                        <a:cs typeface="Times New Roman" pitchFamily="18" charset="0"/>
                      </a:endParaRPr>
                    </a:p>
                  </a:txBody>
                  <a:tcPr marL="91435" marR="91435" marT="45726" marB="45726"/>
                </a:tc>
                <a:tc>
                  <a:txBody>
                    <a:bodyPr/>
                    <a:lstStyle/>
                    <a:p>
                      <a:pPr algn="ctr"/>
                      <a:endParaRPr lang="fr-FR" sz="1800" dirty="0">
                        <a:latin typeface="Times New Roman" pitchFamily="18" charset="0"/>
                        <a:cs typeface="Times New Roman" pitchFamily="18" charset="0"/>
                      </a:endParaRPr>
                    </a:p>
                  </a:txBody>
                  <a:tcPr marL="91435" marR="91435" marT="45726" marB="45726"/>
                </a:tc>
              </a:tr>
              <a:tr h="640161">
                <a:tc>
                  <a:txBody>
                    <a:bodyPr/>
                    <a:lstStyle/>
                    <a:p>
                      <a:pPr algn="ctr"/>
                      <a:endParaRPr lang="fr-FR" sz="1800" b="1" dirty="0">
                        <a:solidFill>
                          <a:srgbClr val="FF0000"/>
                        </a:solidFill>
                        <a:latin typeface="Times New Roman" pitchFamily="18" charset="0"/>
                        <a:cs typeface="Times New Roman" pitchFamily="18" charset="0"/>
                      </a:endParaRPr>
                    </a:p>
                  </a:txBody>
                  <a:tcPr marL="91435" marR="91435" marT="45726" marB="45726"/>
                </a:tc>
                <a:tc>
                  <a:txBody>
                    <a:bodyPr/>
                    <a:lstStyle/>
                    <a:p>
                      <a:pPr algn="ctr"/>
                      <a:endParaRPr lang="fr-FR" sz="1800" b="1" dirty="0">
                        <a:solidFill>
                          <a:schemeClr val="accent1"/>
                        </a:solidFill>
                        <a:latin typeface="Times New Roman" pitchFamily="18" charset="0"/>
                        <a:cs typeface="Times New Roman" pitchFamily="18" charset="0"/>
                      </a:endParaRPr>
                    </a:p>
                    <a:p>
                      <a:pPr algn="ctr"/>
                      <a:endParaRPr lang="fr-FR" sz="1800" b="1" dirty="0" smtClean="0">
                        <a:solidFill>
                          <a:schemeClr val="accent1"/>
                        </a:solidFill>
                        <a:latin typeface="Times New Roman" pitchFamily="18" charset="0"/>
                        <a:cs typeface="Times New Roman" pitchFamily="18" charset="0"/>
                      </a:endParaRPr>
                    </a:p>
                  </a:txBody>
                  <a:tcPr marL="91435" marR="91435" marT="45726" marB="45726"/>
                </a:tc>
              </a:tr>
            </a:tbl>
          </a:graphicData>
        </a:graphic>
      </p:graphicFrame>
      <p:sp>
        <p:nvSpPr>
          <p:cNvPr id="97342" name="Rectangle 2"/>
          <p:cNvSpPr>
            <a:spLocks noChangeArrowheads="1"/>
          </p:cNvSpPr>
          <p:nvPr/>
        </p:nvSpPr>
        <p:spPr bwMode="auto">
          <a:xfrm>
            <a:off x="6561138" y="1509713"/>
            <a:ext cx="454025" cy="369887"/>
          </a:xfrm>
          <a:prstGeom prst="rect">
            <a:avLst/>
          </a:prstGeom>
          <a:noFill/>
          <a:ln w="9525">
            <a:noFill/>
            <a:miter lim="800000"/>
            <a:headEnd/>
            <a:tailEnd/>
          </a:ln>
        </p:spPr>
        <p:txBody>
          <a:bodyPr wrap="none">
            <a:spAutoFit/>
          </a:bodyPr>
          <a:lstStyle/>
          <a:p>
            <a:pPr algn="ctr"/>
            <a:r>
              <a:rPr lang="fr-FR">
                <a:latin typeface="Times New Roman" pitchFamily="18" charset="0"/>
                <a:cs typeface="Times New Roman" pitchFamily="18" charset="0"/>
              </a:rPr>
              <a:t>B2</a:t>
            </a:r>
            <a:endParaRPr lang="fr-FR" b="1">
              <a:latin typeface="Times New Roman" pitchFamily="18" charset="0"/>
              <a:cs typeface="Times New Roman" pitchFamily="18" charset="0"/>
            </a:endParaRPr>
          </a:p>
        </p:txBody>
      </p:sp>
      <p:sp>
        <p:nvSpPr>
          <p:cNvPr id="12" name="Espace réservé du pied de page 11"/>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tre 1"/>
          <p:cNvSpPr>
            <a:spLocks noGrp="1"/>
          </p:cNvSpPr>
          <p:nvPr>
            <p:ph type="title"/>
          </p:nvPr>
        </p:nvSpPr>
        <p:spPr/>
        <p:txBody>
          <a:bodyPr/>
          <a:lstStyle/>
          <a:p>
            <a:pPr eaLnBrk="1" hangingPunct="1"/>
            <a:r>
              <a:rPr lang="fr-FR" smtClean="0">
                <a:latin typeface="Times New Roman" pitchFamily="18" charset="0"/>
                <a:cs typeface="Times New Roman" pitchFamily="18" charset="0"/>
              </a:rPr>
              <a:t>Cas1: Achat de devises</a:t>
            </a:r>
          </a:p>
        </p:txBody>
      </p:sp>
      <p:graphicFrame>
        <p:nvGraphicFramePr>
          <p:cNvPr id="4" name="Espace réservé du contenu 3"/>
          <p:cNvGraphicFramePr>
            <a:graphicFrameLocks noGrp="1"/>
          </p:cNvGraphicFramePr>
          <p:nvPr>
            <p:ph idx="1"/>
          </p:nvPr>
        </p:nvGraphicFramePr>
        <p:xfrm>
          <a:off x="544513" y="1989138"/>
          <a:ext cx="3019425" cy="1455737"/>
        </p:xfrm>
        <a:graphic>
          <a:graphicData uri="http://schemas.openxmlformats.org/drawingml/2006/table">
            <a:tbl>
              <a:tblPr firstRow="1" bandRow="1">
                <a:tableStyleId>{5C22544A-7EE6-4342-B048-85BDC9FD1C3A}</a:tableStyleId>
              </a:tblPr>
              <a:tblGrid>
                <a:gridCol w="1579253"/>
                <a:gridCol w="1440172"/>
              </a:tblGrid>
              <a:tr h="407852">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41" marR="91441" marT="45698" marB="45698"/>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41" marR="91441" marT="45698" marB="45698"/>
                </a:tc>
              </a:tr>
              <a:tr h="407852">
                <a:tc>
                  <a:txBody>
                    <a:bodyPr/>
                    <a:lstStyle/>
                    <a:p>
                      <a:pPr algn="ctr"/>
                      <a:r>
                        <a:rPr lang="fr-FR" sz="1800" b="1" dirty="0" smtClean="0">
                          <a:solidFill>
                            <a:schemeClr val="accent1"/>
                          </a:solidFill>
                          <a:latin typeface="Times New Roman" pitchFamily="18" charset="0"/>
                          <a:cs typeface="Times New Roman" pitchFamily="18" charset="0"/>
                        </a:rPr>
                        <a:t>Devises=</a:t>
                      </a:r>
                      <a:r>
                        <a:rPr lang="fr-FR" sz="1800" b="1" baseline="0" dirty="0" smtClean="0">
                          <a:solidFill>
                            <a:schemeClr val="accent1"/>
                          </a:solidFill>
                          <a:latin typeface="Times New Roman" pitchFamily="18" charset="0"/>
                          <a:cs typeface="Times New Roman" pitchFamily="18" charset="0"/>
                        </a:rPr>
                        <a:t> +100</a:t>
                      </a:r>
                      <a:endParaRPr lang="fr-FR" sz="1800" b="1" dirty="0">
                        <a:solidFill>
                          <a:schemeClr val="accent1"/>
                        </a:solidFill>
                        <a:latin typeface="Times New Roman" pitchFamily="18" charset="0"/>
                        <a:cs typeface="Times New Roman" pitchFamily="18" charset="0"/>
                      </a:endParaRPr>
                    </a:p>
                  </a:txBody>
                  <a:tcPr marL="91441" marR="91441" marT="45698" marB="45698"/>
                </a:tc>
                <a:tc>
                  <a:txBody>
                    <a:bodyPr/>
                    <a:lstStyle/>
                    <a:p>
                      <a:pPr algn="ctr"/>
                      <a:endParaRPr lang="fr-FR" sz="1800" b="1" dirty="0">
                        <a:latin typeface="Times New Roman" pitchFamily="18" charset="0"/>
                        <a:cs typeface="Times New Roman" pitchFamily="18" charset="0"/>
                      </a:endParaRPr>
                    </a:p>
                  </a:txBody>
                  <a:tcPr marL="91441" marR="91441" marT="45698" marB="45698"/>
                </a:tc>
              </a:tr>
              <a:tr h="640032">
                <a:tc>
                  <a:txBody>
                    <a:bodyPr/>
                    <a:lstStyle/>
                    <a:p>
                      <a:pPr algn="ctr"/>
                      <a:endParaRPr lang="fr-FR" sz="1800" dirty="0">
                        <a:latin typeface="Times New Roman" pitchFamily="18" charset="0"/>
                        <a:cs typeface="Times New Roman" pitchFamily="18" charset="0"/>
                      </a:endParaRPr>
                    </a:p>
                  </a:txBody>
                  <a:tcPr marL="91441" marR="91441" marT="45698" marB="45698"/>
                </a:tc>
                <a:tc>
                  <a:txBody>
                    <a:bodyPr/>
                    <a:lstStyle/>
                    <a:p>
                      <a:pPr algn="ctr"/>
                      <a:endParaRPr lang="fr-FR" sz="1800" b="1" dirty="0" smtClean="0">
                        <a:solidFill>
                          <a:srgbClr val="FF0000"/>
                        </a:solidFill>
                        <a:latin typeface="Times New Roman" pitchFamily="18" charset="0"/>
                        <a:cs typeface="Times New Roman" pitchFamily="18" charset="0"/>
                      </a:endParaRPr>
                    </a:p>
                    <a:p>
                      <a:pPr algn="ctr"/>
                      <a:endParaRPr lang="fr-FR" sz="1800" b="1" dirty="0">
                        <a:solidFill>
                          <a:srgbClr val="FF0000"/>
                        </a:solidFill>
                        <a:latin typeface="Times New Roman" pitchFamily="18" charset="0"/>
                        <a:cs typeface="Times New Roman" pitchFamily="18" charset="0"/>
                      </a:endParaRPr>
                    </a:p>
                  </a:txBody>
                  <a:tcPr marL="91441" marR="91441" marT="45698" marB="45698"/>
                </a:tc>
              </a:tr>
            </a:tbl>
          </a:graphicData>
        </a:graphic>
      </p:graphicFrame>
      <p:graphicFrame>
        <p:nvGraphicFramePr>
          <p:cNvPr id="5" name="Espace réservé du contenu 3"/>
          <p:cNvGraphicFramePr>
            <a:graphicFrameLocks/>
          </p:cNvGraphicFramePr>
          <p:nvPr/>
        </p:nvGraphicFramePr>
        <p:xfrm>
          <a:off x="179388" y="4078288"/>
          <a:ext cx="3816350" cy="1096962"/>
        </p:xfrm>
        <a:graphic>
          <a:graphicData uri="http://schemas.openxmlformats.org/drawingml/2006/table">
            <a:tbl>
              <a:tblPr firstRow="1" bandRow="1">
                <a:tableStyleId>{5C22544A-7EE6-4342-B048-85BDC9FD1C3A}</a:tableStyleId>
              </a:tblPr>
              <a:tblGrid>
                <a:gridCol w="2376218"/>
                <a:gridCol w="1440132"/>
              </a:tblGrid>
              <a:tr h="365654">
                <a:tc>
                  <a:txBody>
                    <a:bodyPr/>
                    <a:lstStyle/>
                    <a:p>
                      <a:pPr algn="ctr"/>
                      <a:r>
                        <a:rPr lang="fr-FR" sz="1800" dirty="0" smtClean="0">
                          <a:solidFill>
                            <a:schemeClr val="bg1"/>
                          </a:solidFill>
                          <a:latin typeface="Times New Roman" pitchFamily="18" charset="0"/>
                          <a:cs typeface="Times New Roman" pitchFamily="18" charset="0"/>
                        </a:rPr>
                        <a:t>Actif</a:t>
                      </a:r>
                      <a:endParaRPr lang="fr-FR" sz="1800" dirty="0">
                        <a:solidFill>
                          <a:schemeClr val="bg1"/>
                        </a:solidFill>
                        <a:latin typeface="Times New Roman" pitchFamily="18" charset="0"/>
                        <a:cs typeface="Times New Roman" pitchFamily="18" charset="0"/>
                      </a:endParaRPr>
                    </a:p>
                  </a:txBody>
                  <a:tcPr marL="91438" marR="91438" marT="45680" marB="45680"/>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38" marR="91438" marT="45680" marB="45680"/>
                </a:tc>
              </a:tr>
              <a:tr h="365654">
                <a:tc>
                  <a:txBody>
                    <a:bodyPr/>
                    <a:lstStyle/>
                    <a:p>
                      <a:pPr algn="ctr"/>
                      <a:r>
                        <a:rPr lang="fr-FR" sz="1800" b="0" baseline="0" dirty="0" smtClean="0">
                          <a:solidFill>
                            <a:schemeClr val="tx1"/>
                          </a:solidFill>
                          <a:latin typeface="Times New Roman" pitchFamily="18" charset="0"/>
                          <a:cs typeface="Times New Roman" pitchFamily="18" charset="0"/>
                        </a:rPr>
                        <a:t>Devises = -100</a:t>
                      </a:r>
                      <a:endParaRPr lang="fr-FR" sz="1800" b="0" dirty="0">
                        <a:solidFill>
                          <a:schemeClr val="tx1"/>
                        </a:solidFill>
                        <a:latin typeface="Times New Roman" pitchFamily="18" charset="0"/>
                        <a:cs typeface="Times New Roman" pitchFamily="18" charset="0"/>
                      </a:endParaRPr>
                    </a:p>
                  </a:txBody>
                  <a:tcPr marL="91438" marR="91438" marT="45680" marB="45680"/>
                </a:tc>
                <a:tc>
                  <a:txBody>
                    <a:bodyPr/>
                    <a:lstStyle/>
                    <a:p>
                      <a:pPr algn="ctr"/>
                      <a:endParaRPr lang="fr-FR" sz="1800">
                        <a:latin typeface="Times New Roman" pitchFamily="18" charset="0"/>
                        <a:cs typeface="Times New Roman" pitchFamily="18" charset="0"/>
                      </a:endParaRPr>
                    </a:p>
                  </a:txBody>
                  <a:tcPr marL="91438" marR="91438" marT="45680" marB="45680"/>
                </a:tc>
              </a:tr>
              <a:tr h="365654">
                <a:tc>
                  <a:txBody>
                    <a:bodyPr/>
                    <a:lstStyle/>
                    <a:p>
                      <a:pPr algn="ctr"/>
                      <a:endParaRPr lang="fr-FR" sz="1800" dirty="0">
                        <a:latin typeface="Times New Roman" pitchFamily="18" charset="0"/>
                        <a:cs typeface="Times New Roman" pitchFamily="18" charset="0"/>
                      </a:endParaRPr>
                    </a:p>
                  </a:txBody>
                  <a:tcPr marL="91438" marR="91438" marT="45680" marB="45680"/>
                </a:tc>
                <a:tc>
                  <a:txBody>
                    <a:bodyPr/>
                    <a:lstStyle/>
                    <a:p>
                      <a:pPr algn="ctr"/>
                      <a:endParaRPr lang="fr-FR" sz="1800" dirty="0">
                        <a:latin typeface="Times New Roman" pitchFamily="18" charset="0"/>
                        <a:cs typeface="Times New Roman" pitchFamily="18" charset="0"/>
                      </a:endParaRPr>
                    </a:p>
                  </a:txBody>
                  <a:tcPr marL="91438" marR="91438" marT="45680" marB="45680"/>
                </a:tc>
              </a:tr>
            </a:tbl>
          </a:graphicData>
        </a:graphic>
      </p:graphicFrame>
      <p:graphicFrame>
        <p:nvGraphicFramePr>
          <p:cNvPr id="6" name="Espace réservé du contenu 3"/>
          <p:cNvGraphicFramePr>
            <a:graphicFrameLocks/>
          </p:cNvGraphicFramePr>
          <p:nvPr/>
        </p:nvGraphicFramePr>
        <p:xfrm>
          <a:off x="5651500" y="4078288"/>
          <a:ext cx="3457575" cy="1096962"/>
        </p:xfrm>
        <a:graphic>
          <a:graphicData uri="http://schemas.openxmlformats.org/drawingml/2006/table">
            <a:tbl>
              <a:tblPr firstRow="1" bandRow="1">
                <a:tableStyleId>{5C22544A-7EE6-4342-B048-85BDC9FD1C3A}</a:tableStyleId>
              </a:tblPr>
              <a:tblGrid>
                <a:gridCol w="2447684"/>
                <a:gridCol w="1009891"/>
              </a:tblGrid>
              <a:tr h="365654">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18" marR="91418" marT="45680" marB="45680"/>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18" marR="91418" marT="45680" marB="45680"/>
                </a:tc>
              </a:tr>
              <a:tr h="365654">
                <a:tc>
                  <a:txBody>
                    <a:bodyPr/>
                    <a:lstStyle/>
                    <a:p>
                      <a:pPr algn="ctr"/>
                      <a:endParaRPr lang="fr-FR" sz="1800" dirty="0">
                        <a:latin typeface="Times New Roman" pitchFamily="18" charset="0"/>
                        <a:cs typeface="Times New Roman" pitchFamily="18" charset="0"/>
                      </a:endParaRPr>
                    </a:p>
                  </a:txBody>
                  <a:tcPr marL="91418" marR="91418" marT="45680" marB="45680"/>
                </a:tc>
                <a:tc>
                  <a:txBody>
                    <a:bodyPr/>
                    <a:lstStyle/>
                    <a:p>
                      <a:pPr algn="ctr"/>
                      <a:endParaRPr lang="fr-FR" sz="1800">
                        <a:latin typeface="Times New Roman" pitchFamily="18" charset="0"/>
                        <a:cs typeface="Times New Roman" pitchFamily="18" charset="0"/>
                      </a:endParaRPr>
                    </a:p>
                  </a:txBody>
                  <a:tcPr marL="91418" marR="91418" marT="45680" marB="45680"/>
                </a:tc>
              </a:tr>
              <a:tr h="365654">
                <a:tc>
                  <a:txBody>
                    <a:bodyPr/>
                    <a:lstStyle/>
                    <a:p>
                      <a:pPr algn="ctr"/>
                      <a:endParaRPr lang="fr-FR" sz="1800" b="1" dirty="0">
                        <a:solidFill>
                          <a:schemeClr val="accent1"/>
                        </a:solidFill>
                        <a:latin typeface="Times New Roman" pitchFamily="18" charset="0"/>
                        <a:cs typeface="Times New Roman" pitchFamily="18" charset="0"/>
                      </a:endParaRPr>
                    </a:p>
                  </a:txBody>
                  <a:tcPr marL="91418" marR="91418" marT="45680" marB="45680"/>
                </a:tc>
                <a:tc>
                  <a:txBody>
                    <a:bodyPr/>
                    <a:lstStyle/>
                    <a:p>
                      <a:pPr algn="ctr"/>
                      <a:endParaRPr lang="fr-FR" sz="1800" dirty="0">
                        <a:latin typeface="Times New Roman" pitchFamily="18" charset="0"/>
                        <a:cs typeface="Times New Roman" pitchFamily="18" charset="0"/>
                      </a:endParaRPr>
                    </a:p>
                  </a:txBody>
                  <a:tcPr marL="91418" marR="91418" marT="45680" marB="45680"/>
                </a:tc>
              </a:tr>
            </a:tbl>
          </a:graphicData>
        </a:graphic>
      </p:graphicFrame>
      <p:sp>
        <p:nvSpPr>
          <p:cNvPr id="98349" name="ZoneTexte 6"/>
          <p:cNvSpPr txBox="1">
            <a:spLocks noChangeArrowheads="1"/>
          </p:cNvSpPr>
          <p:nvPr/>
        </p:nvSpPr>
        <p:spPr bwMode="auto">
          <a:xfrm>
            <a:off x="1547813" y="1509713"/>
            <a:ext cx="1511300" cy="368300"/>
          </a:xfrm>
          <a:prstGeom prst="rect">
            <a:avLst/>
          </a:prstGeom>
          <a:noFill/>
          <a:ln w="9525">
            <a:noFill/>
            <a:miter lim="800000"/>
            <a:headEnd/>
            <a:tailEnd/>
          </a:ln>
        </p:spPr>
        <p:txBody>
          <a:bodyPr>
            <a:spAutoFit/>
          </a:bodyPr>
          <a:lstStyle/>
          <a:p>
            <a:pPr algn="ctr"/>
            <a:r>
              <a:rPr lang="fr-FR">
                <a:latin typeface="Times New Roman" pitchFamily="18" charset="0"/>
                <a:cs typeface="Times New Roman" pitchFamily="18" charset="0"/>
              </a:rPr>
              <a:t>B1</a:t>
            </a:r>
            <a:endParaRPr lang="fr-FR" b="1">
              <a:latin typeface="Times New Roman" pitchFamily="18" charset="0"/>
              <a:cs typeface="Times New Roman" pitchFamily="18" charset="0"/>
            </a:endParaRPr>
          </a:p>
        </p:txBody>
      </p:sp>
      <p:sp>
        <p:nvSpPr>
          <p:cNvPr id="98350" name="ZoneTexte 7"/>
          <p:cNvSpPr txBox="1">
            <a:spLocks noChangeArrowheads="1"/>
          </p:cNvSpPr>
          <p:nvPr/>
        </p:nvSpPr>
        <p:spPr bwMode="auto">
          <a:xfrm>
            <a:off x="6732588" y="3713163"/>
            <a:ext cx="1295400" cy="369887"/>
          </a:xfrm>
          <a:prstGeom prst="rect">
            <a:avLst/>
          </a:prstGeom>
          <a:noFill/>
          <a:ln w="9525">
            <a:noFill/>
            <a:miter lim="800000"/>
            <a:headEnd/>
            <a:tailEnd/>
          </a:ln>
        </p:spPr>
        <p:txBody>
          <a:bodyPr>
            <a:spAutoFit/>
          </a:bodyPr>
          <a:lstStyle/>
          <a:p>
            <a:r>
              <a:rPr lang="fr-FR">
                <a:latin typeface="Times New Roman" pitchFamily="18" charset="0"/>
                <a:cs typeface="Times New Roman" pitchFamily="18" charset="0"/>
              </a:rPr>
              <a:t>Fournisseur</a:t>
            </a:r>
          </a:p>
        </p:txBody>
      </p:sp>
      <p:sp>
        <p:nvSpPr>
          <p:cNvPr id="98351" name="ZoneTexte 8"/>
          <p:cNvSpPr txBox="1">
            <a:spLocks noChangeArrowheads="1"/>
          </p:cNvSpPr>
          <p:nvPr/>
        </p:nvSpPr>
        <p:spPr bwMode="auto">
          <a:xfrm>
            <a:off x="1693863" y="3708400"/>
            <a:ext cx="1365250" cy="369888"/>
          </a:xfrm>
          <a:prstGeom prst="rect">
            <a:avLst/>
          </a:prstGeom>
          <a:noFill/>
          <a:ln w="9525">
            <a:noFill/>
            <a:miter lim="800000"/>
            <a:headEnd/>
            <a:tailEnd/>
          </a:ln>
        </p:spPr>
        <p:txBody>
          <a:bodyPr>
            <a:spAutoFit/>
          </a:bodyPr>
          <a:lstStyle/>
          <a:p>
            <a:r>
              <a:rPr lang="fr-FR">
                <a:latin typeface="Times New Roman" pitchFamily="18" charset="0"/>
                <a:cs typeface="Times New Roman" pitchFamily="18" charset="0"/>
              </a:rPr>
              <a:t>Exportateur</a:t>
            </a:r>
          </a:p>
        </p:txBody>
      </p:sp>
      <p:graphicFrame>
        <p:nvGraphicFramePr>
          <p:cNvPr id="11" name="Espace réservé du contenu 3"/>
          <p:cNvGraphicFramePr>
            <a:graphicFrameLocks/>
          </p:cNvGraphicFramePr>
          <p:nvPr/>
        </p:nvGraphicFramePr>
        <p:xfrm>
          <a:off x="5292725" y="1989138"/>
          <a:ext cx="3128963" cy="1444625"/>
        </p:xfrm>
        <a:graphic>
          <a:graphicData uri="http://schemas.openxmlformats.org/drawingml/2006/table">
            <a:tbl>
              <a:tblPr firstRow="1" bandRow="1">
                <a:tableStyleId>{5C22544A-7EE6-4342-B048-85BDC9FD1C3A}</a:tableStyleId>
              </a:tblPr>
              <a:tblGrid>
                <a:gridCol w="1564482"/>
                <a:gridCol w="1564482"/>
              </a:tblGrid>
              <a:tr h="402232">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35" marR="91435" marT="45726" marB="45726"/>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35" marR="91435" marT="45726" marB="45726"/>
                </a:tc>
              </a:tr>
              <a:tr h="402232">
                <a:tc>
                  <a:txBody>
                    <a:bodyPr/>
                    <a:lstStyle/>
                    <a:p>
                      <a:pPr algn="ctr"/>
                      <a:endParaRPr lang="fr-FR" sz="1800" dirty="0">
                        <a:latin typeface="Times New Roman" pitchFamily="18" charset="0"/>
                        <a:cs typeface="Times New Roman" pitchFamily="18" charset="0"/>
                      </a:endParaRPr>
                    </a:p>
                  </a:txBody>
                  <a:tcPr marL="91435" marR="91435" marT="45726" marB="45726"/>
                </a:tc>
                <a:tc>
                  <a:txBody>
                    <a:bodyPr/>
                    <a:lstStyle/>
                    <a:p>
                      <a:pPr algn="ctr"/>
                      <a:endParaRPr lang="fr-FR" sz="1800" dirty="0">
                        <a:latin typeface="Times New Roman" pitchFamily="18" charset="0"/>
                        <a:cs typeface="Times New Roman" pitchFamily="18" charset="0"/>
                      </a:endParaRPr>
                    </a:p>
                  </a:txBody>
                  <a:tcPr marL="91435" marR="91435" marT="45726" marB="45726"/>
                </a:tc>
              </a:tr>
              <a:tr h="640161">
                <a:tc>
                  <a:txBody>
                    <a:bodyPr/>
                    <a:lstStyle/>
                    <a:p>
                      <a:pPr algn="ctr"/>
                      <a:endParaRPr lang="fr-FR" sz="1800" b="1" dirty="0">
                        <a:solidFill>
                          <a:srgbClr val="FF0000"/>
                        </a:solidFill>
                        <a:latin typeface="Times New Roman" pitchFamily="18" charset="0"/>
                        <a:cs typeface="Times New Roman" pitchFamily="18" charset="0"/>
                      </a:endParaRPr>
                    </a:p>
                  </a:txBody>
                  <a:tcPr marL="91435" marR="91435" marT="45726" marB="45726"/>
                </a:tc>
                <a:tc>
                  <a:txBody>
                    <a:bodyPr/>
                    <a:lstStyle/>
                    <a:p>
                      <a:pPr algn="ctr"/>
                      <a:endParaRPr lang="fr-FR" sz="1800" b="1" dirty="0">
                        <a:solidFill>
                          <a:schemeClr val="accent1"/>
                        </a:solidFill>
                        <a:latin typeface="Times New Roman" pitchFamily="18" charset="0"/>
                        <a:cs typeface="Times New Roman" pitchFamily="18" charset="0"/>
                      </a:endParaRPr>
                    </a:p>
                    <a:p>
                      <a:pPr algn="ctr"/>
                      <a:endParaRPr lang="fr-FR" sz="1800" b="1" dirty="0" smtClean="0">
                        <a:solidFill>
                          <a:schemeClr val="accent1"/>
                        </a:solidFill>
                        <a:latin typeface="Times New Roman" pitchFamily="18" charset="0"/>
                        <a:cs typeface="Times New Roman" pitchFamily="18" charset="0"/>
                      </a:endParaRPr>
                    </a:p>
                  </a:txBody>
                  <a:tcPr marL="91435" marR="91435" marT="45726" marB="45726"/>
                </a:tc>
              </a:tr>
            </a:tbl>
          </a:graphicData>
        </a:graphic>
      </p:graphicFrame>
      <p:sp>
        <p:nvSpPr>
          <p:cNvPr id="98366" name="Rectangle 2"/>
          <p:cNvSpPr>
            <a:spLocks noChangeArrowheads="1"/>
          </p:cNvSpPr>
          <p:nvPr/>
        </p:nvSpPr>
        <p:spPr bwMode="auto">
          <a:xfrm>
            <a:off x="6561138" y="1509713"/>
            <a:ext cx="454025" cy="369887"/>
          </a:xfrm>
          <a:prstGeom prst="rect">
            <a:avLst/>
          </a:prstGeom>
          <a:noFill/>
          <a:ln w="9525">
            <a:noFill/>
            <a:miter lim="800000"/>
            <a:headEnd/>
            <a:tailEnd/>
          </a:ln>
        </p:spPr>
        <p:txBody>
          <a:bodyPr wrap="none">
            <a:spAutoFit/>
          </a:bodyPr>
          <a:lstStyle/>
          <a:p>
            <a:pPr algn="ctr"/>
            <a:r>
              <a:rPr lang="fr-FR">
                <a:latin typeface="Times New Roman" pitchFamily="18" charset="0"/>
                <a:cs typeface="Times New Roman" pitchFamily="18" charset="0"/>
              </a:rPr>
              <a:t>B2</a:t>
            </a:r>
            <a:endParaRPr lang="fr-FR" b="1">
              <a:latin typeface="Times New Roman" pitchFamily="18" charset="0"/>
              <a:cs typeface="Times New Roman" pitchFamily="18" charset="0"/>
            </a:endParaRPr>
          </a:p>
        </p:txBody>
      </p:sp>
      <p:cxnSp>
        <p:nvCxnSpPr>
          <p:cNvPr id="12" name="Connecteur droit avec flèche 11"/>
          <p:cNvCxnSpPr/>
          <p:nvPr/>
        </p:nvCxnSpPr>
        <p:spPr>
          <a:xfrm flipV="1">
            <a:off x="468313" y="2565400"/>
            <a:ext cx="0" cy="20161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8368" name="ZoneTexte 16"/>
          <p:cNvSpPr txBox="1">
            <a:spLocks noChangeArrowheads="1"/>
          </p:cNvSpPr>
          <p:nvPr/>
        </p:nvSpPr>
        <p:spPr bwMode="auto">
          <a:xfrm rot="-5400000">
            <a:off x="-714375" y="2921000"/>
            <a:ext cx="1944688" cy="369888"/>
          </a:xfrm>
          <a:prstGeom prst="rect">
            <a:avLst/>
          </a:prstGeom>
          <a:noFill/>
          <a:ln w="9525">
            <a:noFill/>
            <a:miter lim="800000"/>
            <a:headEnd/>
            <a:tailEnd/>
          </a:ln>
        </p:spPr>
        <p:txBody>
          <a:bodyPr>
            <a:spAutoFit/>
          </a:bodyPr>
          <a:lstStyle/>
          <a:p>
            <a:r>
              <a:rPr lang="fr-FR" b="1" i="1">
                <a:solidFill>
                  <a:schemeClr val="tx2"/>
                </a:solidFill>
                <a:latin typeface="Times New Roman" pitchFamily="18" charset="0"/>
                <a:cs typeface="Times New Roman" pitchFamily="18" charset="0"/>
              </a:rPr>
              <a:t>Achat de devises</a:t>
            </a:r>
          </a:p>
        </p:txBody>
      </p:sp>
      <p:sp>
        <p:nvSpPr>
          <p:cNvPr id="13" name="Espace réservé du pied de page 12"/>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Titre 1"/>
          <p:cNvSpPr>
            <a:spLocks noGrp="1"/>
          </p:cNvSpPr>
          <p:nvPr>
            <p:ph type="title"/>
          </p:nvPr>
        </p:nvSpPr>
        <p:spPr/>
        <p:txBody>
          <a:bodyPr/>
          <a:lstStyle/>
          <a:p>
            <a:pPr eaLnBrk="1" hangingPunct="1"/>
            <a:r>
              <a:rPr lang="fr-FR" smtClean="0">
                <a:latin typeface="Times New Roman" pitchFamily="18" charset="0"/>
                <a:cs typeface="Times New Roman" pitchFamily="18" charset="0"/>
              </a:rPr>
              <a:t>Cas1: Achat de devises</a:t>
            </a:r>
          </a:p>
        </p:txBody>
      </p:sp>
      <p:graphicFrame>
        <p:nvGraphicFramePr>
          <p:cNvPr id="4" name="Espace réservé du contenu 3"/>
          <p:cNvGraphicFramePr>
            <a:graphicFrameLocks noGrp="1"/>
          </p:cNvGraphicFramePr>
          <p:nvPr>
            <p:ph idx="1"/>
          </p:nvPr>
        </p:nvGraphicFramePr>
        <p:xfrm>
          <a:off x="544513" y="1989138"/>
          <a:ext cx="3090862" cy="1687512"/>
        </p:xfrm>
        <a:graphic>
          <a:graphicData uri="http://schemas.openxmlformats.org/drawingml/2006/table">
            <a:tbl>
              <a:tblPr firstRow="1" bandRow="1">
                <a:tableStyleId>{5C22544A-7EE6-4342-B048-85BDC9FD1C3A}</a:tableStyleId>
              </a:tblPr>
              <a:tblGrid>
                <a:gridCol w="1578961"/>
                <a:gridCol w="1511901"/>
              </a:tblGrid>
              <a:tr h="407622">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24" marR="91424" marT="45673" marB="45673"/>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24" marR="91424" marT="45673" marB="45673"/>
                </a:tc>
              </a:tr>
              <a:tr h="639945">
                <a:tc>
                  <a:txBody>
                    <a:bodyPr/>
                    <a:lstStyle/>
                    <a:p>
                      <a:pPr algn="ctr"/>
                      <a:r>
                        <a:rPr lang="fr-FR" sz="1800" b="1" dirty="0" smtClean="0">
                          <a:solidFill>
                            <a:schemeClr val="accent1"/>
                          </a:solidFill>
                          <a:latin typeface="Times New Roman" pitchFamily="18" charset="0"/>
                          <a:cs typeface="Times New Roman" pitchFamily="18" charset="0"/>
                        </a:rPr>
                        <a:t>Devises=</a:t>
                      </a:r>
                      <a:r>
                        <a:rPr lang="fr-FR" sz="1800" b="1" baseline="0" dirty="0" smtClean="0">
                          <a:solidFill>
                            <a:schemeClr val="accent1"/>
                          </a:solidFill>
                          <a:latin typeface="Times New Roman" pitchFamily="18" charset="0"/>
                          <a:cs typeface="Times New Roman" pitchFamily="18" charset="0"/>
                        </a:rPr>
                        <a:t> +100</a:t>
                      </a:r>
                      <a:endParaRPr lang="fr-FR" sz="1800" b="1" dirty="0">
                        <a:solidFill>
                          <a:schemeClr val="accent1"/>
                        </a:solidFill>
                        <a:latin typeface="Times New Roman" pitchFamily="18" charset="0"/>
                        <a:cs typeface="Times New Roman" pitchFamily="18" charset="0"/>
                      </a:endParaRPr>
                    </a:p>
                  </a:txBody>
                  <a:tcPr marL="91424" marR="91424" marT="45673" marB="45673"/>
                </a:tc>
                <a:tc>
                  <a:txBody>
                    <a:bodyPr/>
                    <a:lstStyle/>
                    <a:p>
                      <a:pPr algn="ctr"/>
                      <a:r>
                        <a:rPr lang="fr-FR" sz="1800" b="1" dirty="0" smtClean="0">
                          <a:latin typeface="Times New Roman" pitchFamily="18" charset="0"/>
                          <a:cs typeface="Times New Roman" pitchFamily="18" charset="0"/>
                        </a:rPr>
                        <a:t>Cc.</a:t>
                      </a:r>
                      <a:r>
                        <a:rPr lang="fr-FR" sz="1800" b="1" baseline="0" dirty="0" smtClean="0">
                          <a:latin typeface="Times New Roman" pitchFamily="18" charset="0"/>
                          <a:cs typeface="Times New Roman" pitchFamily="18" charset="0"/>
                        </a:rPr>
                        <a:t> Exp= +100</a:t>
                      </a:r>
                      <a:endParaRPr lang="fr-FR" sz="1800" b="1" dirty="0">
                        <a:latin typeface="Times New Roman" pitchFamily="18" charset="0"/>
                        <a:cs typeface="Times New Roman" pitchFamily="18" charset="0"/>
                      </a:endParaRPr>
                    </a:p>
                  </a:txBody>
                  <a:tcPr marL="91424" marR="91424" marT="45673" marB="45673"/>
                </a:tc>
              </a:tr>
              <a:tr h="639945">
                <a:tc>
                  <a:txBody>
                    <a:bodyPr/>
                    <a:lstStyle/>
                    <a:p>
                      <a:pPr algn="ctr"/>
                      <a:endParaRPr lang="fr-FR" sz="1800" dirty="0">
                        <a:latin typeface="Times New Roman" pitchFamily="18" charset="0"/>
                        <a:cs typeface="Times New Roman" pitchFamily="18" charset="0"/>
                      </a:endParaRPr>
                    </a:p>
                  </a:txBody>
                  <a:tcPr marL="91424" marR="91424" marT="45673" marB="45673"/>
                </a:tc>
                <a:tc>
                  <a:txBody>
                    <a:bodyPr/>
                    <a:lstStyle/>
                    <a:p>
                      <a:pPr algn="ctr"/>
                      <a:endParaRPr lang="fr-FR" sz="1800" b="1" dirty="0" smtClean="0">
                        <a:solidFill>
                          <a:srgbClr val="FF0000"/>
                        </a:solidFill>
                        <a:latin typeface="Times New Roman" pitchFamily="18" charset="0"/>
                        <a:cs typeface="Times New Roman" pitchFamily="18" charset="0"/>
                      </a:endParaRPr>
                    </a:p>
                    <a:p>
                      <a:pPr algn="ctr"/>
                      <a:endParaRPr lang="fr-FR" sz="1800" b="1" dirty="0">
                        <a:solidFill>
                          <a:srgbClr val="FF0000"/>
                        </a:solidFill>
                        <a:latin typeface="Times New Roman" pitchFamily="18" charset="0"/>
                        <a:cs typeface="Times New Roman" pitchFamily="18" charset="0"/>
                      </a:endParaRPr>
                    </a:p>
                  </a:txBody>
                  <a:tcPr marL="91424" marR="91424" marT="45673" marB="45673"/>
                </a:tc>
              </a:tr>
            </a:tbl>
          </a:graphicData>
        </a:graphic>
      </p:graphicFrame>
      <p:graphicFrame>
        <p:nvGraphicFramePr>
          <p:cNvPr id="5" name="Espace réservé du contenu 3"/>
          <p:cNvGraphicFramePr>
            <a:graphicFrameLocks/>
          </p:cNvGraphicFramePr>
          <p:nvPr/>
        </p:nvGraphicFramePr>
        <p:xfrm>
          <a:off x="179388" y="4078288"/>
          <a:ext cx="3816350" cy="1096962"/>
        </p:xfrm>
        <a:graphic>
          <a:graphicData uri="http://schemas.openxmlformats.org/drawingml/2006/table">
            <a:tbl>
              <a:tblPr firstRow="1" bandRow="1">
                <a:tableStyleId>{5C22544A-7EE6-4342-B048-85BDC9FD1C3A}</a:tableStyleId>
              </a:tblPr>
              <a:tblGrid>
                <a:gridCol w="2376218"/>
                <a:gridCol w="1440132"/>
              </a:tblGrid>
              <a:tr h="365654">
                <a:tc>
                  <a:txBody>
                    <a:bodyPr/>
                    <a:lstStyle/>
                    <a:p>
                      <a:pPr algn="ctr"/>
                      <a:r>
                        <a:rPr lang="fr-FR" sz="1800" dirty="0" smtClean="0">
                          <a:solidFill>
                            <a:schemeClr val="bg1"/>
                          </a:solidFill>
                          <a:latin typeface="Times New Roman" pitchFamily="18" charset="0"/>
                          <a:cs typeface="Times New Roman" pitchFamily="18" charset="0"/>
                        </a:rPr>
                        <a:t>Actif</a:t>
                      </a:r>
                      <a:endParaRPr lang="fr-FR" sz="1800" dirty="0">
                        <a:solidFill>
                          <a:schemeClr val="bg1"/>
                        </a:solidFill>
                        <a:latin typeface="Times New Roman" pitchFamily="18" charset="0"/>
                        <a:cs typeface="Times New Roman" pitchFamily="18" charset="0"/>
                      </a:endParaRPr>
                    </a:p>
                  </a:txBody>
                  <a:tcPr marL="91438" marR="91438" marT="45680" marB="45680"/>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38" marR="91438" marT="45680" marB="45680"/>
                </a:tc>
              </a:tr>
              <a:tr h="365654">
                <a:tc>
                  <a:txBody>
                    <a:bodyPr/>
                    <a:lstStyle/>
                    <a:p>
                      <a:pPr algn="ctr"/>
                      <a:r>
                        <a:rPr lang="fr-FR" sz="1800" b="0" baseline="0" dirty="0" smtClean="0">
                          <a:solidFill>
                            <a:schemeClr val="tx1"/>
                          </a:solidFill>
                          <a:latin typeface="Times New Roman" pitchFamily="18" charset="0"/>
                          <a:cs typeface="Times New Roman" pitchFamily="18" charset="0"/>
                        </a:rPr>
                        <a:t>Devises = -100</a:t>
                      </a:r>
                      <a:endParaRPr lang="fr-FR" sz="1800" b="0" dirty="0">
                        <a:solidFill>
                          <a:schemeClr val="tx1"/>
                        </a:solidFill>
                        <a:latin typeface="Times New Roman" pitchFamily="18" charset="0"/>
                        <a:cs typeface="Times New Roman" pitchFamily="18" charset="0"/>
                      </a:endParaRPr>
                    </a:p>
                  </a:txBody>
                  <a:tcPr marL="91438" marR="91438" marT="45680" marB="45680"/>
                </a:tc>
                <a:tc>
                  <a:txBody>
                    <a:bodyPr/>
                    <a:lstStyle/>
                    <a:p>
                      <a:pPr algn="ctr"/>
                      <a:endParaRPr lang="fr-FR" sz="1800" dirty="0">
                        <a:latin typeface="Times New Roman" pitchFamily="18" charset="0"/>
                        <a:cs typeface="Times New Roman" pitchFamily="18" charset="0"/>
                      </a:endParaRPr>
                    </a:p>
                  </a:txBody>
                  <a:tcPr marL="91438" marR="91438" marT="45680" marB="45680"/>
                </a:tc>
              </a:tr>
              <a:tr h="365654">
                <a:tc>
                  <a:txBody>
                    <a:bodyPr/>
                    <a:lstStyle/>
                    <a:p>
                      <a:pPr algn="ctr"/>
                      <a:r>
                        <a:rPr lang="fr-FR" sz="1800" b="1" dirty="0" smtClean="0">
                          <a:solidFill>
                            <a:schemeClr val="accent1"/>
                          </a:solidFill>
                          <a:latin typeface="Times New Roman" pitchFamily="18" charset="0"/>
                          <a:cs typeface="Times New Roman" pitchFamily="18" charset="0"/>
                        </a:rPr>
                        <a:t>Cc. B1</a:t>
                      </a:r>
                      <a:r>
                        <a:rPr lang="fr-FR" sz="1800" b="1" baseline="0" dirty="0" smtClean="0">
                          <a:solidFill>
                            <a:schemeClr val="accent1"/>
                          </a:solidFill>
                          <a:latin typeface="Times New Roman" pitchFamily="18" charset="0"/>
                          <a:cs typeface="Times New Roman" pitchFamily="18" charset="0"/>
                        </a:rPr>
                        <a:t> = +100</a:t>
                      </a:r>
                      <a:endParaRPr lang="fr-FR" sz="1800" b="1" dirty="0">
                        <a:solidFill>
                          <a:schemeClr val="accent1"/>
                        </a:solidFill>
                        <a:latin typeface="Times New Roman" pitchFamily="18" charset="0"/>
                        <a:cs typeface="Times New Roman" pitchFamily="18" charset="0"/>
                      </a:endParaRPr>
                    </a:p>
                  </a:txBody>
                  <a:tcPr marL="91438" marR="91438" marT="45680" marB="45680"/>
                </a:tc>
                <a:tc>
                  <a:txBody>
                    <a:bodyPr/>
                    <a:lstStyle/>
                    <a:p>
                      <a:pPr algn="ctr"/>
                      <a:endParaRPr lang="fr-FR" sz="1800" dirty="0">
                        <a:latin typeface="Times New Roman" pitchFamily="18" charset="0"/>
                        <a:cs typeface="Times New Roman" pitchFamily="18" charset="0"/>
                      </a:endParaRPr>
                    </a:p>
                  </a:txBody>
                  <a:tcPr marL="91438" marR="91438" marT="45680" marB="45680"/>
                </a:tc>
              </a:tr>
            </a:tbl>
          </a:graphicData>
        </a:graphic>
      </p:graphicFrame>
      <p:graphicFrame>
        <p:nvGraphicFramePr>
          <p:cNvPr id="6" name="Espace réservé du contenu 3"/>
          <p:cNvGraphicFramePr>
            <a:graphicFrameLocks/>
          </p:cNvGraphicFramePr>
          <p:nvPr/>
        </p:nvGraphicFramePr>
        <p:xfrm>
          <a:off x="5651500" y="4078288"/>
          <a:ext cx="3457575" cy="1096962"/>
        </p:xfrm>
        <a:graphic>
          <a:graphicData uri="http://schemas.openxmlformats.org/drawingml/2006/table">
            <a:tbl>
              <a:tblPr firstRow="1" bandRow="1">
                <a:tableStyleId>{5C22544A-7EE6-4342-B048-85BDC9FD1C3A}</a:tableStyleId>
              </a:tblPr>
              <a:tblGrid>
                <a:gridCol w="2447684"/>
                <a:gridCol w="1009891"/>
              </a:tblGrid>
              <a:tr h="365654">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18" marR="91418" marT="45680" marB="45680"/>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18" marR="91418" marT="45680" marB="45680"/>
                </a:tc>
              </a:tr>
              <a:tr h="365654">
                <a:tc>
                  <a:txBody>
                    <a:bodyPr/>
                    <a:lstStyle/>
                    <a:p>
                      <a:pPr algn="ctr"/>
                      <a:endParaRPr lang="fr-FR" sz="1800" dirty="0">
                        <a:latin typeface="Times New Roman" pitchFamily="18" charset="0"/>
                        <a:cs typeface="Times New Roman" pitchFamily="18" charset="0"/>
                      </a:endParaRPr>
                    </a:p>
                  </a:txBody>
                  <a:tcPr marL="91418" marR="91418" marT="45680" marB="45680"/>
                </a:tc>
                <a:tc>
                  <a:txBody>
                    <a:bodyPr/>
                    <a:lstStyle/>
                    <a:p>
                      <a:pPr algn="ctr"/>
                      <a:endParaRPr lang="fr-FR" sz="1800">
                        <a:latin typeface="Times New Roman" pitchFamily="18" charset="0"/>
                        <a:cs typeface="Times New Roman" pitchFamily="18" charset="0"/>
                      </a:endParaRPr>
                    </a:p>
                  </a:txBody>
                  <a:tcPr marL="91418" marR="91418" marT="45680" marB="45680"/>
                </a:tc>
              </a:tr>
              <a:tr h="365654">
                <a:tc>
                  <a:txBody>
                    <a:bodyPr/>
                    <a:lstStyle/>
                    <a:p>
                      <a:pPr algn="ctr"/>
                      <a:endParaRPr lang="fr-FR" sz="1800" b="1" dirty="0">
                        <a:solidFill>
                          <a:schemeClr val="accent1"/>
                        </a:solidFill>
                        <a:latin typeface="Times New Roman" pitchFamily="18" charset="0"/>
                        <a:cs typeface="Times New Roman" pitchFamily="18" charset="0"/>
                      </a:endParaRPr>
                    </a:p>
                  </a:txBody>
                  <a:tcPr marL="91418" marR="91418" marT="45680" marB="45680"/>
                </a:tc>
                <a:tc>
                  <a:txBody>
                    <a:bodyPr/>
                    <a:lstStyle/>
                    <a:p>
                      <a:pPr algn="ctr"/>
                      <a:endParaRPr lang="fr-FR" sz="1800" dirty="0">
                        <a:latin typeface="Times New Roman" pitchFamily="18" charset="0"/>
                        <a:cs typeface="Times New Roman" pitchFamily="18" charset="0"/>
                      </a:endParaRPr>
                    </a:p>
                  </a:txBody>
                  <a:tcPr marL="91418" marR="91418" marT="45680" marB="45680"/>
                </a:tc>
              </a:tr>
            </a:tbl>
          </a:graphicData>
        </a:graphic>
      </p:graphicFrame>
      <p:sp>
        <p:nvSpPr>
          <p:cNvPr id="99373" name="ZoneTexte 6"/>
          <p:cNvSpPr txBox="1">
            <a:spLocks noChangeArrowheads="1"/>
          </p:cNvSpPr>
          <p:nvPr/>
        </p:nvSpPr>
        <p:spPr bwMode="auto">
          <a:xfrm>
            <a:off x="1547813" y="1509713"/>
            <a:ext cx="1511300" cy="368300"/>
          </a:xfrm>
          <a:prstGeom prst="rect">
            <a:avLst/>
          </a:prstGeom>
          <a:noFill/>
          <a:ln w="9525">
            <a:noFill/>
            <a:miter lim="800000"/>
            <a:headEnd/>
            <a:tailEnd/>
          </a:ln>
        </p:spPr>
        <p:txBody>
          <a:bodyPr>
            <a:spAutoFit/>
          </a:bodyPr>
          <a:lstStyle/>
          <a:p>
            <a:pPr algn="ctr"/>
            <a:r>
              <a:rPr lang="fr-FR">
                <a:latin typeface="Times New Roman" pitchFamily="18" charset="0"/>
                <a:cs typeface="Times New Roman" pitchFamily="18" charset="0"/>
              </a:rPr>
              <a:t>B1</a:t>
            </a:r>
            <a:endParaRPr lang="fr-FR" b="1">
              <a:latin typeface="Times New Roman" pitchFamily="18" charset="0"/>
              <a:cs typeface="Times New Roman" pitchFamily="18" charset="0"/>
            </a:endParaRPr>
          </a:p>
        </p:txBody>
      </p:sp>
      <p:sp>
        <p:nvSpPr>
          <p:cNvPr id="99374" name="ZoneTexte 7"/>
          <p:cNvSpPr txBox="1">
            <a:spLocks noChangeArrowheads="1"/>
          </p:cNvSpPr>
          <p:nvPr/>
        </p:nvSpPr>
        <p:spPr bwMode="auto">
          <a:xfrm>
            <a:off x="6732588" y="3713163"/>
            <a:ext cx="1295400" cy="369887"/>
          </a:xfrm>
          <a:prstGeom prst="rect">
            <a:avLst/>
          </a:prstGeom>
          <a:noFill/>
          <a:ln w="9525">
            <a:noFill/>
            <a:miter lim="800000"/>
            <a:headEnd/>
            <a:tailEnd/>
          </a:ln>
        </p:spPr>
        <p:txBody>
          <a:bodyPr>
            <a:spAutoFit/>
          </a:bodyPr>
          <a:lstStyle/>
          <a:p>
            <a:r>
              <a:rPr lang="fr-FR">
                <a:latin typeface="Times New Roman" pitchFamily="18" charset="0"/>
                <a:cs typeface="Times New Roman" pitchFamily="18" charset="0"/>
              </a:rPr>
              <a:t>Fournisseur</a:t>
            </a:r>
          </a:p>
        </p:txBody>
      </p:sp>
      <p:sp>
        <p:nvSpPr>
          <p:cNvPr id="99375" name="ZoneTexte 8"/>
          <p:cNvSpPr txBox="1">
            <a:spLocks noChangeArrowheads="1"/>
          </p:cNvSpPr>
          <p:nvPr/>
        </p:nvSpPr>
        <p:spPr bwMode="auto">
          <a:xfrm>
            <a:off x="1547813" y="3708400"/>
            <a:ext cx="1371600" cy="369888"/>
          </a:xfrm>
          <a:prstGeom prst="rect">
            <a:avLst/>
          </a:prstGeom>
          <a:noFill/>
          <a:ln w="9525">
            <a:noFill/>
            <a:miter lim="800000"/>
            <a:headEnd/>
            <a:tailEnd/>
          </a:ln>
        </p:spPr>
        <p:txBody>
          <a:bodyPr>
            <a:spAutoFit/>
          </a:bodyPr>
          <a:lstStyle/>
          <a:p>
            <a:r>
              <a:rPr lang="fr-FR">
                <a:latin typeface="Times New Roman" pitchFamily="18" charset="0"/>
                <a:cs typeface="Times New Roman" pitchFamily="18" charset="0"/>
              </a:rPr>
              <a:t>Exportateur</a:t>
            </a:r>
          </a:p>
        </p:txBody>
      </p:sp>
      <p:graphicFrame>
        <p:nvGraphicFramePr>
          <p:cNvPr id="11" name="Espace réservé du contenu 3"/>
          <p:cNvGraphicFramePr>
            <a:graphicFrameLocks/>
          </p:cNvGraphicFramePr>
          <p:nvPr/>
        </p:nvGraphicFramePr>
        <p:xfrm>
          <a:off x="5292725" y="1989138"/>
          <a:ext cx="3128963" cy="1444625"/>
        </p:xfrm>
        <a:graphic>
          <a:graphicData uri="http://schemas.openxmlformats.org/drawingml/2006/table">
            <a:tbl>
              <a:tblPr firstRow="1" bandRow="1">
                <a:tableStyleId>{5C22544A-7EE6-4342-B048-85BDC9FD1C3A}</a:tableStyleId>
              </a:tblPr>
              <a:tblGrid>
                <a:gridCol w="1564482"/>
                <a:gridCol w="1564482"/>
              </a:tblGrid>
              <a:tr h="402232">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35" marR="91435" marT="45726" marB="45726"/>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35" marR="91435" marT="45726" marB="45726"/>
                </a:tc>
              </a:tr>
              <a:tr h="402232">
                <a:tc>
                  <a:txBody>
                    <a:bodyPr/>
                    <a:lstStyle/>
                    <a:p>
                      <a:pPr algn="ctr"/>
                      <a:endParaRPr lang="fr-FR" sz="1800" dirty="0">
                        <a:latin typeface="Times New Roman" pitchFamily="18" charset="0"/>
                        <a:cs typeface="Times New Roman" pitchFamily="18" charset="0"/>
                      </a:endParaRPr>
                    </a:p>
                  </a:txBody>
                  <a:tcPr marL="91435" marR="91435" marT="45726" marB="45726"/>
                </a:tc>
                <a:tc>
                  <a:txBody>
                    <a:bodyPr/>
                    <a:lstStyle/>
                    <a:p>
                      <a:pPr algn="ctr"/>
                      <a:endParaRPr lang="fr-FR" sz="1800" dirty="0">
                        <a:latin typeface="Times New Roman" pitchFamily="18" charset="0"/>
                        <a:cs typeface="Times New Roman" pitchFamily="18" charset="0"/>
                      </a:endParaRPr>
                    </a:p>
                  </a:txBody>
                  <a:tcPr marL="91435" marR="91435" marT="45726" marB="45726"/>
                </a:tc>
              </a:tr>
              <a:tr h="640161">
                <a:tc>
                  <a:txBody>
                    <a:bodyPr/>
                    <a:lstStyle/>
                    <a:p>
                      <a:pPr algn="ctr"/>
                      <a:endParaRPr lang="fr-FR" sz="1800" b="1" dirty="0">
                        <a:solidFill>
                          <a:srgbClr val="FF0000"/>
                        </a:solidFill>
                        <a:latin typeface="Times New Roman" pitchFamily="18" charset="0"/>
                        <a:cs typeface="Times New Roman" pitchFamily="18" charset="0"/>
                      </a:endParaRPr>
                    </a:p>
                  </a:txBody>
                  <a:tcPr marL="91435" marR="91435" marT="45726" marB="45726"/>
                </a:tc>
                <a:tc>
                  <a:txBody>
                    <a:bodyPr/>
                    <a:lstStyle/>
                    <a:p>
                      <a:pPr algn="ctr"/>
                      <a:endParaRPr lang="fr-FR" sz="1800" b="1" dirty="0">
                        <a:solidFill>
                          <a:schemeClr val="accent1"/>
                        </a:solidFill>
                        <a:latin typeface="Times New Roman" pitchFamily="18" charset="0"/>
                        <a:cs typeface="Times New Roman" pitchFamily="18" charset="0"/>
                      </a:endParaRPr>
                    </a:p>
                    <a:p>
                      <a:pPr algn="ctr"/>
                      <a:endParaRPr lang="fr-FR" sz="1800" b="1" dirty="0" smtClean="0">
                        <a:solidFill>
                          <a:schemeClr val="accent1"/>
                        </a:solidFill>
                        <a:latin typeface="Times New Roman" pitchFamily="18" charset="0"/>
                        <a:cs typeface="Times New Roman" pitchFamily="18" charset="0"/>
                      </a:endParaRPr>
                    </a:p>
                  </a:txBody>
                  <a:tcPr marL="91435" marR="91435" marT="45726" marB="45726"/>
                </a:tc>
              </a:tr>
            </a:tbl>
          </a:graphicData>
        </a:graphic>
      </p:graphicFrame>
      <p:sp>
        <p:nvSpPr>
          <p:cNvPr id="99390" name="Rectangle 2"/>
          <p:cNvSpPr>
            <a:spLocks noChangeArrowheads="1"/>
          </p:cNvSpPr>
          <p:nvPr/>
        </p:nvSpPr>
        <p:spPr bwMode="auto">
          <a:xfrm>
            <a:off x="6561138" y="1509713"/>
            <a:ext cx="454025" cy="369887"/>
          </a:xfrm>
          <a:prstGeom prst="rect">
            <a:avLst/>
          </a:prstGeom>
          <a:noFill/>
          <a:ln w="9525">
            <a:noFill/>
            <a:miter lim="800000"/>
            <a:headEnd/>
            <a:tailEnd/>
          </a:ln>
        </p:spPr>
        <p:txBody>
          <a:bodyPr wrap="none">
            <a:spAutoFit/>
          </a:bodyPr>
          <a:lstStyle/>
          <a:p>
            <a:pPr algn="ctr"/>
            <a:r>
              <a:rPr lang="fr-FR">
                <a:latin typeface="Times New Roman" pitchFamily="18" charset="0"/>
                <a:cs typeface="Times New Roman" pitchFamily="18" charset="0"/>
              </a:rPr>
              <a:t>B2</a:t>
            </a:r>
            <a:endParaRPr lang="fr-FR" b="1">
              <a:latin typeface="Times New Roman" pitchFamily="18" charset="0"/>
              <a:cs typeface="Times New Roman" pitchFamily="18" charset="0"/>
            </a:endParaRPr>
          </a:p>
        </p:txBody>
      </p:sp>
      <p:cxnSp>
        <p:nvCxnSpPr>
          <p:cNvPr id="12" name="Connecteur droit avec flèche 11"/>
          <p:cNvCxnSpPr/>
          <p:nvPr/>
        </p:nvCxnSpPr>
        <p:spPr>
          <a:xfrm flipV="1">
            <a:off x="468313" y="2565400"/>
            <a:ext cx="0" cy="20161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9392" name="ZoneTexte 16"/>
          <p:cNvSpPr txBox="1">
            <a:spLocks noChangeArrowheads="1"/>
          </p:cNvSpPr>
          <p:nvPr/>
        </p:nvSpPr>
        <p:spPr bwMode="auto">
          <a:xfrm rot="-5400000">
            <a:off x="-714375" y="2921000"/>
            <a:ext cx="1944688" cy="369888"/>
          </a:xfrm>
          <a:prstGeom prst="rect">
            <a:avLst/>
          </a:prstGeom>
          <a:noFill/>
          <a:ln w="9525">
            <a:noFill/>
            <a:miter lim="800000"/>
            <a:headEnd/>
            <a:tailEnd/>
          </a:ln>
        </p:spPr>
        <p:txBody>
          <a:bodyPr>
            <a:spAutoFit/>
          </a:bodyPr>
          <a:lstStyle/>
          <a:p>
            <a:r>
              <a:rPr lang="fr-FR" b="1" i="1">
                <a:solidFill>
                  <a:schemeClr val="tx2"/>
                </a:solidFill>
                <a:latin typeface="Times New Roman" pitchFamily="18" charset="0"/>
                <a:cs typeface="Times New Roman" pitchFamily="18" charset="0"/>
              </a:rPr>
              <a:t>Achat de devises</a:t>
            </a:r>
          </a:p>
        </p:txBody>
      </p:sp>
      <p:cxnSp>
        <p:nvCxnSpPr>
          <p:cNvPr id="13" name="Connecteur droit avec flèche 12"/>
          <p:cNvCxnSpPr/>
          <p:nvPr/>
        </p:nvCxnSpPr>
        <p:spPr>
          <a:xfrm flipH="1">
            <a:off x="2051050" y="2598738"/>
            <a:ext cx="1565275" cy="2414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9394" name="ZoneTexte 20"/>
          <p:cNvSpPr txBox="1">
            <a:spLocks noChangeArrowheads="1"/>
          </p:cNvSpPr>
          <p:nvPr/>
        </p:nvSpPr>
        <p:spPr bwMode="auto">
          <a:xfrm rot="-3440832">
            <a:off x="2469356" y="2999582"/>
            <a:ext cx="2259013" cy="368300"/>
          </a:xfrm>
          <a:prstGeom prst="rect">
            <a:avLst/>
          </a:prstGeom>
          <a:noFill/>
          <a:ln w="9525">
            <a:noFill/>
            <a:miter lim="800000"/>
            <a:headEnd/>
            <a:tailEnd/>
          </a:ln>
        </p:spPr>
        <p:txBody>
          <a:bodyPr>
            <a:spAutoFit/>
          </a:bodyPr>
          <a:lstStyle/>
          <a:p>
            <a:r>
              <a:rPr lang="fr-FR" b="1" i="1">
                <a:solidFill>
                  <a:schemeClr val="tx2"/>
                </a:solidFill>
                <a:latin typeface="Times New Roman" pitchFamily="18" charset="0"/>
                <a:cs typeface="Times New Roman" pitchFamily="18" charset="0"/>
              </a:rPr>
              <a:t>Création monétaire</a:t>
            </a:r>
          </a:p>
        </p:txBody>
      </p:sp>
      <p:sp>
        <p:nvSpPr>
          <p:cNvPr id="15" name="Espace réservé du pied de page 14"/>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tre 1"/>
          <p:cNvSpPr>
            <a:spLocks noGrp="1"/>
          </p:cNvSpPr>
          <p:nvPr>
            <p:ph type="title"/>
          </p:nvPr>
        </p:nvSpPr>
        <p:spPr/>
        <p:txBody>
          <a:bodyPr/>
          <a:lstStyle/>
          <a:p>
            <a:pPr eaLnBrk="1" hangingPunct="1"/>
            <a:r>
              <a:rPr lang="fr-FR" smtClean="0">
                <a:latin typeface="Times New Roman" pitchFamily="18" charset="0"/>
                <a:cs typeface="Times New Roman" pitchFamily="18" charset="0"/>
              </a:rPr>
              <a:t>1</a:t>
            </a:r>
            <a:r>
              <a:rPr lang="fr-FR" baseline="30000" smtClean="0">
                <a:latin typeface="Times New Roman" pitchFamily="18" charset="0"/>
                <a:cs typeface="Times New Roman" pitchFamily="18" charset="0"/>
              </a:rPr>
              <a:t>er</a:t>
            </a:r>
            <a:r>
              <a:rPr lang="fr-FR" smtClean="0">
                <a:latin typeface="Times New Roman" pitchFamily="18" charset="0"/>
                <a:cs typeface="Times New Roman" pitchFamily="18" charset="0"/>
              </a:rPr>
              <a:t> Cas: Achat de devises</a:t>
            </a:r>
          </a:p>
        </p:txBody>
      </p:sp>
      <p:graphicFrame>
        <p:nvGraphicFramePr>
          <p:cNvPr id="4" name="Espace réservé du contenu 3"/>
          <p:cNvGraphicFramePr>
            <a:graphicFrameLocks noGrp="1"/>
          </p:cNvGraphicFramePr>
          <p:nvPr>
            <p:ph idx="1"/>
          </p:nvPr>
        </p:nvGraphicFramePr>
        <p:xfrm>
          <a:off x="544513" y="1989138"/>
          <a:ext cx="3306762" cy="1450975"/>
        </p:xfrm>
        <a:graphic>
          <a:graphicData uri="http://schemas.openxmlformats.org/drawingml/2006/table">
            <a:tbl>
              <a:tblPr firstRow="1" bandRow="1">
                <a:tableStyleId>{5C22544A-7EE6-4342-B048-85BDC9FD1C3A}</a:tableStyleId>
              </a:tblPr>
              <a:tblGrid>
                <a:gridCol w="1650679"/>
                <a:gridCol w="1656083"/>
              </a:tblGrid>
              <a:tr h="405462">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21" marR="91421" marT="45707" marB="45707"/>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21" marR="91421" marT="45707" marB="45707"/>
                </a:tc>
              </a:tr>
              <a:tr h="64005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800" b="1" dirty="0" smtClean="0">
                          <a:solidFill>
                            <a:schemeClr val="accent1"/>
                          </a:solidFill>
                          <a:latin typeface="Times New Roman" pitchFamily="18" charset="0"/>
                          <a:cs typeface="Times New Roman" pitchFamily="18" charset="0"/>
                        </a:rPr>
                        <a:t>Devises=</a:t>
                      </a:r>
                      <a:r>
                        <a:rPr lang="fr-FR" sz="1800" b="1" baseline="0" dirty="0" smtClean="0">
                          <a:solidFill>
                            <a:schemeClr val="accent1"/>
                          </a:solidFill>
                          <a:latin typeface="Times New Roman" pitchFamily="18" charset="0"/>
                          <a:cs typeface="Times New Roman" pitchFamily="18" charset="0"/>
                        </a:rPr>
                        <a:t> +100</a:t>
                      </a:r>
                      <a:endParaRPr lang="fr-FR" sz="1800" b="1" dirty="0" smtClean="0">
                        <a:solidFill>
                          <a:schemeClr val="accent1"/>
                        </a:solidFill>
                        <a:latin typeface="Times New Roman" pitchFamily="18" charset="0"/>
                        <a:cs typeface="Times New Roman" pitchFamily="18" charset="0"/>
                      </a:endParaRPr>
                    </a:p>
                  </a:txBody>
                  <a:tcPr marL="91421" marR="91421" marT="45707" marB="45707"/>
                </a:tc>
                <a:tc>
                  <a:txBody>
                    <a:bodyPr/>
                    <a:lstStyle/>
                    <a:p>
                      <a:pPr algn="ctr"/>
                      <a:r>
                        <a:rPr lang="fr-FR" sz="1800" b="1" dirty="0" smtClean="0">
                          <a:latin typeface="Times New Roman" pitchFamily="18" charset="0"/>
                          <a:cs typeface="Times New Roman" pitchFamily="18" charset="0"/>
                        </a:rPr>
                        <a:t>Cc.</a:t>
                      </a:r>
                      <a:r>
                        <a:rPr lang="fr-FR" sz="1800" b="1" baseline="0" dirty="0" smtClean="0">
                          <a:latin typeface="Times New Roman" pitchFamily="18" charset="0"/>
                          <a:cs typeface="Times New Roman" pitchFamily="18" charset="0"/>
                        </a:rPr>
                        <a:t> Exp = +100</a:t>
                      </a:r>
                      <a:endParaRPr lang="fr-FR" sz="1800" b="1" dirty="0">
                        <a:latin typeface="Times New Roman" pitchFamily="18" charset="0"/>
                        <a:cs typeface="Times New Roman" pitchFamily="18" charset="0"/>
                      </a:endParaRPr>
                    </a:p>
                  </a:txBody>
                  <a:tcPr marL="91421" marR="91421" marT="45707" marB="45707"/>
                </a:tc>
              </a:tr>
              <a:tr h="405462">
                <a:tc>
                  <a:txBody>
                    <a:bodyPr/>
                    <a:lstStyle/>
                    <a:p>
                      <a:pPr algn="ctr"/>
                      <a:endParaRPr lang="fr-FR" sz="1800">
                        <a:latin typeface="Times New Roman" pitchFamily="18" charset="0"/>
                        <a:cs typeface="Times New Roman" pitchFamily="18" charset="0"/>
                      </a:endParaRPr>
                    </a:p>
                  </a:txBody>
                  <a:tcPr marL="91421" marR="91421" marT="45707" marB="45707"/>
                </a:tc>
                <a:tc>
                  <a:txBody>
                    <a:bodyPr/>
                    <a:lstStyle/>
                    <a:p>
                      <a:pPr algn="ctr"/>
                      <a:endParaRPr lang="fr-FR" sz="1800" b="1" dirty="0">
                        <a:solidFill>
                          <a:srgbClr val="FF0000"/>
                        </a:solidFill>
                        <a:latin typeface="Times New Roman" pitchFamily="18" charset="0"/>
                        <a:cs typeface="Times New Roman" pitchFamily="18" charset="0"/>
                      </a:endParaRPr>
                    </a:p>
                  </a:txBody>
                  <a:tcPr marL="91421" marR="91421" marT="45707" marB="45707"/>
                </a:tc>
              </a:tr>
            </a:tbl>
          </a:graphicData>
        </a:graphic>
      </p:graphicFrame>
      <p:graphicFrame>
        <p:nvGraphicFramePr>
          <p:cNvPr id="5" name="Espace réservé du contenu 3"/>
          <p:cNvGraphicFramePr>
            <a:graphicFrameLocks/>
          </p:cNvGraphicFramePr>
          <p:nvPr/>
        </p:nvGraphicFramePr>
        <p:xfrm>
          <a:off x="179388" y="4078288"/>
          <a:ext cx="3816350" cy="1096962"/>
        </p:xfrm>
        <a:graphic>
          <a:graphicData uri="http://schemas.openxmlformats.org/drawingml/2006/table">
            <a:tbl>
              <a:tblPr firstRow="1" bandRow="1">
                <a:tableStyleId>{5C22544A-7EE6-4342-B048-85BDC9FD1C3A}</a:tableStyleId>
              </a:tblPr>
              <a:tblGrid>
                <a:gridCol w="2376218"/>
                <a:gridCol w="1440132"/>
              </a:tblGrid>
              <a:tr h="365654">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38" marR="91438" marT="45680" marB="45680"/>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38" marR="91438" marT="45680" marB="45680"/>
                </a:tc>
              </a:tr>
              <a:tr h="365654">
                <a:tc>
                  <a:txBody>
                    <a:bodyPr/>
                    <a:lstStyle/>
                    <a:p>
                      <a:pPr algn="ctr"/>
                      <a:r>
                        <a:rPr lang="fr-FR" sz="1800" b="0" baseline="0" dirty="0" smtClean="0">
                          <a:solidFill>
                            <a:schemeClr val="tx1"/>
                          </a:solidFill>
                          <a:latin typeface="Times New Roman" pitchFamily="18" charset="0"/>
                          <a:cs typeface="Times New Roman" pitchFamily="18" charset="0"/>
                        </a:rPr>
                        <a:t>Devises= -100</a:t>
                      </a:r>
                      <a:endParaRPr lang="fr-FR" sz="1800" b="0" dirty="0">
                        <a:solidFill>
                          <a:schemeClr val="tx1"/>
                        </a:solidFill>
                        <a:latin typeface="Times New Roman" pitchFamily="18" charset="0"/>
                        <a:cs typeface="Times New Roman" pitchFamily="18" charset="0"/>
                      </a:endParaRPr>
                    </a:p>
                  </a:txBody>
                  <a:tcPr marL="91438" marR="91438" marT="45680" marB="45680"/>
                </a:tc>
                <a:tc>
                  <a:txBody>
                    <a:bodyPr/>
                    <a:lstStyle/>
                    <a:p>
                      <a:pPr algn="ctr"/>
                      <a:endParaRPr lang="fr-FR" sz="1800">
                        <a:latin typeface="Times New Roman" pitchFamily="18" charset="0"/>
                        <a:cs typeface="Times New Roman" pitchFamily="18" charset="0"/>
                      </a:endParaRPr>
                    </a:p>
                  </a:txBody>
                  <a:tcPr marL="91438" marR="91438" marT="45680" marB="45680"/>
                </a:tc>
              </a:tr>
              <a:tr h="365654">
                <a:tc>
                  <a:txBody>
                    <a:bodyPr/>
                    <a:lstStyle/>
                    <a:p>
                      <a:pPr marL="0" algn="ctr" defTabSz="914400" rtl="0" eaLnBrk="1" latinLnBrk="0" hangingPunct="1"/>
                      <a:r>
                        <a:rPr lang="fr-FR" sz="1800" b="1" kern="1200" baseline="0" dirty="0" smtClean="0">
                          <a:solidFill>
                            <a:schemeClr val="accent1"/>
                          </a:solidFill>
                          <a:latin typeface="Times New Roman" pitchFamily="18" charset="0"/>
                          <a:ea typeface="+mn-ea"/>
                          <a:cs typeface="Times New Roman" pitchFamily="18" charset="0"/>
                        </a:rPr>
                        <a:t>Cc. B1= +100</a:t>
                      </a:r>
                      <a:endParaRPr lang="fr-FR" sz="1800" b="1" kern="1200" baseline="0" dirty="0">
                        <a:solidFill>
                          <a:schemeClr val="accent1"/>
                        </a:solidFill>
                        <a:latin typeface="Times New Roman" pitchFamily="18" charset="0"/>
                        <a:ea typeface="+mn-ea"/>
                        <a:cs typeface="Times New Roman" pitchFamily="18" charset="0"/>
                      </a:endParaRPr>
                    </a:p>
                  </a:txBody>
                  <a:tcPr marL="91438" marR="91438" marT="45680" marB="45680"/>
                </a:tc>
                <a:tc>
                  <a:txBody>
                    <a:bodyPr/>
                    <a:lstStyle/>
                    <a:p>
                      <a:pPr algn="ctr"/>
                      <a:endParaRPr lang="fr-FR" sz="1800" dirty="0">
                        <a:latin typeface="Times New Roman" pitchFamily="18" charset="0"/>
                        <a:cs typeface="Times New Roman" pitchFamily="18" charset="0"/>
                      </a:endParaRPr>
                    </a:p>
                  </a:txBody>
                  <a:tcPr marL="91438" marR="91438" marT="45680" marB="45680"/>
                </a:tc>
              </a:tr>
            </a:tbl>
          </a:graphicData>
        </a:graphic>
      </p:graphicFrame>
      <p:graphicFrame>
        <p:nvGraphicFramePr>
          <p:cNvPr id="6" name="Espace réservé du contenu 3"/>
          <p:cNvGraphicFramePr>
            <a:graphicFrameLocks/>
          </p:cNvGraphicFramePr>
          <p:nvPr/>
        </p:nvGraphicFramePr>
        <p:xfrm>
          <a:off x="5651500" y="4078288"/>
          <a:ext cx="3457575" cy="1096962"/>
        </p:xfrm>
        <a:graphic>
          <a:graphicData uri="http://schemas.openxmlformats.org/drawingml/2006/table">
            <a:tbl>
              <a:tblPr firstRow="1" bandRow="1">
                <a:tableStyleId>{5C22544A-7EE6-4342-B048-85BDC9FD1C3A}</a:tableStyleId>
              </a:tblPr>
              <a:tblGrid>
                <a:gridCol w="2447684"/>
                <a:gridCol w="1009891"/>
              </a:tblGrid>
              <a:tr h="365654">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18" marR="91418" marT="45680" marB="45680"/>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18" marR="91418" marT="45680" marB="45680"/>
                </a:tc>
              </a:tr>
              <a:tr h="365654">
                <a:tc>
                  <a:txBody>
                    <a:bodyPr/>
                    <a:lstStyle/>
                    <a:p>
                      <a:pPr algn="ctr"/>
                      <a:endParaRPr lang="fr-FR" sz="1800" dirty="0">
                        <a:latin typeface="Times New Roman" pitchFamily="18" charset="0"/>
                        <a:cs typeface="Times New Roman" pitchFamily="18" charset="0"/>
                      </a:endParaRPr>
                    </a:p>
                  </a:txBody>
                  <a:tcPr marL="91418" marR="91418" marT="45680" marB="45680"/>
                </a:tc>
                <a:tc>
                  <a:txBody>
                    <a:bodyPr/>
                    <a:lstStyle/>
                    <a:p>
                      <a:pPr algn="ctr"/>
                      <a:endParaRPr lang="fr-FR" sz="1800">
                        <a:latin typeface="Times New Roman" pitchFamily="18" charset="0"/>
                        <a:cs typeface="Times New Roman" pitchFamily="18" charset="0"/>
                      </a:endParaRPr>
                    </a:p>
                  </a:txBody>
                  <a:tcPr marL="91418" marR="91418" marT="45680" marB="45680"/>
                </a:tc>
              </a:tr>
              <a:tr h="365654">
                <a:tc>
                  <a:txBody>
                    <a:bodyPr/>
                    <a:lstStyle/>
                    <a:p>
                      <a:pPr algn="ctr"/>
                      <a:endParaRPr lang="fr-FR" sz="1800" b="1" dirty="0">
                        <a:solidFill>
                          <a:schemeClr val="accent1"/>
                        </a:solidFill>
                        <a:latin typeface="Times New Roman" pitchFamily="18" charset="0"/>
                        <a:cs typeface="Times New Roman" pitchFamily="18" charset="0"/>
                      </a:endParaRPr>
                    </a:p>
                  </a:txBody>
                  <a:tcPr marL="91418" marR="91418" marT="45680" marB="45680"/>
                </a:tc>
                <a:tc>
                  <a:txBody>
                    <a:bodyPr/>
                    <a:lstStyle/>
                    <a:p>
                      <a:pPr algn="ctr"/>
                      <a:endParaRPr lang="fr-FR" sz="1800" dirty="0">
                        <a:latin typeface="Times New Roman" pitchFamily="18" charset="0"/>
                        <a:cs typeface="Times New Roman" pitchFamily="18" charset="0"/>
                      </a:endParaRPr>
                    </a:p>
                  </a:txBody>
                  <a:tcPr marL="91418" marR="91418" marT="45680" marB="45680"/>
                </a:tc>
              </a:tr>
            </a:tbl>
          </a:graphicData>
        </a:graphic>
      </p:graphicFrame>
      <p:sp>
        <p:nvSpPr>
          <p:cNvPr id="100397" name="ZoneTexte 6"/>
          <p:cNvSpPr txBox="1">
            <a:spLocks noChangeArrowheads="1"/>
          </p:cNvSpPr>
          <p:nvPr/>
        </p:nvSpPr>
        <p:spPr bwMode="auto">
          <a:xfrm>
            <a:off x="1547813" y="1509713"/>
            <a:ext cx="1511300" cy="368300"/>
          </a:xfrm>
          <a:prstGeom prst="rect">
            <a:avLst/>
          </a:prstGeom>
          <a:noFill/>
          <a:ln w="9525">
            <a:noFill/>
            <a:miter lim="800000"/>
            <a:headEnd/>
            <a:tailEnd/>
          </a:ln>
        </p:spPr>
        <p:txBody>
          <a:bodyPr>
            <a:spAutoFit/>
          </a:bodyPr>
          <a:lstStyle/>
          <a:p>
            <a:pPr algn="ctr"/>
            <a:r>
              <a:rPr lang="fr-FR">
                <a:latin typeface="Times New Roman" pitchFamily="18" charset="0"/>
                <a:cs typeface="Times New Roman" pitchFamily="18" charset="0"/>
              </a:rPr>
              <a:t>B1</a:t>
            </a:r>
            <a:endParaRPr lang="fr-FR" b="1">
              <a:latin typeface="Times New Roman" pitchFamily="18" charset="0"/>
              <a:cs typeface="Times New Roman" pitchFamily="18" charset="0"/>
            </a:endParaRPr>
          </a:p>
        </p:txBody>
      </p:sp>
      <p:sp>
        <p:nvSpPr>
          <p:cNvPr id="100398" name="ZoneTexte 7"/>
          <p:cNvSpPr txBox="1">
            <a:spLocks noChangeArrowheads="1"/>
          </p:cNvSpPr>
          <p:nvPr/>
        </p:nvSpPr>
        <p:spPr bwMode="auto">
          <a:xfrm>
            <a:off x="6732588" y="3713163"/>
            <a:ext cx="1295400" cy="369887"/>
          </a:xfrm>
          <a:prstGeom prst="rect">
            <a:avLst/>
          </a:prstGeom>
          <a:noFill/>
          <a:ln w="9525">
            <a:noFill/>
            <a:miter lim="800000"/>
            <a:headEnd/>
            <a:tailEnd/>
          </a:ln>
        </p:spPr>
        <p:txBody>
          <a:bodyPr>
            <a:spAutoFit/>
          </a:bodyPr>
          <a:lstStyle/>
          <a:p>
            <a:r>
              <a:rPr lang="fr-FR">
                <a:latin typeface="Times New Roman" pitchFamily="18" charset="0"/>
                <a:cs typeface="Times New Roman" pitchFamily="18" charset="0"/>
              </a:rPr>
              <a:t>Fournisseur</a:t>
            </a:r>
          </a:p>
        </p:txBody>
      </p:sp>
      <p:sp>
        <p:nvSpPr>
          <p:cNvPr id="100399" name="ZoneTexte 8"/>
          <p:cNvSpPr txBox="1">
            <a:spLocks noChangeArrowheads="1"/>
          </p:cNvSpPr>
          <p:nvPr/>
        </p:nvSpPr>
        <p:spPr bwMode="auto">
          <a:xfrm>
            <a:off x="1693863" y="3708400"/>
            <a:ext cx="1365250" cy="369888"/>
          </a:xfrm>
          <a:prstGeom prst="rect">
            <a:avLst/>
          </a:prstGeom>
          <a:noFill/>
          <a:ln w="9525">
            <a:noFill/>
            <a:miter lim="800000"/>
            <a:headEnd/>
            <a:tailEnd/>
          </a:ln>
        </p:spPr>
        <p:txBody>
          <a:bodyPr>
            <a:spAutoFit/>
          </a:bodyPr>
          <a:lstStyle/>
          <a:p>
            <a:r>
              <a:rPr lang="fr-FR">
                <a:latin typeface="Times New Roman" pitchFamily="18" charset="0"/>
                <a:cs typeface="Times New Roman" pitchFamily="18" charset="0"/>
              </a:rPr>
              <a:t>Exportateur</a:t>
            </a:r>
          </a:p>
        </p:txBody>
      </p:sp>
      <p:graphicFrame>
        <p:nvGraphicFramePr>
          <p:cNvPr id="11" name="Espace réservé du contenu 3"/>
          <p:cNvGraphicFramePr>
            <a:graphicFrameLocks/>
          </p:cNvGraphicFramePr>
          <p:nvPr/>
        </p:nvGraphicFramePr>
        <p:xfrm>
          <a:off x="5292725" y="1989138"/>
          <a:ext cx="3128963" cy="1206500"/>
        </p:xfrm>
        <a:graphic>
          <a:graphicData uri="http://schemas.openxmlformats.org/drawingml/2006/table">
            <a:tbl>
              <a:tblPr firstRow="1" bandRow="1">
                <a:tableStyleId>{5C22544A-7EE6-4342-B048-85BDC9FD1C3A}</a:tableStyleId>
              </a:tblPr>
              <a:tblGrid>
                <a:gridCol w="1564482"/>
                <a:gridCol w="1564482"/>
              </a:tblGrid>
              <a:tr h="402167">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35" marR="91435" marT="45718" marB="45718"/>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35" marR="91435" marT="45718" marB="45718"/>
                </a:tc>
              </a:tr>
              <a:tr h="402167">
                <a:tc>
                  <a:txBody>
                    <a:bodyPr/>
                    <a:lstStyle/>
                    <a:p>
                      <a:pPr algn="ctr"/>
                      <a:endParaRPr lang="fr-FR" sz="1800" dirty="0">
                        <a:latin typeface="Times New Roman" pitchFamily="18" charset="0"/>
                        <a:cs typeface="Times New Roman" pitchFamily="18" charset="0"/>
                      </a:endParaRPr>
                    </a:p>
                  </a:txBody>
                  <a:tcPr marL="91435" marR="91435" marT="45718" marB="45718"/>
                </a:tc>
                <a:tc>
                  <a:txBody>
                    <a:bodyPr/>
                    <a:lstStyle/>
                    <a:p>
                      <a:pPr algn="ctr"/>
                      <a:endParaRPr lang="fr-FR" sz="1800" dirty="0">
                        <a:latin typeface="Times New Roman" pitchFamily="18" charset="0"/>
                        <a:cs typeface="Times New Roman" pitchFamily="18" charset="0"/>
                      </a:endParaRPr>
                    </a:p>
                  </a:txBody>
                  <a:tcPr marL="91435" marR="91435" marT="45718" marB="45718"/>
                </a:tc>
              </a:tr>
              <a:tr h="402167">
                <a:tc>
                  <a:txBody>
                    <a:bodyPr/>
                    <a:lstStyle/>
                    <a:p>
                      <a:pPr algn="ctr"/>
                      <a:endParaRPr lang="fr-FR" sz="1800" b="1" dirty="0">
                        <a:solidFill>
                          <a:srgbClr val="FF0000"/>
                        </a:solidFill>
                        <a:latin typeface="Times New Roman" pitchFamily="18" charset="0"/>
                        <a:cs typeface="Times New Roman" pitchFamily="18" charset="0"/>
                      </a:endParaRPr>
                    </a:p>
                  </a:txBody>
                  <a:tcPr marL="91435" marR="91435" marT="45718" marB="45718"/>
                </a:tc>
                <a:tc>
                  <a:txBody>
                    <a:bodyPr/>
                    <a:lstStyle/>
                    <a:p>
                      <a:pPr algn="ctr"/>
                      <a:endParaRPr lang="fr-FR" sz="1800" b="1" dirty="0">
                        <a:solidFill>
                          <a:schemeClr val="accent1"/>
                        </a:solidFill>
                        <a:latin typeface="Times New Roman" pitchFamily="18" charset="0"/>
                        <a:cs typeface="Times New Roman" pitchFamily="18" charset="0"/>
                      </a:endParaRPr>
                    </a:p>
                  </a:txBody>
                  <a:tcPr marL="91435" marR="91435" marT="45718" marB="45718"/>
                </a:tc>
              </a:tr>
            </a:tbl>
          </a:graphicData>
        </a:graphic>
      </p:graphicFrame>
      <p:sp>
        <p:nvSpPr>
          <p:cNvPr id="100414" name="Rectangle 2"/>
          <p:cNvSpPr>
            <a:spLocks noChangeArrowheads="1"/>
          </p:cNvSpPr>
          <p:nvPr/>
        </p:nvSpPr>
        <p:spPr bwMode="auto">
          <a:xfrm>
            <a:off x="6561138" y="1509713"/>
            <a:ext cx="454025" cy="369887"/>
          </a:xfrm>
          <a:prstGeom prst="rect">
            <a:avLst/>
          </a:prstGeom>
          <a:noFill/>
          <a:ln w="9525">
            <a:noFill/>
            <a:miter lim="800000"/>
            <a:headEnd/>
            <a:tailEnd/>
          </a:ln>
        </p:spPr>
        <p:txBody>
          <a:bodyPr wrap="none">
            <a:spAutoFit/>
          </a:bodyPr>
          <a:lstStyle/>
          <a:p>
            <a:pPr algn="ctr"/>
            <a:r>
              <a:rPr lang="fr-FR">
                <a:latin typeface="Times New Roman" pitchFamily="18" charset="0"/>
                <a:cs typeface="Times New Roman" pitchFamily="18" charset="0"/>
              </a:rPr>
              <a:t>B2</a:t>
            </a:r>
            <a:endParaRPr lang="fr-FR" b="1">
              <a:latin typeface="Times New Roman" pitchFamily="18" charset="0"/>
              <a:cs typeface="Times New Roman" pitchFamily="18" charset="0"/>
            </a:endParaRPr>
          </a:p>
        </p:txBody>
      </p:sp>
      <p:sp>
        <p:nvSpPr>
          <p:cNvPr id="100415" name="ZoneTexte 13"/>
          <p:cNvSpPr txBox="1">
            <a:spLocks noChangeArrowheads="1"/>
          </p:cNvSpPr>
          <p:nvPr/>
        </p:nvSpPr>
        <p:spPr bwMode="auto">
          <a:xfrm>
            <a:off x="2916238" y="5021263"/>
            <a:ext cx="4032250" cy="369887"/>
          </a:xfrm>
          <a:prstGeom prst="rect">
            <a:avLst/>
          </a:prstGeom>
          <a:noFill/>
          <a:ln w="9525">
            <a:noFill/>
            <a:miter lim="800000"/>
            <a:headEnd/>
            <a:tailEnd/>
          </a:ln>
        </p:spPr>
        <p:txBody>
          <a:bodyPr>
            <a:spAutoFit/>
          </a:bodyPr>
          <a:lstStyle/>
          <a:p>
            <a:r>
              <a:rPr lang="fr-FR" i="1">
                <a:solidFill>
                  <a:schemeClr val="tx2"/>
                </a:solidFill>
                <a:latin typeface="Times New Roman" pitchFamily="18" charset="0"/>
                <a:cs typeface="Times New Roman" pitchFamily="18" charset="0"/>
              </a:rPr>
              <a:t>Paiement d’achat de matière première</a:t>
            </a:r>
          </a:p>
        </p:txBody>
      </p:sp>
      <p:cxnSp>
        <p:nvCxnSpPr>
          <p:cNvPr id="15" name="Connecteur droit avec flèche 14"/>
          <p:cNvCxnSpPr/>
          <p:nvPr/>
        </p:nvCxnSpPr>
        <p:spPr>
          <a:xfrm>
            <a:off x="2195513" y="5013325"/>
            <a:ext cx="4105275"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Espace réservé du pied de page 12"/>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Titre 1"/>
          <p:cNvSpPr>
            <a:spLocks noGrp="1"/>
          </p:cNvSpPr>
          <p:nvPr>
            <p:ph type="title"/>
          </p:nvPr>
        </p:nvSpPr>
        <p:spPr/>
        <p:txBody>
          <a:bodyPr/>
          <a:lstStyle/>
          <a:p>
            <a:pPr eaLnBrk="1" hangingPunct="1"/>
            <a:r>
              <a:rPr lang="fr-FR" smtClean="0">
                <a:latin typeface="Times New Roman" pitchFamily="18" charset="0"/>
                <a:cs typeface="Times New Roman" pitchFamily="18" charset="0"/>
              </a:rPr>
              <a:t>1</a:t>
            </a:r>
            <a:r>
              <a:rPr lang="fr-FR" baseline="30000" smtClean="0">
                <a:latin typeface="Times New Roman" pitchFamily="18" charset="0"/>
                <a:cs typeface="Times New Roman" pitchFamily="18" charset="0"/>
              </a:rPr>
              <a:t>er</a:t>
            </a:r>
            <a:r>
              <a:rPr lang="fr-FR" smtClean="0">
                <a:latin typeface="Times New Roman" pitchFamily="18" charset="0"/>
                <a:cs typeface="Times New Roman" pitchFamily="18" charset="0"/>
              </a:rPr>
              <a:t> Cas: Achat de devises</a:t>
            </a:r>
          </a:p>
        </p:txBody>
      </p:sp>
      <p:graphicFrame>
        <p:nvGraphicFramePr>
          <p:cNvPr id="4" name="Espace réservé du contenu 3"/>
          <p:cNvGraphicFramePr>
            <a:graphicFrameLocks noGrp="1"/>
          </p:cNvGraphicFramePr>
          <p:nvPr>
            <p:ph idx="1"/>
          </p:nvPr>
        </p:nvGraphicFramePr>
        <p:xfrm>
          <a:off x="544513" y="1989138"/>
          <a:ext cx="3306762" cy="1450975"/>
        </p:xfrm>
        <a:graphic>
          <a:graphicData uri="http://schemas.openxmlformats.org/drawingml/2006/table">
            <a:tbl>
              <a:tblPr firstRow="1" bandRow="1">
                <a:tableStyleId>{5C22544A-7EE6-4342-B048-85BDC9FD1C3A}</a:tableStyleId>
              </a:tblPr>
              <a:tblGrid>
                <a:gridCol w="1650679"/>
                <a:gridCol w="1656083"/>
              </a:tblGrid>
              <a:tr h="405462">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21" marR="91421" marT="45707" marB="45707"/>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21" marR="91421" marT="45707" marB="45707"/>
                </a:tc>
              </a:tr>
              <a:tr h="64005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800" b="1" dirty="0" smtClean="0">
                          <a:solidFill>
                            <a:schemeClr val="accent1"/>
                          </a:solidFill>
                          <a:latin typeface="Times New Roman" pitchFamily="18" charset="0"/>
                          <a:cs typeface="Times New Roman" pitchFamily="18" charset="0"/>
                        </a:rPr>
                        <a:t>Devises=</a:t>
                      </a:r>
                      <a:r>
                        <a:rPr lang="fr-FR" sz="1800" b="1" baseline="0" dirty="0" smtClean="0">
                          <a:solidFill>
                            <a:schemeClr val="accent1"/>
                          </a:solidFill>
                          <a:latin typeface="Times New Roman" pitchFamily="18" charset="0"/>
                          <a:cs typeface="Times New Roman" pitchFamily="18" charset="0"/>
                        </a:rPr>
                        <a:t> +100</a:t>
                      </a:r>
                      <a:endParaRPr lang="fr-FR" sz="1800" b="1" dirty="0" smtClean="0">
                        <a:solidFill>
                          <a:schemeClr val="accent1"/>
                        </a:solidFill>
                        <a:latin typeface="Times New Roman" pitchFamily="18" charset="0"/>
                        <a:cs typeface="Times New Roman" pitchFamily="18" charset="0"/>
                      </a:endParaRPr>
                    </a:p>
                  </a:txBody>
                  <a:tcPr marL="91421" marR="91421" marT="45707" marB="45707"/>
                </a:tc>
                <a:tc>
                  <a:txBody>
                    <a:bodyPr/>
                    <a:lstStyle/>
                    <a:p>
                      <a:pPr algn="ctr"/>
                      <a:r>
                        <a:rPr lang="fr-FR" sz="1800" b="1" dirty="0" smtClean="0">
                          <a:latin typeface="Times New Roman" pitchFamily="18" charset="0"/>
                          <a:cs typeface="Times New Roman" pitchFamily="18" charset="0"/>
                        </a:rPr>
                        <a:t>Cc.</a:t>
                      </a:r>
                      <a:r>
                        <a:rPr lang="fr-FR" sz="1800" b="1" baseline="0" dirty="0" smtClean="0">
                          <a:latin typeface="Times New Roman" pitchFamily="18" charset="0"/>
                          <a:cs typeface="Times New Roman" pitchFamily="18" charset="0"/>
                        </a:rPr>
                        <a:t> Exp = +100</a:t>
                      </a:r>
                      <a:endParaRPr lang="fr-FR" sz="1800" b="1" dirty="0">
                        <a:latin typeface="Times New Roman" pitchFamily="18" charset="0"/>
                        <a:cs typeface="Times New Roman" pitchFamily="18" charset="0"/>
                      </a:endParaRPr>
                    </a:p>
                  </a:txBody>
                  <a:tcPr marL="91421" marR="91421" marT="45707" marB="45707"/>
                </a:tc>
              </a:tr>
              <a:tr h="405462">
                <a:tc>
                  <a:txBody>
                    <a:bodyPr/>
                    <a:lstStyle/>
                    <a:p>
                      <a:pPr algn="ctr"/>
                      <a:endParaRPr lang="fr-FR" sz="1800">
                        <a:latin typeface="Times New Roman" pitchFamily="18" charset="0"/>
                        <a:cs typeface="Times New Roman" pitchFamily="18" charset="0"/>
                      </a:endParaRPr>
                    </a:p>
                  </a:txBody>
                  <a:tcPr marL="91421" marR="91421" marT="45707" marB="45707"/>
                </a:tc>
                <a:tc>
                  <a:txBody>
                    <a:bodyPr/>
                    <a:lstStyle/>
                    <a:p>
                      <a:pPr algn="ctr"/>
                      <a:endParaRPr lang="fr-FR" sz="1800" b="1" dirty="0">
                        <a:solidFill>
                          <a:srgbClr val="FF0000"/>
                        </a:solidFill>
                        <a:latin typeface="Times New Roman" pitchFamily="18" charset="0"/>
                        <a:cs typeface="Times New Roman" pitchFamily="18" charset="0"/>
                      </a:endParaRPr>
                    </a:p>
                  </a:txBody>
                  <a:tcPr marL="91421" marR="91421" marT="45707" marB="45707"/>
                </a:tc>
              </a:tr>
            </a:tbl>
          </a:graphicData>
        </a:graphic>
      </p:graphicFrame>
      <p:graphicFrame>
        <p:nvGraphicFramePr>
          <p:cNvPr id="5" name="Espace réservé du contenu 3"/>
          <p:cNvGraphicFramePr>
            <a:graphicFrameLocks/>
          </p:cNvGraphicFramePr>
          <p:nvPr/>
        </p:nvGraphicFramePr>
        <p:xfrm>
          <a:off x="179388" y="4078288"/>
          <a:ext cx="3816350" cy="1096962"/>
        </p:xfrm>
        <a:graphic>
          <a:graphicData uri="http://schemas.openxmlformats.org/drawingml/2006/table">
            <a:tbl>
              <a:tblPr firstRow="1" bandRow="1">
                <a:tableStyleId>{5C22544A-7EE6-4342-B048-85BDC9FD1C3A}</a:tableStyleId>
              </a:tblPr>
              <a:tblGrid>
                <a:gridCol w="2376218"/>
                <a:gridCol w="1440132"/>
              </a:tblGrid>
              <a:tr h="365654">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38" marR="91438" marT="45680" marB="45680"/>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38" marR="91438" marT="45680" marB="45680"/>
                </a:tc>
              </a:tr>
              <a:tr h="365654">
                <a:tc>
                  <a:txBody>
                    <a:bodyPr/>
                    <a:lstStyle/>
                    <a:p>
                      <a:pPr algn="ctr"/>
                      <a:r>
                        <a:rPr lang="fr-FR" sz="1800" b="0" baseline="0" dirty="0" smtClean="0">
                          <a:solidFill>
                            <a:schemeClr val="tx1"/>
                          </a:solidFill>
                          <a:latin typeface="Times New Roman" pitchFamily="18" charset="0"/>
                          <a:cs typeface="Times New Roman" pitchFamily="18" charset="0"/>
                        </a:rPr>
                        <a:t>Devises= -100</a:t>
                      </a:r>
                      <a:endParaRPr lang="fr-FR" sz="1800" b="0" dirty="0">
                        <a:solidFill>
                          <a:schemeClr val="tx1"/>
                        </a:solidFill>
                        <a:latin typeface="Times New Roman" pitchFamily="18" charset="0"/>
                        <a:cs typeface="Times New Roman" pitchFamily="18" charset="0"/>
                      </a:endParaRPr>
                    </a:p>
                  </a:txBody>
                  <a:tcPr marL="91438" marR="91438" marT="45680" marB="45680"/>
                </a:tc>
                <a:tc>
                  <a:txBody>
                    <a:bodyPr/>
                    <a:lstStyle/>
                    <a:p>
                      <a:pPr algn="ctr"/>
                      <a:endParaRPr lang="fr-FR" sz="1800">
                        <a:latin typeface="Times New Roman" pitchFamily="18" charset="0"/>
                        <a:cs typeface="Times New Roman" pitchFamily="18" charset="0"/>
                      </a:endParaRPr>
                    </a:p>
                  </a:txBody>
                  <a:tcPr marL="91438" marR="91438" marT="45680" marB="45680"/>
                </a:tc>
              </a:tr>
              <a:tr h="365654">
                <a:tc>
                  <a:txBody>
                    <a:bodyPr/>
                    <a:lstStyle/>
                    <a:p>
                      <a:pPr marL="0" algn="ctr" defTabSz="914400" rtl="0" eaLnBrk="1" latinLnBrk="0" hangingPunct="1"/>
                      <a:r>
                        <a:rPr lang="fr-FR" sz="1800" b="1" kern="1200" baseline="0" dirty="0" smtClean="0">
                          <a:solidFill>
                            <a:schemeClr val="accent1"/>
                          </a:solidFill>
                          <a:latin typeface="Times New Roman" pitchFamily="18" charset="0"/>
                          <a:ea typeface="+mn-ea"/>
                          <a:cs typeface="Times New Roman" pitchFamily="18" charset="0"/>
                        </a:rPr>
                        <a:t>Cc. B1= -100</a:t>
                      </a:r>
                      <a:endParaRPr lang="fr-FR" sz="1800" b="1" kern="1200" baseline="0" dirty="0">
                        <a:solidFill>
                          <a:schemeClr val="accent1"/>
                        </a:solidFill>
                        <a:latin typeface="Times New Roman" pitchFamily="18" charset="0"/>
                        <a:ea typeface="+mn-ea"/>
                        <a:cs typeface="Times New Roman" pitchFamily="18" charset="0"/>
                      </a:endParaRPr>
                    </a:p>
                  </a:txBody>
                  <a:tcPr marL="91438" marR="91438" marT="45680" marB="45680"/>
                </a:tc>
                <a:tc>
                  <a:txBody>
                    <a:bodyPr/>
                    <a:lstStyle/>
                    <a:p>
                      <a:pPr algn="ctr"/>
                      <a:endParaRPr lang="fr-FR" sz="1800" dirty="0">
                        <a:latin typeface="Times New Roman" pitchFamily="18" charset="0"/>
                        <a:cs typeface="Times New Roman" pitchFamily="18" charset="0"/>
                      </a:endParaRPr>
                    </a:p>
                  </a:txBody>
                  <a:tcPr marL="91438" marR="91438" marT="45680" marB="45680"/>
                </a:tc>
              </a:tr>
            </a:tbl>
          </a:graphicData>
        </a:graphic>
      </p:graphicFrame>
      <p:graphicFrame>
        <p:nvGraphicFramePr>
          <p:cNvPr id="6" name="Espace réservé du contenu 3"/>
          <p:cNvGraphicFramePr>
            <a:graphicFrameLocks/>
          </p:cNvGraphicFramePr>
          <p:nvPr/>
        </p:nvGraphicFramePr>
        <p:xfrm>
          <a:off x="5651500" y="4078288"/>
          <a:ext cx="3457575" cy="1096962"/>
        </p:xfrm>
        <a:graphic>
          <a:graphicData uri="http://schemas.openxmlformats.org/drawingml/2006/table">
            <a:tbl>
              <a:tblPr firstRow="1" bandRow="1">
                <a:tableStyleId>{5C22544A-7EE6-4342-B048-85BDC9FD1C3A}</a:tableStyleId>
              </a:tblPr>
              <a:tblGrid>
                <a:gridCol w="2447684"/>
                <a:gridCol w="1009891"/>
              </a:tblGrid>
              <a:tr h="365654">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18" marR="91418" marT="45680" marB="45680"/>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18" marR="91418" marT="45680" marB="45680"/>
                </a:tc>
              </a:tr>
              <a:tr h="365654">
                <a:tc>
                  <a:txBody>
                    <a:bodyPr/>
                    <a:lstStyle/>
                    <a:p>
                      <a:pPr algn="ctr"/>
                      <a:endParaRPr lang="fr-FR" sz="1800" dirty="0">
                        <a:latin typeface="Times New Roman" pitchFamily="18" charset="0"/>
                        <a:cs typeface="Times New Roman" pitchFamily="18" charset="0"/>
                      </a:endParaRPr>
                    </a:p>
                  </a:txBody>
                  <a:tcPr marL="91418" marR="91418" marT="45680" marB="45680"/>
                </a:tc>
                <a:tc>
                  <a:txBody>
                    <a:bodyPr/>
                    <a:lstStyle/>
                    <a:p>
                      <a:pPr algn="ctr"/>
                      <a:endParaRPr lang="fr-FR" sz="1800">
                        <a:latin typeface="Times New Roman" pitchFamily="18" charset="0"/>
                        <a:cs typeface="Times New Roman" pitchFamily="18" charset="0"/>
                      </a:endParaRPr>
                    </a:p>
                  </a:txBody>
                  <a:tcPr marL="91418" marR="91418" marT="45680" marB="45680"/>
                </a:tc>
              </a:tr>
              <a:tr h="365654">
                <a:tc>
                  <a:txBody>
                    <a:bodyPr/>
                    <a:lstStyle/>
                    <a:p>
                      <a:pPr algn="ctr"/>
                      <a:r>
                        <a:rPr lang="fr-FR" sz="1800" b="1" dirty="0" smtClean="0">
                          <a:solidFill>
                            <a:schemeClr val="accent1"/>
                          </a:solidFill>
                          <a:latin typeface="Times New Roman" pitchFamily="18" charset="0"/>
                          <a:cs typeface="Times New Roman" pitchFamily="18" charset="0"/>
                        </a:rPr>
                        <a:t>C.</a:t>
                      </a:r>
                      <a:r>
                        <a:rPr lang="fr-FR" sz="1800" b="1" baseline="0" dirty="0" smtClean="0">
                          <a:solidFill>
                            <a:schemeClr val="accent1"/>
                          </a:solidFill>
                          <a:latin typeface="Times New Roman" pitchFamily="18" charset="0"/>
                          <a:cs typeface="Times New Roman" pitchFamily="18" charset="0"/>
                        </a:rPr>
                        <a:t> B1= +100</a:t>
                      </a:r>
                      <a:endParaRPr lang="fr-FR" sz="1800" b="1" dirty="0">
                        <a:solidFill>
                          <a:schemeClr val="accent1"/>
                        </a:solidFill>
                        <a:latin typeface="Times New Roman" pitchFamily="18" charset="0"/>
                        <a:cs typeface="Times New Roman" pitchFamily="18" charset="0"/>
                      </a:endParaRPr>
                    </a:p>
                  </a:txBody>
                  <a:tcPr marL="91418" marR="91418" marT="45680" marB="45680"/>
                </a:tc>
                <a:tc>
                  <a:txBody>
                    <a:bodyPr/>
                    <a:lstStyle/>
                    <a:p>
                      <a:pPr algn="ctr"/>
                      <a:endParaRPr lang="fr-FR" sz="1800" dirty="0">
                        <a:latin typeface="Times New Roman" pitchFamily="18" charset="0"/>
                        <a:cs typeface="Times New Roman" pitchFamily="18" charset="0"/>
                      </a:endParaRPr>
                    </a:p>
                  </a:txBody>
                  <a:tcPr marL="91418" marR="91418" marT="45680" marB="45680"/>
                </a:tc>
              </a:tr>
            </a:tbl>
          </a:graphicData>
        </a:graphic>
      </p:graphicFrame>
      <p:sp>
        <p:nvSpPr>
          <p:cNvPr id="101421" name="ZoneTexte 6"/>
          <p:cNvSpPr txBox="1">
            <a:spLocks noChangeArrowheads="1"/>
          </p:cNvSpPr>
          <p:nvPr/>
        </p:nvSpPr>
        <p:spPr bwMode="auto">
          <a:xfrm>
            <a:off x="1547813" y="1509713"/>
            <a:ext cx="1511300" cy="368300"/>
          </a:xfrm>
          <a:prstGeom prst="rect">
            <a:avLst/>
          </a:prstGeom>
          <a:noFill/>
          <a:ln w="9525">
            <a:noFill/>
            <a:miter lim="800000"/>
            <a:headEnd/>
            <a:tailEnd/>
          </a:ln>
        </p:spPr>
        <p:txBody>
          <a:bodyPr>
            <a:spAutoFit/>
          </a:bodyPr>
          <a:lstStyle/>
          <a:p>
            <a:pPr algn="ctr"/>
            <a:r>
              <a:rPr lang="fr-FR">
                <a:latin typeface="Times New Roman" pitchFamily="18" charset="0"/>
                <a:cs typeface="Times New Roman" pitchFamily="18" charset="0"/>
              </a:rPr>
              <a:t>B1</a:t>
            </a:r>
            <a:endParaRPr lang="fr-FR" b="1">
              <a:latin typeface="Times New Roman" pitchFamily="18" charset="0"/>
              <a:cs typeface="Times New Roman" pitchFamily="18" charset="0"/>
            </a:endParaRPr>
          </a:p>
        </p:txBody>
      </p:sp>
      <p:sp>
        <p:nvSpPr>
          <p:cNvPr id="101422" name="ZoneTexte 7"/>
          <p:cNvSpPr txBox="1">
            <a:spLocks noChangeArrowheads="1"/>
          </p:cNvSpPr>
          <p:nvPr/>
        </p:nvSpPr>
        <p:spPr bwMode="auto">
          <a:xfrm>
            <a:off x="6732588" y="3713163"/>
            <a:ext cx="1295400" cy="369887"/>
          </a:xfrm>
          <a:prstGeom prst="rect">
            <a:avLst/>
          </a:prstGeom>
          <a:noFill/>
          <a:ln w="9525">
            <a:noFill/>
            <a:miter lim="800000"/>
            <a:headEnd/>
            <a:tailEnd/>
          </a:ln>
        </p:spPr>
        <p:txBody>
          <a:bodyPr>
            <a:spAutoFit/>
          </a:bodyPr>
          <a:lstStyle/>
          <a:p>
            <a:r>
              <a:rPr lang="fr-FR">
                <a:latin typeface="Times New Roman" pitchFamily="18" charset="0"/>
                <a:cs typeface="Times New Roman" pitchFamily="18" charset="0"/>
              </a:rPr>
              <a:t>Fournisseur</a:t>
            </a:r>
          </a:p>
        </p:txBody>
      </p:sp>
      <p:sp>
        <p:nvSpPr>
          <p:cNvPr id="101423" name="ZoneTexte 8"/>
          <p:cNvSpPr txBox="1">
            <a:spLocks noChangeArrowheads="1"/>
          </p:cNvSpPr>
          <p:nvPr/>
        </p:nvSpPr>
        <p:spPr bwMode="auto">
          <a:xfrm>
            <a:off x="1693863" y="3708400"/>
            <a:ext cx="1365250" cy="369888"/>
          </a:xfrm>
          <a:prstGeom prst="rect">
            <a:avLst/>
          </a:prstGeom>
          <a:noFill/>
          <a:ln w="9525">
            <a:noFill/>
            <a:miter lim="800000"/>
            <a:headEnd/>
            <a:tailEnd/>
          </a:ln>
        </p:spPr>
        <p:txBody>
          <a:bodyPr>
            <a:spAutoFit/>
          </a:bodyPr>
          <a:lstStyle/>
          <a:p>
            <a:r>
              <a:rPr lang="fr-FR">
                <a:latin typeface="Times New Roman" pitchFamily="18" charset="0"/>
                <a:cs typeface="Times New Roman" pitchFamily="18" charset="0"/>
              </a:rPr>
              <a:t>Exportateur</a:t>
            </a:r>
          </a:p>
        </p:txBody>
      </p:sp>
      <p:graphicFrame>
        <p:nvGraphicFramePr>
          <p:cNvPr id="11" name="Espace réservé du contenu 3"/>
          <p:cNvGraphicFramePr>
            <a:graphicFrameLocks/>
          </p:cNvGraphicFramePr>
          <p:nvPr/>
        </p:nvGraphicFramePr>
        <p:xfrm>
          <a:off x="5292725" y="1989138"/>
          <a:ext cx="3128963" cy="1206500"/>
        </p:xfrm>
        <a:graphic>
          <a:graphicData uri="http://schemas.openxmlformats.org/drawingml/2006/table">
            <a:tbl>
              <a:tblPr firstRow="1" bandRow="1">
                <a:tableStyleId>{5C22544A-7EE6-4342-B048-85BDC9FD1C3A}</a:tableStyleId>
              </a:tblPr>
              <a:tblGrid>
                <a:gridCol w="1564482"/>
                <a:gridCol w="1564482"/>
              </a:tblGrid>
              <a:tr h="402167">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35" marR="91435" marT="45718" marB="45718"/>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35" marR="91435" marT="45718" marB="45718"/>
                </a:tc>
              </a:tr>
              <a:tr h="402167">
                <a:tc>
                  <a:txBody>
                    <a:bodyPr/>
                    <a:lstStyle/>
                    <a:p>
                      <a:pPr algn="ctr"/>
                      <a:endParaRPr lang="fr-FR" sz="1800" dirty="0">
                        <a:latin typeface="Times New Roman" pitchFamily="18" charset="0"/>
                        <a:cs typeface="Times New Roman" pitchFamily="18" charset="0"/>
                      </a:endParaRPr>
                    </a:p>
                  </a:txBody>
                  <a:tcPr marL="91435" marR="91435" marT="45718" marB="45718"/>
                </a:tc>
                <a:tc>
                  <a:txBody>
                    <a:bodyPr/>
                    <a:lstStyle/>
                    <a:p>
                      <a:pPr algn="ctr"/>
                      <a:endParaRPr lang="fr-FR" sz="1800" dirty="0">
                        <a:latin typeface="Times New Roman" pitchFamily="18" charset="0"/>
                        <a:cs typeface="Times New Roman" pitchFamily="18" charset="0"/>
                      </a:endParaRPr>
                    </a:p>
                  </a:txBody>
                  <a:tcPr marL="91435" marR="91435" marT="45718" marB="45718"/>
                </a:tc>
              </a:tr>
              <a:tr h="402167">
                <a:tc>
                  <a:txBody>
                    <a:bodyPr/>
                    <a:lstStyle/>
                    <a:p>
                      <a:pPr algn="ctr"/>
                      <a:endParaRPr lang="fr-FR" sz="1800" b="1" dirty="0">
                        <a:solidFill>
                          <a:srgbClr val="FF0000"/>
                        </a:solidFill>
                        <a:latin typeface="Times New Roman" pitchFamily="18" charset="0"/>
                        <a:cs typeface="Times New Roman" pitchFamily="18" charset="0"/>
                      </a:endParaRPr>
                    </a:p>
                  </a:txBody>
                  <a:tcPr marL="91435" marR="91435" marT="45718" marB="45718"/>
                </a:tc>
                <a:tc>
                  <a:txBody>
                    <a:bodyPr/>
                    <a:lstStyle/>
                    <a:p>
                      <a:pPr algn="ctr"/>
                      <a:endParaRPr lang="fr-FR" sz="1800" b="1" dirty="0">
                        <a:solidFill>
                          <a:schemeClr val="accent1"/>
                        </a:solidFill>
                        <a:latin typeface="Times New Roman" pitchFamily="18" charset="0"/>
                        <a:cs typeface="Times New Roman" pitchFamily="18" charset="0"/>
                      </a:endParaRPr>
                    </a:p>
                  </a:txBody>
                  <a:tcPr marL="91435" marR="91435" marT="45718" marB="45718"/>
                </a:tc>
              </a:tr>
            </a:tbl>
          </a:graphicData>
        </a:graphic>
      </p:graphicFrame>
      <p:sp>
        <p:nvSpPr>
          <p:cNvPr id="101438" name="Rectangle 2"/>
          <p:cNvSpPr>
            <a:spLocks noChangeArrowheads="1"/>
          </p:cNvSpPr>
          <p:nvPr/>
        </p:nvSpPr>
        <p:spPr bwMode="auto">
          <a:xfrm>
            <a:off x="6561138" y="1509713"/>
            <a:ext cx="454025" cy="369887"/>
          </a:xfrm>
          <a:prstGeom prst="rect">
            <a:avLst/>
          </a:prstGeom>
          <a:noFill/>
          <a:ln w="9525">
            <a:noFill/>
            <a:miter lim="800000"/>
            <a:headEnd/>
            <a:tailEnd/>
          </a:ln>
        </p:spPr>
        <p:txBody>
          <a:bodyPr wrap="none">
            <a:spAutoFit/>
          </a:bodyPr>
          <a:lstStyle/>
          <a:p>
            <a:pPr algn="ctr"/>
            <a:r>
              <a:rPr lang="fr-FR">
                <a:latin typeface="Times New Roman" pitchFamily="18" charset="0"/>
                <a:cs typeface="Times New Roman" pitchFamily="18" charset="0"/>
              </a:rPr>
              <a:t>B2</a:t>
            </a:r>
            <a:endParaRPr lang="fr-FR" b="1">
              <a:latin typeface="Times New Roman" pitchFamily="18" charset="0"/>
              <a:cs typeface="Times New Roman" pitchFamily="18" charset="0"/>
            </a:endParaRPr>
          </a:p>
        </p:txBody>
      </p:sp>
      <p:sp>
        <p:nvSpPr>
          <p:cNvPr id="101439" name="ZoneTexte 13"/>
          <p:cNvSpPr txBox="1">
            <a:spLocks noChangeArrowheads="1"/>
          </p:cNvSpPr>
          <p:nvPr/>
        </p:nvSpPr>
        <p:spPr bwMode="auto">
          <a:xfrm>
            <a:off x="2916238" y="5021263"/>
            <a:ext cx="4032250" cy="369887"/>
          </a:xfrm>
          <a:prstGeom prst="rect">
            <a:avLst/>
          </a:prstGeom>
          <a:noFill/>
          <a:ln w="9525">
            <a:noFill/>
            <a:miter lim="800000"/>
            <a:headEnd/>
            <a:tailEnd/>
          </a:ln>
        </p:spPr>
        <p:txBody>
          <a:bodyPr>
            <a:spAutoFit/>
          </a:bodyPr>
          <a:lstStyle/>
          <a:p>
            <a:r>
              <a:rPr lang="fr-FR" i="1">
                <a:solidFill>
                  <a:schemeClr val="tx2"/>
                </a:solidFill>
                <a:latin typeface="Times New Roman" pitchFamily="18" charset="0"/>
                <a:cs typeface="Times New Roman" pitchFamily="18" charset="0"/>
              </a:rPr>
              <a:t>Paiement d’achat de matière première</a:t>
            </a:r>
          </a:p>
        </p:txBody>
      </p:sp>
      <p:cxnSp>
        <p:nvCxnSpPr>
          <p:cNvPr id="15" name="Connecteur droit avec flèche 14"/>
          <p:cNvCxnSpPr/>
          <p:nvPr/>
        </p:nvCxnSpPr>
        <p:spPr>
          <a:xfrm>
            <a:off x="2195513" y="5013325"/>
            <a:ext cx="3889375" cy="79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Espace réservé du pied de page 12"/>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Titre 1"/>
          <p:cNvSpPr>
            <a:spLocks noGrp="1"/>
          </p:cNvSpPr>
          <p:nvPr>
            <p:ph type="title"/>
          </p:nvPr>
        </p:nvSpPr>
        <p:spPr/>
        <p:txBody>
          <a:bodyPr/>
          <a:lstStyle/>
          <a:p>
            <a:pPr eaLnBrk="1" hangingPunct="1"/>
            <a:r>
              <a:rPr lang="fr-FR" smtClean="0">
                <a:latin typeface="Times New Roman" pitchFamily="18" charset="0"/>
                <a:cs typeface="Times New Roman" pitchFamily="18" charset="0"/>
              </a:rPr>
              <a:t>1</a:t>
            </a:r>
            <a:r>
              <a:rPr lang="fr-FR" baseline="30000" smtClean="0">
                <a:latin typeface="Times New Roman" pitchFamily="18" charset="0"/>
                <a:cs typeface="Times New Roman" pitchFamily="18" charset="0"/>
              </a:rPr>
              <a:t>er</a:t>
            </a:r>
            <a:r>
              <a:rPr lang="fr-FR" smtClean="0">
                <a:latin typeface="Times New Roman" pitchFamily="18" charset="0"/>
                <a:cs typeface="Times New Roman" pitchFamily="18" charset="0"/>
              </a:rPr>
              <a:t> Cas: Achat de devises</a:t>
            </a:r>
          </a:p>
        </p:txBody>
      </p:sp>
      <p:graphicFrame>
        <p:nvGraphicFramePr>
          <p:cNvPr id="4" name="Espace réservé du contenu 3"/>
          <p:cNvGraphicFramePr>
            <a:graphicFrameLocks noGrp="1"/>
          </p:cNvGraphicFramePr>
          <p:nvPr>
            <p:ph idx="1"/>
          </p:nvPr>
        </p:nvGraphicFramePr>
        <p:xfrm>
          <a:off x="544513" y="1989138"/>
          <a:ext cx="3306762" cy="1450975"/>
        </p:xfrm>
        <a:graphic>
          <a:graphicData uri="http://schemas.openxmlformats.org/drawingml/2006/table">
            <a:tbl>
              <a:tblPr firstRow="1" bandRow="1">
                <a:tableStyleId>{5C22544A-7EE6-4342-B048-85BDC9FD1C3A}</a:tableStyleId>
              </a:tblPr>
              <a:tblGrid>
                <a:gridCol w="1650679"/>
                <a:gridCol w="1656083"/>
              </a:tblGrid>
              <a:tr h="405462">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21" marR="91421" marT="45707" marB="45707"/>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21" marR="91421" marT="45707" marB="45707"/>
                </a:tc>
              </a:tr>
              <a:tr h="64005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800" b="1" dirty="0" smtClean="0">
                          <a:solidFill>
                            <a:schemeClr val="tx1"/>
                          </a:solidFill>
                          <a:latin typeface="Times New Roman" pitchFamily="18" charset="0"/>
                          <a:cs typeface="Times New Roman" pitchFamily="18" charset="0"/>
                        </a:rPr>
                        <a:t>Devises=</a:t>
                      </a:r>
                      <a:r>
                        <a:rPr lang="fr-FR" sz="1800" b="1" baseline="0" dirty="0" smtClean="0">
                          <a:solidFill>
                            <a:schemeClr val="tx1"/>
                          </a:solidFill>
                          <a:latin typeface="Times New Roman" pitchFamily="18" charset="0"/>
                          <a:cs typeface="Times New Roman" pitchFamily="18" charset="0"/>
                        </a:rPr>
                        <a:t> +100</a:t>
                      </a:r>
                      <a:endParaRPr lang="fr-FR" sz="1800" b="1" dirty="0" smtClean="0">
                        <a:solidFill>
                          <a:schemeClr val="tx1"/>
                        </a:solidFill>
                        <a:latin typeface="Times New Roman" pitchFamily="18" charset="0"/>
                        <a:cs typeface="Times New Roman" pitchFamily="18" charset="0"/>
                      </a:endParaRPr>
                    </a:p>
                  </a:txBody>
                  <a:tcPr marL="91421" marR="91421" marT="45707" marB="45707"/>
                </a:tc>
                <a:tc>
                  <a:txBody>
                    <a:bodyPr/>
                    <a:lstStyle/>
                    <a:p>
                      <a:pPr algn="ctr"/>
                      <a:r>
                        <a:rPr lang="fr-FR" sz="1800" b="1" dirty="0" smtClean="0">
                          <a:latin typeface="Times New Roman" pitchFamily="18" charset="0"/>
                          <a:cs typeface="Times New Roman" pitchFamily="18" charset="0"/>
                        </a:rPr>
                        <a:t>Cc.</a:t>
                      </a:r>
                      <a:r>
                        <a:rPr lang="fr-FR" sz="1800" b="1" baseline="0" dirty="0" smtClean="0">
                          <a:latin typeface="Times New Roman" pitchFamily="18" charset="0"/>
                          <a:cs typeface="Times New Roman" pitchFamily="18" charset="0"/>
                        </a:rPr>
                        <a:t> Exp= </a:t>
                      </a:r>
                    </a:p>
                    <a:p>
                      <a:pPr algn="ctr"/>
                      <a:r>
                        <a:rPr lang="fr-FR" sz="1800" b="1" baseline="0" dirty="0" smtClean="0">
                          <a:latin typeface="Times New Roman" pitchFamily="18" charset="0"/>
                          <a:cs typeface="Times New Roman" pitchFamily="18" charset="0"/>
                        </a:rPr>
                        <a:t>+100</a:t>
                      </a:r>
                      <a:endParaRPr lang="fr-FR" sz="1800" b="1" dirty="0">
                        <a:latin typeface="Times New Roman" pitchFamily="18" charset="0"/>
                        <a:cs typeface="Times New Roman" pitchFamily="18" charset="0"/>
                      </a:endParaRPr>
                    </a:p>
                  </a:txBody>
                  <a:tcPr marL="91421" marR="91421" marT="45707" marB="45707"/>
                </a:tc>
              </a:tr>
              <a:tr h="405462">
                <a:tc>
                  <a:txBody>
                    <a:bodyPr/>
                    <a:lstStyle/>
                    <a:p>
                      <a:pPr algn="ctr"/>
                      <a:endParaRPr lang="fr-FR" sz="1800">
                        <a:latin typeface="Times New Roman" pitchFamily="18" charset="0"/>
                        <a:cs typeface="Times New Roman" pitchFamily="18" charset="0"/>
                      </a:endParaRPr>
                    </a:p>
                  </a:txBody>
                  <a:tcPr marL="91421" marR="91421" marT="45707" marB="45707"/>
                </a:tc>
                <a:tc>
                  <a:txBody>
                    <a:bodyPr/>
                    <a:lstStyle/>
                    <a:p>
                      <a:pPr algn="ctr"/>
                      <a:endParaRPr lang="fr-FR" sz="1800" b="1" dirty="0">
                        <a:solidFill>
                          <a:srgbClr val="FF0000"/>
                        </a:solidFill>
                        <a:latin typeface="Times New Roman" pitchFamily="18" charset="0"/>
                        <a:cs typeface="Times New Roman" pitchFamily="18" charset="0"/>
                      </a:endParaRPr>
                    </a:p>
                  </a:txBody>
                  <a:tcPr marL="91421" marR="91421" marT="45707" marB="45707"/>
                </a:tc>
              </a:tr>
            </a:tbl>
          </a:graphicData>
        </a:graphic>
      </p:graphicFrame>
      <p:graphicFrame>
        <p:nvGraphicFramePr>
          <p:cNvPr id="5" name="Espace réservé du contenu 3"/>
          <p:cNvGraphicFramePr>
            <a:graphicFrameLocks/>
          </p:cNvGraphicFramePr>
          <p:nvPr/>
        </p:nvGraphicFramePr>
        <p:xfrm>
          <a:off x="179388" y="4078288"/>
          <a:ext cx="3816350" cy="1096962"/>
        </p:xfrm>
        <a:graphic>
          <a:graphicData uri="http://schemas.openxmlformats.org/drawingml/2006/table">
            <a:tbl>
              <a:tblPr firstRow="1" bandRow="1">
                <a:tableStyleId>{5C22544A-7EE6-4342-B048-85BDC9FD1C3A}</a:tableStyleId>
              </a:tblPr>
              <a:tblGrid>
                <a:gridCol w="2376218"/>
                <a:gridCol w="1440132"/>
              </a:tblGrid>
              <a:tr h="365654">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38" marR="91438" marT="45680" marB="45680"/>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38" marR="91438" marT="45680" marB="45680"/>
                </a:tc>
              </a:tr>
              <a:tr h="365654">
                <a:tc>
                  <a:txBody>
                    <a:bodyPr/>
                    <a:lstStyle/>
                    <a:p>
                      <a:pPr algn="ctr"/>
                      <a:r>
                        <a:rPr lang="fr-FR" sz="1800" b="0" baseline="0" dirty="0" smtClean="0">
                          <a:solidFill>
                            <a:schemeClr val="tx1"/>
                          </a:solidFill>
                          <a:latin typeface="Times New Roman" pitchFamily="18" charset="0"/>
                          <a:cs typeface="Times New Roman" pitchFamily="18" charset="0"/>
                        </a:rPr>
                        <a:t>Devises= -100</a:t>
                      </a:r>
                      <a:endParaRPr lang="fr-FR" sz="1800" b="0" dirty="0">
                        <a:solidFill>
                          <a:schemeClr val="tx1"/>
                        </a:solidFill>
                        <a:latin typeface="Times New Roman" pitchFamily="18" charset="0"/>
                        <a:cs typeface="Times New Roman" pitchFamily="18" charset="0"/>
                      </a:endParaRPr>
                    </a:p>
                  </a:txBody>
                  <a:tcPr marL="91438" marR="91438" marT="45680" marB="45680"/>
                </a:tc>
                <a:tc>
                  <a:txBody>
                    <a:bodyPr/>
                    <a:lstStyle/>
                    <a:p>
                      <a:pPr algn="ctr"/>
                      <a:endParaRPr lang="fr-FR" sz="1800">
                        <a:latin typeface="Times New Roman" pitchFamily="18" charset="0"/>
                        <a:cs typeface="Times New Roman" pitchFamily="18" charset="0"/>
                      </a:endParaRPr>
                    </a:p>
                  </a:txBody>
                  <a:tcPr marL="91438" marR="91438" marT="45680" marB="45680"/>
                </a:tc>
              </a:tr>
              <a:tr h="365654">
                <a:tc>
                  <a:txBody>
                    <a:bodyPr/>
                    <a:lstStyle/>
                    <a:p>
                      <a:pPr marL="0" algn="ctr" defTabSz="914400" rtl="0" eaLnBrk="1" latinLnBrk="0" hangingPunct="1"/>
                      <a:r>
                        <a:rPr lang="fr-FR" sz="1800" b="1" kern="1200" baseline="0" dirty="0" smtClean="0">
                          <a:solidFill>
                            <a:schemeClr val="tx1"/>
                          </a:solidFill>
                          <a:latin typeface="Times New Roman" pitchFamily="18" charset="0"/>
                          <a:ea typeface="+mn-ea"/>
                          <a:cs typeface="Times New Roman" pitchFamily="18" charset="0"/>
                        </a:rPr>
                        <a:t>Cc. B1= -100</a:t>
                      </a:r>
                      <a:endParaRPr lang="fr-FR" sz="1800" b="1" kern="1200" baseline="0" dirty="0">
                        <a:solidFill>
                          <a:schemeClr val="tx1"/>
                        </a:solidFill>
                        <a:latin typeface="Times New Roman" pitchFamily="18" charset="0"/>
                        <a:ea typeface="+mn-ea"/>
                        <a:cs typeface="Times New Roman" pitchFamily="18" charset="0"/>
                      </a:endParaRPr>
                    </a:p>
                  </a:txBody>
                  <a:tcPr marL="91438" marR="91438" marT="45680" marB="45680"/>
                </a:tc>
                <a:tc>
                  <a:txBody>
                    <a:bodyPr/>
                    <a:lstStyle/>
                    <a:p>
                      <a:pPr algn="ctr"/>
                      <a:endParaRPr lang="fr-FR" sz="1800" dirty="0">
                        <a:latin typeface="Times New Roman" pitchFamily="18" charset="0"/>
                        <a:cs typeface="Times New Roman" pitchFamily="18" charset="0"/>
                      </a:endParaRPr>
                    </a:p>
                  </a:txBody>
                  <a:tcPr marL="91438" marR="91438" marT="45680" marB="45680"/>
                </a:tc>
              </a:tr>
            </a:tbl>
          </a:graphicData>
        </a:graphic>
      </p:graphicFrame>
      <p:graphicFrame>
        <p:nvGraphicFramePr>
          <p:cNvPr id="6" name="Espace réservé du contenu 3"/>
          <p:cNvGraphicFramePr>
            <a:graphicFrameLocks/>
          </p:cNvGraphicFramePr>
          <p:nvPr/>
        </p:nvGraphicFramePr>
        <p:xfrm>
          <a:off x="5651500" y="4078288"/>
          <a:ext cx="3457575" cy="1096962"/>
        </p:xfrm>
        <a:graphic>
          <a:graphicData uri="http://schemas.openxmlformats.org/drawingml/2006/table">
            <a:tbl>
              <a:tblPr firstRow="1" bandRow="1">
                <a:tableStyleId>{5C22544A-7EE6-4342-B048-85BDC9FD1C3A}</a:tableStyleId>
              </a:tblPr>
              <a:tblGrid>
                <a:gridCol w="2447684"/>
                <a:gridCol w="1009891"/>
              </a:tblGrid>
              <a:tr h="365654">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18" marR="91418" marT="45680" marB="45680"/>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18" marR="91418" marT="45680" marB="45680"/>
                </a:tc>
              </a:tr>
              <a:tr h="365654">
                <a:tc>
                  <a:txBody>
                    <a:bodyPr/>
                    <a:lstStyle/>
                    <a:p>
                      <a:pPr algn="ctr"/>
                      <a:r>
                        <a:rPr lang="fr-FR" sz="1800" b="1" dirty="0" smtClean="0">
                          <a:solidFill>
                            <a:schemeClr val="accent1"/>
                          </a:solidFill>
                          <a:latin typeface="Times New Roman" pitchFamily="18" charset="0"/>
                          <a:cs typeface="Times New Roman" pitchFamily="18" charset="0"/>
                        </a:rPr>
                        <a:t>Cc.</a:t>
                      </a:r>
                      <a:r>
                        <a:rPr lang="fr-FR" sz="1800" b="1" baseline="0" dirty="0" smtClean="0">
                          <a:solidFill>
                            <a:schemeClr val="accent1"/>
                          </a:solidFill>
                          <a:latin typeface="Times New Roman" pitchFamily="18" charset="0"/>
                          <a:cs typeface="Times New Roman" pitchFamily="18" charset="0"/>
                        </a:rPr>
                        <a:t> B2=+100</a:t>
                      </a:r>
                      <a:endParaRPr lang="fr-FR" sz="1800" b="1" dirty="0">
                        <a:solidFill>
                          <a:schemeClr val="accent1"/>
                        </a:solidFill>
                        <a:latin typeface="Times New Roman" pitchFamily="18" charset="0"/>
                        <a:cs typeface="Times New Roman" pitchFamily="18" charset="0"/>
                      </a:endParaRPr>
                    </a:p>
                  </a:txBody>
                  <a:tcPr marL="91418" marR="91418" marT="45680" marB="45680"/>
                </a:tc>
                <a:tc>
                  <a:txBody>
                    <a:bodyPr/>
                    <a:lstStyle/>
                    <a:p>
                      <a:pPr algn="ctr"/>
                      <a:endParaRPr lang="fr-FR" sz="1800">
                        <a:latin typeface="Times New Roman" pitchFamily="18" charset="0"/>
                        <a:cs typeface="Times New Roman" pitchFamily="18" charset="0"/>
                      </a:endParaRPr>
                    </a:p>
                  </a:txBody>
                  <a:tcPr marL="91418" marR="91418" marT="45680" marB="45680"/>
                </a:tc>
              </a:tr>
              <a:tr h="365654">
                <a:tc>
                  <a:txBody>
                    <a:bodyPr/>
                    <a:lstStyle/>
                    <a:p>
                      <a:pPr algn="ctr"/>
                      <a:r>
                        <a:rPr lang="fr-FR" sz="1800" b="1" dirty="0" smtClean="0">
                          <a:solidFill>
                            <a:schemeClr val="tx1"/>
                          </a:solidFill>
                          <a:latin typeface="Times New Roman" pitchFamily="18" charset="0"/>
                          <a:cs typeface="Times New Roman" pitchFamily="18" charset="0"/>
                        </a:rPr>
                        <a:t>C.</a:t>
                      </a:r>
                      <a:r>
                        <a:rPr lang="fr-FR" sz="1800" b="1" baseline="0" dirty="0" smtClean="0">
                          <a:solidFill>
                            <a:schemeClr val="tx1"/>
                          </a:solidFill>
                          <a:latin typeface="Times New Roman" pitchFamily="18" charset="0"/>
                          <a:cs typeface="Times New Roman" pitchFamily="18" charset="0"/>
                        </a:rPr>
                        <a:t> B1= -100</a:t>
                      </a:r>
                      <a:endParaRPr lang="fr-FR" sz="1800" b="1" dirty="0">
                        <a:solidFill>
                          <a:schemeClr val="tx1"/>
                        </a:solidFill>
                        <a:latin typeface="Times New Roman" pitchFamily="18" charset="0"/>
                        <a:cs typeface="Times New Roman" pitchFamily="18" charset="0"/>
                      </a:endParaRPr>
                    </a:p>
                  </a:txBody>
                  <a:tcPr marL="91418" marR="91418" marT="45680" marB="45680"/>
                </a:tc>
                <a:tc>
                  <a:txBody>
                    <a:bodyPr/>
                    <a:lstStyle/>
                    <a:p>
                      <a:pPr algn="ctr"/>
                      <a:endParaRPr lang="fr-FR" sz="1800" dirty="0">
                        <a:latin typeface="Times New Roman" pitchFamily="18" charset="0"/>
                        <a:cs typeface="Times New Roman" pitchFamily="18" charset="0"/>
                      </a:endParaRPr>
                    </a:p>
                  </a:txBody>
                  <a:tcPr marL="91418" marR="91418" marT="45680" marB="45680"/>
                </a:tc>
              </a:tr>
            </a:tbl>
          </a:graphicData>
        </a:graphic>
      </p:graphicFrame>
      <p:sp>
        <p:nvSpPr>
          <p:cNvPr id="102445" name="ZoneTexte 6"/>
          <p:cNvSpPr txBox="1">
            <a:spLocks noChangeArrowheads="1"/>
          </p:cNvSpPr>
          <p:nvPr/>
        </p:nvSpPr>
        <p:spPr bwMode="auto">
          <a:xfrm>
            <a:off x="1547813" y="1509713"/>
            <a:ext cx="1511300" cy="368300"/>
          </a:xfrm>
          <a:prstGeom prst="rect">
            <a:avLst/>
          </a:prstGeom>
          <a:noFill/>
          <a:ln w="9525">
            <a:noFill/>
            <a:miter lim="800000"/>
            <a:headEnd/>
            <a:tailEnd/>
          </a:ln>
        </p:spPr>
        <p:txBody>
          <a:bodyPr>
            <a:spAutoFit/>
          </a:bodyPr>
          <a:lstStyle/>
          <a:p>
            <a:pPr algn="ctr"/>
            <a:r>
              <a:rPr lang="fr-FR">
                <a:latin typeface="Times New Roman" pitchFamily="18" charset="0"/>
                <a:cs typeface="Times New Roman" pitchFamily="18" charset="0"/>
              </a:rPr>
              <a:t>B1</a:t>
            </a:r>
            <a:endParaRPr lang="fr-FR" b="1">
              <a:latin typeface="Times New Roman" pitchFamily="18" charset="0"/>
              <a:cs typeface="Times New Roman" pitchFamily="18" charset="0"/>
            </a:endParaRPr>
          </a:p>
        </p:txBody>
      </p:sp>
      <p:sp>
        <p:nvSpPr>
          <p:cNvPr id="102446" name="ZoneTexte 7"/>
          <p:cNvSpPr txBox="1">
            <a:spLocks noChangeArrowheads="1"/>
          </p:cNvSpPr>
          <p:nvPr/>
        </p:nvSpPr>
        <p:spPr bwMode="auto">
          <a:xfrm>
            <a:off x="6732588" y="3713163"/>
            <a:ext cx="1295400" cy="369887"/>
          </a:xfrm>
          <a:prstGeom prst="rect">
            <a:avLst/>
          </a:prstGeom>
          <a:noFill/>
          <a:ln w="9525">
            <a:noFill/>
            <a:miter lim="800000"/>
            <a:headEnd/>
            <a:tailEnd/>
          </a:ln>
        </p:spPr>
        <p:txBody>
          <a:bodyPr>
            <a:spAutoFit/>
          </a:bodyPr>
          <a:lstStyle/>
          <a:p>
            <a:r>
              <a:rPr lang="fr-FR">
                <a:latin typeface="Times New Roman" pitchFamily="18" charset="0"/>
                <a:cs typeface="Times New Roman" pitchFamily="18" charset="0"/>
              </a:rPr>
              <a:t>Fournisseur</a:t>
            </a:r>
          </a:p>
        </p:txBody>
      </p:sp>
      <p:sp>
        <p:nvSpPr>
          <p:cNvPr id="102447" name="ZoneTexte 8"/>
          <p:cNvSpPr txBox="1">
            <a:spLocks noChangeArrowheads="1"/>
          </p:cNvSpPr>
          <p:nvPr/>
        </p:nvSpPr>
        <p:spPr bwMode="auto">
          <a:xfrm>
            <a:off x="1693863" y="3708400"/>
            <a:ext cx="1365250" cy="369888"/>
          </a:xfrm>
          <a:prstGeom prst="rect">
            <a:avLst/>
          </a:prstGeom>
          <a:noFill/>
          <a:ln w="9525">
            <a:noFill/>
            <a:miter lim="800000"/>
            <a:headEnd/>
            <a:tailEnd/>
          </a:ln>
        </p:spPr>
        <p:txBody>
          <a:bodyPr>
            <a:spAutoFit/>
          </a:bodyPr>
          <a:lstStyle/>
          <a:p>
            <a:r>
              <a:rPr lang="fr-FR">
                <a:latin typeface="Times New Roman" pitchFamily="18" charset="0"/>
                <a:cs typeface="Times New Roman" pitchFamily="18" charset="0"/>
              </a:rPr>
              <a:t>Exportateur</a:t>
            </a:r>
          </a:p>
        </p:txBody>
      </p:sp>
      <p:graphicFrame>
        <p:nvGraphicFramePr>
          <p:cNvPr id="11" name="Espace réservé du contenu 3"/>
          <p:cNvGraphicFramePr>
            <a:graphicFrameLocks/>
          </p:cNvGraphicFramePr>
          <p:nvPr/>
        </p:nvGraphicFramePr>
        <p:xfrm>
          <a:off x="5292725" y="1989138"/>
          <a:ext cx="3128963" cy="1444625"/>
        </p:xfrm>
        <a:graphic>
          <a:graphicData uri="http://schemas.openxmlformats.org/drawingml/2006/table">
            <a:tbl>
              <a:tblPr firstRow="1" bandRow="1">
                <a:tableStyleId>{5C22544A-7EE6-4342-B048-85BDC9FD1C3A}</a:tableStyleId>
              </a:tblPr>
              <a:tblGrid>
                <a:gridCol w="1564482"/>
                <a:gridCol w="1564482"/>
              </a:tblGrid>
              <a:tr h="402232">
                <a:tc>
                  <a:txBody>
                    <a:bodyPr/>
                    <a:lstStyle/>
                    <a:p>
                      <a:pPr algn="ctr"/>
                      <a:r>
                        <a:rPr lang="fr-FR" sz="1800" dirty="0" smtClean="0">
                          <a:latin typeface="Times New Roman" pitchFamily="18" charset="0"/>
                          <a:cs typeface="Times New Roman" pitchFamily="18" charset="0"/>
                        </a:rPr>
                        <a:t>Actif</a:t>
                      </a:r>
                      <a:endParaRPr lang="fr-FR" sz="1800" dirty="0">
                        <a:latin typeface="Times New Roman" pitchFamily="18" charset="0"/>
                        <a:cs typeface="Times New Roman" pitchFamily="18" charset="0"/>
                      </a:endParaRPr>
                    </a:p>
                  </a:txBody>
                  <a:tcPr marL="91435" marR="91435" marT="45726" marB="45726"/>
                </a:tc>
                <a:tc>
                  <a:txBody>
                    <a:bodyPr/>
                    <a:lstStyle/>
                    <a:p>
                      <a:pPr algn="ctr"/>
                      <a:r>
                        <a:rPr lang="fr-FR" sz="1800" dirty="0" smtClean="0">
                          <a:latin typeface="Times New Roman" pitchFamily="18" charset="0"/>
                          <a:cs typeface="Times New Roman" pitchFamily="18" charset="0"/>
                        </a:rPr>
                        <a:t>Passif</a:t>
                      </a:r>
                      <a:endParaRPr lang="fr-FR" sz="1800" dirty="0">
                        <a:latin typeface="Times New Roman" pitchFamily="18" charset="0"/>
                        <a:cs typeface="Times New Roman" pitchFamily="18" charset="0"/>
                      </a:endParaRPr>
                    </a:p>
                  </a:txBody>
                  <a:tcPr marL="91435" marR="91435" marT="45726" marB="45726"/>
                </a:tc>
              </a:tr>
              <a:tr h="640161">
                <a:tc>
                  <a:txBody>
                    <a:bodyPr/>
                    <a:lstStyle/>
                    <a:p>
                      <a:pPr algn="ctr"/>
                      <a:endParaRPr lang="fr-FR" sz="1800" b="1" dirty="0">
                        <a:solidFill>
                          <a:srgbClr val="FF0000"/>
                        </a:solidFill>
                        <a:latin typeface="Times New Roman" pitchFamily="18" charset="0"/>
                        <a:cs typeface="Times New Roman" pitchFamily="18" charset="0"/>
                      </a:endParaRPr>
                    </a:p>
                  </a:txBody>
                  <a:tcPr marL="91435" marR="91435" marT="45726" marB="45726"/>
                </a:tc>
                <a:tc>
                  <a:txBody>
                    <a:bodyPr/>
                    <a:lstStyle/>
                    <a:p>
                      <a:pPr algn="ctr"/>
                      <a:r>
                        <a:rPr lang="fr-FR" sz="1800" b="1" dirty="0" smtClean="0">
                          <a:solidFill>
                            <a:schemeClr val="accent1"/>
                          </a:solidFill>
                          <a:latin typeface="Times New Roman" pitchFamily="18" charset="0"/>
                          <a:cs typeface="Times New Roman" pitchFamily="18" charset="0"/>
                        </a:rPr>
                        <a:t>Dépôt Frs= +100</a:t>
                      </a:r>
                      <a:endParaRPr lang="fr-FR" sz="1800" b="1" dirty="0">
                        <a:solidFill>
                          <a:schemeClr val="accent1"/>
                        </a:solidFill>
                        <a:latin typeface="Times New Roman" pitchFamily="18" charset="0"/>
                        <a:cs typeface="Times New Roman" pitchFamily="18" charset="0"/>
                      </a:endParaRPr>
                    </a:p>
                  </a:txBody>
                  <a:tcPr marL="91435" marR="91435" marT="45726" marB="45726"/>
                </a:tc>
              </a:tr>
              <a:tr h="402232">
                <a:tc>
                  <a:txBody>
                    <a:bodyPr/>
                    <a:lstStyle/>
                    <a:p>
                      <a:pPr algn="ctr"/>
                      <a:endParaRPr lang="fr-FR" sz="1800" b="1" dirty="0">
                        <a:solidFill>
                          <a:srgbClr val="FF0000"/>
                        </a:solidFill>
                        <a:latin typeface="Times New Roman" pitchFamily="18" charset="0"/>
                        <a:cs typeface="Times New Roman" pitchFamily="18" charset="0"/>
                      </a:endParaRPr>
                    </a:p>
                  </a:txBody>
                  <a:tcPr marL="91435" marR="91435" marT="45726" marB="45726"/>
                </a:tc>
                <a:tc>
                  <a:txBody>
                    <a:bodyPr/>
                    <a:lstStyle/>
                    <a:p>
                      <a:pPr algn="ctr"/>
                      <a:endParaRPr lang="fr-FR" sz="1800" b="1" dirty="0">
                        <a:solidFill>
                          <a:schemeClr val="accent1"/>
                        </a:solidFill>
                        <a:latin typeface="Times New Roman" pitchFamily="18" charset="0"/>
                        <a:cs typeface="Times New Roman" pitchFamily="18" charset="0"/>
                      </a:endParaRPr>
                    </a:p>
                  </a:txBody>
                  <a:tcPr marL="91435" marR="91435" marT="45726" marB="45726"/>
                </a:tc>
              </a:tr>
            </a:tbl>
          </a:graphicData>
        </a:graphic>
      </p:graphicFrame>
      <p:sp>
        <p:nvSpPr>
          <p:cNvPr id="102462" name="Rectangle 2"/>
          <p:cNvSpPr>
            <a:spLocks noChangeArrowheads="1"/>
          </p:cNvSpPr>
          <p:nvPr/>
        </p:nvSpPr>
        <p:spPr bwMode="auto">
          <a:xfrm>
            <a:off x="6561138" y="1509713"/>
            <a:ext cx="454025" cy="369887"/>
          </a:xfrm>
          <a:prstGeom prst="rect">
            <a:avLst/>
          </a:prstGeom>
          <a:noFill/>
          <a:ln w="9525">
            <a:noFill/>
            <a:miter lim="800000"/>
            <a:headEnd/>
            <a:tailEnd/>
          </a:ln>
        </p:spPr>
        <p:txBody>
          <a:bodyPr wrap="none">
            <a:spAutoFit/>
          </a:bodyPr>
          <a:lstStyle/>
          <a:p>
            <a:pPr algn="ctr"/>
            <a:r>
              <a:rPr lang="fr-FR">
                <a:latin typeface="Times New Roman" pitchFamily="18" charset="0"/>
                <a:cs typeface="Times New Roman" pitchFamily="18" charset="0"/>
              </a:rPr>
              <a:t>B2</a:t>
            </a:r>
            <a:endParaRPr lang="fr-FR" b="1">
              <a:latin typeface="Times New Roman" pitchFamily="18" charset="0"/>
              <a:cs typeface="Times New Roman" pitchFamily="18" charset="0"/>
            </a:endParaRPr>
          </a:p>
        </p:txBody>
      </p:sp>
      <p:sp>
        <p:nvSpPr>
          <p:cNvPr id="102463" name="ZoneTexte 13"/>
          <p:cNvSpPr txBox="1">
            <a:spLocks noChangeArrowheads="1"/>
          </p:cNvSpPr>
          <p:nvPr/>
        </p:nvSpPr>
        <p:spPr bwMode="auto">
          <a:xfrm>
            <a:off x="2916238" y="5021263"/>
            <a:ext cx="4032250" cy="369887"/>
          </a:xfrm>
          <a:prstGeom prst="rect">
            <a:avLst/>
          </a:prstGeom>
          <a:noFill/>
          <a:ln w="9525">
            <a:noFill/>
            <a:miter lim="800000"/>
            <a:headEnd/>
            <a:tailEnd/>
          </a:ln>
        </p:spPr>
        <p:txBody>
          <a:bodyPr>
            <a:spAutoFit/>
          </a:bodyPr>
          <a:lstStyle/>
          <a:p>
            <a:r>
              <a:rPr lang="fr-FR" i="1">
                <a:solidFill>
                  <a:schemeClr val="tx2"/>
                </a:solidFill>
                <a:latin typeface="Times New Roman" pitchFamily="18" charset="0"/>
                <a:cs typeface="Times New Roman" pitchFamily="18" charset="0"/>
              </a:rPr>
              <a:t>Paiement d’achat de matière première</a:t>
            </a:r>
          </a:p>
        </p:txBody>
      </p:sp>
      <p:cxnSp>
        <p:nvCxnSpPr>
          <p:cNvPr id="15" name="Connecteur droit avec flèche 14"/>
          <p:cNvCxnSpPr/>
          <p:nvPr/>
        </p:nvCxnSpPr>
        <p:spPr>
          <a:xfrm>
            <a:off x="2195513" y="5013325"/>
            <a:ext cx="3889375" cy="79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Connecteur droit avec flèche 11"/>
          <p:cNvCxnSpPr/>
          <p:nvPr/>
        </p:nvCxnSpPr>
        <p:spPr>
          <a:xfrm flipV="1">
            <a:off x="8604250" y="2636838"/>
            <a:ext cx="0" cy="12795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2466" name="Rectangle 17"/>
          <p:cNvSpPr>
            <a:spLocks noChangeArrowheads="1"/>
          </p:cNvSpPr>
          <p:nvPr/>
        </p:nvSpPr>
        <p:spPr bwMode="auto">
          <a:xfrm rot="-5400000">
            <a:off x="7517606" y="2667794"/>
            <a:ext cx="2543175" cy="369888"/>
          </a:xfrm>
          <a:prstGeom prst="rect">
            <a:avLst/>
          </a:prstGeom>
          <a:noFill/>
          <a:ln w="9525">
            <a:noFill/>
            <a:miter lim="800000"/>
            <a:headEnd/>
            <a:tailEnd/>
          </a:ln>
        </p:spPr>
        <p:txBody>
          <a:bodyPr wrap="none">
            <a:spAutoFit/>
          </a:bodyPr>
          <a:lstStyle/>
          <a:p>
            <a:r>
              <a:rPr lang="fr-FR" b="1" i="1">
                <a:solidFill>
                  <a:schemeClr val="accent1"/>
                </a:solidFill>
                <a:latin typeface="Times New Roman" pitchFamily="18" charset="0"/>
                <a:cs typeface="Times New Roman" pitchFamily="18" charset="0"/>
              </a:rPr>
              <a:t>Remise à l’encaissement</a:t>
            </a:r>
          </a:p>
        </p:txBody>
      </p:sp>
      <p:sp>
        <p:nvSpPr>
          <p:cNvPr id="16" name="Espace réservé du pied de page 15"/>
          <p:cNvSpPr>
            <a:spLocks noGrp="1"/>
          </p:cNvSpPr>
          <p:nvPr>
            <p:ph type="ftr" sz="quarter" idx="11"/>
          </p:nvPr>
        </p:nvSpPr>
        <p:spPr/>
        <p:txBody>
          <a:bodyPr/>
          <a:lstStyle/>
          <a:p>
            <a:pPr>
              <a:defRPr/>
            </a:pPr>
            <a:r>
              <a:rPr lang="fr-FR" smtClean="0"/>
              <a:t>www.tifawt.com</a:t>
            </a:r>
            <a:endParaRPr lang="fr-FR"/>
          </a:p>
        </p:txBody>
      </p:sp>
    </p:spTree>
  </p:cSld>
  <p:clrMapOvr>
    <a:masterClrMapping/>
  </p:clrMapOvr>
  <p:transition>
    <p:cut/>
  </p:transition>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6415</TotalTime>
  <Words>5390</Words>
  <Application>Microsoft Office PowerPoint</Application>
  <PresentationFormat>Affichage à l'écran (4:3)</PresentationFormat>
  <Paragraphs>1772</Paragraphs>
  <Slides>147</Slides>
  <Notes>3</Notes>
  <HiddenSlides>0</HiddenSlides>
  <MMClips>0</MMClips>
  <ScaleCrop>false</ScaleCrop>
  <HeadingPairs>
    <vt:vector size="6" baseType="variant">
      <vt:variant>
        <vt:lpstr>Thème</vt:lpstr>
      </vt:variant>
      <vt:variant>
        <vt:i4>1</vt:i4>
      </vt:variant>
      <vt:variant>
        <vt:lpstr>Serveurs OLE incorporés</vt:lpstr>
      </vt:variant>
      <vt:variant>
        <vt:i4>1</vt:i4>
      </vt:variant>
      <vt:variant>
        <vt:lpstr>Titres des diapositives</vt:lpstr>
      </vt:variant>
      <vt:variant>
        <vt:i4>147</vt:i4>
      </vt:variant>
    </vt:vector>
  </HeadingPairs>
  <TitlesOfParts>
    <vt:vector size="149" baseType="lpstr">
      <vt:lpstr>Thème Office</vt:lpstr>
      <vt:lpstr>Feuille Microsoft Office Excel 97-2003</vt:lpstr>
      <vt:lpstr>Diapositive 1</vt:lpstr>
      <vt:lpstr>Diapositive 2</vt:lpstr>
      <vt:lpstr>Introduction générale:</vt:lpstr>
      <vt:lpstr>Chapitre I:  Monnaie &amp;  liquidité</vt:lpstr>
      <vt:lpstr>Définition de la monnaie</vt:lpstr>
      <vt:lpstr>Fonctions de la monnaie</vt:lpstr>
      <vt:lpstr>Formes de la monnaie</vt:lpstr>
      <vt:lpstr>Bien avant l’apparition des formes modernes de la monnaie, il y’avait une forme primitive de la monnaie:       « la monnaie marchandise »</vt:lpstr>
      <vt:lpstr>Monnaie métallique:</vt:lpstr>
      <vt:lpstr>Aperçu historique de l’usage de la monnaie métallique</vt:lpstr>
      <vt:lpstr>Apparition du certificat de dépôt</vt:lpstr>
      <vt:lpstr>Caractéristiques du certificat de dépôt:</vt:lpstr>
      <vt:lpstr>Apparition du billet de dépôt</vt:lpstr>
      <vt:lpstr>Caractéristiques du billet de dépôt:</vt:lpstr>
      <vt:lpstr>Diapositive 15</vt:lpstr>
      <vt:lpstr>Diapositive 16</vt:lpstr>
      <vt:lpstr>Monnaie scripturale</vt:lpstr>
      <vt:lpstr>Caractéristiques de la monnaie scripturale:</vt:lpstr>
      <vt:lpstr>Instruments de circulation de la monnaie scripturale</vt:lpstr>
      <vt:lpstr>Récapitulatif:</vt:lpstr>
      <vt:lpstr>Monnaie au sens large:</vt:lpstr>
      <vt:lpstr>Frontière entre actifs monétaires et actifs financiers</vt:lpstr>
      <vt:lpstr>Les actifs de mobilisation de l’épargne:</vt:lpstr>
      <vt:lpstr>Diapositive 24</vt:lpstr>
      <vt:lpstr>Critère de classification: AF &amp; AM</vt:lpstr>
      <vt:lpstr>Conclusion:</vt:lpstr>
      <vt:lpstr>La monnaie &amp; l’innovation financière:</vt:lpstr>
      <vt:lpstr>Mesure de la monnaie</vt:lpstr>
      <vt:lpstr>Diapositive 29</vt:lpstr>
      <vt:lpstr>Agrégat monétaire</vt:lpstr>
      <vt:lpstr>Critères de classification</vt:lpstr>
      <vt:lpstr>Critère du détenteur:</vt:lpstr>
      <vt:lpstr>Bilan des ménages</vt:lpstr>
      <vt:lpstr>Bilan des entreprises</vt:lpstr>
      <vt:lpstr>Bilan des Banques</vt:lpstr>
      <vt:lpstr>Bilan de la banque centrale</vt:lpstr>
      <vt:lpstr>Approche par l’actif</vt:lpstr>
      <vt:lpstr>Approche par l’actif (Détaillée):</vt:lpstr>
      <vt:lpstr>Approche par le passif</vt:lpstr>
      <vt:lpstr>Critère de la liquidité:</vt:lpstr>
      <vt:lpstr>1. Les Agrégats monétaires:</vt:lpstr>
      <vt:lpstr>Les agrégats monétaires:</vt:lpstr>
      <vt:lpstr>Agrégat M1</vt:lpstr>
      <vt:lpstr>Agrégat M2:</vt:lpstr>
      <vt:lpstr>Agrégat M3:</vt:lpstr>
      <vt:lpstr>2. Les agrégats de placement liquide</vt:lpstr>
      <vt:lpstr>PL1</vt:lpstr>
      <vt:lpstr>PL2 &amp; PL3</vt:lpstr>
      <vt:lpstr>A retenir</vt:lpstr>
      <vt:lpstr>A retenir</vt:lpstr>
      <vt:lpstr>Diapositive 51</vt:lpstr>
      <vt:lpstr>1. Objectif potentiel pour la banque centrale</vt:lpstr>
      <vt:lpstr>2. Mesure de la demande de monnaie</vt:lpstr>
      <vt:lpstr>3. Calcul de la vitesse de circulation de la monnaie</vt:lpstr>
      <vt:lpstr>Les facteurs influant sur la VCM</vt:lpstr>
      <vt:lpstr>4. Liquidité de l’économie:</vt:lpstr>
      <vt:lpstr>5. Taux de préférence pour la monnaie fiduciaire:</vt:lpstr>
      <vt:lpstr>Evolution du taux de préférence pour la MF: 1980-2011</vt:lpstr>
      <vt:lpstr>Chapitre II:  Création monétaire &amp;  Circuit monétaire</vt:lpstr>
      <vt:lpstr>Introduction du chapitre :</vt:lpstr>
      <vt:lpstr>Tendance de long terme de la masse monétaire au Maroc 1985-2011 </vt:lpstr>
      <vt:lpstr> Fluctuations à court terme de la masse monétaire au Maroc Aout:2009-Aout:2012</vt:lpstr>
      <vt:lpstr>Décomposition Tendance-Cycle de la masse monétaire</vt:lpstr>
      <vt:lpstr>Méthode d’appréhension de la création/destruction monétaire</vt:lpstr>
      <vt:lpstr>Diapositive 65</vt:lpstr>
      <vt:lpstr>2. Modèle multiple:  Economie monétaire avec un réseau bancaire</vt:lpstr>
      <vt:lpstr>3. Modèle mixte:  Système bancaire hiérarchisé</vt:lpstr>
      <vt:lpstr>1. Modèle Simple:  Economie monétaire avec une seule Banque </vt:lpstr>
      <vt:lpstr>Circuit du Modèle simple</vt:lpstr>
      <vt:lpstr>Circuit du Modèle simple</vt:lpstr>
      <vt:lpstr>Circuit du Modèle simple</vt:lpstr>
      <vt:lpstr> Processus de création monétaire  -Modèle simple-</vt:lpstr>
      <vt:lpstr> 1er cas : Achat d’actif réel par la banque (cas extrême)</vt:lpstr>
      <vt:lpstr> 1er cas : Achat d’actif réel par la banque (cas extrême)</vt:lpstr>
      <vt:lpstr> 1er cas : Achat d’actif réel par la banque (cas extrême)</vt:lpstr>
      <vt:lpstr> 2ème cas : Achat de devises par la banque </vt:lpstr>
      <vt:lpstr> 2ème cas : Achat de devises par la banque </vt:lpstr>
      <vt:lpstr> 2ème cas : Achat de devises par la banque </vt:lpstr>
      <vt:lpstr>3ème  cas : Octroi de crédit par la banque</vt:lpstr>
      <vt:lpstr>3ème  cas : Octroi de crédit par la banque</vt:lpstr>
      <vt:lpstr>3ème  cas : Octroi de crédit par la banque</vt:lpstr>
      <vt:lpstr>Logique de la création monétaire</vt:lpstr>
      <vt:lpstr>Typologie de la création monétaire </vt:lpstr>
      <vt:lpstr>1.2. Processus de destruction monétaire  -Modèle simple-</vt:lpstr>
      <vt:lpstr>2. Modèle Multiple:  Economie monétaire avec un réseau bancaire </vt:lpstr>
      <vt:lpstr>Circuit du Modèle Multiple</vt:lpstr>
      <vt:lpstr>Circuit du Modèle Multiple</vt:lpstr>
      <vt:lpstr>Circuit du Modèle Multiple</vt:lpstr>
      <vt:lpstr>Circuit du Modèle Multiple</vt:lpstr>
      <vt:lpstr>Circuit du Modèle Multiple</vt:lpstr>
      <vt:lpstr>Circuit du Modèle Multiple</vt:lpstr>
      <vt:lpstr>Circuit du Modèle Multiple</vt:lpstr>
      <vt:lpstr>2.1. Processus de création monétaire  -Modèle multiple-</vt:lpstr>
      <vt:lpstr>Cas1: Achat de devises</vt:lpstr>
      <vt:lpstr>Cas1: Achat de devises</vt:lpstr>
      <vt:lpstr>Cas1: Achat de devises</vt:lpstr>
      <vt:lpstr>1er Cas: Achat de devises</vt:lpstr>
      <vt:lpstr>1er Cas: Achat de devises</vt:lpstr>
      <vt:lpstr>1er Cas: Achat de devises</vt:lpstr>
      <vt:lpstr>1er Cas: Achat de devises</vt:lpstr>
      <vt:lpstr>1er Cas: Achat de devises</vt:lpstr>
      <vt:lpstr>1er Cas: Achat de devises</vt:lpstr>
      <vt:lpstr>Diapositive 103</vt:lpstr>
      <vt:lpstr>2ème cas: Offre de crédit</vt:lpstr>
      <vt:lpstr>Diapositive 105</vt:lpstr>
      <vt:lpstr>2ème cas: Offre de crédit</vt:lpstr>
      <vt:lpstr>2ème  Cas: Offre de crédit</vt:lpstr>
      <vt:lpstr>2ème  Cas: Offre de crédit</vt:lpstr>
      <vt:lpstr>2ème  Cas: Offre de crédit</vt:lpstr>
      <vt:lpstr>2ème  Cas: Offre de crédit</vt:lpstr>
      <vt:lpstr>Logique de la création monétaire</vt:lpstr>
      <vt:lpstr>2.2. Processus de destruction monétaire  -Modèle multiple-</vt:lpstr>
      <vt:lpstr>3. Modèle Mixte:  Système bancaire hiérarchique</vt:lpstr>
      <vt:lpstr>Diapositive 114</vt:lpstr>
      <vt:lpstr>3.1. Processus de création monétaire par la banque centrale  -Modèle mixte-</vt:lpstr>
      <vt:lpstr>1er Cas : Achat de devises (Change manuel)</vt:lpstr>
      <vt:lpstr>1er Cas : Achat de devises (change manuel)</vt:lpstr>
      <vt:lpstr>1er Cas : Achat de devises (change manuel)</vt:lpstr>
      <vt:lpstr>1er Cas : Achat de devises (Change manuel)</vt:lpstr>
      <vt:lpstr>1er Cas : Achat de devises (Change manuel)</vt:lpstr>
      <vt:lpstr>1er Cas : Achat de devises (Change manuel)</vt:lpstr>
      <vt:lpstr>1er Cas : Achat de devises (Change manuel)</vt:lpstr>
      <vt:lpstr>2ème cas : Crédit au Trésor public</vt:lpstr>
      <vt:lpstr>2ème cas : Crédit au Trésor public</vt:lpstr>
      <vt:lpstr>2ème cas : Crédit au Trésor public</vt:lpstr>
      <vt:lpstr>2ème cas : Crédit au Trésor public</vt:lpstr>
      <vt:lpstr>2ème cas : Crédit au Trésor public</vt:lpstr>
      <vt:lpstr>2ème cas : Crédit au Trésor public</vt:lpstr>
      <vt:lpstr>2ème cas : Crédit au Trésor public</vt:lpstr>
      <vt:lpstr>2ème cas : Crédit au Trésor public</vt:lpstr>
      <vt:lpstr>2ème cas : Crédit au Trésor public</vt:lpstr>
      <vt:lpstr>Cas particulier:</vt:lpstr>
      <vt:lpstr>2ème cas : Crédit au Trésor public</vt:lpstr>
      <vt:lpstr>2ème cas : Crédit au Trésor public</vt:lpstr>
      <vt:lpstr>Diapositive 135</vt:lpstr>
      <vt:lpstr>1er Cas : Conversion de la monnaie</vt:lpstr>
      <vt:lpstr>1er Cas : Conversion de la monnaie</vt:lpstr>
      <vt:lpstr>1er Cas : Conversion de la monnaie</vt:lpstr>
      <vt:lpstr>1er Cas : conversion de la monnaie</vt:lpstr>
      <vt:lpstr>1er Cas : Conversion de la monnaie</vt:lpstr>
      <vt:lpstr>2ème cas : Conversion de la contrepartie</vt:lpstr>
      <vt:lpstr>2ème cas : Conversion de la contrepartie</vt:lpstr>
      <vt:lpstr>2ème cas : Conversion de la contrepartie</vt:lpstr>
      <vt:lpstr>2ème cas : conversion de la contrepartie</vt:lpstr>
      <vt:lpstr>2ème cas : Conversion de la contrepartie</vt:lpstr>
      <vt:lpstr>3.2. Processus de destruction monétaire par la banque centrale  -Modèle mixte-</vt:lpstr>
      <vt:lpstr>Qui contrôle la création monétaire de la banque centrale?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Alaoui yesr-r</dc:creator>
  <cp:lastModifiedBy>Light.user</cp:lastModifiedBy>
  <cp:revision>358</cp:revision>
  <dcterms:created xsi:type="dcterms:W3CDTF">2012-11-26T15:38:11Z</dcterms:created>
  <dcterms:modified xsi:type="dcterms:W3CDTF">2013-01-25T22:37:16Z</dcterms:modified>
</cp:coreProperties>
</file>