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5"/>
  </p:notesMasterIdLst>
  <p:handoutMasterIdLst>
    <p:handoutMasterId r:id="rId256"/>
  </p:handoutMasterIdLst>
  <p:sldIdLst>
    <p:sldId id="706" r:id="rId2"/>
    <p:sldId id="464" r:id="rId3"/>
    <p:sldId id="427" r:id="rId4"/>
    <p:sldId id="465" r:id="rId5"/>
    <p:sldId id="486" r:id="rId6"/>
    <p:sldId id="539" r:id="rId7"/>
    <p:sldId id="514" r:id="rId8"/>
    <p:sldId id="489" r:id="rId9"/>
    <p:sldId id="490" r:id="rId10"/>
    <p:sldId id="481" r:id="rId11"/>
    <p:sldId id="482" r:id="rId12"/>
    <p:sldId id="483" r:id="rId13"/>
    <p:sldId id="515" r:id="rId14"/>
    <p:sldId id="477" r:id="rId15"/>
    <p:sldId id="488" r:id="rId16"/>
    <p:sldId id="475" r:id="rId17"/>
    <p:sldId id="484" r:id="rId18"/>
    <p:sldId id="485" r:id="rId19"/>
    <p:sldId id="426" r:id="rId20"/>
    <p:sldId id="428" r:id="rId21"/>
    <p:sldId id="836" r:id="rId22"/>
    <p:sldId id="837" r:id="rId23"/>
    <p:sldId id="838" r:id="rId24"/>
    <p:sldId id="839" r:id="rId25"/>
    <p:sldId id="840" r:id="rId26"/>
    <p:sldId id="841" r:id="rId27"/>
    <p:sldId id="842" r:id="rId28"/>
    <p:sldId id="843" r:id="rId29"/>
    <p:sldId id="844" r:id="rId30"/>
    <p:sldId id="845" r:id="rId31"/>
    <p:sldId id="846" r:id="rId32"/>
    <p:sldId id="847" r:id="rId33"/>
    <p:sldId id="848" r:id="rId34"/>
    <p:sldId id="849" r:id="rId35"/>
    <p:sldId id="496" r:id="rId36"/>
    <p:sldId id="437" r:id="rId37"/>
    <p:sldId id="438" r:id="rId38"/>
    <p:sldId id="463" r:id="rId39"/>
    <p:sldId id="441" r:id="rId40"/>
    <p:sldId id="443" r:id="rId41"/>
    <p:sldId id="442" r:id="rId42"/>
    <p:sldId id="444" r:id="rId43"/>
    <p:sldId id="850" r:id="rId44"/>
    <p:sldId id="445" r:id="rId45"/>
    <p:sldId id="447" r:id="rId46"/>
    <p:sldId id="448" r:id="rId47"/>
    <p:sldId id="449" r:id="rId48"/>
    <p:sldId id="450" r:id="rId49"/>
    <p:sldId id="451" r:id="rId50"/>
    <p:sldId id="511" r:id="rId51"/>
    <p:sldId id="452" r:id="rId52"/>
    <p:sldId id="453" r:id="rId53"/>
    <p:sldId id="454" r:id="rId54"/>
    <p:sldId id="512" r:id="rId55"/>
    <p:sldId id="455" r:id="rId56"/>
    <p:sldId id="457" r:id="rId57"/>
    <p:sldId id="458" r:id="rId58"/>
    <p:sldId id="459" r:id="rId59"/>
    <p:sldId id="460" r:id="rId60"/>
    <p:sldId id="732"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3" r:id="rId82"/>
    <p:sldId id="734" r:id="rId83"/>
    <p:sldId id="735" r:id="rId84"/>
    <p:sldId id="736" r:id="rId85"/>
    <p:sldId id="737" r:id="rId86"/>
    <p:sldId id="738" r:id="rId87"/>
    <p:sldId id="739" r:id="rId88"/>
    <p:sldId id="740" r:id="rId89"/>
    <p:sldId id="741" r:id="rId90"/>
    <p:sldId id="742" r:id="rId91"/>
    <p:sldId id="743" r:id="rId92"/>
    <p:sldId id="744" r:id="rId93"/>
    <p:sldId id="745" r:id="rId94"/>
    <p:sldId id="746" r:id="rId95"/>
    <p:sldId id="747" r:id="rId96"/>
    <p:sldId id="749" r:id="rId97"/>
    <p:sldId id="750" r:id="rId98"/>
    <p:sldId id="751" r:id="rId99"/>
    <p:sldId id="752" r:id="rId100"/>
    <p:sldId id="753" r:id="rId101"/>
    <p:sldId id="754" r:id="rId102"/>
    <p:sldId id="755" r:id="rId103"/>
    <p:sldId id="756" r:id="rId104"/>
    <p:sldId id="757" r:id="rId105"/>
    <p:sldId id="758" r:id="rId106"/>
    <p:sldId id="759" r:id="rId107"/>
    <p:sldId id="760" r:id="rId108"/>
    <p:sldId id="761" r:id="rId109"/>
    <p:sldId id="762" r:id="rId110"/>
    <p:sldId id="763" r:id="rId111"/>
    <p:sldId id="764" r:id="rId112"/>
    <p:sldId id="693" r:id="rId113"/>
    <p:sldId id="694" r:id="rId114"/>
    <p:sldId id="695" r:id="rId115"/>
    <p:sldId id="696" r:id="rId116"/>
    <p:sldId id="697" r:id="rId117"/>
    <p:sldId id="698" r:id="rId118"/>
    <p:sldId id="699" r:id="rId119"/>
    <p:sldId id="700" r:id="rId120"/>
    <p:sldId id="701" r:id="rId121"/>
    <p:sldId id="702" r:id="rId122"/>
    <p:sldId id="703" r:id="rId123"/>
    <p:sldId id="704" r:id="rId124"/>
    <p:sldId id="705" r:id="rId125"/>
    <p:sldId id="707" r:id="rId126"/>
    <p:sldId id="708" r:id="rId127"/>
    <p:sldId id="709" r:id="rId128"/>
    <p:sldId id="710" r:id="rId129"/>
    <p:sldId id="711" r:id="rId130"/>
    <p:sldId id="765" r:id="rId131"/>
    <p:sldId id="830" r:id="rId132"/>
    <p:sldId id="766" r:id="rId133"/>
    <p:sldId id="831" r:id="rId134"/>
    <p:sldId id="832" r:id="rId135"/>
    <p:sldId id="767" r:id="rId136"/>
    <p:sldId id="768" r:id="rId137"/>
    <p:sldId id="769" r:id="rId138"/>
    <p:sldId id="770" r:id="rId139"/>
    <p:sldId id="833" r:id="rId140"/>
    <p:sldId id="771" r:id="rId141"/>
    <p:sldId id="772" r:id="rId142"/>
    <p:sldId id="773" r:id="rId143"/>
    <p:sldId id="834" r:id="rId144"/>
    <p:sldId id="835" r:id="rId145"/>
    <p:sldId id="774" r:id="rId146"/>
    <p:sldId id="775" r:id="rId147"/>
    <p:sldId id="866" r:id="rId148"/>
    <p:sldId id="867" r:id="rId149"/>
    <p:sldId id="855" r:id="rId150"/>
    <p:sldId id="856" r:id="rId151"/>
    <p:sldId id="857" r:id="rId152"/>
    <p:sldId id="776" r:id="rId153"/>
    <p:sldId id="777" r:id="rId154"/>
    <p:sldId id="865" r:id="rId155"/>
    <p:sldId id="862" r:id="rId156"/>
    <p:sldId id="778" r:id="rId157"/>
    <p:sldId id="863" r:id="rId158"/>
    <p:sldId id="779" r:id="rId159"/>
    <p:sldId id="780" r:id="rId160"/>
    <p:sldId id="781" r:id="rId161"/>
    <p:sldId id="782" r:id="rId162"/>
    <p:sldId id="783" r:id="rId163"/>
    <p:sldId id="784" r:id="rId164"/>
    <p:sldId id="785" r:id="rId165"/>
    <p:sldId id="868" r:id="rId166"/>
    <p:sldId id="869" r:id="rId167"/>
    <p:sldId id="786" r:id="rId168"/>
    <p:sldId id="787" r:id="rId169"/>
    <p:sldId id="788" r:id="rId170"/>
    <p:sldId id="806" r:id="rId171"/>
    <p:sldId id="807" r:id="rId172"/>
    <p:sldId id="808" r:id="rId173"/>
    <p:sldId id="810" r:id="rId174"/>
    <p:sldId id="811" r:id="rId175"/>
    <p:sldId id="812" r:id="rId176"/>
    <p:sldId id="813" r:id="rId177"/>
    <p:sldId id="814" r:id="rId178"/>
    <p:sldId id="815" r:id="rId179"/>
    <p:sldId id="816" r:id="rId180"/>
    <p:sldId id="817" r:id="rId181"/>
    <p:sldId id="818" r:id="rId182"/>
    <p:sldId id="819" r:id="rId183"/>
    <p:sldId id="820" r:id="rId184"/>
    <p:sldId id="821" r:id="rId185"/>
    <p:sldId id="822" r:id="rId186"/>
    <p:sldId id="823" r:id="rId187"/>
    <p:sldId id="824" r:id="rId188"/>
    <p:sldId id="825" r:id="rId189"/>
    <p:sldId id="853" r:id="rId190"/>
    <p:sldId id="826" r:id="rId191"/>
    <p:sldId id="851" r:id="rId192"/>
    <p:sldId id="827" r:id="rId193"/>
    <p:sldId id="852" r:id="rId194"/>
    <p:sldId id="829" r:id="rId195"/>
    <p:sldId id="540" r:id="rId196"/>
    <p:sldId id="541" r:id="rId197"/>
    <p:sldId id="565" r:id="rId198"/>
    <p:sldId id="566" r:id="rId199"/>
    <p:sldId id="567" r:id="rId200"/>
    <p:sldId id="568" r:id="rId201"/>
    <p:sldId id="569" r:id="rId202"/>
    <p:sldId id="570" r:id="rId203"/>
    <p:sldId id="571" r:id="rId204"/>
    <p:sldId id="572" r:id="rId205"/>
    <p:sldId id="573" r:id="rId206"/>
    <p:sldId id="574" r:id="rId207"/>
    <p:sldId id="575" r:id="rId208"/>
    <p:sldId id="576" r:id="rId209"/>
    <p:sldId id="577" r:id="rId210"/>
    <p:sldId id="578" r:id="rId211"/>
    <p:sldId id="579" r:id="rId212"/>
    <p:sldId id="580" r:id="rId213"/>
    <p:sldId id="581" r:id="rId214"/>
    <p:sldId id="582" r:id="rId215"/>
    <p:sldId id="583" r:id="rId216"/>
    <p:sldId id="584" r:id="rId217"/>
    <p:sldId id="585" r:id="rId218"/>
    <p:sldId id="586" r:id="rId219"/>
    <p:sldId id="587" r:id="rId220"/>
    <p:sldId id="588" r:id="rId221"/>
    <p:sldId id="589" r:id="rId222"/>
    <p:sldId id="590" r:id="rId223"/>
    <p:sldId id="591" r:id="rId224"/>
    <p:sldId id="592" r:id="rId225"/>
    <p:sldId id="593" r:id="rId226"/>
    <p:sldId id="594" r:id="rId227"/>
    <p:sldId id="595" r:id="rId228"/>
    <p:sldId id="596" r:id="rId229"/>
    <p:sldId id="597" r:id="rId230"/>
    <p:sldId id="598" r:id="rId231"/>
    <p:sldId id="599" r:id="rId232"/>
    <p:sldId id="649" r:id="rId233"/>
    <p:sldId id="650" r:id="rId234"/>
    <p:sldId id="651" r:id="rId235"/>
    <p:sldId id="652" r:id="rId236"/>
    <p:sldId id="653" r:id="rId237"/>
    <p:sldId id="654" r:id="rId238"/>
    <p:sldId id="655" r:id="rId239"/>
    <p:sldId id="656" r:id="rId240"/>
    <p:sldId id="657" r:id="rId241"/>
    <p:sldId id="658" r:id="rId242"/>
    <p:sldId id="659" r:id="rId243"/>
    <p:sldId id="660" r:id="rId244"/>
    <p:sldId id="661" r:id="rId245"/>
    <p:sldId id="662" r:id="rId246"/>
    <p:sldId id="663" r:id="rId247"/>
    <p:sldId id="664" r:id="rId248"/>
    <p:sldId id="665" r:id="rId249"/>
    <p:sldId id="666" r:id="rId250"/>
    <p:sldId id="667" r:id="rId251"/>
    <p:sldId id="668" r:id="rId252"/>
    <p:sldId id="669" r:id="rId253"/>
    <p:sldId id="670" r:id="rId254"/>
  </p:sldIdLst>
  <p:sldSz cx="9144000" cy="6858000" type="screen4x3"/>
  <p:notesSz cx="6743700" cy="9906000"/>
  <p:defaultTextStyle>
    <a:defPPr>
      <a:defRPr lang="fr-F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3399"/>
    <a:srgbClr val="0066CC"/>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8818" autoAdjust="0"/>
  </p:normalViewPr>
  <p:slideViewPr>
    <p:cSldViewPr>
      <p:cViewPr>
        <p:scale>
          <a:sx n="100" d="100"/>
          <a:sy n="100" d="100"/>
        </p:scale>
        <p:origin x="-930" y="504"/>
      </p:cViewPr>
      <p:guideLst>
        <p:guide orient="horz" pos="244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3315" name="Rectangle 3"/>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3316" name="Rectangle 4"/>
          <p:cNvSpPr>
            <a:spLocks noGrp="1" noChangeArrowheads="1"/>
          </p:cNvSpPr>
          <p:nvPr>
            <p:ph type="ftr" sz="quarter" idx="2"/>
          </p:nvPr>
        </p:nvSpPr>
        <p:spPr bwMode="auto">
          <a:xfrm>
            <a:off x="0" y="94107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3317" name="Rectangle 5"/>
          <p:cNvSpPr>
            <a:spLocks noGrp="1" noChangeArrowheads="1"/>
          </p:cNvSpPr>
          <p:nvPr>
            <p:ph type="sldNum" sz="quarter" idx="3"/>
          </p:nvPr>
        </p:nvSpPr>
        <p:spPr bwMode="auto">
          <a:xfrm>
            <a:off x="3821113" y="94107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6AE60B-6FAF-4CEA-A8F5-75292D7B2A15}" type="slidenum">
              <a:rPr lang="fr-FR"/>
              <a:pPr>
                <a:defRPr/>
              </a:pPr>
              <a:t>‹N°›</a:t>
            </a:fld>
            <a:endParaRPr lang="fr-FR"/>
          </a:p>
        </p:txBody>
      </p:sp>
    </p:spTree>
    <p:extLst>
      <p:ext uri="{BB962C8B-B14F-4D97-AF65-F5344CB8AC3E}">
        <p14:creationId xmlns:p14="http://schemas.microsoft.com/office/powerpoint/2010/main" val="4297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96259" name="Rectangle 3"/>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274436" name="Rectangle 4"/>
          <p:cNvSpPr>
            <a:spLocks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898525" y="4705350"/>
            <a:ext cx="49466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6262" name="Rectangle 6"/>
          <p:cNvSpPr>
            <a:spLocks noGrp="1" noChangeArrowheads="1"/>
          </p:cNvSpPr>
          <p:nvPr>
            <p:ph type="ftr" sz="quarter" idx="4"/>
          </p:nvPr>
        </p:nvSpPr>
        <p:spPr bwMode="auto">
          <a:xfrm>
            <a:off x="0" y="94107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96263" name="Rectangle 7"/>
          <p:cNvSpPr>
            <a:spLocks noGrp="1" noChangeArrowheads="1"/>
          </p:cNvSpPr>
          <p:nvPr>
            <p:ph type="sldNum" sz="quarter" idx="5"/>
          </p:nvPr>
        </p:nvSpPr>
        <p:spPr bwMode="auto">
          <a:xfrm>
            <a:off x="3821113" y="94107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74CFED-E1E1-4BD1-A384-7C68C9315BA7}" type="slidenum">
              <a:rPr lang="fr-FR"/>
              <a:pPr>
                <a:defRPr/>
              </a:pPr>
              <a:t>‹N°›</a:t>
            </a:fld>
            <a:endParaRPr lang="fr-FR"/>
          </a:p>
        </p:txBody>
      </p:sp>
    </p:spTree>
    <p:extLst>
      <p:ext uri="{BB962C8B-B14F-4D97-AF65-F5344CB8AC3E}">
        <p14:creationId xmlns:p14="http://schemas.microsoft.com/office/powerpoint/2010/main" val="2674934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04C1393-B114-4195-AFD9-0B951C5B4070}" type="slidenum">
              <a:rPr lang="fr-FR" smtClean="0"/>
              <a:pPr eaLnBrk="1" hangingPunct="1"/>
              <a:t>8</a:t>
            </a:fld>
            <a:endParaRPr lang="fr-FR" smtClean="0"/>
          </a:p>
        </p:txBody>
      </p:sp>
      <p:sp>
        <p:nvSpPr>
          <p:cNvPr id="275459" name="Rectangle 2"/>
          <p:cNvSpPr>
            <a:spLocks noChangeArrowheads="1" noTextEdit="1"/>
          </p:cNvSpPr>
          <p:nvPr>
            <p:ph type="sldImg"/>
          </p:nvPr>
        </p:nvSpPr>
        <p:spPr>
          <a:solidFill>
            <a:srgbClr val="FFFFFF"/>
          </a:solidFill>
          <a:ln/>
        </p:spPr>
      </p:sp>
      <p:sp>
        <p:nvSpPr>
          <p:cNvPr id="275460" name="Rectangle 3"/>
          <p:cNvSpPr>
            <a:spLocks noChangeArrowheads="1"/>
          </p:cNvSpPr>
          <p:nvPr>
            <p:ph type="body" idx="1"/>
          </p:nvPr>
        </p:nvSpPr>
        <p:spPr>
          <a:solidFill>
            <a:srgbClr val="FFFFFF"/>
          </a:solidFill>
          <a:ln>
            <a:solidFill>
              <a:srgbClr val="000000"/>
            </a:solidFill>
          </a:ln>
        </p:spPr>
        <p:txBody>
          <a:bodyPr/>
          <a:lstStyle/>
          <a:p>
            <a:pPr eaLnBrk="1" hangingPunct="1"/>
            <a:endParaRPr lang="ar-E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15A727C-3EB8-4534-8242-E6DF582E2E6F}" type="slidenum">
              <a:rPr lang="fr-FR" smtClean="0"/>
              <a:pPr eaLnBrk="1" hangingPunct="1"/>
              <a:t>68</a:t>
            </a:fld>
            <a:endParaRPr lang="fr-FR" smtClean="0"/>
          </a:p>
        </p:txBody>
      </p:sp>
      <p:sp>
        <p:nvSpPr>
          <p:cNvPr id="284675" name="Rectangle 2"/>
          <p:cNvSpPr>
            <a:spLocks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9AD3651-6F65-425C-B9D7-636BB6A671FA}" type="slidenum">
              <a:rPr lang="fr-FR" smtClean="0"/>
              <a:pPr eaLnBrk="1" hangingPunct="1"/>
              <a:t>69</a:t>
            </a:fld>
            <a:endParaRPr lang="fr-FR" smtClean="0"/>
          </a:p>
        </p:txBody>
      </p:sp>
      <p:sp>
        <p:nvSpPr>
          <p:cNvPr id="285699" name="Rectangle 2"/>
          <p:cNvSpPr>
            <a:spLocks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281FC60-E4CD-4E43-AB58-266DF225952B}" type="slidenum">
              <a:rPr lang="fr-FR" smtClean="0"/>
              <a:pPr eaLnBrk="1" hangingPunct="1"/>
              <a:t>70</a:t>
            </a:fld>
            <a:endParaRPr lang="fr-FR" smtClean="0"/>
          </a:p>
        </p:txBody>
      </p:sp>
      <p:sp>
        <p:nvSpPr>
          <p:cNvPr id="286723" name="Rectangle 2"/>
          <p:cNvSpPr>
            <a:spLocks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F554EE0-81A4-47D6-97C8-EF9A11EB3E59}" type="slidenum">
              <a:rPr lang="fr-FR" smtClean="0"/>
              <a:pPr eaLnBrk="1" hangingPunct="1"/>
              <a:t>71</a:t>
            </a:fld>
            <a:endParaRPr lang="fr-FR" smtClean="0"/>
          </a:p>
        </p:txBody>
      </p:sp>
      <p:sp>
        <p:nvSpPr>
          <p:cNvPr id="287747" name="Rectangle 2"/>
          <p:cNvSpPr>
            <a:spLocks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1BB846D-A956-48A0-8DAC-5BA374A7D9A3}" type="slidenum">
              <a:rPr lang="fr-FR" smtClean="0"/>
              <a:pPr eaLnBrk="1" hangingPunct="1"/>
              <a:t>72</a:t>
            </a:fld>
            <a:endParaRPr lang="fr-FR" smtClean="0"/>
          </a:p>
        </p:txBody>
      </p:sp>
      <p:sp>
        <p:nvSpPr>
          <p:cNvPr id="288771" name="Rectangle 2"/>
          <p:cNvSpPr>
            <a:spLocks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7C7C277-D1DE-4F6A-8888-5A9B9FD35D85}" type="slidenum">
              <a:rPr lang="fr-FR" smtClean="0"/>
              <a:pPr eaLnBrk="1" hangingPunct="1"/>
              <a:t>73</a:t>
            </a:fld>
            <a:endParaRPr lang="fr-FR" smtClean="0"/>
          </a:p>
        </p:txBody>
      </p:sp>
      <p:sp>
        <p:nvSpPr>
          <p:cNvPr id="289795" name="Rectangle 2"/>
          <p:cNvSpPr>
            <a:spLocks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01919B3-34AF-4CCC-A93D-0DBF1F6E8CBE}" type="slidenum">
              <a:rPr lang="fr-FR" smtClean="0"/>
              <a:pPr eaLnBrk="1" hangingPunct="1"/>
              <a:t>74</a:t>
            </a:fld>
            <a:endParaRPr lang="fr-FR" smtClean="0"/>
          </a:p>
        </p:txBody>
      </p:sp>
      <p:sp>
        <p:nvSpPr>
          <p:cNvPr id="290819" name="Rectangle 2"/>
          <p:cNvSpPr>
            <a:spLocks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EDA55CC-6B0B-466F-B8EA-E56E88F7AA9F}" type="slidenum">
              <a:rPr lang="fr-FR" smtClean="0"/>
              <a:pPr eaLnBrk="1" hangingPunct="1"/>
              <a:t>75</a:t>
            </a:fld>
            <a:endParaRPr lang="fr-FR" smtClean="0"/>
          </a:p>
        </p:txBody>
      </p:sp>
      <p:sp>
        <p:nvSpPr>
          <p:cNvPr id="291843" name="Rectangle 2"/>
          <p:cNvSpPr>
            <a:spLocks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0440C4A-1110-429F-8BD4-D2822306CACB}" type="slidenum">
              <a:rPr lang="fr-FR" smtClean="0"/>
              <a:pPr eaLnBrk="1" hangingPunct="1"/>
              <a:t>76</a:t>
            </a:fld>
            <a:endParaRPr lang="fr-FR" smtClean="0"/>
          </a:p>
        </p:txBody>
      </p:sp>
      <p:sp>
        <p:nvSpPr>
          <p:cNvPr id="292867" name="Rectangle 2"/>
          <p:cNvSpPr>
            <a:spLocks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617ECEF-A819-4540-B66E-29135A1745FE}" type="slidenum">
              <a:rPr lang="fr-FR" smtClean="0"/>
              <a:pPr eaLnBrk="1" hangingPunct="1"/>
              <a:t>77</a:t>
            </a:fld>
            <a:endParaRPr lang="fr-FR" smtClean="0"/>
          </a:p>
        </p:txBody>
      </p:sp>
      <p:sp>
        <p:nvSpPr>
          <p:cNvPr id="293891" name="Rectangle 2"/>
          <p:cNvSpPr>
            <a:spLocks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C552B20-B6B5-4FEB-9A63-18AA5700FFBD}" type="slidenum">
              <a:rPr lang="fr-FR" smtClean="0"/>
              <a:pPr eaLnBrk="1" hangingPunct="1"/>
              <a:t>9</a:t>
            </a:fld>
            <a:endParaRPr lang="fr-FR" smtClean="0"/>
          </a:p>
        </p:txBody>
      </p:sp>
      <p:sp>
        <p:nvSpPr>
          <p:cNvPr id="276483" name="Rectangle 2"/>
          <p:cNvSpPr>
            <a:spLocks noChangeArrowheads="1" noTextEdit="1"/>
          </p:cNvSpPr>
          <p:nvPr>
            <p:ph type="sldImg"/>
          </p:nvPr>
        </p:nvSpPr>
        <p:spPr>
          <a:solidFill>
            <a:srgbClr val="FFFFFF"/>
          </a:solidFill>
          <a:ln/>
        </p:spPr>
      </p:sp>
      <p:sp>
        <p:nvSpPr>
          <p:cNvPr id="276484" name="Rectangle 3"/>
          <p:cNvSpPr>
            <a:spLocks noChangeArrowheads="1"/>
          </p:cNvSpPr>
          <p:nvPr>
            <p:ph type="body" idx="1"/>
          </p:nvPr>
        </p:nvSpPr>
        <p:spPr>
          <a:solidFill>
            <a:srgbClr val="FFFFFF"/>
          </a:solidFill>
          <a:ln>
            <a:solidFill>
              <a:srgbClr val="000000"/>
            </a:solidFill>
          </a:ln>
        </p:spPr>
        <p:txBody>
          <a:bodyPr/>
          <a:lstStyle/>
          <a:p>
            <a:pPr eaLnBrk="1" hangingPunct="1"/>
            <a:endParaRPr lang="ar-E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8904B78-5861-4988-8446-69B1F4ACF632}" type="slidenum">
              <a:rPr lang="fr-FR" smtClean="0"/>
              <a:pPr eaLnBrk="1" hangingPunct="1"/>
              <a:t>78</a:t>
            </a:fld>
            <a:endParaRPr lang="fr-FR" smtClean="0"/>
          </a:p>
        </p:txBody>
      </p:sp>
      <p:sp>
        <p:nvSpPr>
          <p:cNvPr id="294915" name="Rectangle 2"/>
          <p:cNvSpPr>
            <a:spLocks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18A9CB5-0CD2-453C-B6F4-32926028AAE5}" type="slidenum">
              <a:rPr lang="fr-FR" smtClean="0"/>
              <a:pPr eaLnBrk="1" hangingPunct="1"/>
              <a:t>79</a:t>
            </a:fld>
            <a:endParaRPr lang="fr-FR" smtClean="0"/>
          </a:p>
        </p:txBody>
      </p:sp>
      <p:sp>
        <p:nvSpPr>
          <p:cNvPr id="295939" name="Rectangle 2"/>
          <p:cNvSpPr>
            <a:spLocks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31D90DA-2C68-4165-B23A-2ADAC48D9FDE}" type="slidenum">
              <a:rPr lang="fr-FR" smtClean="0"/>
              <a:pPr eaLnBrk="1" hangingPunct="1"/>
              <a:t>80</a:t>
            </a:fld>
            <a:endParaRPr lang="fr-FR" smtClean="0"/>
          </a:p>
        </p:txBody>
      </p:sp>
      <p:sp>
        <p:nvSpPr>
          <p:cNvPr id="296963" name="Rectangle 2"/>
          <p:cNvSpPr>
            <a:spLocks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89F12F5-E3B6-43C8-971E-818D3A2374F4}" type="slidenum">
              <a:rPr lang="fr-FR" smtClean="0"/>
              <a:pPr eaLnBrk="1" hangingPunct="1"/>
              <a:t>144</a:t>
            </a:fld>
            <a:endParaRPr lang="fr-FR" smtClean="0"/>
          </a:p>
        </p:txBody>
      </p:sp>
      <p:sp>
        <p:nvSpPr>
          <p:cNvPr id="297987" name="Rectangle 2"/>
          <p:cNvSpPr>
            <a:spLocks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70C9EB1-EECB-463C-B854-8564127E81F2}" type="slidenum">
              <a:rPr lang="fr-FR" smtClean="0"/>
              <a:pPr eaLnBrk="1" hangingPunct="1"/>
              <a:t>147</a:t>
            </a:fld>
            <a:endParaRPr lang="fr-FR" smtClean="0"/>
          </a:p>
        </p:txBody>
      </p:sp>
      <p:sp>
        <p:nvSpPr>
          <p:cNvPr id="299011" name="Rectangle 2"/>
          <p:cNvSpPr>
            <a:spLocks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6362AE7-7464-4D89-B62C-98CC4DB99CA9}" type="slidenum">
              <a:rPr lang="fr-FR" smtClean="0"/>
              <a:pPr eaLnBrk="1" hangingPunct="1"/>
              <a:t>154</a:t>
            </a:fld>
            <a:endParaRPr lang="fr-FR" smtClean="0"/>
          </a:p>
        </p:txBody>
      </p:sp>
      <p:sp>
        <p:nvSpPr>
          <p:cNvPr id="300035" name="Rectangle 2"/>
          <p:cNvSpPr>
            <a:spLocks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81992B-DB79-4F95-9502-FAB2E0D3DBB3}" type="slidenum">
              <a:rPr lang="fr-FR" smtClean="0"/>
              <a:pPr eaLnBrk="1" hangingPunct="1"/>
              <a:t>170</a:t>
            </a:fld>
            <a:endParaRPr lang="fr-FR" smtClean="0"/>
          </a:p>
        </p:txBody>
      </p:sp>
      <p:sp>
        <p:nvSpPr>
          <p:cNvPr id="301059" name="Rectangle 2"/>
          <p:cNvSpPr>
            <a:spLocks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36E13C2-4B02-47A4-88F5-F2A33221B032}" type="slidenum">
              <a:rPr lang="fr-FR" smtClean="0"/>
              <a:pPr eaLnBrk="1" hangingPunct="1"/>
              <a:t>173</a:t>
            </a:fld>
            <a:endParaRPr lang="fr-FR" smtClean="0"/>
          </a:p>
        </p:txBody>
      </p:sp>
      <p:sp>
        <p:nvSpPr>
          <p:cNvPr id="302083" name="Rectangle 2"/>
          <p:cNvSpPr>
            <a:spLocks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80D4C67-D9A9-4AE0-8380-08D6B65C3D09}" type="slidenum">
              <a:rPr lang="fr-FR" smtClean="0"/>
              <a:pPr eaLnBrk="1" hangingPunct="1"/>
              <a:t>175</a:t>
            </a:fld>
            <a:endParaRPr lang="fr-FR" smtClean="0"/>
          </a:p>
        </p:txBody>
      </p:sp>
      <p:sp>
        <p:nvSpPr>
          <p:cNvPr id="303107" name="Rectangle 2"/>
          <p:cNvSpPr>
            <a:spLocks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EECB145-EF4A-4EFE-9570-E2E2817C2209}" type="slidenum">
              <a:rPr lang="fr-FR" smtClean="0"/>
              <a:pPr eaLnBrk="1" hangingPunct="1"/>
              <a:t>187</a:t>
            </a:fld>
            <a:endParaRPr lang="fr-FR" smtClean="0"/>
          </a:p>
        </p:txBody>
      </p:sp>
      <p:sp>
        <p:nvSpPr>
          <p:cNvPr id="304131" name="Rectangle 2"/>
          <p:cNvSpPr>
            <a:spLocks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2E90E68-F1B1-446F-8CD6-06E46C629900}" type="slidenum">
              <a:rPr lang="fr-FR" smtClean="0"/>
              <a:pPr eaLnBrk="1" hangingPunct="1"/>
              <a:t>13</a:t>
            </a:fld>
            <a:endParaRPr lang="fr-FR" smtClean="0"/>
          </a:p>
        </p:txBody>
      </p:sp>
      <p:sp>
        <p:nvSpPr>
          <p:cNvPr id="277507" name="Rectangle 2"/>
          <p:cNvSpPr>
            <a:spLocks noChangeArrowheads="1" noTextEdit="1"/>
          </p:cNvSpPr>
          <p:nvPr>
            <p:ph type="sldImg"/>
          </p:nvPr>
        </p:nvSpPr>
        <p:spPr>
          <a:solidFill>
            <a:srgbClr val="FFFFFF"/>
          </a:solidFill>
          <a:ln/>
        </p:spPr>
      </p:sp>
      <p:sp>
        <p:nvSpPr>
          <p:cNvPr id="277508" name="Rectangle 3"/>
          <p:cNvSpPr>
            <a:spLocks noChangeArrowheads="1"/>
          </p:cNvSpPr>
          <p:nvPr>
            <p:ph type="body" idx="1"/>
          </p:nvPr>
        </p:nvSpPr>
        <p:spPr>
          <a:solidFill>
            <a:srgbClr val="FFFFFF"/>
          </a:solidFill>
          <a:ln>
            <a:solidFill>
              <a:srgbClr val="000000"/>
            </a:solidFill>
          </a:ln>
        </p:spPr>
        <p:txBody>
          <a:bodyPr/>
          <a:lstStyle/>
          <a:p>
            <a:pPr eaLnBrk="1" hangingPunct="1"/>
            <a:endParaRPr lang="ar-EG"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7532F9D-DD03-4F0F-9C1C-F1E6F85549C5}" type="slidenum">
              <a:rPr lang="fr-FR" smtClean="0"/>
              <a:pPr eaLnBrk="1" hangingPunct="1"/>
              <a:t>233</a:t>
            </a:fld>
            <a:endParaRPr lang="fr-FR" smtClean="0"/>
          </a:p>
        </p:txBody>
      </p:sp>
      <p:sp>
        <p:nvSpPr>
          <p:cNvPr id="305155" name="Rectangle 2"/>
          <p:cNvSpPr>
            <a:spLocks noChangeArrowheads="1" noTextEdit="1"/>
          </p:cNvSpPr>
          <p:nvPr>
            <p:ph type="sldImg"/>
          </p:nvPr>
        </p:nvSpPr>
        <p:spPr>
          <a:solidFill>
            <a:srgbClr val="FFFFFF"/>
          </a:solidFill>
          <a:ln/>
        </p:spPr>
      </p:sp>
      <p:sp>
        <p:nvSpPr>
          <p:cNvPr id="305156" name="Rectangle 3"/>
          <p:cNvSpPr>
            <a:spLocks noChangeArrowheads="1"/>
          </p:cNvSpPr>
          <p:nvPr>
            <p:ph type="body" idx="1"/>
          </p:nvPr>
        </p:nvSpPr>
        <p:spPr>
          <a:solidFill>
            <a:srgbClr val="FFFFFF"/>
          </a:solidFill>
          <a:ln>
            <a:solidFill>
              <a:srgbClr val="000000"/>
            </a:solidFill>
          </a:ln>
        </p:spPr>
        <p:txBody>
          <a:bodyPr/>
          <a:lstStyle/>
          <a:p>
            <a:pPr eaLnBrk="1" hangingPunct="1"/>
            <a:endParaRPr lang="ar-E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F8DAAC3-822E-4F4F-A17C-C48F17001B8B}" type="slidenum">
              <a:rPr lang="fr-FR" smtClean="0"/>
              <a:pPr eaLnBrk="1" hangingPunct="1"/>
              <a:t>61</a:t>
            </a:fld>
            <a:endParaRPr lang="fr-FR" smtClean="0"/>
          </a:p>
        </p:txBody>
      </p:sp>
      <p:sp>
        <p:nvSpPr>
          <p:cNvPr id="278531" name="Rectangle 2"/>
          <p:cNvSpPr>
            <a:spLocks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90A9C52-5529-4A31-A6EB-6E18A2D9C3F7}" type="slidenum">
              <a:rPr lang="fr-FR" smtClean="0"/>
              <a:pPr eaLnBrk="1" hangingPunct="1"/>
              <a:t>63</a:t>
            </a:fld>
            <a:endParaRPr lang="fr-FR" smtClean="0"/>
          </a:p>
        </p:txBody>
      </p:sp>
      <p:sp>
        <p:nvSpPr>
          <p:cNvPr id="279555" name="Rectangle 2"/>
          <p:cNvSpPr>
            <a:spLocks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4FDD548-1826-4B07-A7B1-59F6382B616E}" type="slidenum">
              <a:rPr lang="fr-FR" smtClean="0"/>
              <a:pPr eaLnBrk="1" hangingPunct="1"/>
              <a:t>64</a:t>
            </a:fld>
            <a:endParaRPr lang="fr-FR" smtClean="0"/>
          </a:p>
        </p:txBody>
      </p:sp>
      <p:sp>
        <p:nvSpPr>
          <p:cNvPr id="280579" name="Rectangle 2"/>
          <p:cNvSpPr>
            <a:spLocks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0924F49-2C08-4D55-9A19-85997C883C1D}" type="slidenum">
              <a:rPr lang="fr-FR" smtClean="0"/>
              <a:pPr eaLnBrk="1" hangingPunct="1"/>
              <a:t>65</a:t>
            </a:fld>
            <a:endParaRPr lang="fr-FR" smtClean="0"/>
          </a:p>
        </p:txBody>
      </p:sp>
      <p:sp>
        <p:nvSpPr>
          <p:cNvPr id="281603" name="Rectangle 2"/>
          <p:cNvSpPr>
            <a:spLocks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5A87DBD-63E1-44D7-8764-C60F903E58C3}" type="slidenum">
              <a:rPr lang="fr-FR" smtClean="0"/>
              <a:pPr eaLnBrk="1" hangingPunct="1"/>
              <a:t>66</a:t>
            </a:fld>
            <a:endParaRPr lang="fr-FR" smtClean="0"/>
          </a:p>
        </p:txBody>
      </p:sp>
      <p:sp>
        <p:nvSpPr>
          <p:cNvPr id="282627" name="Rectangle 2"/>
          <p:cNvSpPr>
            <a:spLocks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EB8F452-3202-4BD1-BA6E-BF5606D97153}" type="slidenum">
              <a:rPr lang="fr-FR" smtClean="0"/>
              <a:pPr eaLnBrk="1" hangingPunct="1"/>
              <a:t>67</a:t>
            </a:fld>
            <a:endParaRPr lang="fr-FR" smtClean="0"/>
          </a:p>
        </p:txBody>
      </p:sp>
      <p:sp>
        <p:nvSpPr>
          <p:cNvPr id="283651" name="Rectangle 2"/>
          <p:cNvSpPr>
            <a:spLocks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smtClean="0"/>
            </a:lvl1pPr>
          </a:lstStyle>
          <a:p>
            <a:pPr>
              <a:defRPr/>
            </a:pPr>
            <a:fld id="{550FBFD1-DE7F-4FCC-BD42-E743AD4C0B81}" type="datetime1">
              <a:rPr lang="fr-FR"/>
              <a:pPr>
                <a:defRPr/>
              </a:pPr>
              <a:t>17/09/2019</a:t>
            </a:fld>
            <a:endParaRPr lang="fr-FR" sz="1400" b="0" i="0"/>
          </a:p>
        </p:txBody>
      </p:sp>
      <p:sp>
        <p:nvSpPr>
          <p:cNvPr id="5" name="Espace réservé du pied de page 4"/>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6" name="Espace réservé du numéro de diapositive 5"/>
          <p:cNvSpPr>
            <a:spLocks noGrp="1"/>
          </p:cNvSpPr>
          <p:nvPr>
            <p:ph type="sldNum" sz="quarter" idx="12"/>
          </p:nvPr>
        </p:nvSpPr>
        <p:spPr/>
        <p:txBody>
          <a:bodyPr/>
          <a:lstStyle>
            <a:lvl1pPr>
              <a:defRPr/>
            </a:lvl1pPr>
          </a:lstStyle>
          <a:p>
            <a:pPr>
              <a:defRPr/>
            </a:pPr>
            <a:fld id="{0AFCBE5A-DEF3-45C5-B1C2-8460AAC6A404}" type="slidenum">
              <a:rPr lang="fr-FR"/>
              <a:pPr>
                <a:defRPr/>
              </a:pPr>
              <a:t>‹N°›</a:t>
            </a:fld>
            <a:endParaRPr lang="fr-FR"/>
          </a:p>
        </p:txBody>
      </p:sp>
    </p:spTree>
    <p:extLst>
      <p:ext uri="{BB962C8B-B14F-4D97-AF65-F5344CB8AC3E}">
        <p14:creationId xmlns:p14="http://schemas.microsoft.com/office/powerpoint/2010/main" val="314340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smtClean="0"/>
            </a:lvl1pPr>
          </a:lstStyle>
          <a:p>
            <a:pPr>
              <a:defRPr/>
            </a:pPr>
            <a:fld id="{3AB2B93A-BC17-4521-BD9B-F0912E8F17AE}" type="datetime1">
              <a:rPr lang="fr-FR"/>
              <a:pPr>
                <a:defRPr/>
              </a:pPr>
              <a:t>17/09/2019</a:t>
            </a:fld>
            <a:endParaRPr lang="fr-FR" sz="1400" b="0" i="0"/>
          </a:p>
        </p:txBody>
      </p:sp>
      <p:sp>
        <p:nvSpPr>
          <p:cNvPr id="5" name="Espace réservé du pied de page 4"/>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6" name="Espace réservé du numéro de diapositive 5"/>
          <p:cNvSpPr>
            <a:spLocks noGrp="1"/>
          </p:cNvSpPr>
          <p:nvPr>
            <p:ph type="sldNum" sz="quarter" idx="12"/>
          </p:nvPr>
        </p:nvSpPr>
        <p:spPr/>
        <p:txBody>
          <a:bodyPr/>
          <a:lstStyle>
            <a:lvl1pPr>
              <a:defRPr/>
            </a:lvl1pPr>
          </a:lstStyle>
          <a:p>
            <a:pPr>
              <a:defRPr/>
            </a:pPr>
            <a:fld id="{F16D3B39-1824-4DFB-9938-D5374F740BA5}" type="slidenum">
              <a:rPr lang="fr-FR"/>
              <a:pPr>
                <a:defRPr/>
              </a:pPr>
              <a:t>‹N°›</a:t>
            </a:fld>
            <a:endParaRPr lang="fr-FR"/>
          </a:p>
        </p:txBody>
      </p:sp>
    </p:spTree>
    <p:extLst>
      <p:ext uri="{BB962C8B-B14F-4D97-AF65-F5344CB8AC3E}">
        <p14:creationId xmlns:p14="http://schemas.microsoft.com/office/powerpoint/2010/main" val="63102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09600"/>
            <a:ext cx="2057400" cy="55165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609600"/>
            <a:ext cx="6019800" cy="55165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smtClean="0"/>
            </a:lvl1pPr>
          </a:lstStyle>
          <a:p>
            <a:pPr>
              <a:defRPr/>
            </a:pPr>
            <a:fld id="{E18C6B13-FC9A-4AA1-AA47-A4884C86D7F9}" type="datetime1">
              <a:rPr lang="fr-FR"/>
              <a:pPr>
                <a:defRPr/>
              </a:pPr>
              <a:t>17/09/2019</a:t>
            </a:fld>
            <a:endParaRPr lang="fr-FR" sz="1400" b="0" i="0"/>
          </a:p>
        </p:txBody>
      </p:sp>
      <p:sp>
        <p:nvSpPr>
          <p:cNvPr id="5" name="Espace réservé du pied de page 4"/>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6" name="Espace réservé du numéro de diapositive 5"/>
          <p:cNvSpPr>
            <a:spLocks noGrp="1"/>
          </p:cNvSpPr>
          <p:nvPr>
            <p:ph type="sldNum" sz="quarter" idx="12"/>
          </p:nvPr>
        </p:nvSpPr>
        <p:spPr/>
        <p:txBody>
          <a:bodyPr/>
          <a:lstStyle>
            <a:lvl1pPr>
              <a:defRPr/>
            </a:lvl1pPr>
          </a:lstStyle>
          <a:p>
            <a:pPr>
              <a:defRPr/>
            </a:pPr>
            <a:fld id="{27D2A4ED-E3EA-45FC-8604-0203FBCE46F3}" type="slidenum">
              <a:rPr lang="fr-FR"/>
              <a:pPr>
                <a:defRPr/>
              </a:pPr>
              <a:t>‹N°›</a:t>
            </a:fld>
            <a:endParaRPr lang="fr-FR"/>
          </a:p>
        </p:txBody>
      </p:sp>
    </p:spTree>
    <p:extLst>
      <p:ext uri="{BB962C8B-B14F-4D97-AF65-F5344CB8AC3E}">
        <p14:creationId xmlns:p14="http://schemas.microsoft.com/office/powerpoint/2010/main" val="375418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smtClean="0"/>
            </a:lvl1pPr>
          </a:lstStyle>
          <a:p>
            <a:pPr>
              <a:defRPr/>
            </a:pPr>
            <a:fld id="{39ACD252-72FF-4D95-BD80-D9C1675C7D68}" type="datetime1">
              <a:rPr lang="fr-FR"/>
              <a:pPr>
                <a:defRPr/>
              </a:pPr>
              <a:t>17/09/2019</a:t>
            </a:fld>
            <a:endParaRPr lang="fr-FR" sz="1400" b="0" i="0"/>
          </a:p>
        </p:txBody>
      </p:sp>
      <p:sp>
        <p:nvSpPr>
          <p:cNvPr id="6" name="Espace réservé du pied de page 5"/>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7" name="Espace réservé du numéro de diapositive 6"/>
          <p:cNvSpPr>
            <a:spLocks noGrp="1"/>
          </p:cNvSpPr>
          <p:nvPr>
            <p:ph type="sldNum" sz="quarter" idx="12"/>
          </p:nvPr>
        </p:nvSpPr>
        <p:spPr/>
        <p:txBody>
          <a:bodyPr/>
          <a:lstStyle>
            <a:lvl1pPr>
              <a:defRPr/>
            </a:lvl1pPr>
          </a:lstStyle>
          <a:p>
            <a:pPr>
              <a:defRPr/>
            </a:pPr>
            <a:fld id="{9605ACFA-42A2-4F88-84D7-1B013F25DDCC}" type="slidenum">
              <a:rPr lang="fr-FR"/>
              <a:pPr>
                <a:defRPr/>
              </a:pPr>
              <a:t>‹N°›</a:t>
            </a:fld>
            <a:endParaRPr lang="fr-FR"/>
          </a:p>
        </p:txBody>
      </p:sp>
    </p:spTree>
    <p:extLst>
      <p:ext uri="{BB962C8B-B14F-4D97-AF65-F5344CB8AC3E}">
        <p14:creationId xmlns:p14="http://schemas.microsoft.com/office/powerpoint/2010/main" val="213824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457200" y="1600200"/>
            <a:ext cx="4038600" cy="4525963"/>
          </a:xfrm>
          <a:prstGeom prst="rect">
            <a:avLst/>
          </a:prstGeom>
        </p:spPr>
        <p:txBody>
          <a:bodyPr/>
          <a:lstStyle/>
          <a:p>
            <a:pPr lvl="0"/>
            <a:endParaRPr lang="fr-FR" noProof="0" smtClean="0"/>
          </a:p>
        </p:txBody>
      </p:sp>
      <p:sp>
        <p:nvSpPr>
          <p:cNvPr id="4" name="Espace réservé du texte 3"/>
          <p:cNvSpPr>
            <a:spLocks noGrp="1"/>
          </p:cNvSpPr>
          <p:nvPr>
            <p:ph type="body" sz="half" idx="2"/>
          </p:nvPr>
        </p:nvSpPr>
        <p:spPr>
          <a:xfrm>
            <a:off x="4648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smtClean="0"/>
            </a:lvl1pPr>
          </a:lstStyle>
          <a:p>
            <a:pPr>
              <a:defRPr/>
            </a:pPr>
            <a:fld id="{A5B87DEF-8439-4F9C-9B2D-B6356DAD507F}" type="datetime1">
              <a:rPr lang="fr-FR"/>
              <a:pPr>
                <a:defRPr/>
              </a:pPr>
              <a:t>17/09/2019</a:t>
            </a:fld>
            <a:endParaRPr lang="fr-FR" sz="1400" b="0" i="0"/>
          </a:p>
        </p:txBody>
      </p:sp>
      <p:sp>
        <p:nvSpPr>
          <p:cNvPr id="6" name="Espace réservé du pied de page 5"/>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7" name="Espace réservé du numéro de diapositive 6"/>
          <p:cNvSpPr>
            <a:spLocks noGrp="1"/>
          </p:cNvSpPr>
          <p:nvPr>
            <p:ph type="sldNum" sz="quarter" idx="12"/>
          </p:nvPr>
        </p:nvSpPr>
        <p:spPr/>
        <p:txBody>
          <a:bodyPr/>
          <a:lstStyle>
            <a:lvl1pPr>
              <a:defRPr/>
            </a:lvl1pPr>
          </a:lstStyle>
          <a:p>
            <a:pPr>
              <a:defRPr/>
            </a:pPr>
            <a:fld id="{3F630A52-C880-4CAE-9C43-597A5E40F057}" type="slidenum">
              <a:rPr lang="fr-FR"/>
              <a:pPr>
                <a:defRPr/>
              </a:pPr>
              <a:t>‹N°›</a:t>
            </a:fld>
            <a:endParaRPr lang="fr-FR"/>
          </a:p>
        </p:txBody>
      </p:sp>
    </p:spTree>
    <p:extLst>
      <p:ext uri="{BB962C8B-B14F-4D97-AF65-F5344CB8AC3E}">
        <p14:creationId xmlns:p14="http://schemas.microsoft.com/office/powerpoint/2010/main" val="21686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smtClean="0"/>
            </a:lvl1pPr>
          </a:lstStyle>
          <a:p>
            <a:pPr>
              <a:defRPr/>
            </a:pPr>
            <a:fld id="{A4740AF6-FCAA-44A3-999E-B29D88E9A718}" type="datetime1">
              <a:rPr lang="fr-FR"/>
              <a:pPr>
                <a:defRPr/>
              </a:pPr>
              <a:t>17/09/2019</a:t>
            </a:fld>
            <a:endParaRPr lang="fr-FR" sz="1400" b="0" i="0"/>
          </a:p>
        </p:txBody>
      </p:sp>
      <p:sp>
        <p:nvSpPr>
          <p:cNvPr id="5" name="Espace réservé du pied de page 4"/>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6" name="Espace réservé du numéro de diapositive 5"/>
          <p:cNvSpPr>
            <a:spLocks noGrp="1"/>
          </p:cNvSpPr>
          <p:nvPr>
            <p:ph type="sldNum" sz="quarter" idx="12"/>
          </p:nvPr>
        </p:nvSpPr>
        <p:spPr/>
        <p:txBody>
          <a:bodyPr/>
          <a:lstStyle>
            <a:lvl1pPr>
              <a:defRPr/>
            </a:lvl1pPr>
          </a:lstStyle>
          <a:p>
            <a:pPr>
              <a:defRPr/>
            </a:pPr>
            <a:fld id="{E4301023-6349-46B6-8DD8-D5F402A32A51}" type="slidenum">
              <a:rPr lang="fr-FR"/>
              <a:pPr>
                <a:defRPr/>
              </a:pPr>
              <a:t>‹N°›</a:t>
            </a:fld>
            <a:endParaRPr lang="fr-FR"/>
          </a:p>
        </p:txBody>
      </p:sp>
    </p:spTree>
    <p:extLst>
      <p:ext uri="{BB962C8B-B14F-4D97-AF65-F5344CB8AC3E}">
        <p14:creationId xmlns:p14="http://schemas.microsoft.com/office/powerpoint/2010/main" val="322741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smtClean="0"/>
            </a:lvl1pPr>
          </a:lstStyle>
          <a:p>
            <a:pPr>
              <a:defRPr/>
            </a:pPr>
            <a:fld id="{FE59184A-FF6E-40EE-97B4-391B92AD92F3}" type="datetime1">
              <a:rPr lang="fr-FR"/>
              <a:pPr>
                <a:defRPr/>
              </a:pPr>
              <a:t>17/09/2019</a:t>
            </a:fld>
            <a:endParaRPr lang="fr-FR" sz="1400" b="0" i="0"/>
          </a:p>
        </p:txBody>
      </p:sp>
      <p:sp>
        <p:nvSpPr>
          <p:cNvPr id="5" name="Espace réservé du pied de page 4"/>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6" name="Espace réservé du numéro de diapositive 5"/>
          <p:cNvSpPr>
            <a:spLocks noGrp="1"/>
          </p:cNvSpPr>
          <p:nvPr>
            <p:ph type="sldNum" sz="quarter" idx="12"/>
          </p:nvPr>
        </p:nvSpPr>
        <p:spPr/>
        <p:txBody>
          <a:bodyPr/>
          <a:lstStyle>
            <a:lvl1pPr>
              <a:defRPr/>
            </a:lvl1pPr>
          </a:lstStyle>
          <a:p>
            <a:pPr>
              <a:defRPr/>
            </a:pPr>
            <a:fld id="{67567496-AF4E-42CB-B10F-9FBE9C6DA8C4}" type="slidenum">
              <a:rPr lang="fr-FR"/>
              <a:pPr>
                <a:defRPr/>
              </a:pPr>
              <a:t>‹N°›</a:t>
            </a:fld>
            <a:endParaRPr lang="fr-FR"/>
          </a:p>
        </p:txBody>
      </p:sp>
    </p:spTree>
    <p:extLst>
      <p:ext uri="{BB962C8B-B14F-4D97-AF65-F5344CB8AC3E}">
        <p14:creationId xmlns:p14="http://schemas.microsoft.com/office/powerpoint/2010/main" val="273243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smtClean="0"/>
            </a:lvl1pPr>
          </a:lstStyle>
          <a:p>
            <a:pPr>
              <a:defRPr/>
            </a:pPr>
            <a:fld id="{2CC56157-0428-486D-85E9-8C7D1DFAEB5B}" type="datetime1">
              <a:rPr lang="fr-FR"/>
              <a:pPr>
                <a:defRPr/>
              </a:pPr>
              <a:t>17/09/2019</a:t>
            </a:fld>
            <a:endParaRPr lang="fr-FR" sz="1400" b="0" i="0"/>
          </a:p>
        </p:txBody>
      </p:sp>
      <p:sp>
        <p:nvSpPr>
          <p:cNvPr id="6" name="Espace réservé du pied de page 5"/>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7" name="Espace réservé du numéro de diapositive 6"/>
          <p:cNvSpPr>
            <a:spLocks noGrp="1"/>
          </p:cNvSpPr>
          <p:nvPr>
            <p:ph type="sldNum" sz="quarter" idx="12"/>
          </p:nvPr>
        </p:nvSpPr>
        <p:spPr/>
        <p:txBody>
          <a:bodyPr/>
          <a:lstStyle>
            <a:lvl1pPr>
              <a:defRPr/>
            </a:lvl1pPr>
          </a:lstStyle>
          <a:p>
            <a:pPr>
              <a:defRPr/>
            </a:pPr>
            <a:fld id="{1F95638C-1F43-4359-927A-27809DA0571A}" type="slidenum">
              <a:rPr lang="fr-FR"/>
              <a:pPr>
                <a:defRPr/>
              </a:pPr>
              <a:t>‹N°›</a:t>
            </a:fld>
            <a:endParaRPr lang="fr-FR"/>
          </a:p>
        </p:txBody>
      </p:sp>
    </p:spTree>
    <p:extLst>
      <p:ext uri="{BB962C8B-B14F-4D97-AF65-F5344CB8AC3E}">
        <p14:creationId xmlns:p14="http://schemas.microsoft.com/office/powerpoint/2010/main" val="79184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smtClean="0"/>
            </a:lvl1pPr>
          </a:lstStyle>
          <a:p>
            <a:pPr>
              <a:defRPr/>
            </a:pPr>
            <a:fld id="{CB7E25CA-930B-495B-A6CB-DF7F17BC7FB1}" type="datetime1">
              <a:rPr lang="fr-FR"/>
              <a:pPr>
                <a:defRPr/>
              </a:pPr>
              <a:t>17/09/2019</a:t>
            </a:fld>
            <a:endParaRPr lang="fr-FR" sz="1400" b="0" i="0"/>
          </a:p>
        </p:txBody>
      </p:sp>
      <p:sp>
        <p:nvSpPr>
          <p:cNvPr id="8" name="Espace réservé du pied de page 7"/>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9" name="Espace réservé du numéro de diapositive 8"/>
          <p:cNvSpPr>
            <a:spLocks noGrp="1"/>
          </p:cNvSpPr>
          <p:nvPr>
            <p:ph type="sldNum" sz="quarter" idx="12"/>
          </p:nvPr>
        </p:nvSpPr>
        <p:spPr/>
        <p:txBody>
          <a:bodyPr/>
          <a:lstStyle>
            <a:lvl1pPr>
              <a:defRPr/>
            </a:lvl1pPr>
          </a:lstStyle>
          <a:p>
            <a:pPr>
              <a:defRPr/>
            </a:pPr>
            <a:fld id="{BC6891C8-8B94-44CD-9246-9747C08B6DAC}" type="slidenum">
              <a:rPr lang="fr-FR"/>
              <a:pPr>
                <a:defRPr/>
              </a:pPr>
              <a:t>‹N°›</a:t>
            </a:fld>
            <a:endParaRPr lang="fr-FR"/>
          </a:p>
        </p:txBody>
      </p:sp>
    </p:spTree>
    <p:extLst>
      <p:ext uri="{BB962C8B-B14F-4D97-AF65-F5344CB8AC3E}">
        <p14:creationId xmlns:p14="http://schemas.microsoft.com/office/powerpoint/2010/main" val="164203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smtClean="0"/>
            </a:lvl1pPr>
          </a:lstStyle>
          <a:p>
            <a:pPr>
              <a:defRPr/>
            </a:pPr>
            <a:fld id="{D1073C37-7898-4614-B881-C283B1D6894F}" type="datetime1">
              <a:rPr lang="fr-FR"/>
              <a:pPr>
                <a:defRPr/>
              </a:pPr>
              <a:t>17/09/2019</a:t>
            </a:fld>
            <a:endParaRPr lang="fr-FR" sz="1400" b="0" i="0"/>
          </a:p>
        </p:txBody>
      </p:sp>
      <p:sp>
        <p:nvSpPr>
          <p:cNvPr id="4" name="Espace réservé du pied de page 3"/>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5" name="Espace réservé du numéro de diapositive 4"/>
          <p:cNvSpPr>
            <a:spLocks noGrp="1"/>
          </p:cNvSpPr>
          <p:nvPr>
            <p:ph type="sldNum" sz="quarter" idx="12"/>
          </p:nvPr>
        </p:nvSpPr>
        <p:spPr/>
        <p:txBody>
          <a:bodyPr/>
          <a:lstStyle>
            <a:lvl1pPr>
              <a:defRPr/>
            </a:lvl1pPr>
          </a:lstStyle>
          <a:p>
            <a:pPr>
              <a:defRPr/>
            </a:pPr>
            <a:fld id="{87B59930-44C7-4510-9395-65CDE7AEB260}" type="slidenum">
              <a:rPr lang="fr-FR"/>
              <a:pPr>
                <a:defRPr/>
              </a:pPr>
              <a:t>‹N°›</a:t>
            </a:fld>
            <a:endParaRPr lang="fr-FR"/>
          </a:p>
        </p:txBody>
      </p:sp>
    </p:spTree>
    <p:extLst>
      <p:ext uri="{BB962C8B-B14F-4D97-AF65-F5344CB8AC3E}">
        <p14:creationId xmlns:p14="http://schemas.microsoft.com/office/powerpoint/2010/main" val="415508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smtClean="0"/>
            </a:lvl1pPr>
          </a:lstStyle>
          <a:p>
            <a:pPr>
              <a:defRPr/>
            </a:pPr>
            <a:fld id="{B3FAFD2C-8F86-4D07-A385-55DAE65E2F86}" type="datetime1">
              <a:rPr lang="fr-FR"/>
              <a:pPr>
                <a:defRPr/>
              </a:pPr>
              <a:t>17/09/2019</a:t>
            </a:fld>
            <a:endParaRPr lang="fr-FR" sz="1400" b="0" i="0"/>
          </a:p>
        </p:txBody>
      </p:sp>
      <p:sp>
        <p:nvSpPr>
          <p:cNvPr id="3" name="Espace réservé du pied de page 2"/>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4" name="Espace réservé du numéro de diapositive 3"/>
          <p:cNvSpPr>
            <a:spLocks noGrp="1"/>
          </p:cNvSpPr>
          <p:nvPr>
            <p:ph type="sldNum" sz="quarter" idx="12"/>
          </p:nvPr>
        </p:nvSpPr>
        <p:spPr/>
        <p:txBody>
          <a:bodyPr/>
          <a:lstStyle>
            <a:lvl1pPr>
              <a:defRPr/>
            </a:lvl1pPr>
          </a:lstStyle>
          <a:p>
            <a:pPr>
              <a:defRPr/>
            </a:pPr>
            <a:fld id="{1A5866FF-AB06-4926-9C71-B65207CE074F}" type="slidenum">
              <a:rPr lang="fr-FR"/>
              <a:pPr>
                <a:defRPr/>
              </a:pPr>
              <a:t>‹N°›</a:t>
            </a:fld>
            <a:endParaRPr lang="fr-FR"/>
          </a:p>
        </p:txBody>
      </p:sp>
    </p:spTree>
    <p:extLst>
      <p:ext uri="{BB962C8B-B14F-4D97-AF65-F5344CB8AC3E}">
        <p14:creationId xmlns:p14="http://schemas.microsoft.com/office/powerpoint/2010/main" val="37193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smtClean="0"/>
            </a:lvl1pPr>
          </a:lstStyle>
          <a:p>
            <a:pPr>
              <a:defRPr/>
            </a:pPr>
            <a:fld id="{E4AF424E-BF40-4D27-9C69-DEF07C422FDF}" type="datetime1">
              <a:rPr lang="fr-FR"/>
              <a:pPr>
                <a:defRPr/>
              </a:pPr>
              <a:t>17/09/2019</a:t>
            </a:fld>
            <a:endParaRPr lang="fr-FR" sz="1400" b="0" i="0"/>
          </a:p>
        </p:txBody>
      </p:sp>
      <p:sp>
        <p:nvSpPr>
          <p:cNvPr id="6" name="Espace réservé du pied de page 5"/>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7" name="Espace réservé du numéro de diapositive 6"/>
          <p:cNvSpPr>
            <a:spLocks noGrp="1"/>
          </p:cNvSpPr>
          <p:nvPr>
            <p:ph type="sldNum" sz="quarter" idx="12"/>
          </p:nvPr>
        </p:nvSpPr>
        <p:spPr/>
        <p:txBody>
          <a:bodyPr/>
          <a:lstStyle>
            <a:lvl1pPr>
              <a:defRPr/>
            </a:lvl1pPr>
          </a:lstStyle>
          <a:p>
            <a:pPr>
              <a:defRPr/>
            </a:pPr>
            <a:fld id="{2D617952-C4FF-45FF-B24C-A37A9479EBA8}" type="slidenum">
              <a:rPr lang="fr-FR"/>
              <a:pPr>
                <a:defRPr/>
              </a:pPr>
              <a:t>‹N°›</a:t>
            </a:fld>
            <a:endParaRPr lang="fr-FR"/>
          </a:p>
        </p:txBody>
      </p:sp>
    </p:spTree>
    <p:extLst>
      <p:ext uri="{BB962C8B-B14F-4D97-AF65-F5344CB8AC3E}">
        <p14:creationId xmlns:p14="http://schemas.microsoft.com/office/powerpoint/2010/main" val="165082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smtClean="0"/>
            </a:lvl1pPr>
          </a:lstStyle>
          <a:p>
            <a:pPr>
              <a:defRPr/>
            </a:pPr>
            <a:fld id="{3D86ED01-1A42-4925-91A3-807BA10C0E17}" type="datetime1">
              <a:rPr lang="fr-FR"/>
              <a:pPr>
                <a:defRPr/>
              </a:pPr>
              <a:t>17/09/2019</a:t>
            </a:fld>
            <a:endParaRPr lang="fr-FR" sz="1400" b="0" i="0"/>
          </a:p>
        </p:txBody>
      </p:sp>
      <p:sp>
        <p:nvSpPr>
          <p:cNvPr id="6" name="Espace réservé du pied de page 5"/>
          <p:cNvSpPr>
            <a:spLocks noGrp="1"/>
          </p:cNvSpPr>
          <p:nvPr>
            <p:ph type="ftr" sz="quarter" idx="11"/>
          </p:nvPr>
        </p:nvSpPr>
        <p:spPr/>
        <p:txBody>
          <a:bodyPr/>
          <a:lstStyle>
            <a:lvl1pPr>
              <a:defRPr smtClean="0"/>
            </a:lvl1pPr>
          </a:lstStyle>
          <a:p>
            <a:pPr>
              <a:defRPr/>
            </a:pPr>
            <a:r>
              <a:rPr lang="fr-FR"/>
              <a:t>www.tifawt.com </a:t>
            </a:r>
            <a:endParaRPr lang="fr-FR" sz="1400" b="0" i="0"/>
          </a:p>
        </p:txBody>
      </p:sp>
      <p:sp>
        <p:nvSpPr>
          <p:cNvPr id="7" name="Espace réservé du numéro de diapositive 6"/>
          <p:cNvSpPr>
            <a:spLocks noGrp="1"/>
          </p:cNvSpPr>
          <p:nvPr>
            <p:ph type="sldNum" sz="quarter" idx="12"/>
          </p:nvPr>
        </p:nvSpPr>
        <p:spPr/>
        <p:txBody>
          <a:bodyPr/>
          <a:lstStyle>
            <a:lvl1pPr>
              <a:defRPr/>
            </a:lvl1pPr>
          </a:lstStyle>
          <a:p>
            <a:pPr>
              <a:defRPr/>
            </a:pPr>
            <a:fld id="{074A566B-5880-41C9-A125-1DCD6574715F}" type="slidenum">
              <a:rPr lang="fr-FR"/>
              <a:pPr>
                <a:defRPr/>
              </a:pPr>
              <a:t>‹N°›</a:t>
            </a:fld>
            <a:endParaRPr lang="fr-FR"/>
          </a:p>
        </p:txBody>
      </p:sp>
    </p:spTree>
    <p:extLst>
      <p:ext uri="{BB962C8B-B14F-4D97-AF65-F5344CB8AC3E}">
        <p14:creationId xmlns:p14="http://schemas.microsoft.com/office/powerpoint/2010/main" val="224814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24"/>
          <p:cNvPicPr>
            <a:picLocks noChangeAspect="1" noChangeArrowheads="1"/>
          </p:cNvPicPr>
          <p:nvPr/>
        </p:nvPicPr>
        <p:blipFill>
          <a:blip r:embed="rId15">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8" name="Rectangle 4"/>
          <p:cNvSpPr>
            <a:spLocks noGrp="1" noChangeArrowheads="1"/>
          </p:cNvSpPr>
          <p:nvPr>
            <p:ph type="dt" sz="half" idx="2"/>
          </p:nvPr>
        </p:nvSpPr>
        <p:spPr bwMode="auto">
          <a:xfrm>
            <a:off x="7620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i="1" smtClean="0"/>
            </a:lvl1pPr>
          </a:lstStyle>
          <a:p>
            <a:pPr>
              <a:defRPr/>
            </a:pPr>
            <a:fld id="{6FC19409-9CE6-4B2E-BB5B-F1E85246748E}" type="datetime1">
              <a:rPr lang="fr-FR"/>
              <a:pPr>
                <a:defRPr/>
              </a:pPr>
              <a:t>17/09/2019</a:t>
            </a:fld>
            <a:endParaRPr lang="fr-FR" sz="1400"/>
          </a:p>
        </p:txBody>
      </p:sp>
      <p:sp>
        <p:nvSpPr>
          <p:cNvPr id="1029" name="Rectangle 5"/>
          <p:cNvSpPr>
            <a:spLocks noGrp="1" noChangeArrowheads="1"/>
          </p:cNvSpPr>
          <p:nvPr>
            <p:ph type="ftr" sz="quarter" idx="3"/>
          </p:nvPr>
        </p:nvSpPr>
        <p:spPr bwMode="auto">
          <a:xfrm>
            <a:off x="63246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i="1" smtClean="0"/>
            </a:lvl1pPr>
          </a:lstStyle>
          <a:p>
            <a:pPr>
              <a:defRPr/>
            </a:pPr>
            <a:r>
              <a:rPr lang="fr-FR"/>
              <a:t>www.tifawt.com </a:t>
            </a:r>
            <a:endParaRPr lang="fr-FR" sz="1400"/>
          </a:p>
        </p:txBody>
      </p:sp>
      <p:sp>
        <p:nvSpPr>
          <p:cNvPr id="1030" name="Rectangle 6"/>
          <p:cNvSpPr>
            <a:spLocks noGrp="1" noChangeArrowheads="1"/>
          </p:cNvSpPr>
          <p:nvPr>
            <p:ph type="sldNum" sz="quarter" idx="4"/>
          </p:nvPr>
        </p:nvSpPr>
        <p:spPr bwMode="auto">
          <a:xfrm>
            <a:off x="3505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a:lvl1pPr>
          </a:lstStyle>
          <a:p>
            <a:pPr>
              <a:defRPr/>
            </a:pPr>
            <a:fld id="{339D4308-5D2D-4ADB-87B2-D0563F3722D0}" type="slidenum">
              <a:rPr lang="fr-FR"/>
              <a:pPr>
                <a:defRPr/>
              </a:pPr>
              <a:t>‹N°›</a:t>
            </a:fld>
            <a:endParaRPr lang="fr-FR"/>
          </a:p>
        </p:txBody>
      </p:sp>
      <p:sp>
        <p:nvSpPr>
          <p:cNvPr id="1031" name="Line 7"/>
          <p:cNvSpPr>
            <a:spLocks noChangeShapeType="1"/>
          </p:cNvSpPr>
          <p:nvPr userDrawn="1"/>
        </p:nvSpPr>
        <p:spPr bwMode="auto">
          <a:xfrm>
            <a:off x="0" y="6324600"/>
            <a:ext cx="9144000" cy="0"/>
          </a:xfrm>
          <a:prstGeom prst="line">
            <a:avLst/>
          </a:prstGeom>
          <a:noFill/>
          <a:ln w="25400">
            <a:solidFill>
              <a:srgbClr val="333399"/>
            </a:solidFill>
            <a:round/>
            <a:headEnd/>
            <a:tailEnd/>
          </a:ln>
          <a:effectLst/>
        </p:spPr>
        <p:txBody>
          <a:bodyPr/>
          <a:lstStyle/>
          <a:p>
            <a:pPr>
              <a:defRPr/>
            </a:pPr>
            <a:endParaRPr lang="fr-F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jpeg"/><Relationship Id="rId4" Type="http://schemas.openxmlformats.org/officeDocument/2006/relationships/image" Target="../media/image6.wmf"/></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2837222-7A7A-4CCF-B85F-83ED6C7C4C19}" type="datetime1">
              <a:rPr lang="fr-FR"/>
              <a:pPr eaLnBrk="1" hangingPunct="1"/>
              <a:t>17/09/2019</a:t>
            </a:fld>
            <a:endParaRPr lang="fr-FR" sz="1400" b="0" i="0"/>
          </a:p>
        </p:txBody>
      </p:sp>
      <p:sp>
        <p:nvSpPr>
          <p:cNvPr id="2150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400" b="0" i="0"/>
              <a:t>www.tifawt.com </a:t>
            </a:r>
          </a:p>
        </p:txBody>
      </p:sp>
      <p:sp>
        <p:nvSpPr>
          <p:cNvPr id="2150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2D451DB-44EB-4E12-B258-1364A211A291}" type="slidenum">
              <a:rPr lang="fr-FR" smtClean="0"/>
              <a:pPr eaLnBrk="1" hangingPunct="1"/>
              <a:t>1</a:t>
            </a:fld>
            <a:endParaRPr lang="fr-FR" smtClean="0"/>
          </a:p>
        </p:txBody>
      </p:sp>
      <p:sp>
        <p:nvSpPr>
          <p:cNvPr id="21509" name="Rectangle 1026"/>
          <p:cNvSpPr>
            <a:spLocks noGrp="1" noChangeArrowheads="1"/>
          </p:cNvSpPr>
          <p:nvPr>
            <p:ph type="ctrTitle"/>
          </p:nvPr>
        </p:nvSpPr>
        <p:spPr>
          <a:xfrm>
            <a:off x="533400" y="1295400"/>
            <a:ext cx="8153400" cy="4267200"/>
          </a:xfrm>
          <a:solidFill>
            <a:schemeClr val="hlink"/>
          </a:solidFill>
          <a:ln>
            <a:solidFill>
              <a:schemeClr val="tx1"/>
            </a:solidFill>
            <a:miter lim="800000"/>
            <a:headEnd/>
            <a:tailEnd/>
          </a:ln>
        </p:spPr>
        <p:txBody>
          <a:bodyPr/>
          <a:lstStyle/>
          <a:p>
            <a:pPr eaLnBrk="1" hangingPunct="1">
              <a:lnSpc>
                <a:spcPct val="90000"/>
              </a:lnSpc>
            </a:pPr>
            <a:r>
              <a:rPr lang="fr-FR" b="1" i="1" u="sng" smtClean="0"/>
              <a:t>DEVELOPPEMENT DES RESSOURCES HUMAINES</a:t>
            </a:r>
            <a:r>
              <a:rPr lang="fr-FR" b="1" i="1" smtClean="0"/>
              <a:t>  :</a:t>
            </a:r>
            <a:br>
              <a:rPr lang="fr-FR" b="1" i="1" smtClean="0"/>
            </a:br>
            <a:r>
              <a:rPr lang="fr-FR" sz="2800" b="1" i="1" smtClean="0"/>
              <a:t/>
            </a:r>
            <a:br>
              <a:rPr lang="fr-FR" sz="2800" b="1" i="1" smtClean="0"/>
            </a:br>
            <a:r>
              <a:rPr lang="fr-FR" b="1" i="1" smtClean="0"/>
              <a:t>Quelle approche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48ED6F0-5EE5-48B8-8932-6119B3B82EF0}" type="datetime1">
              <a:rPr lang="fr-FR"/>
              <a:pPr eaLnBrk="1" hangingPunct="1"/>
              <a:t>17/09/2019</a:t>
            </a:fld>
            <a:endParaRPr lang="fr-FR" sz="1400" b="0" i="0"/>
          </a:p>
        </p:txBody>
      </p:sp>
      <p:sp>
        <p:nvSpPr>
          <p:cNvPr id="3072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072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FDBC719-BCDD-466C-BF20-B382922FD92A}" type="slidenum">
              <a:rPr lang="fr-FR" smtClean="0"/>
              <a:pPr eaLnBrk="1" hangingPunct="1"/>
              <a:t>10</a:t>
            </a:fld>
            <a:endParaRPr lang="fr-FR" smtClean="0"/>
          </a:p>
        </p:txBody>
      </p:sp>
      <p:sp>
        <p:nvSpPr>
          <p:cNvPr id="30725" name="Text Box 2"/>
          <p:cNvSpPr txBox="1">
            <a:spLocks noChangeArrowheads="1"/>
          </p:cNvSpPr>
          <p:nvPr/>
        </p:nvSpPr>
        <p:spPr bwMode="auto">
          <a:xfrm>
            <a:off x="152400" y="561975"/>
            <a:ext cx="891540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0000"/>
              </a:lnSpc>
              <a:spcBef>
                <a:spcPct val="50000"/>
              </a:spcBef>
            </a:pPr>
            <a:r>
              <a:rPr kumimoji="1" lang="fr-FR" sz="2800" b="1" i="1"/>
              <a:t>		 </a:t>
            </a:r>
            <a:r>
              <a:rPr lang="fr-FR" sz="2700" b="1" i="1" u="sng"/>
              <a:t>MISSION DU DEPARTEMENT </a:t>
            </a:r>
          </a:p>
          <a:p>
            <a:pPr lvl="1" eaLnBrk="1" hangingPunct="1">
              <a:lnSpc>
                <a:spcPct val="120000"/>
              </a:lnSpc>
            </a:pPr>
            <a:r>
              <a:rPr lang="fr-FR" sz="2700" b="1" i="1" u="sng"/>
              <a:t>DEVELOPPEMENT DES RESSOURCES HUMAINES</a:t>
            </a:r>
          </a:p>
          <a:p>
            <a:pPr lvl="1" eaLnBrk="1" hangingPunct="1">
              <a:lnSpc>
                <a:spcPct val="60000"/>
              </a:lnSpc>
            </a:pPr>
            <a:endParaRPr kumimoji="1" lang="fr-FR" sz="2700" b="1" i="1"/>
          </a:p>
          <a:p>
            <a:pPr eaLnBrk="1" hangingPunct="1">
              <a:lnSpc>
                <a:spcPct val="140000"/>
              </a:lnSpc>
              <a:spcBef>
                <a:spcPct val="50000"/>
              </a:spcBef>
            </a:pPr>
            <a:r>
              <a:rPr lang="fr-FR" sz="2400" b="1" i="1"/>
              <a:t>* Assurer en permanence </a:t>
            </a:r>
            <a:r>
              <a:rPr lang="fr-FR" sz="2400" b="1" i="1">
                <a:solidFill>
                  <a:srgbClr val="FF3300"/>
                </a:solidFill>
              </a:rPr>
              <a:t>l’adéquation qualitative et quantitative des </a:t>
            </a:r>
            <a:br>
              <a:rPr lang="fr-FR" sz="2400" b="1" i="1">
                <a:solidFill>
                  <a:srgbClr val="FF3300"/>
                </a:solidFill>
              </a:rPr>
            </a:br>
            <a:r>
              <a:rPr lang="fr-FR" sz="2400" b="1" i="1">
                <a:solidFill>
                  <a:srgbClr val="FF3300"/>
                </a:solidFill>
              </a:rPr>
              <a:t>   besoins et des ressources en Hommes</a:t>
            </a:r>
            <a:r>
              <a:rPr lang="fr-FR" sz="2400" b="1" i="1"/>
              <a:t> et contribuer à l’émergence </a:t>
            </a:r>
            <a:br>
              <a:rPr lang="fr-FR" sz="2400" b="1" i="1"/>
            </a:br>
            <a:r>
              <a:rPr lang="fr-FR" sz="2400" b="1" i="1"/>
              <a:t>   d’un climat organisationnel motivant et favorisant la compétence et    </a:t>
            </a:r>
            <a:br>
              <a:rPr lang="fr-FR" sz="2400" b="1" i="1"/>
            </a:br>
            <a:r>
              <a:rPr lang="fr-FR" sz="2400" b="1" i="1"/>
              <a:t>   la performance.</a:t>
            </a:r>
          </a:p>
          <a:p>
            <a:pPr eaLnBrk="1" hangingPunct="1">
              <a:lnSpc>
                <a:spcPct val="130000"/>
              </a:lnSpc>
              <a:spcBef>
                <a:spcPct val="50000"/>
              </a:spcBef>
            </a:pPr>
            <a:r>
              <a:rPr lang="fr-FR" sz="2400" b="1" i="1"/>
              <a:t>* Accompagner et assister les managers à approprier les outils de </a:t>
            </a:r>
            <a:br>
              <a:rPr lang="fr-FR" sz="2400" b="1" i="1"/>
            </a:br>
            <a:r>
              <a:rPr lang="fr-FR" sz="2400" b="1" i="1"/>
              <a:t>    gestion et de développement des RH en vue d ’augmenter   </a:t>
            </a:r>
            <a:br>
              <a:rPr lang="fr-FR" sz="2400" b="1" i="1"/>
            </a:br>
            <a:r>
              <a:rPr lang="fr-FR" sz="2400" b="1" i="1"/>
              <a:t>    l’autonomie, l’engagement et la performances des collaborateurs.</a:t>
            </a:r>
            <a:r>
              <a:rPr kumimoji="1" lang="fr-FR" sz="2800" b="1" i="1"/>
              <a:t> </a:t>
            </a:r>
          </a:p>
          <a:p>
            <a:pPr eaLnBrk="1" hangingPunct="1">
              <a:spcBef>
                <a:spcPct val="50000"/>
              </a:spcBef>
            </a:pPr>
            <a:endParaRPr lang="fr-F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C55592-D7AB-4E20-ABE5-3BFC21CB30D3}" type="datetime1">
              <a:rPr lang="fr-FR"/>
              <a:pPr eaLnBrk="1" hangingPunct="1"/>
              <a:t>17/09/2019</a:t>
            </a:fld>
            <a:endParaRPr lang="fr-FR" sz="1400" b="0" i="0"/>
          </a:p>
        </p:txBody>
      </p:sp>
      <p:sp>
        <p:nvSpPr>
          <p:cNvPr id="12083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083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5A70819-D152-4DAC-939C-CCE1D1B81D1F}" type="slidenum">
              <a:rPr lang="fr-FR" smtClean="0"/>
              <a:pPr eaLnBrk="1" hangingPunct="1"/>
              <a:t>100</a:t>
            </a:fld>
            <a:endParaRPr lang="fr-FR" smtClean="0"/>
          </a:p>
        </p:txBody>
      </p:sp>
      <p:sp>
        <p:nvSpPr>
          <p:cNvPr id="120837" name="Text Box 2"/>
          <p:cNvSpPr txBox="1">
            <a:spLocks noChangeArrowheads="1"/>
          </p:cNvSpPr>
          <p:nvPr/>
        </p:nvSpPr>
        <p:spPr bwMode="auto">
          <a:xfrm>
            <a:off x="76200" y="457200"/>
            <a:ext cx="8991600"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5000"/>
              </a:lnSpc>
              <a:spcBef>
                <a:spcPct val="50000"/>
              </a:spcBef>
            </a:pPr>
            <a:r>
              <a:rPr lang="fr-FR" sz="2400" b="1" i="1"/>
              <a:t>6 - Si une photographie est demandée il est nécessaire de répondre à ce souhait, il en est de même pour les prétentions salariales,</a:t>
            </a:r>
          </a:p>
          <a:p>
            <a:pPr eaLnBrk="1" hangingPunct="1">
              <a:lnSpc>
                <a:spcPct val="135000"/>
              </a:lnSpc>
              <a:spcBef>
                <a:spcPct val="50000"/>
              </a:spcBef>
            </a:pPr>
            <a:r>
              <a:rPr lang="fr-FR" sz="2400" b="1" i="1"/>
              <a:t>7 - Pour répondre à une petite annonces ne perdez pas de temps, en règle générale vous pouvez envoyer votre dossier dans la semaine qui suit le jour de parution, mais si vous trouvez une annonces datant de trois semaines et qui correspond à votre profil n’hésiter pas à y répondre. </a:t>
            </a:r>
          </a:p>
          <a:p>
            <a:pPr eaLnBrk="1" hangingPunct="1">
              <a:lnSpc>
                <a:spcPct val="135000"/>
              </a:lnSpc>
              <a:spcBef>
                <a:spcPct val="50000"/>
              </a:spcBef>
            </a:pPr>
            <a:r>
              <a:rPr lang="fr-FR" sz="2400" b="1" i="1"/>
              <a:t>8 -Faites attention à certaines formulation comme par exemple la mention « salaire attractif » cela signifie que la rémunération est attractive mais tout aussi relative et surtout par rapport aux moyens de l’entreprise,</a:t>
            </a:r>
            <a:endParaRPr lang="fr-FR" sz="24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B9DADE-4855-4ECD-9C8B-19BE86016B7A}" type="datetime1">
              <a:rPr lang="fr-FR"/>
              <a:pPr eaLnBrk="1" hangingPunct="1"/>
              <a:t>17/09/2019</a:t>
            </a:fld>
            <a:endParaRPr lang="fr-FR" sz="1400" b="0" i="0"/>
          </a:p>
        </p:txBody>
      </p:sp>
      <p:sp>
        <p:nvSpPr>
          <p:cNvPr id="12185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186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81AA66F-AAA3-49CA-B76E-18A86932E1B4}" type="slidenum">
              <a:rPr lang="fr-FR" smtClean="0"/>
              <a:pPr eaLnBrk="1" hangingPunct="1"/>
              <a:t>101</a:t>
            </a:fld>
            <a:endParaRPr lang="fr-FR" smtClean="0"/>
          </a:p>
        </p:txBody>
      </p:sp>
      <p:sp>
        <p:nvSpPr>
          <p:cNvPr id="121861" name="Text Box 2"/>
          <p:cNvSpPr txBox="1">
            <a:spLocks noChangeArrowheads="1"/>
          </p:cNvSpPr>
          <p:nvPr/>
        </p:nvSpPr>
        <p:spPr bwMode="auto">
          <a:xfrm>
            <a:off x="228600" y="609600"/>
            <a:ext cx="8610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40000"/>
              </a:lnSpc>
              <a:spcBef>
                <a:spcPct val="50000"/>
              </a:spcBef>
            </a:pPr>
            <a:r>
              <a:rPr lang="fr-FR" sz="2400" b="1" i="1"/>
              <a:t>9 - Si le nom du responsable recrutement est mentionné, il faut bien évidemment y faire référence lors de l’envoi du dossier. S’il n’y a pas de nom : indiquer « Monsieur » sans jamais omettre de faire figurer sur la lettre d’accompagnement la référence de de l’annonce, le support et la date de parution de cette dernière,</a:t>
            </a:r>
          </a:p>
          <a:p>
            <a:pPr eaLnBrk="1" hangingPunct="1">
              <a:lnSpc>
                <a:spcPct val="140000"/>
              </a:lnSpc>
              <a:spcBef>
                <a:spcPct val="50000"/>
              </a:spcBef>
            </a:pPr>
            <a:r>
              <a:rPr lang="fr-FR" sz="2400" b="1" i="1"/>
              <a:t>10 - Actuellement, on demande souvent des compétences complémentaires telles la maîtrise de l’outil informatique (bureautique pour les profanes et des progiciels, plate formes ou autres pour les spécialistes) ou les langues étrangères : a ce niveau n’hésiter pas a donner le maximum de détails.</a:t>
            </a:r>
            <a:r>
              <a:rPr lang="fr-FR" sz="2400" b="1" i="1">
                <a:solidFill>
                  <a:schemeClr val="accent2"/>
                </a:solidFill>
              </a:rPr>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1AB0815-80A1-4F6B-9E80-7CC693997C60}" type="datetime1">
              <a:rPr lang="fr-FR"/>
              <a:pPr eaLnBrk="1" hangingPunct="1"/>
              <a:t>17/09/2019</a:t>
            </a:fld>
            <a:endParaRPr lang="fr-FR" sz="1400" b="0" i="0"/>
          </a:p>
        </p:txBody>
      </p:sp>
      <p:sp>
        <p:nvSpPr>
          <p:cNvPr id="12288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288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9B61BE4-9890-4C31-92E9-7B1B2604AA25}" type="slidenum">
              <a:rPr lang="fr-FR" smtClean="0"/>
              <a:pPr eaLnBrk="1" hangingPunct="1"/>
              <a:t>102</a:t>
            </a:fld>
            <a:endParaRPr lang="fr-FR" smtClean="0"/>
          </a:p>
        </p:txBody>
      </p:sp>
      <p:sp>
        <p:nvSpPr>
          <p:cNvPr id="122885" name="Rectangle 2"/>
          <p:cNvSpPr>
            <a:spLocks noGrp="1" noChangeArrowheads="1"/>
          </p:cNvSpPr>
          <p:nvPr>
            <p:ph type="title"/>
          </p:nvPr>
        </p:nvSpPr>
        <p:spPr>
          <a:xfrm>
            <a:off x="76200" y="304800"/>
            <a:ext cx="8991600" cy="762000"/>
          </a:xfrm>
        </p:spPr>
        <p:txBody>
          <a:bodyPr/>
          <a:lstStyle/>
          <a:p>
            <a:pPr eaLnBrk="1" hangingPunct="1"/>
            <a:r>
              <a:rPr lang="fr-FR" sz="3200" b="1" i="1" u="sng" smtClean="0">
                <a:solidFill>
                  <a:schemeClr val="tx1"/>
                </a:solidFill>
              </a:rPr>
              <a:t>B- Comment analyser un dossier de candidature :</a:t>
            </a:r>
          </a:p>
        </p:txBody>
      </p:sp>
      <p:sp>
        <p:nvSpPr>
          <p:cNvPr id="122886" name="Text Box 3"/>
          <p:cNvSpPr txBox="1">
            <a:spLocks noChangeArrowheads="1"/>
          </p:cNvSpPr>
          <p:nvPr/>
        </p:nvSpPr>
        <p:spPr bwMode="auto">
          <a:xfrm>
            <a:off x="152400" y="1143000"/>
            <a:ext cx="89154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400" b="1" i="1">
                <a:solidFill>
                  <a:schemeClr val="accent2"/>
                </a:solidFill>
              </a:rPr>
              <a:t>		       </a:t>
            </a:r>
            <a:r>
              <a:rPr lang="fr-FR" sz="2800" b="1" i="1" u="sng">
                <a:solidFill>
                  <a:schemeClr val="accent2"/>
                </a:solidFill>
              </a:rPr>
              <a:t>Les recettes d ’un bon CV</a:t>
            </a:r>
            <a:endParaRPr lang="fr-FR" sz="2800" b="1" i="1">
              <a:solidFill>
                <a:schemeClr val="accent2"/>
              </a:solidFill>
            </a:endParaRPr>
          </a:p>
          <a:p>
            <a:pPr eaLnBrk="1" hangingPunct="1">
              <a:lnSpc>
                <a:spcPct val="80000"/>
              </a:lnSpc>
              <a:spcBef>
                <a:spcPct val="50000"/>
              </a:spcBef>
            </a:pPr>
            <a:r>
              <a:rPr lang="fr-FR" sz="2400" b="1" i="1">
                <a:solidFill>
                  <a:schemeClr val="accent2"/>
                </a:solidFill>
              </a:rPr>
              <a:t>  </a:t>
            </a:r>
            <a:r>
              <a:rPr lang="fr-FR" sz="2400" b="1" i="1" u="sng"/>
              <a:t>La phase de réparation:</a:t>
            </a:r>
            <a:endParaRPr lang="fr-FR" sz="2400" b="1" i="1"/>
          </a:p>
          <a:p>
            <a:pPr eaLnBrk="1" hangingPunct="1">
              <a:lnSpc>
                <a:spcPct val="80000"/>
              </a:lnSpc>
              <a:spcBef>
                <a:spcPct val="50000"/>
              </a:spcBef>
            </a:pPr>
            <a:r>
              <a:rPr lang="fr-FR" sz="2400" b="1" i="1"/>
              <a:t>  Un CV ne s ’impose pas et ne se fait pas davantage sur le coin</a:t>
            </a:r>
          </a:p>
          <a:p>
            <a:pPr eaLnBrk="1" hangingPunct="1">
              <a:lnSpc>
                <a:spcPct val="50000"/>
              </a:lnSpc>
              <a:spcBef>
                <a:spcPct val="50000"/>
              </a:spcBef>
            </a:pPr>
            <a:r>
              <a:rPr lang="fr-FR" sz="2400" b="1" i="1"/>
              <a:t>d ’une table entre deux rendez-vous pressés. Un CV est un document</a:t>
            </a:r>
          </a:p>
          <a:p>
            <a:pPr eaLnBrk="1" hangingPunct="1">
              <a:lnSpc>
                <a:spcPct val="50000"/>
              </a:lnSpc>
              <a:spcBef>
                <a:spcPct val="50000"/>
              </a:spcBef>
            </a:pPr>
            <a:r>
              <a:rPr lang="fr-FR" sz="2400" b="1" i="1"/>
              <a:t>qui se prépare soigneusement. Carte d ’identité professionnelle, ce </a:t>
            </a:r>
          </a:p>
          <a:p>
            <a:pPr eaLnBrk="1" hangingPunct="1">
              <a:lnSpc>
                <a:spcPct val="50000"/>
              </a:lnSpc>
              <a:spcBef>
                <a:spcPct val="50000"/>
              </a:spcBef>
            </a:pPr>
            <a:r>
              <a:rPr lang="fr-FR" sz="2400" b="1" i="1"/>
              <a:t>document vous ressemble: autant ne pas le bâcler. Sa rédaction </a:t>
            </a:r>
          </a:p>
          <a:p>
            <a:pPr eaLnBrk="1" hangingPunct="1">
              <a:lnSpc>
                <a:spcPct val="50000"/>
              </a:lnSpc>
              <a:spcBef>
                <a:spcPct val="50000"/>
              </a:spcBef>
            </a:pPr>
            <a:r>
              <a:rPr lang="fr-FR" sz="2400" b="1" i="1"/>
              <a:t>demande avant tout de la réflexion.</a:t>
            </a:r>
          </a:p>
          <a:p>
            <a:pPr eaLnBrk="1" hangingPunct="1">
              <a:lnSpc>
                <a:spcPct val="75000"/>
              </a:lnSpc>
              <a:spcBef>
                <a:spcPct val="50000"/>
              </a:spcBef>
            </a:pPr>
            <a:r>
              <a:rPr lang="fr-FR" sz="2400" b="1" i="1"/>
              <a:t>  Première étape préalable donc: une mise à plat de toutes vos</a:t>
            </a:r>
          </a:p>
          <a:p>
            <a:pPr eaLnBrk="1" hangingPunct="1">
              <a:lnSpc>
                <a:spcPct val="50000"/>
              </a:lnSpc>
              <a:spcBef>
                <a:spcPct val="50000"/>
              </a:spcBef>
            </a:pPr>
            <a:r>
              <a:rPr lang="fr-FR" sz="2400" b="1" i="1"/>
              <a:t>connaissances. Faites un bilan de ce que vous avez réalisé (étude,</a:t>
            </a:r>
          </a:p>
          <a:p>
            <a:pPr eaLnBrk="1" hangingPunct="1">
              <a:lnSpc>
                <a:spcPct val="50000"/>
              </a:lnSpc>
              <a:spcBef>
                <a:spcPct val="50000"/>
              </a:spcBef>
            </a:pPr>
            <a:r>
              <a:rPr lang="fr-FR" sz="2400" b="1" i="1"/>
              <a:t>langues expérience professionnelles,etc..).Par exemple, concernant </a:t>
            </a:r>
          </a:p>
          <a:p>
            <a:pPr eaLnBrk="1" hangingPunct="1">
              <a:lnSpc>
                <a:spcPct val="50000"/>
              </a:lnSpc>
              <a:spcBef>
                <a:spcPct val="50000"/>
              </a:spcBef>
            </a:pPr>
            <a:r>
              <a:rPr lang="fr-FR" sz="2400" b="1" i="1"/>
              <a:t>vos études: recensez l ’ensemble des diplômes et qualifications. Faites</a:t>
            </a:r>
          </a:p>
          <a:p>
            <a:pPr eaLnBrk="1" hangingPunct="1">
              <a:lnSpc>
                <a:spcPct val="50000"/>
              </a:lnSpc>
              <a:spcBef>
                <a:spcPct val="50000"/>
              </a:spcBef>
            </a:pPr>
            <a:r>
              <a:rPr lang="fr-FR" sz="2400" b="1" i="1"/>
              <a:t>la même chose avec vos connaissances linguistiques. Et soyez précis</a:t>
            </a:r>
          </a:p>
          <a:p>
            <a:pPr eaLnBrk="1" hangingPunct="1">
              <a:lnSpc>
                <a:spcPct val="50000"/>
              </a:lnSpc>
              <a:spcBef>
                <a:spcPct val="50000"/>
              </a:spcBef>
            </a:pPr>
            <a:r>
              <a:rPr lang="fr-FR" sz="2400" b="1" i="1"/>
              <a:t> quant à l ’évaluation de vos langues. </a:t>
            </a:r>
          </a:p>
          <a:p>
            <a:pPr eaLnBrk="1" hangingPunct="1">
              <a:lnSpc>
                <a:spcPct val="50000"/>
              </a:lnSpc>
              <a:spcBef>
                <a:spcPct val="50000"/>
              </a:spcBef>
            </a:pPr>
            <a:endParaRPr lang="fr-FR" sz="2400" b="1" i="1">
              <a:solidFill>
                <a:schemeClr val="accent2"/>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DF49ADD-DC00-4E4C-AF9C-2EE11A2B1A33}" type="datetime1">
              <a:rPr lang="fr-FR"/>
              <a:pPr eaLnBrk="1" hangingPunct="1"/>
              <a:t>17/09/2019</a:t>
            </a:fld>
            <a:endParaRPr lang="fr-FR" sz="1400" b="0" i="0"/>
          </a:p>
        </p:txBody>
      </p:sp>
      <p:sp>
        <p:nvSpPr>
          <p:cNvPr id="12390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390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CC14DFB-C3B2-4E9C-B9F1-F9532DC7BE96}" type="slidenum">
              <a:rPr lang="fr-FR" smtClean="0"/>
              <a:pPr eaLnBrk="1" hangingPunct="1"/>
              <a:t>103</a:t>
            </a:fld>
            <a:endParaRPr lang="fr-FR" smtClean="0"/>
          </a:p>
        </p:txBody>
      </p:sp>
      <p:sp>
        <p:nvSpPr>
          <p:cNvPr id="123909" name="Text Box 2"/>
          <p:cNvSpPr txBox="1">
            <a:spLocks noChangeArrowheads="1"/>
          </p:cNvSpPr>
          <p:nvPr/>
        </p:nvSpPr>
        <p:spPr bwMode="auto">
          <a:xfrm>
            <a:off x="152400" y="228600"/>
            <a:ext cx="89154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solidFill>
                  <a:schemeClr val="accent2"/>
                </a:solidFill>
              </a:rPr>
              <a:t>	</a:t>
            </a:r>
            <a:r>
              <a:rPr lang="fr-FR" sz="2400" b="1" i="1"/>
              <a:t>Même travail pour les compétences annexes que vous avez pu acquérir : connaissez-vous des logiciels de paie particuliers ( il est toujours intéressant de les préciser, en particulier si vous vous destinez à un poste d ’assistant des ressources humaines)? </a:t>
            </a:r>
          </a:p>
          <a:p>
            <a:pPr eaLnBrk="1" hangingPunct="1">
              <a:spcBef>
                <a:spcPct val="50000"/>
              </a:spcBef>
            </a:pPr>
            <a:r>
              <a:rPr lang="fr-FR" sz="2400" b="1" i="1"/>
              <a:t>	Avez-vous effectué des stages ou avez-vous eu des expériences professionnelles préalables? Si oui, cochez sur le papier les différentes missions que vous avez pu y accomplir. </a:t>
            </a:r>
          </a:p>
          <a:p>
            <a:pPr eaLnBrk="1" hangingPunct="1">
              <a:spcBef>
                <a:spcPct val="50000"/>
              </a:spcBef>
            </a:pPr>
            <a:r>
              <a:rPr lang="fr-FR" sz="2400" b="1" i="1"/>
              <a:t>	Préciser enfin vos ambitions d ’avenir: dans quelle société vous voyez-vous? S’agit-il d ’une grande entreprise, d ’une PME, d ’un cabinet de recrutement,d ’un cabinet de chasseurs de tête ou encore d ’un organisme public, d ’une collectivité territoriale? </a:t>
            </a:r>
          </a:p>
          <a:p>
            <a:pPr eaLnBrk="1" hangingPunct="1">
              <a:spcBef>
                <a:spcPct val="50000"/>
              </a:spcBef>
            </a:pPr>
            <a:r>
              <a:rPr lang="fr-FR" sz="2400" b="1" i="1"/>
              <a:t>        	Dans quelle fonction des ressources humaines vous projetez-vous? S ’agit-il plutôt de la gestion du personnel, du recrutement, ou de la formation ?D’emblée, êtes-vous sûr de la pertinence de votre choix en regard des études que vous avez faites?</a:t>
            </a:r>
            <a:r>
              <a:rPr lang="fr-FR" sz="2400" b="1" i="1">
                <a:solidFill>
                  <a:schemeClr val="accent2"/>
                </a:solidFill>
              </a:rPr>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AD5DDF3-3ED6-4DD8-81D5-D056CEB60858}" type="datetime1">
              <a:rPr lang="fr-FR"/>
              <a:pPr eaLnBrk="1" hangingPunct="1"/>
              <a:t>17/09/2019</a:t>
            </a:fld>
            <a:endParaRPr lang="fr-FR" sz="1400" b="0" i="0"/>
          </a:p>
        </p:txBody>
      </p:sp>
      <p:sp>
        <p:nvSpPr>
          <p:cNvPr id="12493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493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4C3488A-DFE6-4F66-9C41-8BBCDB40AB83}" type="slidenum">
              <a:rPr lang="fr-FR" smtClean="0"/>
              <a:pPr eaLnBrk="1" hangingPunct="1"/>
              <a:t>104</a:t>
            </a:fld>
            <a:endParaRPr lang="fr-FR" smtClean="0"/>
          </a:p>
        </p:txBody>
      </p:sp>
      <p:sp>
        <p:nvSpPr>
          <p:cNvPr id="124933" name="Text Box 2"/>
          <p:cNvSpPr txBox="1">
            <a:spLocks noChangeArrowheads="1"/>
          </p:cNvSpPr>
          <p:nvPr/>
        </p:nvSpPr>
        <p:spPr bwMode="auto">
          <a:xfrm>
            <a:off x="76200" y="76200"/>
            <a:ext cx="8915400"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20000"/>
              </a:lnSpc>
              <a:spcBef>
                <a:spcPct val="50000"/>
              </a:spcBef>
            </a:pPr>
            <a:r>
              <a:rPr lang="fr-FR" sz="2400" b="1" i="1">
                <a:solidFill>
                  <a:schemeClr val="accent2"/>
                </a:solidFill>
              </a:rPr>
              <a:t>	</a:t>
            </a:r>
          </a:p>
          <a:p>
            <a:pPr eaLnBrk="1" hangingPunct="1">
              <a:spcBef>
                <a:spcPct val="50000"/>
              </a:spcBef>
            </a:pPr>
            <a:r>
              <a:rPr lang="fr-FR" sz="2400" b="1" i="1">
                <a:solidFill>
                  <a:schemeClr val="accent2"/>
                </a:solidFill>
              </a:rPr>
              <a:t>	 </a:t>
            </a:r>
            <a:r>
              <a:rPr lang="fr-FR" sz="2400" b="1" i="1"/>
              <a:t>Réalisez la même démarche pour vos aptitudes personnelles, forces et faiblesses comprises.Un recruteur risque de vous poser ce genre de questions.Autant vous y préparer à l ’avance. Cette première démarche accomplie, vous pouvez maintenant passer à la phase de rédaction. Là encore, pas d ’improvisation possible.             	La rédaction d ’un CV passe par un certain nombre de rubriques indispensables.La première d ’entre elles étant :</a:t>
            </a:r>
          </a:p>
          <a:p>
            <a:pPr eaLnBrk="1" hangingPunct="1">
              <a:lnSpc>
                <a:spcPct val="5000"/>
              </a:lnSpc>
              <a:spcBef>
                <a:spcPct val="50000"/>
              </a:spcBef>
            </a:pPr>
            <a:r>
              <a:rPr lang="fr-FR" sz="2800" b="1" i="1"/>
              <a:t> 			</a:t>
            </a:r>
          </a:p>
          <a:p>
            <a:pPr eaLnBrk="1" hangingPunct="1">
              <a:lnSpc>
                <a:spcPct val="50000"/>
              </a:lnSpc>
              <a:spcBef>
                <a:spcPct val="50000"/>
              </a:spcBef>
            </a:pPr>
            <a:r>
              <a:rPr lang="fr-FR" sz="2800" b="1" i="1"/>
              <a:t>			* </a:t>
            </a:r>
            <a:r>
              <a:rPr lang="fr-FR" sz="2800" b="1" i="1" u="sng"/>
              <a:t>L ’Etat civil</a:t>
            </a:r>
            <a:r>
              <a:rPr lang="fr-FR" sz="2800" b="1" i="1"/>
              <a:t> :</a:t>
            </a:r>
            <a:endParaRPr lang="fr-FR" sz="2400" b="1" i="1"/>
          </a:p>
          <a:p>
            <a:pPr eaLnBrk="1" hangingPunct="1">
              <a:lnSpc>
                <a:spcPct val="90000"/>
              </a:lnSpc>
              <a:spcBef>
                <a:spcPct val="50000"/>
              </a:spcBef>
            </a:pPr>
            <a:r>
              <a:rPr lang="fr-FR" sz="2400" b="1" i="1"/>
              <a:t>  En haut à gauche, au milieu ou à droite, n ’oubliez pas d ’indiquer:</a:t>
            </a:r>
          </a:p>
          <a:p>
            <a:pPr eaLnBrk="1" hangingPunct="1">
              <a:lnSpc>
                <a:spcPct val="90000"/>
              </a:lnSpc>
              <a:spcBef>
                <a:spcPct val="50000"/>
              </a:spcBef>
              <a:buFontTx/>
              <a:buChar char="•"/>
            </a:pPr>
            <a:r>
              <a:rPr lang="fr-FR" sz="2400" b="1" i="1"/>
              <a:t> Votre nom et prénom,</a:t>
            </a:r>
          </a:p>
          <a:p>
            <a:pPr eaLnBrk="1" hangingPunct="1">
              <a:lnSpc>
                <a:spcPct val="50000"/>
              </a:lnSpc>
              <a:spcBef>
                <a:spcPct val="50000"/>
              </a:spcBef>
              <a:buFontTx/>
              <a:buChar char="•"/>
            </a:pPr>
            <a:r>
              <a:rPr lang="fr-FR" sz="2400" b="1" i="1"/>
              <a:t> Votre adresse personnelle,</a:t>
            </a:r>
          </a:p>
          <a:p>
            <a:pPr eaLnBrk="1" hangingPunct="1">
              <a:lnSpc>
                <a:spcPct val="50000"/>
              </a:lnSpc>
              <a:spcBef>
                <a:spcPct val="50000"/>
              </a:spcBef>
              <a:buFontTx/>
              <a:buChar char="•"/>
            </a:pPr>
            <a:r>
              <a:rPr lang="fr-FR" sz="2400" b="1" i="1"/>
              <a:t> Votre numéro de téléphone,</a:t>
            </a:r>
          </a:p>
          <a:p>
            <a:pPr eaLnBrk="1" hangingPunct="1">
              <a:lnSpc>
                <a:spcPct val="50000"/>
              </a:lnSpc>
              <a:spcBef>
                <a:spcPct val="50000"/>
              </a:spcBef>
              <a:buFontTx/>
              <a:buChar char="•"/>
            </a:pPr>
            <a:r>
              <a:rPr lang="fr-FR" sz="2400" b="1" i="1"/>
              <a:t> Votre âge,</a:t>
            </a:r>
          </a:p>
          <a:p>
            <a:pPr eaLnBrk="1" hangingPunct="1">
              <a:lnSpc>
                <a:spcPct val="50000"/>
              </a:lnSpc>
              <a:spcBef>
                <a:spcPct val="50000"/>
              </a:spcBef>
              <a:buFontTx/>
              <a:buChar char="•"/>
            </a:pPr>
            <a:r>
              <a:rPr lang="fr-FR" sz="2400" b="1" i="1"/>
              <a:t> Votre situation personnelle,</a:t>
            </a:r>
            <a:r>
              <a:rPr lang="fr-FR" sz="2800" b="1" i="1">
                <a:solidFill>
                  <a:schemeClr val="accent2"/>
                </a:solidFill>
              </a:rPr>
              <a:t> </a:t>
            </a:r>
          </a:p>
          <a:p>
            <a:pPr eaLnBrk="1" hangingPunct="1">
              <a:lnSpc>
                <a:spcPct val="50000"/>
              </a:lnSpc>
              <a:spcBef>
                <a:spcPct val="50000"/>
              </a:spcBef>
              <a:buFontTx/>
              <a:buChar char="•"/>
            </a:pPr>
            <a:endParaRPr lang="fr-FR" sz="2800" b="1" i="1">
              <a:solidFill>
                <a:schemeClr val="accent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B08CBC9-7B72-4871-BBCD-B765658023D5}" type="datetime1">
              <a:rPr lang="fr-FR"/>
              <a:pPr eaLnBrk="1" hangingPunct="1"/>
              <a:t>17/09/2019</a:t>
            </a:fld>
            <a:endParaRPr lang="fr-FR" sz="1400" b="0" i="0"/>
          </a:p>
        </p:txBody>
      </p:sp>
      <p:sp>
        <p:nvSpPr>
          <p:cNvPr id="12595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595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327C06C-B264-4865-9C21-91B7DBA342AF}" type="slidenum">
              <a:rPr lang="fr-FR" smtClean="0"/>
              <a:pPr eaLnBrk="1" hangingPunct="1"/>
              <a:t>105</a:t>
            </a:fld>
            <a:endParaRPr lang="fr-FR" smtClean="0"/>
          </a:p>
        </p:txBody>
      </p:sp>
      <p:sp>
        <p:nvSpPr>
          <p:cNvPr id="125957" name="Text Box 2"/>
          <p:cNvSpPr txBox="1">
            <a:spLocks noChangeArrowheads="1"/>
          </p:cNvSpPr>
          <p:nvPr/>
        </p:nvSpPr>
        <p:spPr bwMode="auto">
          <a:xfrm>
            <a:off x="76200" y="304800"/>
            <a:ext cx="90678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50000"/>
              </a:lnSpc>
              <a:spcBef>
                <a:spcPct val="50000"/>
              </a:spcBef>
            </a:pPr>
            <a:endParaRPr lang="fr-FR" sz="2800" b="1" i="1">
              <a:solidFill>
                <a:schemeClr val="accent2"/>
              </a:solidFill>
            </a:endParaRPr>
          </a:p>
          <a:p>
            <a:pPr eaLnBrk="1" hangingPunct="1">
              <a:lnSpc>
                <a:spcPct val="50000"/>
              </a:lnSpc>
              <a:spcBef>
                <a:spcPct val="50000"/>
              </a:spcBef>
            </a:pPr>
            <a:r>
              <a:rPr lang="fr-FR" sz="2800" b="1" i="1">
                <a:solidFill>
                  <a:schemeClr val="accent2"/>
                </a:solidFill>
              </a:rPr>
              <a:t>			</a:t>
            </a:r>
            <a:r>
              <a:rPr lang="fr-FR" sz="2800" b="1" i="1" u="sng"/>
              <a:t>* L ’Accroche</a:t>
            </a:r>
            <a:r>
              <a:rPr lang="fr-FR" sz="2400" b="1" i="1"/>
              <a:t> </a:t>
            </a:r>
            <a:r>
              <a:rPr lang="fr-FR" sz="2800" b="1" i="1"/>
              <a:t>:</a:t>
            </a:r>
            <a:endParaRPr lang="fr-FR" sz="2400" b="1" i="1"/>
          </a:p>
          <a:p>
            <a:pPr eaLnBrk="1" hangingPunct="1">
              <a:lnSpc>
                <a:spcPct val="0"/>
              </a:lnSpc>
              <a:spcBef>
                <a:spcPct val="50000"/>
              </a:spcBef>
            </a:pPr>
            <a:endParaRPr lang="fr-FR" sz="2400" b="1" i="1" u="sng"/>
          </a:p>
          <a:p>
            <a:pPr eaLnBrk="1" hangingPunct="1">
              <a:lnSpc>
                <a:spcPct val="120000"/>
              </a:lnSpc>
              <a:spcBef>
                <a:spcPct val="50000"/>
              </a:spcBef>
            </a:pPr>
            <a:r>
              <a:rPr lang="fr-FR" sz="2400" b="1" i="1"/>
              <a:t>   	Placée généralement entre l ’état civil et l ’expérience professionnelle, elle n’est pas indispensable mais elle a le mérite de cibler immédiatement le type de poste que vous briguez dans l ’entreprise.Pour le recruteur, cette présentation lui permet d’emblée de différencier votre CV de la masse de candidatures reçues.</a:t>
            </a:r>
            <a:endParaRPr lang="fr-FR" sz="2400"/>
          </a:p>
          <a:p>
            <a:pPr eaLnBrk="1" hangingPunct="1">
              <a:spcBef>
                <a:spcPct val="50000"/>
              </a:spcBef>
            </a:pPr>
            <a:r>
              <a:rPr lang="fr-FR" sz="2400" b="1" i="1"/>
              <a:t>	Une accroche possible pourrait être: </a:t>
            </a:r>
          </a:p>
          <a:p>
            <a:pPr eaLnBrk="1" hangingPunct="1">
              <a:spcBef>
                <a:spcPct val="50000"/>
              </a:spcBef>
            </a:pPr>
            <a:r>
              <a:rPr lang="fr-FR" sz="2400" b="1" i="1"/>
              <a:t>- </a:t>
            </a:r>
            <a:r>
              <a:rPr lang="fr-FR" sz="2400" b="1" i="1" u="sng"/>
              <a:t>Directeur des Ressources Humaines</a:t>
            </a:r>
            <a:r>
              <a:rPr lang="fr-FR" sz="2400" b="1" i="1"/>
              <a:t> : dix ans d ’expérience.</a:t>
            </a:r>
          </a:p>
          <a:p>
            <a:pPr eaLnBrk="1" hangingPunct="1">
              <a:spcBef>
                <a:spcPct val="50000"/>
              </a:spcBef>
            </a:pPr>
            <a:r>
              <a:rPr lang="fr-FR" sz="2400" b="1" i="1"/>
              <a:t>- </a:t>
            </a:r>
            <a:r>
              <a:rPr lang="fr-FR" sz="2400" b="1" i="1" u="sng"/>
              <a:t>Assistant marketing</a:t>
            </a:r>
            <a:r>
              <a:rPr lang="fr-FR" sz="2400" b="1" i="1"/>
              <a:t>: Débutant</a:t>
            </a:r>
            <a:endParaRPr lang="fr-FR" sz="2400" b="1" i="1">
              <a:solidFill>
                <a:schemeClr val="accent2"/>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247525B-D094-4CC2-AC1D-48865DC865E4}" type="datetime1">
              <a:rPr lang="fr-FR"/>
              <a:pPr eaLnBrk="1" hangingPunct="1"/>
              <a:t>17/09/2019</a:t>
            </a:fld>
            <a:endParaRPr lang="fr-FR" sz="1400" b="0" i="0"/>
          </a:p>
        </p:txBody>
      </p:sp>
      <p:sp>
        <p:nvSpPr>
          <p:cNvPr id="12697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698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34B944D-149F-4F36-A5A8-CF2BC8FF261C}" type="slidenum">
              <a:rPr lang="fr-FR" smtClean="0"/>
              <a:pPr eaLnBrk="1" hangingPunct="1"/>
              <a:t>106</a:t>
            </a:fld>
            <a:endParaRPr lang="fr-FR" smtClean="0"/>
          </a:p>
        </p:txBody>
      </p:sp>
      <p:sp>
        <p:nvSpPr>
          <p:cNvPr id="126981" name="Text Box 2"/>
          <p:cNvSpPr txBox="1">
            <a:spLocks noChangeArrowheads="1"/>
          </p:cNvSpPr>
          <p:nvPr/>
        </p:nvSpPr>
        <p:spPr bwMode="auto">
          <a:xfrm>
            <a:off x="76200" y="228600"/>
            <a:ext cx="9067800"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400" b="1" i="1">
                <a:solidFill>
                  <a:schemeClr val="accent2"/>
                </a:solidFill>
              </a:rPr>
              <a:t>     		</a:t>
            </a:r>
          </a:p>
          <a:p>
            <a:pPr eaLnBrk="1" hangingPunct="1">
              <a:lnSpc>
                <a:spcPct val="80000"/>
              </a:lnSpc>
              <a:spcBef>
                <a:spcPct val="50000"/>
              </a:spcBef>
            </a:pPr>
            <a:r>
              <a:rPr lang="fr-FR" sz="2400" b="1" i="1">
                <a:solidFill>
                  <a:schemeClr val="accent2"/>
                </a:solidFill>
              </a:rPr>
              <a:t>		 </a:t>
            </a:r>
            <a:r>
              <a:rPr lang="fr-FR" sz="2800" b="1" i="1"/>
              <a:t>*</a:t>
            </a:r>
            <a:r>
              <a:rPr lang="fr-FR" sz="2400" b="1" i="1"/>
              <a:t> </a:t>
            </a:r>
            <a:r>
              <a:rPr lang="fr-FR" sz="2800" b="1" i="1" u="sng"/>
              <a:t>L’Expérience Professionnelle:</a:t>
            </a:r>
            <a:endParaRPr lang="fr-FR" sz="2400" b="1" i="1" u="sng"/>
          </a:p>
          <a:p>
            <a:pPr eaLnBrk="1" hangingPunct="1">
              <a:lnSpc>
                <a:spcPct val="60000"/>
              </a:lnSpc>
              <a:spcBef>
                <a:spcPct val="50000"/>
              </a:spcBef>
            </a:pPr>
            <a:r>
              <a:rPr lang="fr-FR" sz="2400" b="1" i="1"/>
              <a:t>     </a:t>
            </a:r>
          </a:p>
          <a:p>
            <a:pPr eaLnBrk="1" hangingPunct="1">
              <a:lnSpc>
                <a:spcPct val="105000"/>
              </a:lnSpc>
              <a:spcBef>
                <a:spcPct val="50000"/>
              </a:spcBef>
            </a:pPr>
            <a:r>
              <a:rPr lang="fr-FR" sz="2400" b="1" i="1"/>
              <a:t>	Faites preuve, ici encore, de précision et de rigueur: énoncez les unes après les autres les missions qui vous ont été confiées lors de vos différentes expériences professionnelles.Comme pour vos diplômes, respectez l ’ordre inversement chronologique de vos expériences. Notez bien le nom de l ’entreprise, la nature et la durée de vos missions ainsi que le poste que vous avez tenu.                                       </a:t>
            </a:r>
            <a:br>
              <a:rPr lang="fr-FR" sz="2400" b="1" i="1"/>
            </a:br>
            <a:r>
              <a:rPr lang="fr-FR" sz="2400" b="1" i="1"/>
              <a:t>     Sur le plan forme: les tirets ou autres points sont conseillés: ils permettent de cibler immédiatement les actions entreprises.                   </a:t>
            </a:r>
            <a:br>
              <a:rPr lang="fr-FR" sz="2400" b="1" i="1"/>
            </a:br>
            <a:r>
              <a:rPr lang="fr-FR" sz="2400" b="1" i="1"/>
              <a:t>    Un conseil: ne mentez pas et n’en faites pas trop: le recruteur vérifiera la véracité de vos propos lors de l ’entretien si votre candidature est retenue.</a:t>
            </a:r>
          </a:p>
          <a:p>
            <a:pPr eaLnBrk="1" hangingPunct="1">
              <a:lnSpc>
                <a:spcPct val="95000"/>
              </a:lnSpc>
              <a:spcBef>
                <a:spcPct val="50000"/>
              </a:spcBef>
            </a:pPr>
            <a:r>
              <a:rPr lang="fr-FR" sz="2400" b="1" i="1">
                <a:solidFill>
                  <a:schemeClr val="accent2"/>
                </a:solidFill>
              </a:rPr>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721E63F-C17B-40C2-A492-F1B7096672D9}" type="datetime1">
              <a:rPr lang="fr-FR"/>
              <a:pPr eaLnBrk="1" hangingPunct="1"/>
              <a:t>17/09/2019</a:t>
            </a:fld>
            <a:endParaRPr lang="fr-FR" sz="1400" b="0" i="0"/>
          </a:p>
        </p:txBody>
      </p:sp>
      <p:sp>
        <p:nvSpPr>
          <p:cNvPr id="12800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800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D6D4257-5334-4FE0-89DC-58884101B983}" type="slidenum">
              <a:rPr lang="fr-FR" smtClean="0"/>
              <a:pPr eaLnBrk="1" hangingPunct="1"/>
              <a:t>107</a:t>
            </a:fld>
            <a:endParaRPr lang="fr-FR" smtClean="0"/>
          </a:p>
        </p:txBody>
      </p:sp>
      <p:sp>
        <p:nvSpPr>
          <p:cNvPr id="128005" name="Text Box 2"/>
          <p:cNvSpPr txBox="1">
            <a:spLocks noChangeArrowheads="1"/>
          </p:cNvSpPr>
          <p:nvPr/>
        </p:nvSpPr>
        <p:spPr bwMode="auto">
          <a:xfrm>
            <a:off x="228600" y="693738"/>
            <a:ext cx="86106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solidFill>
                  <a:schemeClr val="accent2"/>
                </a:solidFill>
              </a:rPr>
              <a:t>	</a:t>
            </a:r>
            <a:r>
              <a:rPr lang="fr-FR" sz="2400" b="1" i="1"/>
              <a:t>D ’autre part, différenciez vos stages de vos expériences professionnelles.Si vous n’avez fait que des stages , mentionnez-le en préférant «stages» à un intitulé de rubrique tel que «expérience professionnelle». Évitez aussi de revenir sur d ’éventuels petits boulots d ’été sans rapport avec votre ambition professionnelle: ce genre d ’informations ne fait qu’alourdir, sans raison, votre CV.</a:t>
            </a:r>
          </a:p>
          <a:p>
            <a:pPr eaLnBrk="1" hangingPunct="1">
              <a:spcBef>
                <a:spcPct val="50000"/>
              </a:spcBef>
            </a:pPr>
            <a:r>
              <a:rPr lang="fr-FR" sz="2400" b="1" i="1"/>
              <a:t>	A noter: certains candidats choisissent de mettre en avant leur expérience professionnelle avant d ’aborder leur formation.Cette attitude est tout à fait pertinente quand les expériences professionnelles deviennent prépondérantes.Or pour un débutant, cela n ’est pas vraiment le cas.Aussi, il est plutôt conseillé de mettre sa formation en avant quand l ’expérience ne dépasse pas les trois ans.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9451972-639E-4410-B28C-75711CF21F8C}" type="datetime1">
              <a:rPr lang="fr-FR"/>
              <a:pPr eaLnBrk="1" hangingPunct="1"/>
              <a:t>17/09/2019</a:t>
            </a:fld>
            <a:endParaRPr lang="fr-FR" sz="1400" b="0" i="0"/>
          </a:p>
        </p:txBody>
      </p:sp>
      <p:sp>
        <p:nvSpPr>
          <p:cNvPr id="12902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2902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370FA59-38C0-4D31-AA4C-329D0567FF39}" type="slidenum">
              <a:rPr lang="fr-FR" smtClean="0"/>
              <a:pPr eaLnBrk="1" hangingPunct="1"/>
              <a:t>108</a:t>
            </a:fld>
            <a:endParaRPr lang="fr-FR" smtClean="0"/>
          </a:p>
        </p:txBody>
      </p:sp>
      <p:sp>
        <p:nvSpPr>
          <p:cNvPr id="129029" name="Text Box 2"/>
          <p:cNvSpPr txBox="1">
            <a:spLocks noChangeArrowheads="1"/>
          </p:cNvSpPr>
          <p:nvPr/>
        </p:nvSpPr>
        <p:spPr bwMode="auto">
          <a:xfrm>
            <a:off x="76200" y="152400"/>
            <a:ext cx="90678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400" b="1" i="1">
                <a:solidFill>
                  <a:schemeClr val="accent2"/>
                </a:solidFill>
              </a:rPr>
              <a:t>    		           </a:t>
            </a:r>
            <a:r>
              <a:rPr lang="fr-FR" sz="2400" b="1" i="1"/>
              <a:t>* </a:t>
            </a:r>
            <a:r>
              <a:rPr lang="fr-FR" sz="2800" b="1" i="1" u="sng"/>
              <a:t>La Formation</a:t>
            </a:r>
            <a:r>
              <a:rPr lang="fr-FR" sz="2400" b="1" i="1"/>
              <a:t> :</a:t>
            </a:r>
          </a:p>
          <a:p>
            <a:pPr eaLnBrk="1" hangingPunct="1">
              <a:spcBef>
                <a:spcPct val="50000"/>
              </a:spcBef>
            </a:pPr>
            <a:r>
              <a:rPr lang="fr-FR" sz="2400" b="1" i="1"/>
              <a:t>     	Commencez toujours par le dernier diplôme obtenu. N ’hésitez pas à signaler l ’obtention de mentions ou le titre d ’un mémoire de maîtrise ou de thèse doctorat, en particulier si vous pensez que cela est pertinent avec le type d ’emploi recherché.</a:t>
            </a:r>
          </a:p>
          <a:p>
            <a:pPr eaLnBrk="1" hangingPunct="1">
              <a:spcBef>
                <a:spcPct val="50000"/>
              </a:spcBef>
            </a:pPr>
            <a:r>
              <a:rPr lang="fr-FR" sz="2400" b="1" i="1"/>
              <a:t>     Les langues : elles font partie intégrante du bloc d ’ informations relatives à votre formation. Sachez bien évaluer votre niveau. D ’une manière générale, on peut recensez quelques expressions susceptibles de viser au mieux le niveau du candidat:</a:t>
            </a:r>
          </a:p>
          <a:p>
            <a:pPr eaLnBrk="1" hangingPunct="1">
              <a:spcBef>
                <a:spcPct val="50000"/>
              </a:spcBef>
              <a:buFontTx/>
              <a:buChar char="•"/>
            </a:pPr>
            <a:r>
              <a:rPr lang="fr-FR" sz="2400" b="1" i="1"/>
              <a:t>    </a:t>
            </a:r>
            <a:r>
              <a:rPr lang="fr-FR" sz="2400" b="1" i="1" u="sng"/>
              <a:t>des notions</a:t>
            </a:r>
            <a:r>
              <a:rPr lang="fr-FR" sz="2400" b="1" i="1"/>
              <a:t>: s’utilise lorsque le candidat a des connaissances scolaires peu utilisées voire pas du tout dans la vie quotidienne;</a:t>
            </a:r>
          </a:p>
          <a:p>
            <a:pPr eaLnBrk="1" hangingPunct="1">
              <a:spcBef>
                <a:spcPct val="50000"/>
              </a:spcBef>
              <a:buFontTx/>
              <a:buChar char="•"/>
            </a:pPr>
            <a:r>
              <a:rPr lang="fr-FR" sz="2400" b="1" i="1"/>
              <a:t>    </a:t>
            </a:r>
            <a:r>
              <a:rPr lang="fr-FR" sz="2400" b="1" i="1" u="sng"/>
              <a:t>bonnes notions</a:t>
            </a:r>
            <a:r>
              <a:rPr lang="fr-FR" sz="2400" b="1" i="1"/>
              <a:t> : (ou très bonnes notions) s ’adapte davantage à un niveau de connaissances de langues correct mais pas du tout entretenu et qui nécessiterait un rafraîchissement;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53C17B4-2243-4FA5-AC5C-73B9F334EF1C}" type="datetime1">
              <a:rPr lang="fr-FR"/>
              <a:pPr eaLnBrk="1" hangingPunct="1"/>
              <a:t>17/09/2019</a:t>
            </a:fld>
            <a:endParaRPr lang="fr-FR" sz="1400" b="0" i="0"/>
          </a:p>
        </p:txBody>
      </p:sp>
      <p:sp>
        <p:nvSpPr>
          <p:cNvPr id="13005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005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685C798-DC0F-4CD1-BD01-1C7203D375DD}" type="slidenum">
              <a:rPr lang="fr-FR" smtClean="0"/>
              <a:pPr eaLnBrk="1" hangingPunct="1"/>
              <a:t>109</a:t>
            </a:fld>
            <a:endParaRPr lang="fr-FR" smtClean="0"/>
          </a:p>
        </p:txBody>
      </p:sp>
      <p:sp>
        <p:nvSpPr>
          <p:cNvPr id="130053" name="Text Box 2"/>
          <p:cNvSpPr txBox="1">
            <a:spLocks noChangeArrowheads="1"/>
          </p:cNvSpPr>
          <p:nvPr/>
        </p:nvSpPr>
        <p:spPr bwMode="auto">
          <a:xfrm>
            <a:off x="76200" y="228600"/>
            <a:ext cx="90678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buFontTx/>
              <a:buChar char="•"/>
            </a:pPr>
            <a:endParaRPr lang="fr-FR" sz="2400" b="1" i="1">
              <a:solidFill>
                <a:schemeClr val="accent2"/>
              </a:solidFill>
            </a:endParaRPr>
          </a:p>
          <a:p>
            <a:pPr eaLnBrk="1" hangingPunct="1">
              <a:spcBef>
                <a:spcPct val="50000"/>
              </a:spcBef>
              <a:buFontTx/>
              <a:buChar char="•"/>
            </a:pPr>
            <a:r>
              <a:rPr lang="fr-FR" sz="2400" b="1" i="1">
                <a:solidFill>
                  <a:schemeClr val="accent2"/>
                </a:solidFill>
              </a:rPr>
              <a:t>   </a:t>
            </a:r>
            <a:r>
              <a:rPr lang="fr-FR" sz="2400" b="1" i="1" u="sng"/>
              <a:t>courant</a:t>
            </a:r>
            <a:r>
              <a:rPr lang="fr-FR" sz="2400" b="1" i="1"/>
              <a:t>: s ’applique à un candidat capable de s ’exprimer sans fautes grammaticales ou syntaxiques majeures;</a:t>
            </a:r>
          </a:p>
          <a:p>
            <a:pPr eaLnBrk="1" hangingPunct="1">
              <a:spcBef>
                <a:spcPct val="50000"/>
              </a:spcBef>
              <a:buFontTx/>
              <a:buChar char="•"/>
            </a:pPr>
            <a:r>
              <a:rPr lang="fr-FR" sz="2400" b="1" i="1"/>
              <a:t>   </a:t>
            </a:r>
            <a:r>
              <a:rPr lang="fr-FR" sz="2400" b="1" i="1" u="sng"/>
              <a:t>bilingue</a:t>
            </a:r>
            <a:r>
              <a:rPr lang="fr-FR" sz="2400" b="1" i="1"/>
              <a:t>: s ’applique à une personne s ’exprimant aussi bien dans sa langue maternelle que dans la langue étrangère sélectionnée. </a:t>
            </a:r>
          </a:p>
          <a:p>
            <a:pPr eaLnBrk="1" hangingPunct="1">
              <a:spcBef>
                <a:spcPct val="50000"/>
              </a:spcBef>
            </a:pPr>
            <a:r>
              <a:rPr lang="fr-FR" sz="2400" b="1" i="1"/>
              <a:t>     N ’hésitez pas à mentionner l ’obtention de diplômes.Par exemple: si vous avez brillamment passé l ’un des examens bien réputé :         first certificate, advanced english, ,etc...</a:t>
            </a:r>
          </a:p>
          <a:p>
            <a:pPr eaLnBrk="1" hangingPunct="1">
              <a:spcBef>
                <a:spcPct val="50000"/>
              </a:spcBef>
            </a:pPr>
            <a:r>
              <a:rPr lang="fr-FR" sz="2400" b="1" i="1"/>
              <a:t>     	Les atouts techniques: la connaissances de logiciels informatiques est toujours importante à mentionner, en particulier si vous vous destinez à des métiers de l ’administration du personnel ou encore à des métiers de la formation. Là encore soyez précis et mentionnez les dernières versions connues de logiciels que vous possédez.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32BE4F5-D250-4E4C-A8A8-9A95D2176B9E}" type="datetime1">
              <a:rPr lang="fr-FR"/>
              <a:pPr eaLnBrk="1" hangingPunct="1"/>
              <a:t>17/09/2019</a:t>
            </a:fld>
            <a:endParaRPr lang="fr-FR" sz="1400" b="0" i="0"/>
          </a:p>
        </p:txBody>
      </p:sp>
      <p:sp>
        <p:nvSpPr>
          <p:cNvPr id="3174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17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8C330D4-42CC-4BEE-976A-BF9CFA312B80}" type="slidenum">
              <a:rPr lang="fr-FR" smtClean="0"/>
              <a:pPr eaLnBrk="1" hangingPunct="1"/>
              <a:t>11</a:t>
            </a:fld>
            <a:endParaRPr lang="fr-FR" smtClean="0"/>
          </a:p>
        </p:txBody>
      </p:sp>
      <p:sp>
        <p:nvSpPr>
          <p:cNvPr id="31749" name="Text Box 1026"/>
          <p:cNvSpPr txBox="1">
            <a:spLocks noChangeArrowheads="1"/>
          </p:cNvSpPr>
          <p:nvPr/>
        </p:nvSpPr>
        <p:spPr bwMode="auto">
          <a:xfrm>
            <a:off x="152400" y="369888"/>
            <a:ext cx="8763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95000"/>
              </a:lnSpc>
            </a:pPr>
            <a:r>
              <a:rPr lang="fr-FR" sz="2800" b="1" i="1"/>
              <a:t>		</a:t>
            </a:r>
            <a:r>
              <a:rPr lang="fr-FR" sz="2700" b="1" i="1" u="sng"/>
              <a:t>ATTRIBUTIONS DU DEPARTEMENT</a:t>
            </a:r>
          </a:p>
          <a:p>
            <a:pPr eaLnBrk="1" hangingPunct="1">
              <a:lnSpc>
                <a:spcPct val="95000"/>
              </a:lnSpc>
            </a:pPr>
            <a:r>
              <a:rPr lang="fr-FR" sz="2700" b="1" i="1"/>
              <a:t>  </a:t>
            </a:r>
            <a:r>
              <a:rPr lang="fr-FR" sz="2700" b="1" i="1" u="sng"/>
              <a:t>DEVELOPPEMENT DES RESSSOURCES HUMAINES</a:t>
            </a:r>
            <a:endParaRPr lang="fr-FR" sz="2600" b="1" i="1"/>
          </a:p>
          <a:p>
            <a:pPr eaLnBrk="1" hangingPunct="1">
              <a:lnSpc>
                <a:spcPct val="75000"/>
              </a:lnSpc>
            </a:pPr>
            <a:endParaRPr lang="fr-FR" sz="2400" b="1" i="1"/>
          </a:p>
          <a:p>
            <a:pPr eaLnBrk="1" hangingPunct="1">
              <a:lnSpc>
                <a:spcPct val="115000"/>
              </a:lnSpc>
            </a:pPr>
            <a:endParaRPr lang="fr-FR" sz="2400" b="1" i="1"/>
          </a:p>
          <a:p>
            <a:pPr eaLnBrk="1" hangingPunct="1">
              <a:lnSpc>
                <a:spcPct val="155000"/>
              </a:lnSpc>
            </a:pPr>
            <a:r>
              <a:rPr lang="fr-FR" sz="2400" b="1" i="1"/>
              <a:t>* Élaborer la définition de la politique du développement des RH</a:t>
            </a:r>
          </a:p>
          <a:p>
            <a:pPr eaLnBrk="1" hangingPunct="1">
              <a:lnSpc>
                <a:spcPct val="155000"/>
              </a:lnSpc>
            </a:pPr>
            <a:r>
              <a:rPr lang="fr-FR" sz="2400" b="1" i="1"/>
              <a:t>* Préparation du Budget Développement RH  :                                                  </a:t>
            </a:r>
            <a:br>
              <a:rPr lang="fr-FR" sz="2400" b="1" i="1"/>
            </a:br>
            <a:r>
              <a:rPr lang="fr-FR" sz="2400" b="1" i="1"/>
              <a:t> ( Rémun., Formation, Communication Interne, Accompagnement )</a:t>
            </a:r>
          </a:p>
          <a:p>
            <a:pPr eaLnBrk="1" hangingPunct="1">
              <a:lnSpc>
                <a:spcPct val="155000"/>
              </a:lnSpc>
            </a:pPr>
            <a:r>
              <a:rPr lang="fr-FR" sz="2400" b="1" i="1"/>
              <a:t>* Élaborer les description de postes et définitions de fonction de </a:t>
            </a:r>
            <a:br>
              <a:rPr lang="fr-FR" sz="2400" b="1" i="1"/>
            </a:br>
            <a:r>
              <a:rPr lang="fr-FR" sz="2400" b="1" i="1"/>
              <a:t>   l’ensemble des postes,</a:t>
            </a:r>
          </a:p>
          <a:p>
            <a:pPr eaLnBrk="1" hangingPunct="1">
              <a:lnSpc>
                <a:spcPct val="155000"/>
              </a:lnSpc>
            </a:pPr>
            <a:r>
              <a:rPr lang="fr-FR" sz="2400" b="1" i="1"/>
              <a:t>* Élaborer les</a:t>
            </a:r>
            <a:r>
              <a:rPr lang="fr-FR"/>
              <a:t> </a:t>
            </a:r>
            <a:r>
              <a:rPr lang="fr-FR" sz="2400" b="1" i="1"/>
              <a:t>référentiels de compétences par famille d’emploi</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49A3E6A-4777-4F87-99F3-79FE1F21D63E}" type="datetime1">
              <a:rPr lang="fr-FR"/>
              <a:pPr eaLnBrk="1" hangingPunct="1"/>
              <a:t>17/09/2019</a:t>
            </a:fld>
            <a:endParaRPr lang="fr-FR" sz="1400" b="0" i="0"/>
          </a:p>
        </p:txBody>
      </p:sp>
      <p:sp>
        <p:nvSpPr>
          <p:cNvPr id="13107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107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7F7E6E8-1129-4000-91B1-A3670E2D7535}" type="slidenum">
              <a:rPr lang="fr-FR" smtClean="0"/>
              <a:pPr eaLnBrk="1" hangingPunct="1"/>
              <a:t>110</a:t>
            </a:fld>
            <a:endParaRPr lang="fr-FR" smtClean="0"/>
          </a:p>
        </p:txBody>
      </p:sp>
      <p:sp>
        <p:nvSpPr>
          <p:cNvPr id="131077" name="Text Box 2"/>
          <p:cNvSpPr txBox="1">
            <a:spLocks noChangeArrowheads="1"/>
          </p:cNvSpPr>
          <p:nvPr/>
        </p:nvSpPr>
        <p:spPr bwMode="auto">
          <a:xfrm>
            <a:off x="76200" y="228600"/>
            <a:ext cx="90678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400" b="1" i="1">
                <a:solidFill>
                  <a:schemeClr val="accent2"/>
                </a:solidFill>
              </a:rPr>
              <a:t>     		       </a:t>
            </a:r>
            <a:r>
              <a:rPr lang="fr-FR" sz="2800" b="1" i="1"/>
              <a:t>* R</a:t>
            </a:r>
            <a:r>
              <a:rPr lang="fr-FR" sz="2800" b="1" i="1" u="sng"/>
              <a:t>ubrique : Divers</a:t>
            </a:r>
            <a:endParaRPr lang="fr-FR" sz="2400" b="1" i="1"/>
          </a:p>
          <a:p>
            <a:pPr eaLnBrk="1" hangingPunct="1">
              <a:lnSpc>
                <a:spcPct val="95000"/>
              </a:lnSpc>
              <a:spcBef>
                <a:spcPct val="50000"/>
              </a:spcBef>
            </a:pPr>
            <a:r>
              <a:rPr lang="fr-FR" sz="2400" b="1" i="1"/>
              <a:t>     Contrairement à ce que l ’on pourrait croire à la lecture de certains CV, la rubrique divers n ’est pas un abominable fourre-tout.             Au contraire, cette rubrique doit permettre à votre recruteur de relever des qualités et des compétences supplémentaires qui n ’apparaissent pas forcément au travers d ’autres informations de votre document.   Là encore, la précision est de rigueur.Vous êtes passionné de littérature : parfait. Mais ne vous contentez pas de marquer le  mot «lecture» qui ne veut rien dire.Précisez plutôt vos domaines de prédilection: romans policiers français contemporains, essais,etc...</a:t>
            </a:r>
          </a:p>
          <a:p>
            <a:pPr eaLnBrk="1" hangingPunct="1">
              <a:lnSpc>
                <a:spcPct val="95000"/>
              </a:lnSpc>
              <a:spcBef>
                <a:spcPct val="50000"/>
              </a:spcBef>
            </a:pPr>
            <a:r>
              <a:rPr lang="fr-FR" sz="2400" b="1" i="1"/>
              <a:t>   Outres d éventuels hobbies ou sports, vous pouvez toujours mentionner votre participation à des associations, et en particulier, la place prise dans ce type d ’activités: président, trésorier,etc...</a:t>
            </a:r>
          </a:p>
          <a:p>
            <a:pPr eaLnBrk="1" hangingPunct="1">
              <a:lnSpc>
                <a:spcPct val="95000"/>
              </a:lnSpc>
              <a:spcBef>
                <a:spcPct val="50000"/>
              </a:spcBef>
            </a:pPr>
            <a:r>
              <a:rPr lang="fr-FR" sz="2400" b="1" i="1"/>
              <a:t>   Attention cependant: une éventuelle participation à des cercles politiques ou religieux n’est pas toujours utile à mentionner…</a:t>
            </a:r>
            <a:r>
              <a:rPr lang="fr-FR" sz="2400" b="1" i="1">
                <a:solidFill>
                  <a:schemeClr val="accent2"/>
                </a:solidFill>
              </a:rPr>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35DF905-5A7F-486F-8456-1FD200363173}" type="datetime1">
              <a:rPr lang="fr-FR"/>
              <a:pPr eaLnBrk="1" hangingPunct="1"/>
              <a:t>17/09/2019</a:t>
            </a:fld>
            <a:endParaRPr lang="fr-FR" sz="1400" b="0" i="0"/>
          </a:p>
        </p:txBody>
      </p:sp>
      <p:sp>
        <p:nvSpPr>
          <p:cNvPr id="13209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210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F6E478F-6747-4136-B5DA-1FF73B429E9A}" type="slidenum">
              <a:rPr lang="fr-FR" smtClean="0"/>
              <a:pPr eaLnBrk="1" hangingPunct="1"/>
              <a:t>111</a:t>
            </a:fld>
            <a:endParaRPr lang="fr-FR" smtClean="0"/>
          </a:p>
        </p:txBody>
      </p:sp>
      <p:sp>
        <p:nvSpPr>
          <p:cNvPr id="132101" name="Text Box 2"/>
          <p:cNvSpPr txBox="1">
            <a:spLocks noChangeArrowheads="1"/>
          </p:cNvSpPr>
          <p:nvPr/>
        </p:nvSpPr>
        <p:spPr bwMode="auto">
          <a:xfrm>
            <a:off x="76200" y="228600"/>
            <a:ext cx="90678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400" b="1" i="1">
                <a:solidFill>
                  <a:schemeClr val="accent2"/>
                </a:solidFill>
              </a:rPr>
              <a:t>      </a:t>
            </a:r>
          </a:p>
          <a:p>
            <a:pPr eaLnBrk="1" hangingPunct="1">
              <a:lnSpc>
                <a:spcPct val="80000"/>
              </a:lnSpc>
              <a:spcBef>
                <a:spcPct val="50000"/>
              </a:spcBef>
            </a:pPr>
            <a:r>
              <a:rPr lang="fr-FR" sz="2800" b="1" i="1">
                <a:solidFill>
                  <a:schemeClr val="accent2"/>
                </a:solidFill>
              </a:rPr>
              <a:t>		</a:t>
            </a:r>
            <a:r>
              <a:rPr lang="fr-FR" sz="2800" b="1" i="1" u="sng"/>
              <a:t>Quelques remarques sur la forme:</a:t>
            </a:r>
          </a:p>
          <a:p>
            <a:pPr eaLnBrk="1" hangingPunct="1">
              <a:lnSpc>
                <a:spcPct val="45000"/>
              </a:lnSpc>
              <a:spcBef>
                <a:spcPct val="50000"/>
              </a:spcBef>
            </a:pPr>
            <a:endParaRPr lang="fr-FR" sz="2400" b="1" i="1"/>
          </a:p>
          <a:p>
            <a:pPr eaLnBrk="1" hangingPunct="1">
              <a:spcBef>
                <a:spcPct val="50000"/>
              </a:spcBef>
            </a:pPr>
            <a:r>
              <a:rPr lang="fr-FR" sz="2400" b="1" i="1"/>
              <a:t>       	N ’abusez des fioritures inutiles: logos, formes originales,      CV colorés, en colonnes,etc...</a:t>
            </a:r>
          </a:p>
          <a:p>
            <a:pPr eaLnBrk="1" hangingPunct="1">
              <a:spcBef>
                <a:spcPct val="50000"/>
              </a:spcBef>
            </a:pPr>
            <a:r>
              <a:rPr lang="fr-FR" sz="2400" b="1" i="1"/>
              <a:t>	En revanche, le CV doit toujours être dactylographié.</a:t>
            </a:r>
          </a:p>
          <a:p>
            <a:pPr eaLnBrk="1" hangingPunct="1">
              <a:spcBef>
                <a:spcPct val="50000"/>
              </a:spcBef>
            </a:pPr>
            <a:r>
              <a:rPr lang="fr-FR" sz="2400" b="1" i="1"/>
              <a:t>           Pour les débutants, ne dépassez pas une page.le passage à un CV de deux pages ne se justifie qu ’après un expérience de dix années.</a:t>
            </a:r>
          </a:p>
          <a:p>
            <a:pPr eaLnBrk="1" hangingPunct="1">
              <a:spcBef>
                <a:spcPct val="50000"/>
              </a:spcBef>
            </a:pPr>
            <a:r>
              <a:rPr lang="fr-FR" sz="2400" b="1" i="1"/>
              <a:t>	Les tirets ou autres points sont conseillés: ils permettent de cibler immédiatement les actions entreprises ou les diplômes. 	</a:t>
            </a:r>
          </a:p>
          <a:p>
            <a:pPr eaLnBrk="1" hangingPunct="1">
              <a:spcBef>
                <a:spcPct val="50000"/>
              </a:spcBef>
            </a:pPr>
            <a:r>
              <a:rPr lang="fr-FR" sz="2400" b="1" i="1"/>
              <a:t>	Quant à la photo , elle n ’est pas obligatoire. Mais si vous choisissez d ’en mettre une, évitez la photo de famille ou celle de vos dernières vacances à la plage.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43A1DD1-709A-47E4-A264-C26E3D543F57}" type="datetime1">
              <a:rPr lang="fr-FR"/>
              <a:pPr eaLnBrk="1" hangingPunct="1"/>
              <a:t>17/09/2019</a:t>
            </a:fld>
            <a:endParaRPr lang="fr-FR" sz="1400" b="0" i="0"/>
          </a:p>
        </p:txBody>
      </p:sp>
      <p:sp>
        <p:nvSpPr>
          <p:cNvPr id="13312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312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78EFD13-93A8-4DD7-8402-DF2E0807F2EC}" type="slidenum">
              <a:rPr lang="fr-FR" smtClean="0"/>
              <a:pPr eaLnBrk="1" hangingPunct="1"/>
              <a:t>112</a:t>
            </a:fld>
            <a:endParaRPr lang="fr-FR" smtClean="0"/>
          </a:p>
        </p:txBody>
      </p:sp>
      <p:sp>
        <p:nvSpPr>
          <p:cNvPr id="133125" name="Text Box 2"/>
          <p:cNvSpPr txBox="1">
            <a:spLocks noChangeArrowheads="1"/>
          </p:cNvSpPr>
          <p:nvPr/>
        </p:nvSpPr>
        <p:spPr bwMode="auto">
          <a:xfrm>
            <a:off x="363538" y="1700213"/>
            <a:ext cx="8312150" cy="3400425"/>
          </a:xfrm>
          <a:prstGeom prst="rect">
            <a:avLst/>
          </a:prstGeom>
          <a:solidFill>
            <a:srgbClr val="FFFF66"/>
          </a:solidFill>
          <a:ln w="952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0000"/>
              </a:lnSpc>
              <a:spcBef>
                <a:spcPct val="50000"/>
              </a:spcBef>
            </a:pPr>
            <a:r>
              <a:rPr lang="fr-FR" sz="4400" b="1" i="1"/>
              <a:t> </a:t>
            </a:r>
          </a:p>
          <a:p>
            <a:pPr algn="ctr" eaLnBrk="1" hangingPunct="1">
              <a:lnSpc>
                <a:spcPct val="90000"/>
              </a:lnSpc>
              <a:spcBef>
                <a:spcPct val="50000"/>
              </a:spcBef>
            </a:pPr>
            <a:r>
              <a:rPr lang="fr-FR" sz="4400" b="1" i="1" u="sng"/>
              <a:t>II-PROCESSUS DE DESCRIPTIION DE POSTES</a:t>
            </a:r>
            <a:r>
              <a:rPr lang="fr-FR" sz="4400" b="1" i="1"/>
              <a:t> :</a:t>
            </a:r>
            <a:r>
              <a:rPr lang="fr-FR" sz="3200" b="1" i="1"/>
              <a:t> </a:t>
            </a:r>
          </a:p>
          <a:p>
            <a:pPr algn="ctr" eaLnBrk="1" hangingPunct="1">
              <a:lnSpc>
                <a:spcPct val="160000"/>
              </a:lnSpc>
              <a:spcBef>
                <a:spcPct val="50000"/>
              </a:spcBef>
            </a:pPr>
            <a:endParaRPr lang="fr-FR" sz="3600" b="1" i="1"/>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A4C5483-6CA6-488A-BB20-AE3B8525A996}" type="datetime1">
              <a:rPr lang="fr-FR"/>
              <a:pPr eaLnBrk="1" hangingPunct="1"/>
              <a:t>17/09/2019</a:t>
            </a:fld>
            <a:endParaRPr lang="fr-FR" sz="1400" b="0" i="0"/>
          </a:p>
        </p:txBody>
      </p:sp>
      <p:sp>
        <p:nvSpPr>
          <p:cNvPr id="13414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41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37C42D2-CFF4-4367-AD37-C531382C6790}" type="slidenum">
              <a:rPr lang="fr-FR" smtClean="0"/>
              <a:pPr eaLnBrk="1" hangingPunct="1"/>
              <a:t>113</a:t>
            </a:fld>
            <a:endParaRPr lang="fr-FR" smtClean="0"/>
          </a:p>
        </p:txBody>
      </p:sp>
      <p:sp>
        <p:nvSpPr>
          <p:cNvPr id="134149"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34150" name="Text Box 3"/>
          <p:cNvSpPr txBox="1">
            <a:spLocks noChangeArrowheads="1"/>
          </p:cNvSpPr>
          <p:nvPr/>
        </p:nvSpPr>
        <p:spPr bwMode="auto">
          <a:xfrm>
            <a:off x="152400" y="152400"/>
            <a:ext cx="88392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800" b="1" i="1" u="sng"/>
              <a:t>PLAN </a:t>
            </a:r>
          </a:p>
          <a:p>
            <a:pPr algn="ctr" eaLnBrk="1" hangingPunct="1">
              <a:spcBef>
                <a:spcPct val="50000"/>
              </a:spcBef>
            </a:pPr>
            <a:endParaRPr lang="fr-FR" b="1" i="1">
              <a:solidFill>
                <a:schemeClr val="accent2"/>
              </a:solidFill>
            </a:endParaRPr>
          </a:p>
          <a:p>
            <a:pPr eaLnBrk="1" hangingPunct="1">
              <a:spcBef>
                <a:spcPct val="50000"/>
              </a:spcBef>
            </a:pPr>
            <a:r>
              <a:rPr lang="fr-FR" sz="2400" b="1" i="1">
                <a:solidFill>
                  <a:schemeClr val="accent2"/>
                </a:solidFill>
              </a:rPr>
              <a:t>I        Pourquoi décrire un poste ?</a:t>
            </a:r>
          </a:p>
          <a:p>
            <a:pPr eaLnBrk="1" hangingPunct="1">
              <a:spcBef>
                <a:spcPct val="50000"/>
              </a:spcBef>
            </a:pPr>
            <a:r>
              <a:rPr lang="fr-FR" sz="2400" b="1" i="1">
                <a:solidFill>
                  <a:schemeClr val="accent2"/>
                </a:solidFill>
              </a:rPr>
              <a:t>II      Qu’est ce qu’un descriptif de poste ?</a:t>
            </a:r>
          </a:p>
          <a:p>
            <a:pPr eaLnBrk="1" hangingPunct="1">
              <a:spcBef>
                <a:spcPct val="50000"/>
              </a:spcBef>
            </a:pPr>
            <a:r>
              <a:rPr lang="fr-FR" sz="2400" b="1" i="1">
                <a:solidFill>
                  <a:schemeClr val="accent2"/>
                </a:solidFill>
              </a:rPr>
              <a:t>III     Les 11 étapes du processus</a:t>
            </a:r>
          </a:p>
          <a:p>
            <a:pPr eaLnBrk="1" hangingPunct="1">
              <a:spcBef>
                <a:spcPct val="50000"/>
              </a:spcBef>
            </a:pPr>
            <a:r>
              <a:rPr lang="fr-FR" sz="2400" b="1" i="1">
                <a:solidFill>
                  <a:schemeClr val="accent2"/>
                </a:solidFill>
              </a:rPr>
              <a:t>IV     Méthodes d ’analyse du poste</a:t>
            </a:r>
          </a:p>
          <a:p>
            <a:pPr eaLnBrk="1" hangingPunct="1">
              <a:spcBef>
                <a:spcPct val="50000"/>
              </a:spcBef>
            </a:pPr>
            <a:r>
              <a:rPr lang="fr-FR" sz="2400" b="1" i="1">
                <a:solidFill>
                  <a:schemeClr val="accent2"/>
                </a:solidFill>
              </a:rPr>
              <a:t>V      Exemple d ’une fiche de poste type</a:t>
            </a:r>
          </a:p>
          <a:p>
            <a:pPr eaLnBrk="1" hangingPunct="1">
              <a:spcBef>
                <a:spcPct val="50000"/>
              </a:spcBef>
            </a:pPr>
            <a:r>
              <a:rPr lang="fr-FR" sz="2400" b="1" i="1">
                <a:solidFill>
                  <a:schemeClr val="accent2"/>
                </a:solidFill>
              </a:rPr>
              <a:t>VI    Conditions de réussite pour la mise en place du dispositif</a:t>
            </a:r>
          </a:p>
          <a:p>
            <a:pPr eaLnBrk="1" hangingPunct="1">
              <a:spcBef>
                <a:spcPct val="50000"/>
              </a:spcBef>
            </a:pPr>
            <a:r>
              <a:rPr lang="fr-FR" sz="2400" b="1" i="1">
                <a:solidFill>
                  <a:schemeClr val="accent2"/>
                </a:solidFill>
              </a:rPr>
              <a:t>VII   Modèles de descriptifs : Cas pratique </a:t>
            </a:r>
          </a:p>
          <a:p>
            <a:pPr eaLnBrk="1" hangingPunct="1">
              <a:spcBef>
                <a:spcPct val="50000"/>
              </a:spcBef>
            </a:pPr>
            <a:r>
              <a:rPr lang="fr-FR" sz="2400" b="1" i="1">
                <a:solidFill>
                  <a:schemeClr val="accent2"/>
                </a:solidFill>
              </a:rPr>
              <a:t>VIII  Cas pratiques de Fiches de poste : d ’un DRH, DF,   </a:t>
            </a:r>
            <a:br>
              <a:rPr lang="fr-FR" sz="2400" b="1" i="1">
                <a:solidFill>
                  <a:schemeClr val="accent2"/>
                </a:solidFill>
              </a:rPr>
            </a:br>
            <a:r>
              <a:rPr lang="fr-FR" sz="2400" b="1" i="1">
                <a:solidFill>
                  <a:schemeClr val="accent2"/>
                </a:solidFill>
              </a:rPr>
              <a:t>         Responsable Marketing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D24C608-57F5-437F-BD79-D2FABED748FE}" type="datetime1">
              <a:rPr lang="fr-FR"/>
              <a:pPr eaLnBrk="1" hangingPunct="1"/>
              <a:t>17/09/2019</a:t>
            </a:fld>
            <a:endParaRPr lang="fr-FR" sz="1400" b="0" i="0"/>
          </a:p>
        </p:txBody>
      </p:sp>
      <p:sp>
        <p:nvSpPr>
          <p:cNvPr id="13517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517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B581940-4E30-40E8-AAE1-60174D50C0DA}" type="slidenum">
              <a:rPr lang="fr-FR" smtClean="0"/>
              <a:pPr eaLnBrk="1" hangingPunct="1"/>
              <a:t>114</a:t>
            </a:fld>
            <a:endParaRPr lang="fr-FR" smtClean="0"/>
          </a:p>
        </p:txBody>
      </p:sp>
      <p:sp>
        <p:nvSpPr>
          <p:cNvPr id="135173" name="Rectangle 2"/>
          <p:cNvSpPr>
            <a:spLocks noGrp="1" noChangeArrowheads="1"/>
          </p:cNvSpPr>
          <p:nvPr>
            <p:ph type="title"/>
          </p:nvPr>
        </p:nvSpPr>
        <p:spPr>
          <a:xfrm>
            <a:off x="228600" y="304800"/>
            <a:ext cx="8382000" cy="1143000"/>
          </a:xfrm>
        </p:spPr>
        <p:txBody>
          <a:bodyPr/>
          <a:lstStyle/>
          <a:p>
            <a:pPr eaLnBrk="1" hangingPunct="1"/>
            <a:r>
              <a:rPr lang="fr-FR" sz="2800" b="1" i="1" u="sng" smtClean="0">
                <a:solidFill>
                  <a:schemeClr val="accent2"/>
                </a:solidFill>
              </a:rPr>
              <a:t>I - POURQUOI DECRIRE UN POSTE ? </a:t>
            </a:r>
            <a:endParaRPr lang="fr-FR" sz="4800" b="1" smtClean="0">
              <a:solidFill>
                <a:schemeClr val="accent2"/>
              </a:solidFill>
            </a:endParaRPr>
          </a:p>
        </p:txBody>
      </p:sp>
      <p:sp>
        <p:nvSpPr>
          <p:cNvPr id="135174" name="Text Box 3"/>
          <p:cNvSpPr txBox="1">
            <a:spLocks noChangeArrowheads="1"/>
          </p:cNvSpPr>
          <p:nvPr/>
        </p:nvSpPr>
        <p:spPr bwMode="auto">
          <a:xfrm>
            <a:off x="76200" y="1524000"/>
            <a:ext cx="899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5000"/>
              </a:lnSpc>
              <a:spcBef>
                <a:spcPct val="50000"/>
              </a:spcBef>
            </a:pPr>
            <a:r>
              <a:rPr lang="fr-FR" sz="2400" b="1" i="1"/>
              <a:t>1 - </a:t>
            </a:r>
            <a:r>
              <a:rPr lang="fr-FR" sz="2400" b="1" i="1" u="sng"/>
              <a:t>D’abord, le descriptif de poste</a:t>
            </a:r>
            <a:r>
              <a:rPr lang="fr-FR" sz="2400" b="1" i="1"/>
              <a:t> constitue à la fois un point de départ et un point d’aboutissement :</a:t>
            </a:r>
          </a:p>
          <a:p>
            <a:pPr eaLnBrk="1" hangingPunct="1">
              <a:lnSpc>
                <a:spcPct val="125000"/>
              </a:lnSpc>
              <a:spcBef>
                <a:spcPct val="50000"/>
              </a:spcBef>
            </a:pPr>
            <a:r>
              <a:rPr lang="fr-FR" sz="2400" b="1" i="1"/>
              <a:t>	* </a:t>
            </a:r>
            <a:r>
              <a:rPr lang="fr-FR" sz="2400" b="1" i="1" u="sng"/>
              <a:t>Un point de départ</a:t>
            </a:r>
            <a:r>
              <a:rPr lang="fr-FR" sz="2400" b="1" i="1"/>
              <a:t>  : pour le recrutement, l ’organisation        ( relations hiérarchiques et fonctionnelles ), la compréhension de la mission de chaque poste et la clarification des attributions de chacun. </a:t>
            </a:r>
          </a:p>
          <a:p>
            <a:pPr eaLnBrk="1" hangingPunct="1">
              <a:lnSpc>
                <a:spcPct val="125000"/>
              </a:lnSpc>
              <a:spcBef>
                <a:spcPct val="50000"/>
              </a:spcBef>
            </a:pPr>
            <a:r>
              <a:rPr lang="fr-FR" sz="2400" b="1" i="1"/>
              <a:t>	* </a:t>
            </a:r>
            <a:r>
              <a:rPr lang="fr-FR" sz="2400" b="1" i="1" u="sng"/>
              <a:t>Un point d ’aboutissement</a:t>
            </a:r>
            <a:r>
              <a:rPr lang="fr-FR" sz="2400" b="1" i="1"/>
              <a:t>  : pour  l’évaluation et la classification des postes, l ’élaboration du système de rémunération, l ’évaluation des compétences, l’identification des besoins de formation et enfin la gestion de carrières ( hauts potentiels ).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1249FCF-4990-4D12-B24F-A3477C43E301}" type="datetime1">
              <a:rPr lang="fr-FR"/>
              <a:pPr eaLnBrk="1" hangingPunct="1"/>
              <a:t>17/09/2019</a:t>
            </a:fld>
            <a:endParaRPr lang="fr-FR" sz="1400" b="0" i="0"/>
          </a:p>
        </p:txBody>
      </p:sp>
      <p:sp>
        <p:nvSpPr>
          <p:cNvPr id="13619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619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477A6E7-A49F-4D7E-8455-E52C78F2331C}" type="slidenum">
              <a:rPr lang="fr-FR" smtClean="0"/>
              <a:pPr eaLnBrk="1" hangingPunct="1"/>
              <a:t>115</a:t>
            </a:fld>
            <a:endParaRPr lang="fr-FR" smtClean="0"/>
          </a:p>
        </p:txBody>
      </p:sp>
      <p:sp>
        <p:nvSpPr>
          <p:cNvPr id="136197" name="Text Box 2"/>
          <p:cNvSpPr txBox="1">
            <a:spLocks noChangeArrowheads="1"/>
          </p:cNvSpPr>
          <p:nvPr/>
        </p:nvSpPr>
        <p:spPr bwMode="auto">
          <a:xfrm>
            <a:off x="609600" y="603250"/>
            <a:ext cx="7696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800" b="1" i="1" u="sng">
                <a:solidFill>
                  <a:schemeClr val="accent2"/>
                </a:solidFill>
              </a:rPr>
              <a:t>I - POURQUOI DECRIRE UN POSTE ? </a:t>
            </a:r>
            <a:r>
              <a:rPr lang="fr-FR" sz="2400" b="1" i="1" u="sng">
                <a:solidFill>
                  <a:schemeClr val="accent2"/>
                </a:solidFill>
              </a:rPr>
              <a:t>( SUITE )</a:t>
            </a:r>
            <a:endParaRPr lang="fr-FR" sz="2800" b="1">
              <a:solidFill>
                <a:srgbClr val="CC0000"/>
              </a:solidFill>
            </a:endParaRPr>
          </a:p>
          <a:p>
            <a:pPr algn="ctr" eaLnBrk="1" hangingPunct="1">
              <a:lnSpc>
                <a:spcPct val="0"/>
              </a:lnSpc>
              <a:spcBef>
                <a:spcPct val="50000"/>
              </a:spcBef>
            </a:pPr>
            <a:endParaRPr lang="fr-FR" sz="2400">
              <a:solidFill>
                <a:srgbClr val="CC0000"/>
              </a:solidFill>
            </a:endParaRPr>
          </a:p>
        </p:txBody>
      </p:sp>
      <p:sp>
        <p:nvSpPr>
          <p:cNvPr id="136198" name="Text Box 3"/>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36199" name="Text Box 4"/>
          <p:cNvSpPr txBox="1">
            <a:spLocks noChangeArrowheads="1"/>
          </p:cNvSpPr>
          <p:nvPr/>
        </p:nvSpPr>
        <p:spPr bwMode="auto">
          <a:xfrm>
            <a:off x="152400" y="1565275"/>
            <a:ext cx="8839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0000"/>
              </a:lnSpc>
              <a:spcBef>
                <a:spcPct val="20000"/>
              </a:spcBef>
            </a:pPr>
            <a:r>
              <a:rPr lang="fr-FR" sz="2400" b="1" i="1"/>
              <a:t>2</a:t>
            </a:r>
            <a:r>
              <a:rPr lang="fr-FR" sz="2400" b="1"/>
              <a:t> - </a:t>
            </a:r>
            <a:r>
              <a:rPr lang="fr-FR" sz="2400" b="1" i="1" u="sng"/>
              <a:t>Ensuite parce que les postes et  la structure organisationnelle</a:t>
            </a:r>
            <a:r>
              <a:rPr lang="fr-FR" sz="2400" b="1" i="1"/>
              <a:t>    </a:t>
            </a:r>
            <a:br>
              <a:rPr lang="fr-FR" sz="2400" b="1" i="1"/>
            </a:br>
            <a:r>
              <a:rPr lang="fr-FR" sz="2400" b="1" i="1"/>
              <a:t>      </a:t>
            </a:r>
            <a:r>
              <a:rPr lang="fr-FR" sz="2400" b="1" i="1" u="sng"/>
              <a:t>évoluent </a:t>
            </a:r>
            <a:r>
              <a:rPr lang="fr-FR" sz="2400" b="1" i="1"/>
              <a:t>:</a:t>
            </a:r>
          </a:p>
          <a:p>
            <a:pPr eaLnBrk="1" hangingPunct="1">
              <a:lnSpc>
                <a:spcPct val="0"/>
              </a:lnSpc>
              <a:spcBef>
                <a:spcPct val="20000"/>
              </a:spcBef>
            </a:pPr>
            <a:endParaRPr lang="fr-FR" sz="2400" b="1" i="1"/>
          </a:p>
          <a:p>
            <a:pPr eaLnBrk="1" hangingPunct="1">
              <a:lnSpc>
                <a:spcPct val="120000"/>
              </a:lnSpc>
              <a:spcBef>
                <a:spcPct val="20000"/>
              </a:spcBef>
            </a:pPr>
            <a:r>
              <a:rPr lang="fr-FR" sz="2400" b="1" i="1"/>
              <a:t> 	Compte tenu de l’évolution du progrès économique et le développement continu de l’automatisation , sur le plan technologique, des outils et équipements de production, la spécialisation cède la place à la polyvalence, d’où  la nécessité </a:t>
            </a:r>
            <a:br>
              <a:rPr lang="fr-FR" sz="2400" b="1" i="1"/>
            </a:br>
            <a:r>
              <a:rPr lang="fr-FR" sz="2400" b="1" i="1"/>
              <a:t> d’une mise à jour régulière de </a:t>
            </a:r>
            <a:r>
              <a:rPr lang="fr-FR" sz="2400" b="1" i="1" u="sng"/>
              <a:t>la structure organisationnelle</a:t>
            </a:r>
            <a:r>
              <a:rPr lang="fr-FR" sz="2400" b="1" i="1"/>
              <a:t> et la l‘actualisation des descriptifs de postes et ce en fonction de la nouvelle répartition des rôles et des responsabilités.      </a:t>
            </a:r>
            <a:br>
              <a:rPr lang="fr-FR" sz="2400" b="1" i="1"/>
            </a:br>
            <a:endParaRPr lang="fr-FR" sz="2400" b="1" i="1"/>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7B67296-FDC0-4ABC-AF10-D0502384A009}" type="datetime1">
              <a:rPr lang="fr-FR"/>
              <a:pPr eaLnBrk="1" hangingPunct="1"/>
              <a:t>17/09/2019</a:t>
            </a:fld>
            <a:endParaRPr lang="fr-FR" sz="1400" b="0" i="0"/>
          </a:p>
        </p:txBody>
      </p:sp>
      <p:sp>
        <p:nvSpPr>
          <p:cNvPr id="13721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722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6C19EE-9E12-4027-830C-AFCD64C53682}" type="slidenum">
              <a:rPr lang="fr-FR" smtClean="0"/>
              <a:pPr eaLnBrk="1" hangingPunct="1"/>
              <a:t>116</a:t>
            </a:fld>
            <a:endParaRPr lang="fr-FR" smtClean="0"/>
          </a:p>
        </p:txBody>
      </p:sp>
      <p:sp>
        <p:nvSpPr>
          <p:cNvPr id="137221" name="Text Box 2"/>
          <p:cNvSpPr txBox="1">
            <a:spLocks noChangeArrowheads="1"/>
          </p:cNvSpPr>
          <p:nvPr/>
        </p:nvSpPr>
        <p:spPr bwMode="auto">
          <a:xfrm>
            <a:off x="533400" y="304800"/>
            <a:ext cx="8458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50000"/>
              </a:spcBef>
            </a:pPr>
            <a:r>
              <a:rPr lang="fr-FR" sz="2800" b="1" i="1" u="sng">
                <a:solidFill>
                  <a:schemeClr val="accent2"/>
                </a:solidFill>
              </a:rPr>
              <a:t>I - POURQUOI DECRIRE UN POSTE ? </a:t>
            </a:r>
            <a:r>
              <a:rPr lang="fr-FR" sz="2400" b="1" i="1" u="sng">
                <a:solidFill>
                  <a:schemeClr val="accent2"/>
                </a:solidFill>
              </a:rPr>
              <a:t>( SUITE )</a:t>
            </a:r>
            <a:endParaRPr lang="fr-FR" sz="2800" b="1">
              <a:solidFill>
                <a:srgbClr val="CC0000"/>
              </a:solidFill>
            </a:endParaRPr>
          </a:p>
        </p:txBody>
      </p:sp>
      <p:sp>
        <p:nvSpPr>
          <p:cNvPr id="137222" name="Text Box 3"/>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37223" name="Text Box 4"/>
          <p:cNvSpPr txBox="1">
            <a:spLocks noChangeArrowheads="1"/>
          </p:cNvSpPr>
          <p:nvPr/>
        </p:nvSpPr>
        <p:spPr bwMode="auto">
          <a:xfrm>
            <a:off x="2209800" y="11430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t>LA DESCRIPTION DE POSTES</a:t>
            </a:r>
            <a:endParaRPr lang="fr-FR" b="1"/>
          </a:p>
        </p:txBody>
      </p:sp>
      <p:sp>
        <p:nvSpPr>
          <p:cNvPr id="137224" name="Text Box 5"/>
          <p:cNvSpPr txBox="1">
            <a:spLocks noChangeArrowheads="1"/>
          </p:cNvSpPr>
          <p:nvPr/>
        </p:nvSpPr>
        <p:spPr bwMode="auto">
          <a:xfrm>
            <a:off x="171450" y="3143250"/>
            <a:ext cx="21336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L’ORGANISATION</a:t>
            </a:r>
          </a:p>
        </p:txBody>
      </p:sp>
      <p:sp>
        <p:nvSpPr>
          <p:cNvPr id="137225" name="Text Box 6"/>
          <p:cNvSpPr txBox="1">
            <a:spLocks noChangeArrowheads="1"/>
          </p:cNvSpPr>
          <p:nvPr/>
        </p:nvSpPr>
        <p:spPr bwMode="auto">
          <a:xfrm>
            <a:off x="171450" y="2524125"/>
            <a:ext cx="21336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LA FORMATION</a:t>
            </a:r>
          </a:p>
        </p:txBody>
      </p:sp>
      <p:sp>
        <p:nvSpPr>
          <p:cNvPr id="137226" name="Text Box 7"/>
          <p:cNvSpPr txBox="1">
            <a:spLocks noChangeArrowheads="1"/>
          </p:cNvSpPr>
          <p:nvPr/>
        </p:nvSpPr>
        <p:spPr bwMode="auto">
          <a:xfrm>
            <a:off x="171450" y="1895475"/>
            <a:ext cx="21336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LE RECRUTEMENT</a:t>
            </a:r>
          </a:p>
        </p:txBody>
      </p:sp>
      <p:sp>
        <p:nvSpPr>
          <p:cNvPr id="137227" name="Text Box 8"/>
          <p:cNvSpPr txBox="1">
            <a:spLocks noChangeArrowheads="1"/>
          </p:cNvSpPr>
          <p:nvPr/>
        </p:nvSpPr>
        <p:spPr bwMode="auto">
          <a:xfrm>
            <a:off x="171450" y="4597400"/>
            <a:ext cx="21336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LA CLARIFICATION DES ATTRIBUTIONS</a:t>
            </a:r>
          </a:p>
        </p:txBody>
      </p:sp>
      <p:sp>
        <p:nvSpPr>
          <p:cNvPr id="137228" name="Text Box 9"/>
          <p:cNvSpPr txBox="1">
            <a:spLocks noChangeArrowheads="1"/>
          </p:cNvSpPr>
          <p:nvPr/>
        </p:nvSpPr>
        <p:spPr bwMode="auto">
          <a:xfrm>
            <a:off x="171450" y="3759200"/>
            <a:ext cx="21336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L’AMELIORATION DE LA COMMUNICATION</a:t>
            </a:r>
          </a:p>
        </p:txBody>
      </p:sp>
      <p:sp>
        <p:nvSpPr>
          <p:cNvPr id="137229" name="Text Box 10"/>
          <p:cNvSpPr txBox="1">
            <a:spLocks noChangeArrowheads="1"/>
          </p:cNvSpPr>
          <p:nvPr/>
        </p:nvSpPr>
        <p:spPr bwMode="auto">
          <a:xfrm>
            <a:off x="5772150" y="1905000"/>
            <a:ext cx="32004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L’EVALUATION ET LA CLASSIFICATION DES POSTES</a:t>
            </a:r>
          </a:p>
        </p:txBody>
      </p:sp>
      <p:sp>
        <p:nvSpPr>
          <p:cNvPr id="137230" name="Text Box 11"/>
          <p:cNvSpPr txBox="1">
            <a:spLocks noChangeArrowheads="1"/>
          </p:cNvSpPr>
          <p:nvPr/>
        </p:nvSpPr>
        <p:spPr bwMode="auto">
          <a:xfrm>
            <a:off x="5772150" y="2590800"/>
            <a:ext cx="32004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L’ELABORATION DU SYSTEME DE REMUNERATION</a:t>
            </a:r>
          </a:p>
        </p:txBody>
      </p:sp>
      <p:sp>
        <p:nvSpPr>
          <p:cNvPr id="137231" name="Text Box 12"/>
          <p:cNvSpPr txBox="1">
            <a:spLocks noChangeArrowheads="1"/>
          </p:cNvSpPr>
          <p:nvPr/>
        </p:nvSpPr>
        <p:spPr bwMode="auto">
          <a:xfrm>
            <a:off x="5772150" y="3276600"/>
            <a:ext cx="32004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L’EVALUATION DES COMPETENCES</a:t>
            </a:r>
          </a:p>
        </p:txBody>
      </p:sp>
      <p:sp>
        <p:nvSpPr>
          <p:cNvPr id="137232" name="Text Box 13"/>
          <p:cNvSpPr txBox="1">
            <a:spLocks noChangeArrowheads="1"/>
          </p:cNvSpPr>
          <p:nvPr/>
        </p:nvSpPr>
        <p:spPr bwMode="auto">
          <a:xfrm>
            <a:off x="5772150" y="3971925"/>
            <a:ext cx="32004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LA GESTION DES EMPLOIS ET DES CARRIERES</a:t>
            </a:r>
          </a:p>
        </p:txBody>
      </p:sp>
      <p:sp>
        <p:nvSpPr>
          <p:cNvPr id="137233" name="Text Box 14"/>
          <p:cNvSpPr txBox="1">
            <a:spLocks noChangeArrowheads="1"/>
          </p:cNvSpPr>
          <p:nvPr/>
        </p:nvSpPr>
        <p:spPr bwMode="auto">
          <a:xfrm>
            <a:off x="5772150" y="4638675"/>
            <a:ext cx="3200400"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LE MANAGEMENT DE LA PERFORMANCE</a:t>
            </a:r>
          </a:p>
        </p:txBody>
      </p:sp>
      <p:sp>
        <p:nvSpPr>
          <p:cNvPr id="137234" name="Text Box 15"/>
          <p:cNvSpPr txBox="1">
            <a:spLocks noChangeArrowheads="1"/>
          </p:cNvSpPr>
          <p:nvPr/>
        </p:nvSpPr>
        <p:spPr bwMode="auto">
          <a:xfrm>
            <a:off x="3352800" y="3343275"/>
            <a:ext cx="13716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MUTATION</a:t>
            </a:r>
          </a:p>
        </p:txBody>
      </p:sp>
      <p:sp>
        <p:nvSpPr>
          <p:cNvPr id="137235" name="Text Box 16"/>
          <p:cNvSpPr txBox="1">
            <a:spLocks noChangeArrowheads="1"/>
          </p:cNvSpPr>
          <p:nvPr/>
        </p:nvSpPr>
        <p:spPr bwMode="auto">
          <a:xfrm>
            <a:off x="3028950" y="3952875"/>
            <a:ext cx="19812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RECONVERSION</a:t>
            </a:r>
          </a:p>
        </p:txBody>
      </p:sp>
      <p:sp>
        <p:nvSpPr>
          <p:cNvPr id="137236" name="Text Box 17"/>
          <p:cNvSpPr txBox="1">
            <a:spLocks noChangeArrowheads="1"/>
          </p:cNvSpPr>
          <p:nvPr/>
        </p:nvSpPr>
        <p:spPr bwMode="auto">
          <a:xfrm>
            <a:off x="3143250" y="4562475"/>
            <a:ext cx="18288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REDEPLOIEMENT</a:t>
            </a:r>
          </a:p>
        </p:txBody>
      </p:sp>
      <p:sp>
        <p:nvSpPr>
          <p:cNvPr id="137237" name="Text Box 18"/>
          <p:cNvSpPr txBox="1">
            <a:spLocks noChangeArrowheads="1"/>
          </p:cNvSpPr>
          <p:nvPr/>
        </p:nvSpPr>
        <p:spPr bwMode="auto">
          <a:xfrm>
            <a:off x="2952750" y="5181600"/>
            <a:ext cx="22098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400" b="1"/>
              <a:t>PROMOTION </a:t>
            </a:r>
          </a:p>
        </p:txBody>
      </p:sp>
      <p:sp>
        <p:nvSpPr>
          <p:cNvPr id="137238" name="Line 19"/>
          <p:cNvSpPr>
            <a:spLocks noChangeShapeType="1"/>
          </p:cNvSpPr>
          <p:nvPr/>
        </p:nvSpPr>
        <p:spPr bwMode="auto">
          <a:xfrm>
            <a:off x="4038600" y="4876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39" name="Line 20"/>
          <p:cNvSpPr>
            <a:spLocks noChangeShapeType="1"/>
          </p:cNvSpPr>
          <p:nvPr/>
        </p:nvSpPr>
        <p:spPr bwMode="auto">
          <a:xfrm>
            <a:off x="4038600" y="3657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0" name="Line 21"/>
          <p:cNvSpPr>
            <a:spLocks noChangeShapeType="1"/>
          </p:cNvSpPr>
          <p:nvPr/>
        </p:nvSpPr>
        <p:spPr bwMode="auto">
          <a:xfrm>
            <a:off x="4038600" y="4267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1" name="Line 22"/>
          <p:cNvSpPr>
            <a:spLocks noChangeShapeType="1"/>
          </p:cNvSpPr>
          <p:nvPr/>
        </p:nvSpPr>
        <p:spPr bwMode="auto">
          <a:xfrm>
            <a:off x="4038600" y="17526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2" name="Line 23"/>
          <p:cNvSpPr>
            <a:spLocks noChangeShapeType="1"/>
          </p:cNvSpPr>
          <p:nvPr/>
        </p:nvSpPr>
        <p:spPr bwMode="auto">
          <a:xfrm>
            <a:off x="4038600" y="2057400"/>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3" name="Line 24"/>
          <p:cNvSpPr>
            <a:spLocks noChangeShapeType="1"/>
          </p:cNvSpPr>
          <p:nvPr/>
        </p:nvSpPr>
        <p:spPr bwMode="auto">
          <a:xfrm flipH="1">
            <a:off x="2286000" y="2057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4" name="Line 25"/>
          <p:cNvSpPr>
            <a:spLocks noChangeShapeType="1"/>
          </p:cNvSpPr>
          <p:nvPr/>
        </p:nvSpPr>
        <p:spPr bwMode="auto">
          <a:xfrm>
            <a:off x="4038600" y="2057400"/>
            <a:ext cx="1676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5" name="Line 26"/>
          <p:cNvSpPr>
            <a:spLocks noChangeShapeType="1"/>
          </p:cNvSpPr>
          <p:nvPr/>
        </p:nvSpPr>
        <p:spPr bwMode="auto">
          <a:xfrm>
            <a:off x="4038600" y="2057400"/>
            <a:ext cx="1676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6" name="Line 27"/>
          <p:cNvSpPr>
            <a:spLocks noChangeShapeType="1"/>
          </p:cNvSpPr>
          <p:nvPr/>
        </p:nvSpPr>
        <p:spPr bwMode="auto">
          <a:xfrm>
            <a:off x="4038600" y="2057400"/>
            <a:ext cx="1676400" cy="213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7" name="Line 28"/>
          <p:cNvSpPr>
            <a:spLocks noChangeShapeType="1"/>
          </p:cNvSpPr>
          <p:nvPr/>
        </p:nvSpPr>
        <p:spPr bwMode="auto">
          <a:xfrm>
            <a:off x="4038600" y="2057400"/>
            <a:ext cx="167640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8" name="Line 29"/>
          <p:cNvSpPr>
            <a:spLocks noChangeShapeType="1"/>
          </p:cNvSpPr>
          <p:nvPr/>
        </p:nvSpPr>
        <p:spPr bwMode="auto">
          <a:xfrm flipH="1">
            <a:off x="2362200" y="2057400"/>
            <a:ext cx="1676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9" name="Line 30"/>
          <p:cNvSpPr>
            <a:spLocks noChangeShapeType="1"/>
          </p:cNvSpPr>
          <p:nvPr/>
        </p:nvSpPr>
        <p:spPr bwMode="auto">
          <a:xfrm flipH="1">
            <a:off x="2362200" y="2057400"/>
            <a:ext cx="1676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50" name="Line 31"/>
          <p:cNvSpPr>
            <a:spLocks noChangeShapeType="1"/>
          </p:cNvSpPr>
          <p:nvPr/>
        </p:nvSpPr>
        <p:spPr bwMode="auto">
          <a:xfrm flipH="1">
            <a:off x="2362200" y="2057400"/>
            <a:ext cx="167640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51" name="Line 32"/>
          <p:cNvSpPr>
            <a:spLocks noChangeShapeType="1"/>
          </p:cNvSpPr>
          <p:nvPr/>
        </p:nvSpPr>
        <p:spPr bwMode="auto">
          <a:xfrm flipH="1">
            <a:off x="2286000" y="2057400"/>
            <a:ext cx="175260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52" name="Oval 33"/>
          <p:cNvSpPr>
            <a:spLocks noChangeArrowheads="1"/>
          </p:cNvSpPr>
          <p:nvPr/>
        </p:nvSpPr>
        <p:spPr bwMode="auto">
          <a:xfrm>
            <a:off x="1981200" y="1066800"/>
            <a:ext cx="4038600" cy="685800"/>
          </a:xfrm>
          <a:prstGeom prst="ellipse">
            <a:avLst/>
          </a:prstGeom>
          <a:solidFill>
            <a:schemeClr val="accent1"/>
          </a:solidFill>
          <a:ln w="9525">
            <a:solidFill>
              <a:schemeClr val="tx1"/>
            </a:solidFill>
            <a:round/>
            <a:headEnd/>
            <a:tailEnd/>
          </a:ln>
        </p:spPr>
        <p:txBody>
          <a:bodyPr wrap="none" anchor="ctr"/>
          <a:lstStyle/>
          <a:p>
            <a:endParaRPr lang="ar-EG"/>
          </a:p>
        </p:txBody>
      </p:sp>
      <p:sp>
        <p:nvSpPr>
          <p:cNvPr id="137253" name="Text Box 34"/>
          <p:cNvSpPr txBox="1">
            <a:spLocks noChangeArrowheads="1"/>
          </p:cNvSpPr>
          <p:nvPr/>
        </p:nvSpPr>
        <p:spPr bwMode="auto">
          <a:xfrm>
            <a:off x="2286000" y="1219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t>DESCRIPTIF DE POSTE</a:t>
            </a:r>
            <a:endParaRPr lang="fr-FR" sz="24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9E6A052-7BB5-40F6-8953-FD2087828AE4}" type="datetime1">
              <a:rPr lang="fr-FR"/>
              <a:pPr eaLnBrk="1" hangingPunct="1"/>
              <a:t>17/09/2019</a:t>
            </a:fld>
            <a:endParaRPr lang="fr-FR" sz="1400" b="0" i="0"/>
          </a:p>
        </p:txBody>
      </p:sp>
      <p:sp>
        <p:nvSpPr>
          <p:cNvPr id="13824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824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04C9601-4170-460A-84A1-DC200D4CDD2A}" type="slidenum">
              <a:rPr lang="fr-FR" smtClean="0"/>
              <a:pPr eaLnBrk="1" hangingPunct="1"/>
              <a:t>117</a:t>
            </a:fld>
            <a:endParaRPr lang="fr-FR" smtClean="0"/>
          </a:p>
        </p:txBody>
      </p:sp>
      <p:sp>
        <p:nvSpPr>
          <p:cNvPr id="138245" name="Text Box 2"/>
          <p:cNvSpPr txBox="1">
            <a:spLocks noChangeArrowheads="1"/>
          </p:cNvSpPr>
          <p:nvPr/>
        </p:nvSpPr>
        <p:spPr bwMode="auto">
          <a:xfrm>
            <a:off x="228600" y="3810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80000"/>
              </a:lnSpc>
              <a:spcBef>
                <a:spcPct val="50000"/>
              </a:spcBef>
            </a:pPr>
            <a:r>
              <a:rPr lang="fr-FR" sz="2800" b="1" i="1" u="sng">
                <a:solidFill>
                  <a:schemeClr val="accent2"/>
                </a:solidFill>
              </a:rPr>
              <a:t>II- QU’EST CE QU’UN DESCRIPTIF DE POSTE</a:t>
            </a:r>
            <a:endParaRPr lang="fr-FR" sz="2800" b="1">
              <a:solidFill>
                <a:srgbClr val="CC0000"/>
              </a:solidFill>
            </a:endParaRPr>
          </a:p>
          <a:p>
            <a:pPr algn="ctr" eaLnBrk="1" hangingPunct="1">
              <a:lnSpc>
                <a:spcPct val="0"/>
              </a:lnSpc>
              <a:spcBef>
                <a:spcPct val="50000"/>
              </a:spcBef>
            </a:pPr>
            <a:endParaRPr lang="fr-FR" sz="2400">
              <a:solidFill>
                <a:srgbClr val="CC0000"/>
              </a:solidFill>
            </a:endParaRPr>
          </a:p>
        </p:txBody>
      </p:sp>
      <p:sp>
        <p:nvSpPr>
          <p:cNvPr id="138246" name="Text Box 3"/>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38247" name="Text Box 4"/>
          <p:cNvSpPr txBox="1">
            <a:spLocks noChangeArrowheads="1"/>
          </p:cNvSpPr>
          <p:nvPr/>
        </p:nvSpPr>
        <p:spPr bwMode="auto">
          <a:xfrm>
            <a:off x="152400" y="1066800"/>
            <a:ext cx="88392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0000"/>
              </a:lnSpc>
              <a:spcBef>
                <a:spcPct val="20000"/>
              </a:spcBef>
            </a:pPr>
            <a:r>
              <a:rPr lang="fr-FR" sz="2400" b="1"/>
              <a:t>       </a:t>
            </a:r>
            <a:r>
              <a:rPr lang="fr-FR" sz="2400" b="1" i="1"/>
              <a:t>La description de postes est un processus qui permet de </a:t>
            </a:r>
            <a:r>
              <a:rPr lang="fr-FR" sz="2400" b="1" i="1" u="sng"/>
              <a:t>collecter un ensemble d’informations complètes et objectives</a:t>
            </a:r>
            <a:r>
              <a:rPr lang="fr-FR" sz="2400" b="1" i="1"/>
              <a:t> qui renseignent sur tous les </a:t>
            </a:r>
            <a:r>
              <a:rPr lang="fr-FR" sz="2400" b="1" i="1" u="sng"/>
              <a:t>aspects importants du poste</a:t>
            </a:r>
            <a:r>
              <a:rPr lang="fr-FR" sz="2400" b="1" i="1"/>
              <a:t>.</a:t>
            </a:r>
          </a:p>
          <a:p>
            <a:pPr eaLnBrk="1" hangingPunct="1">
              <a:lnSpc>
                <a:spcPct val="110000"/>
              </a:lnSpc>
              <a:spcBef>
                <a:spcPct val="20000"/>
              </a:spcBef>
            </a:pPr>
            <a:r>
              <a:rPr lang="fr-FR" sz="2400" b="1" i="1"/>
              <a:t>       Le descriptif de poste doit correspondre aux </a:t>
            </a:r>
            <a:r>
              <a:rPr lang="fr-FR" sz="2400" b="1" i="1" u="sng"/>
              <a:t>attentes réelles</a:t>
            </a:r>
            <a:r>
              <a:rPr lang="fr-FR" sz="2400" b="1" i="1"/>
              <a:t> du poste et non aux </a:t>
            </a:r>
            <a:r>
              <a:rPr lang="fr-FR" sz="2400" b="1" i="1" u="sng"/>
              <a:t>souhaits formulés</a:t>
            </a:r>
            <a:r>
              <a:rPr lang="fr-FR" sz="2400" b="1" i="1"/>
              <a:t> par son titulaire.</a:t>
            </a:r>
          </a:p>
          <a:p>
            <a:pPr eaLnBrk="1" hangingPunct="1">
              <a:lnSpc>
                <a:spcPct val="110000"/>
              </a:lnSpc>
              <a:spcBef>
                <a:spcPct val="20000"/>
              </a:spcBef>
            </a:pPr>
            <a:r>
              <a:rPr lang="fr-FR" sz="2400" b="1" i="1"/>
              <a:t>       Le succès d’un recrutement ou d’une mutation dépend de la qualité de la description . Une part importante des</a:t>
            </a:r>
            <a:r>
              <a:rPr lang="fr-FR" sz="2400" b="1" i="1" u="sng"/>
              <a:t> échecs</a:t>
            </a:r>
            <a:r>
              <a:rPr lang="fr-FR" sz="2400" b="1" i="1"/>
              <a:t> d’un salarié, après son affectation à un poste, résulte d ’une </a:t>
            </a:r>
            <a:r>
              <a:rPr lang="fr-FR" sz="2400" b="1" i="1" u="sng"/>
              <a:t>analyse insuffisante</a:t>
            </a:r>
            <a:r>
              <a:rPr lang="fr-FR" sz="2400" b="1" i="1"/>
              <a:t> du poste à pourvoir, de son environnement et de l ’information donnée au candidat sur ledit poste.</a:t>
            </a:r>
          </a:p>
          <a:p>
            <a:pPr eaLnBrk="1" hangingPunct="1">
              <a:lnSpc>
                <a:spcPct val="110000"/>
              </a:lnSpc>
              <a:spcBef>
                <a:spcPct val="20000"/>
              </a:spcBef>
            </a:pPr>
            <a:r>
              <a:rPr lang="fr-FR" sz="2400" b="1" i="1"/>
              <a:t>       D’où l’importance d’une </a:t>
            </a:r>
            <a:r>
              <a:rPr lang="fr-FR" sz="2400" b="1" i="1" u="sng"/>
              <a:t>analyse approfondie</a:t>
            </a:r>
            <a:r>
              <a:rPr lang="fr-FR" sz="2400" b="1" i="1"/>
              <a:t> du poste et du respect de l’ensemble des étapes de ce dispositif.</a:t>
            </a:r>
            <a:endParaRPr lang="fr-FR" sz="24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34B5120-F0DB-41D9-AC3A-93852F48689B}" type="datetime1">
              <a:rPr lang="fr-FR"/>
              <a:pPr eaLnBrk="1" hangingPunct="1"/>
              <a:t>17/09/2019</a:t>
            </a:fld>
            <a:endParaRPr lang="fr-FR" sz="1400" b="0" i="0"/>
          </a:p>
        </p:txBody>
      </p:sp>
      <p:sp>
        <p:nvSpPr>
          <p:cNvPr id="13926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3926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ECE307B-4403-4896-B844-92A2458E1D03}" type="slidenum">
              <a:rPr lang="fr-FR" smtClean="0"/>
              <a:pPr eaLnBrk="1" hangingPunct="1"/>
              <a:t>118</a:t>
            </a:fld>
            <a:endParaRPr lang="fr-FR" smtClean="0"/>
          </a:p>
        </p:txBody>
      </p:sp>
      <p:sp>
        <p:nvSpPr>
          <p:cNvPr id="139269" name="Rectangle 2"/>
          <p:cNvSpPr>
            <a:spLocks noGrp="1" noChangeArrowheads="1"/>
          </p:cNvSpPr>
          <p:nvPr>
            <p:ph type="title"/>
          </p:nvPr>
        </p:nvSpPr>
        <p:spPr>
          <a:xfrm>
            <a:off x="685800" y="152400"/>
            <a:ext cx="7772400" cy="990600"/>
          </a:xfrm>
        </p:spPr>
        <p:txBody>
          <a:bodyPr/>
          <a:lstStyle/>
          <a:p>
            <a:pPr eaLnBrk="1" hangingPunct="1"/>
            <a:r>
              <a:rPr lang="fr-FR" sz="3200" b="1" i="1" u="sng" smtClean="0">
                <a:solidFill>
                  <a:schemeClr val="accent2"/>
                </a:solidFill>
              </a:rPr>
              <a:t>QUELLE APPROCHE  ADOPTER ?</a:t>
            </a:r>
            <a:endParaRPr lang="fr-FR" sz="4800" b="1" smtClean="0">
              <a:solidFill>
                <a:srgbClr val="CC0000"/>
              </a:solidFill>
            </a:endParaRPr>
          </a:p>
        </p:txBody>
      </p:sp>
      <p:sp>
        <p:nvSpPr>
          <p:cNvPr id="139270" name="Text Box 3"/>
          <p:cNvSpPr txBox="1">
            <a:spLocks noChangeArrowheads="1"/>
          </p:cNvSpPr>
          <p:nvPr/>
        </p:nvSpPr>
        <p:spPr bwMode="auto">
          <a:xfrm>
            <a:off x="152400" y="1143000"/>
            <a:ext cx="88392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	</a:t>
            </a:r>
            <a:r>
              <a:rPr lang="fr-FR" sz="2400" b="1" i="1"/>
              <a:t>Il existe plusieurs approches  de conduite du processus  de description des postes au sein d ’une entreprise :</a:t>
            </a:r>
          </a:p>
          <a:p>
            <a:pPr eaLnBrk="1" hangingPunct="1">
              <a:spcBef>
                <a:spcPct val="50000"/>
              </a:spcBef>
            </a:pPr>
            <a:r>
              <a:rPr lang="fr-FR" sz="2400" b="1" i="1"/>
              <a:t>	* soit une </a:t>
            </a:r>
            <a:r>
              <a:rPr lang="fr-FR" sz="2600" b="1" i="1" u="sng"/>
              <a:t>approche interne</a:t>
            </a:r>
            <a:r>
              <a:rPr lang="fr-FR" sz="2400" b="1" i="1"/>
              <a:t>, conduite par un responsable de la DRH avec, à chaque fois, les responsables fonctionnels et opérationnels concernés,</a:t>
            </a:r>
          </a:p>
          <a:p>
            <a:pPr eaLnBrk="1" hangingPunct="1">
              <a:spcBef>
                <a:spcPct val="50000"/>
              </a:spcBef>
            </a:pPr>
            <a:r>
              <a:rPr lang="fr-FR" sz="2400" b="1" i="1"/>
              <a:t>	* soit une </a:t>
            </a:r>
            <a:r>
              <a:rPr lang="fr-FR" sz="2600" b="1" i="1" u="sng"/>
              <a:t>approche externe</a:t>
            </a:r>
            <a:r>
              <a:rPr lang="fr-FR" sz="2400" b="1" i="1"/>
              <a:t>, conduite par un cabinet ou un conseil extérieur à l ’entreprise, mais  ayant une expérience longue dans l‘ élaboration des descriptifs de postes,</a:t>
            </a:r>
          </a:p>
          <a:p>
            <a:pPr eaLnBrk="1" hangingPunct="1">
              <a:spcBef>
                <a:spcPct val="50000"/>
              </a:spcBef>
            </a:pPr>
            <a:r>
              <a:rPr lang="fr-FR" sz="2400" b="1" i="1"/>
              <a:t>  	* soit une </a:t>
            </a:r>
            <a:r>
              <a:rPr lang="fr-FR" sz="2600" b="1" i="1" u="sng"/>
              <a:t>approche mixte</a:t>
            </a:r>
            <a:r>
              <a:rPr lang="fr-FR" sz="2400" b="1" i="1"/>
              <a:t> que je préconise cad : un pilotage par un conseil extérieur (qui possède l ’expertise et le regard neuf)  et une exécution par l ’entreprise qui dispose déjà de la culture d’entreprise et du savoir faire internes.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ABFB264-67CD-494F-8C4A-A2ECB62CE183}" type="datetime1">
              <a:rPr lang="fr-FR"/>
              <a:pPr eaLnBrk="1" hangingPunct="1"/>
              <a:t>17/09/2019</a:t>
            </a:fld>
            <a:endParaRPr lang="fr-FR" sz="1400" b="0" i="0"/>
          </a:p>
        </p:txBody>
      </p:sp>
      <p:sp>
        <p:nvSpPr>
          <p:cNvPr id="14029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029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E334BF2-3073-41D2-B596-795399A458BF}" type="slidenum">
              <a:rPr lang="fr-FR" smtClean="0"/>
              <a:pPr eaLnBrk="1" hangingPunct="1"/>
              <a:t>119</a:t>
            </a:fld>
            <a:endParaRPr lang="fr-FR" smtClean="0"/>
          </a:p>
        </p:txBody>
      </p:sp>
      <p:sp>
        <p:nvSpPr>
          <p:cNvPr id="140293" name="Text Box 2"/>
          <p:cNvSpPr txBox="1">
            <a:spLocks noChangeArrowheads="1"/>
          </p:cNvSpPr>
          <p:nvPr/>
        </p:nvSpPr>
        <p:spPr bwMode="auto">
          <a:xfrm>
            <a:off x="228600" y="45085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80000"/>
              </a:lnSpc>
              <a:spcBef>
                <a:spcPct val="50000"/>
              </a:spcBef>
            </a:pPr>
            <a:r>
              <a:rPr lang="fr-FR" sz="2800" b="1" i="1" u="sng">
                <a:solidFill>
                  <a:schemeClr val="accent2"/>
                </a:solidFill>
              </a:rPr>
              <a:t>III -LES  11 ETAPES DU PROCRESSUS</a:t>
            </a:r>
            <a:endParaRPr lang="fr-FR" sz="2800" b="1">
              <a:solidFill>
                <a:srgbClr val="CC0000"/>
              </a:solidFill>
            </a:endParaRPr>
          </a:p>
          <a:p>
            <a:pPr algn="ctr" eaLnBrk="1" hangingPunct="1">
              <a:lnSpc>
                <a:spcPct val="0"/>
              </a:lnSpc>
              <a:spcBef>
                <a:spcPct val="50000"/>
              </a:spcBef>
            </a:pPr>
            <a:endParaRPr lang="fr-FR" sz="2400">
              <a:solidFill>
                <a:srgbClr val="CC0000"/>
              </a:solidFill>
            </a:endParaRPr>
          </a:p>
        </p:txBody>
      </p:sp>
      <p:sp>
        <p:nvSpPr>
          <p:cNvPr id="140294" name="Text Box 3"/>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40295" name="Text Box 4"/>
          <p:cNvSpPr txBox="1">
            <a:spLocks noChangeArrowheads="1"/>
          </p:cNvSpPr>
          <p:nvPr/>
        </p:nvSpPr>
        <p:spPr bwMode="auto">
          <a:xfrm>
            <a:off x="152400" y="1512888"/>
            <a:ext cx="88392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b="1"/>
              <a:t>	</a:t>
            </a:r>
            <a:r>
              <a:rPr lang="fr-FR" sz="2400" b="1" i="1"/>
              <a:t>Le processus de description de postes prévoit onze étapes qui se présentent comme suit :</a:t>
            </a:r>
          </a:p>
          <a:p>
            <a:pPr eaLnBrk="1" hangingPunct="1">
              <a:lnSpc>
                <a:spcPct val="10000"/>
              </a:lnSpc>
              <a:spcBef>
                <a:spcPct val="20000"/>
              </a:spcBef>
            </a:pPr>
            <a:endParaRPr lang="fr-FR" sz="2400" b="1" i="1"/>
          </a:p>
          <a:p>
            <a:pPr eaLnBrk="1" hangingPunct="1">
              <a:spcBef>
                <a:spcPct val="20000"/>
              </a:spcBef>
              <a:buFontTx/>
              <a:buChar char="•"/>
            </a:pPr>
            <a:r>
              <a:rPr lang="fr-FR" sz="2400" b="1" i="1"/>
              <a:t>   </a:t>
            </a:r>
            <a:r>
              <a:rPr lang="fr-FR" sz="2400" b="1" i="1" u="sng"/>
              <a:t>1er étape</a:t>
            </a:r>
            <a:r>
              <a:rPr lang="fr-FR" sz="2400" b="1" i="1"/>
              <a:t>    :    établissement de </a:t>
            </a:r>
            <a:r>
              <a:rPr lang="fr-FR" sz="2400" b="1" i="1" u="sng"/>
              <a:t>la liste de tous les postes</a:t>
            </a:r>
            <a:r>
              <a:rPr lang="fr-FR" sz="2400" b="1" i="1"/>
              <a:t>   			     existants dans l’entreprise;</a:t>
            </a:r>
          </a:p>
          <a:p>
            <a:pPr eaLnBrk="1" hangingPunct="1">
              <a:spcBef>
                <a:spcPct val="20000"/>
              </a:spcBef>
              <a:buFontTx/>
              <a:buChar char="•"/>
            </a:pPr>
            <a:r>
              <a:rPr lang="fr-FR" sz="2400" b="1" i="1"/>
              <a:t>   </a:t>
            </a:r>
            <a:r>
              <a:rPr lang="fr-FR" sz="2400" b="1" i="1" u="sng"/>
              <a:t>2éme étape</a:t>
            </a:r>
            <a:r>
              <a:rPr lang="fr-FR" sz="2400" b="1" i="1"/>
              <a:t> :   choix des </a:t>
            </a:r>
            <a:r>
              <a:rPr lang="fr-FR" sz="2400" b="1" i="1" u="sng"/>
              <a:t>postes repères</a:t>
            </a:r>
            <a:r>
              <a:rPr lang="fr-FR" sz="2400" b="1" i="1"/>
              <a:t> (ou postes clés): ce 			     sont les postes les plus fréquents ou les plus  </a:t>
            </a:r>
            <a:br>
              <a:rPr lang="fr-FR" sz="2400" b="1" i="1"/>
            </a:br>
            <a:r>
              <a:rPr lang="fr-FR" sz="2400" b="1" i="1"/>
              <a:t>                             représentatifs de l’activité de l’entreprise.</a:t>
            </a:r>
          </a:p>
          <a:p>
            <a:pPr eaLnBrk="1" hangingPunct="1">
              <a:spcBef>
                <a:spcPct val="20000"/>
              </a:spcBef>
            </a:pPr>
            <a:r>
              <a:rPr lang="fr-FR" sz="2400" b="1" i="1"/>
              <a:t>	                 Ces postes doivent pouvoir être comparés avec      </a:t>
            </a:r>
          </a:p>
          <a:p>
            <a:pPr eaLnBrk="1" hangingPunct="1">
              <a:spcBef>
                <a:spcPct val="20000"/>
              </a:spcBef>
            </a:pPr>
            <a:r>
              <a:rPr lang="fr-FR" sz="2400" b="1" i="1"/>
              <a:t>                             le marché, être répartis dans toute la hiérarchie        </a:t>
            </a:r>
          </a:p>
          <a:p>
            <a:pPr eaLnBrk="1" hangingPunct="1">
              <a:spcBef>
                <a:spcPct val="20000"/>
              </a:spcBef>
            </a:pPr>
            <a:r>
              <a:rPr lang="fr-FR" sz="2400" b="1" i="1"/>
              <a:t>                             et choisis dans différentes filières.                                             </a:t>
            </a:r>
            <a:br>
              <a:rPr lang="fr-FR" sz="2400" b="1" i="1"/>
            </a:br>
            <a:endParaRPr lang="fr-FR" sz="2400" b="1"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D5B808-6BE5-4F92-97C2-62D8622B8E2E}" type="datetime1">
              <a:rPr lang="fr-FR"/>
              <a:pPr eaLnBrk="1" hangingPunct="1"/>
              <a:t>17/09/2019</a:t>
            </a:fld>
            <a:endParaRPr lang="fr-FR" sz="1400" b="0" i="0"/>
          </a:p>
        </p:txBody>
      </p:sp>
      <p:sp>
        <p:nvSpPr>
          <p:cNvPr id="3277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277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C0252DC-FCD5-439B-8342-D893D42942B8}" type="slidenum">
              <a:rPr lang="fr-FR" smtClean="0"/>
              <a:pPr eaLnBrk="1" hangingPunct="1"/>
              <a:t>12</a:t>
            </a:fld>
            <a:endParaRPr lang="fr-FR" smtClean="0"/>
          </a:p>
        </p:txBody>
      </p:sp>
      <p:sp>
        <p:nvSpPr>
          <p:cNvPr id="32773" name="Text Box 1026"/>
          <p:cNvSpPr txBox="1">
            <a:spLocks noChangeArrowheads="1"/>
          </p:cNvSpPr>
          <p:nvPr/>
        </p:nvSpPr>
        <p:spPr bwMode="auto">
          <a:xfrm>
            <a:off x="76200" y="401638"/>
            <a:ext cx="9067800"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5000"/>
              </a:lnSpc>
            </a:pPr>
            <a:r>
              <a:rPr lang="fr-FR" sz="2700" b="1" i="1" u="sng"/>
              <a:t>ATTRIBUTIONS DU DEPARTEMENT</a:t>
            </a:r>
          </a:p>
          <a:p>
            <a:pPr algn="ctr" eaLnBrk="1" hangingPunct="1">
              <a:lnSpc>
                <a:spcPct val="95000"/>
              </a:lnSpc>
            </a:pPr>
            <a:r>
              <a:rPr lang="fr-FR" sz="2700" b="1" i="1" u="sng"/>
              <a:t>DEVELOPPEMENT DES RESSSOURCES HUMAINES </a:t>
            </a:r>
          </a:p>
          <a:p>
            <a:pPr eaLnBrk="1" hangingPunct="1">
              <a:lnSpc>
                <a:spcPct val="95000"/>
              </a:lnSpc>
            </a:pPr>
            <a:endParaRPr lang="fr-FR" sz="2400" b="1" i="1"/>
          </a:p>
          <a:p>
            <a:pPr eaLnBrk="1" hangingPunct="1">
              <a:lnSpc>
                <a:spcPct val="145000"/>
              </a:lnSpc>
            </a:pPr>
            <a:r>
              <a:rPr lang="fr-FR" sz="2400" b="1" i="1"/>
              <a:t>* Proposer un système de rémunération motivant  répondant aux    </a:t>
            </a:r>
            <a:br>
              <a:rPr lang="fr-FR" sz="2400" b="1" i="1"/>
            </a:br>
            <a:r>
              <a:rPr lang="fr-FR" sz="2400" b="1" i="1"/>
              <a:t>   exigences d ’équité, de compétitivité et de performance,</a:t>
            </a:r>
          </a:p>
          <a:p>
            <a:pPr eaLnBrk="1" hangingPunct="1">
              <a:lnSpc>
                <a:spcPct val="145000"/>
              </a:lnSpc>
            </a:pPr>
            <a:r>
              <a:rPr lang="fr-FR" sz="2400" b="1" i="1"/>
              <a:t>* Mettre en place un système d’appréciation des performances et </a:t>
            </a:r>
            <a:br>
              <a:rPr lang="fr-FR" sz="2400" b="1" i="1"/>
            </a:br>
            <a:r>
              <a:rPr lang="fr-FR" sz="2400" b="1" i="1"/>
              <a:t>   d’évaluation des compétences, basé sur la fixation d’objectifs,</a:t>
            </a:r>
          </a:p>
          <a:p>
            <a:pPr eaLnBrk="1" hangingPunct="1">
              <a:lnSpc>
                <a:spcPct val="145000"/>
              </a:lnSpc>
              <a:spcBef>
                <a:spcPct val="50000"/>
              </a:spcBef>
            </a:pPr>
            <a:r>
              <a:rPr lang="fr-FR" sz="2400" b="1" i="1"/>
              <a:t>*</a:t>
            </a:r>
            <a:r>
              <a:rPr lang="fr-FR"/>
              <a:t> </a:t>
            </a:r>
            <a:r>
              <a:rPr lang="fr-FR" sz="2400" b="1" i="1"/>
              <a:t>Promouvoir une gestion dynamique de carrière et de mobilité interne</a:t>
            </a:r>
          </a:p>
          <a:p>
            <a:pPr eaLnBrk="1" hangingPunct="1">
              <a:lnSpc>
                <a:spcPct val="145000"/>
              </a:lnSpc>
              <a:spcBef>
                <a:spcPct val="50000"/>
              </a:spcBef>
            </a:pPr>
            <a:r>
              <a:rPr lang="fr-FR" sz="2400" b="1" i="1"/>
              <a:t>* Élaborer et mettre en œuvre un plan de formation à partir des </a:t>
            </a:r>
            <a:br>
              <a:rPr lang="fr-FR" sz="2400" b="1" i="1"/>
            </a:br>
            <a:r>
              <a:rPr lang="fr-FR" sz="2400" b="1" i="1"/>
              <a:t>   besoins réels et conformément aux axes stratégiques de l’entreprise.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C34FEA5-CAA8-47D9-A799-DF521063A7CF}" type="datetime1">
              <a:rPr lang="fr-FR"/>
              <a:pPr eaLnBrk="1" hangingPunct="1"/>
              <a:t>17/09/2019</a:t>
            </a:fld>
            <a:endParaRPr lang="fr-FR" sz="1400" b="0" i="0"/>
          </a:p>
        </p:txBody>
      </p:sp>
      <p:sp>
        <p:nvSpPr>
          <p:cNvPr id="14131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13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F1C931A-C8A5-4D04-ADC3-6AD3DE6A680B}" type="slidenum">
              <a:rPr lang="fr-FR" smtClean="0"/>
              <a:pPr eaLnBrk="1" hangingPunct="1"/>
              <a:t>120</a:t>
            </a:fld>
            <a:endParaRPr lang="fr-FR" smtClean="0"/>
          </a:p>
        </p:txBody>
      </p:sp>
      <p:sp>
        <p:nvSpPr>
          <p:cNvPr id="141317"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41318" name="Text Box 3"/>
          <p:cNvSpPr txBox="1">
            <a:spLocks noChangeArrowheads="1"/>
          </p:cNvSpPr>
          <p:nvPr/>
        </p:nvSpPr>
        <p:spPr bwMode="auto">
          <a:xfrm>
            <a:off x="304800" y="395288"/>
            <a:ext cx="85344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30000"/>
              </a:lnSpc>
              <a:spcBef>
                <a:spcPct val="20000"/>
              </a:spcBef>
            </a:pPr>
            <a:r>
              <a:rPr lang="fr-FR" sz="2400" b="1"/>
              <a:t>       </a:t>
            </a:r>
          </a:p>
          <a:p>
            <a:pPr eaLnBrk="1" hangingPunct="1">
              <a:spcBef>
                <a:spcPct val="20000"/>
              </a:spcBef>
              <a:buFontTx/>
              <a:buChar char="•"/>
            </a:pPr>
            <a:r>
              <a:rPr lang="fr-FR" sz="2400" b="1"/>
              <a:t>  </a:t>
            </a:r>
            <a:r>
              <a:rPr lang="fr-FR" sz="2400" b="1" i="1" u="sng"/>
              <a:t>3ème étape</a:t>
            </a:r>
            <a:r>
              <a:rPr lang="fr-FR" sz="2400" b="1" i="1"/>
              <a:t>     :  mettre au point </a:t>
            </a:r>
            <a:r>
              <a:rPr lang="fr-FR" sz="2400" b="1" i="1" u="sng"/>
              <a:t>l’imprimé</a:t>
            </a:r>
            <a:r>
              <a:rPr lang="fr-FR" sz="2400" b="1" i="1"/>
              <a:t> de recueil des 			      données (voir modèle en annexe);</a:t>
            </a:r>
          </a:p>
          <a:p>
            <a:pPr eaLnBrk="1" hangingPunct="1">
              <a:lnSpc>
                <a:spcPct val="50000"/>
              </a:lnSpc>
              <a:spcBef>
                <a:spcPct val="20000"/>
              </a:spcBef>
            </a:pPr>
            <a:r>
              <a:rPr lang="fr-FR" sz="2400" b="1" i="1"/>
              <a:t> </a:t>
            </a:r>
          </a:p>
          <a:p>
            <a:pPr eaLnBrk="1" hangingPunct="1">
              <a:lnSpc>
                <a:spcPct val="90000"/>
              </a:lnSpc>
              <a:spcBef>
                <a:spcPct val="20000"/>
              </a:spcBef>
              <a:buFontTx/>
              <a:buChar char="•"/>
            </a:pPr>
            <a:r>
              <a:rPr lang="fr-FR" sz="2400" b="1" i="1"/>
              <a:t>   </a:t>
            </a:r>
            <a:r>
              <a:rPr lang="fr-FR" sz="2400" b="1" i="1" u="sng"/>
              <a:t>4éme étape</a:t>
            </a:r>
            <a:r>
              <a:rPr lang="fr-FR" sz="2400" b="1" i="1"/>
              <a:t>    :   déterminer qui mènera l ’analyse; les 				       </a:t>
            </a:r>
            <a:r>
              <a:rPr lang="fr-FR" sz="2400" b="1" i="1" u="sng"/>
              <a:t>personnes choisis</a:t>
            </a:r>
            <a:r>
              <a:rPr lang="fr-FR" sz="2400" b="1" i="1"/>
              <a:t> doivent bénéficier d’une 			       réputation de grande </a:t>
            </a:r>
            <a:r>
              <a:rPr lang="fr-FR" sz="2400" b="1" i="1" u="sng"/>
              <a:t>objectivité</a:t>
            </a:r>
            <a:r>
              <a:rPr lang="fr-FR" sz="2400" b="1" i="1"/>
              <a:t>.</a:t>
            </a:r>
          </a:p>
          <a:p>
            <a:pPr eaLnBrk="1" hangingPunct="1">
              <a:spcBef>
                <a:spcPct val="20000"/>
              </a:spcBef>
            </a:pPr>
            <a:r>
              <a:rPr lang="fr-FR" sz="2400" b="1" i="1"/>
              <a:t>		      A cette phase, qui n ’est que descriptive, il </a:t>
            </a:r>
            <a:br>
              <a:rPr lang="fr-FR" sz="2400" b="1" i="1"/>
            </a:br>
            <a:r>
              <a:rPr lang="fr-FR" sz="2400" b="1" i="1"/>
              <a:t>                              n ’est pas souhaitable de faire participer les   </a:t>
            </a:r>
            <a:br>
              <a:rPr lang="fr-FR" sz="2400" b="1" i="1"/>
            </a:br>
            <a:r>
              <a:rPr lang="fr-FR" sz="2400" b="1" i="1"/>
              <a:t>                              partenaires sociaux car cela ne ferait </a:t>
            </a:r>
            <a:br>
              <a:rPr lang="fr-FR" sz="2400" b="1" i="1"/>
            </a:br>
            <a:r>
              <a:rPr lang="fr-FR" sz="2400" b="1" i="1"/>
              <a:t>                              qu ’allonger les délais de réalisation;</a:t>
            </a:r>
          </a:p>
          <a:p>
            <a:pPr eaLnBrk="1" hangingPunct="1">
              <a:lnSpc>
                <a:spcPct val="50000"/>
              </a:lnSpc>
              <a:spcBef>
                <a:spcPct val="20000"/>
              </a:spcBef>
            </a:pPr>
            <a:endParaRPr lang="fr-FR" sz="800" b="1" i="1"/>
          </a:p>
          <a:p>
            <a:pPr eaLnBrk="1" hangingPunct="1">
              <a:spcBef>
                <a:spcPct val="20000"/>
              </a:spcBef>
              <a:buFontTx/>
              <a:buChar char="•"/>
            </a:pPr>
            <a:r>
              <a:rPr lang="fr-FR" sz="2400" b="1" i="1"/>
              <a:t>  </a:t>
            </a:r>
            <a:r>
              <a:rPr lang="fr-FR" sz="2400" b="1" i="1" u="sng"/>
              <a:t>5ème étape</a:t>
            </a:r>
            <a:r>
              <a:rPr lang="fr-FR" sz="2400" b="1" i="1"/>
              <a:t> 	 :  Choisir </a:t>
            </a:r>
            <a:r>
              <a:rPr lang="fr-FR" sz="2400" b="1" i="1" u="sng"/>
              <a:t>la méthode d’analyse</a:t>
            </a:r>
            <a:r>
              <a:rPr lang="fr-FR" sz="2400" b="1" i="1"/>
              <a:t> de poste : Il faut se 		     prononcer pour une seule parmi les techniques </a:t>
            </a:r>
            <a:br>
              <a:rPr lang="fr-FR" sz="2400" b="1" i="1"/>
            </a:br>
            <a:r>
              <a:rPr lang="fr-FR" sz="2400" b="1" i="1"/>
              <a:t>                             d ’analyse des postes ( méthodes directes ou			     méthode indirecte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8817C8C-17DB-4919-B4C7-9958C6F1937B}" type="datetime1">
              <a:rPr lang="fr-FR"/>
              <a:pPr eaLnBrk="1" hangingPunct="1"/>
              <a:t>17/09/2019</a:t>
            </a:fld>
            <a:endParaRPr lang="fr-FR" sz="1400" b="0" i="0"/>
          </a:p>
        </p:txBody>
      </p:sp>
      <p:sp>
        <p:nvSpPr>
          <p:cNvPr id="14233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234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BDE36F7-4478-4858-A9E8-98E972867193}" type="slidenum">
              <a:rPr lang="fr-FR" smtClean="0"/>
              <a:pPr eaLnBrk="1" hangingPunct="1"/>
              <a:t>121</a:t>
            </a:fld>
            <a:endParaRPr lang="fr-FR" smtClean="0"/>
          </a:p>
        </p:txBody>
      </p:sp>
      <p:sp>
        <p:nvSpPr>
          <p:cNvPr id="142341"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42342" name="Text Box 3"/>
          <p:cNvSpPr txBox="1">
            <a:spLocks noChangeArrowheads="1"/>
          </p:cNvSpPr>
          <p:nvPr/>
        </p:nvSpPr>
        <p:spPr bwMode="auto">
          <a:xfrm>
            <a:off x="228600" y="228600"/>
            <a:ext cx="85344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30000"/>
              </a:lnSpc>
              <a:spcBef>
                <a:spcPct val="20000"/>
              </a:spcBef>
            </a:pPr>
            <a:r>
              <a:rPr lang="fr-FR" sz="2400" b="1"/>
              <a:t>       </a:t>
            </a:r>
          </a:p>
          <a:p>
            <a:pPr eaLnBrk="1" hangingPunct="1">
              <a:spcBef>
                <a:spcPct val="20000"/>
              </a:spcBef>
              <a:buFontTx/>
              <a:buChar char="•"/>
            </a:pPr>
            <a:r>
              <a:rPr lang="fr-FR" sz="2400" b="1"/>
              <a:t>  </a:t>
            </a:r>
            <a:r>
              <a:rPr lang="fr-FR" sz="2400" b="1" i="1" u="sng"/>
              <a:t>6ème étape</a:t>
            </a:r>
            <a:r>
              <a:rPr lang="fr-FR" sz="2400" b="1" i="1"/>
              <a:t>    : </a:t>
            </a:r>
            <a:r>
              <a:rPr lang="fr-FR" sz="2400" b="1" i="1" u="sng"/>
              <a:t>informer le personnel et ses représentants</a:t>
            </a:r>
            <a:r>
              <a:rPr lang="fr-FR" sz="2400" b="1" i="1"/>
              <a:t> de                      </a:t>
            </a:r>
            <a:br>
              <a:rPr lang="fr-FR" sz="2400" b="1" i="1"/>
            </a:br>
            <a:r>
              <a:rPr lang="fr-FR" sz="2400" b="1" i="1"/>
              <a:t>                            l’étude envisagée. </a:t>
            </a:r>
          </a:p>
          <a:p>
            <a:pPr eaLnBrk="1" hangingPunct="1">
              <a:spcBef>
                <a:spcPct val="20000"/>
              </a:spcBef>
            </a:pPr>
            <a:r>
              <a:rPr lang="fr-FR" sz="2400" b="1" i="1"/>
              <a:t>		    Recueillir leur avis et leur suggestions.                                                        		    Bien expliquer les objectifs poursuivis; </a:t>
            </a:r>
          </a:p>
          <a:p>
            <a:pPr eaLnBrk="1" hangingPunct="1">
              <a:lnSpc>
                <a:spcPct val="50000"/>
              </a:lnSpc>
              <a:spcBef>
                <a:spcPct val="20000"/>
              </a:spcBef>
            </a:pPr>
            <a:endParaRPr lang="fr-FR" sz="2400" b="1" i="1"/>
          </a:p>
          <a:p>
            <a:pPr eaLnBrk="1" hangingPunct="1">
              <a:lnSpc>
                <a:spcPct val="90000"/>
              </a:lnSpc>
              <a:spcBef>
                <a:spcPct val="20000"/>
              </a:spcBef>
              <a:buFontTx/>
              <a:buChar char="•"/>
            </a:pPr>
            <a:r>
              <a:rPr lang="fr-FR" sz="2400" b="1" i="1"/>
              <a:t>   </a:t>
            </a:r>
            <a:r>
              <a:rPr lang="fr-FR" sz="2400" b="1" i="1" u="sng"/>
              <a:t>7éme étape</a:t>
            </a:r>
            <a:r>
              <a:rPr lang="fr-FR" sz="2400" b="1" i="1"/>
              <a:t>    : </a:t>
            </a:r>
            <a:r>
              <a:rPr lang="fr-FR" sz="2400" b="1" i="1" u="sng"/>
              <a:t>former les enquêteurs</a:t>
            </a:r>
            <a:r>
              <a:rPr lang="fr-FR" sz="2400" b="1" i="1"/>
              <a:t> : cette formation est </a:t>
            </a:r>
            <a:br>
              <a:rPr lang="fr-FR" sz="2400" b="1" i="1"/>
            </a:br>
            <a:r>
              <a:rPr lang="fr-FR" sz="2400" b="1" i="1"/>
              <a:t>                             indispensable pour garantir au maximum </a:t>
            </a:r>
            <a:br>
              <a:rPr lang="fr-FR" sz="2400" b="1" i="1"/>
            </a:br>
            <a:r>
              <a:rPr lang="fr-FR" sz="2400" b="1" i="1"/>
              <a:t>                             l’objectivité des renseignements recueillis;</a:t>
            </a:r>
          </a:p>
          <a:p>
            <a:pPr eaLnBrk="1" hangingPunct="1">
              <a:lnSpc>
                <a:spcPct val="50000"/>
              </a:lnSpc>
              <a:spcBef>
                <a:spcPct val="20000"/>
              </a:spcBef>
            </a:pPr>
            <a:endParaRPr lang="fr-FR" sz="2400" b="1" i="1"/>
          </a:p>
          <a:p>
            <a:pPr eaLnBrk="1" hangingPunct="1">
              <a:spcBef>
                <a:spcPct val="20000"/>
              </a:spcBef>
              <a:buFontTx/>
              <a:buChar char="•"/>
            </a:pPr>
            <a:r>
              <a:rPr lang="fr-FR" sz="2400" b="1" i="1"/>
              <a:t>  </a:t>
            </a:r>
            <a:r>
              <a:rPr lang="fr-FR" sz="2400" b="1" i="1" u="sng"/>
              <a:t>8ème étape</a:t>
            </a:r>
            <a:r>
              <a:rPr lang="fr-FR" sz="2400" b="1" i="1"/>
              <a:t> 	 : </a:t>
            </a:r>
            <a:r>
              <a:rPr lang="fr-FR" sz="2400" b="1" i="1" u="sng"/>
              <a:t>choisir les personnes à interviewer</a:t>
            </a:r>
            <a:r>
              <a:rPr lang="fr-FR" sz="2400" b="1" i="1"/>
              <a:t> : en principe </a:t>
            </a:r>
            <a:br>
              <a:rPr lang="fr-FR" sz="2400" b="1" i="1"/>
            </a:br>
            <a:r>
              <a:rPr lang="fr-FR" sz="2400" b="1" i="1"/>
              <a:t>                            3 à 4 personnes pour chaque poste repère : un </a:t>
            </a:r>
            <a:br>
              <a:rPr lang="fr-FR" sz="2400" b="1" i="1"/>
            </a:br>
            <a:r>
              <a:rPr lang="fr-FR" sz="2400" b="1" i="1"/>
              <a:t>                            ou deux titulaires du poste, leur(s) </a:t>
            </a:r>
            <a:br>
              <a:rPr lang="fr-FR" sz="2400" b="1" i="1"/>
            </a:br>
            <a:r>
              <a:rPr lang="fr-FR" sz="2400" b="1" i="1"/>
              <a:t>                            responsable(s) hiérarchique(s) immédiat (s) et </a:t>
            </a:r>
            <a:br>
              <a:rPr lang="fr-FR" sz="2400" b="1" i="1"/>
            </a:br>
            <a:r>
              <a:rPr lang="fr-FR" sz="2400" b="1" i="1"/>
              <a:t>                            éventuellement un responsable fonctionnel </a:t>
            </a:r>
            <a:br>
              <a:rPr lang="fr-FR" sz="2400" b="1" i="1"/>
            </a:br>
            <a:r>
              <a:rPr lang="fr-FR" sz="2400" b="1" i="1"/>
              <a:t>                            ayant des liaisons avec le (s) titulaire (s) du  </a:t>
            </a:r>
            <a:br>
              <a:rPr lang="fr-FR" sz="2400" b="1" i="1"/>
            </a:br>
            <a:r>
              <a:rPr lang="fr-FR" sz="2400" b="1" i="1"/>
              <a:t>                            poste;</a:t>
            </a:r>
            <a:r>
              <a:rPr lang="fr-FR" sz="2400" b="1"/>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DDD81F6-18A6-4395-8E56-B340DE10A908}" type="datetime1">
              <a:rPr lang="fr-FR"/>
              <a:pPr eaLnBrk="1" hangingPunct="1"/>
              <a:t>17/09/2019</a:t>
            </a:fld>
            <a:endParaRPr lang="fr-FR" sz="1400" b="0" i="0"/>
          </a:p>
        </p:txBody>
      </p:sp>
      <p:sp>
        <p:nvSpPr>
          <p:cNvPr id="14336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336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BE327A8-2DC0-44A3-B68E-6DACEC1BFA2C}" type="slidenum">
              <a:rPr lang="fr-FR" smtClean="0"/>
              <a:pPr eaLnBrk="1" hangingPunct="1"/>
              <a:t>122</a:t>
            </a:fld>
            <a:endParaRPr lang="fr-FR" smtClean="0"/>
          </a:p>
        </p:txBody>
      </p:sp>
      <p:sp>
        <p:nvSpPr>
          <p:cNvPr id="143365"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43366" name="Text Box 3"/>
          <p:cNvSpPr txBox="1">
            <a:spLocks noChangeArrowheads="1"/>
          </p:cNvSpPr>
          <p:nvPr/>
        </p:nvSpPr>
        <p:spPr bwMode="auto">
          <a:xfrm>
            <a:off x="152400" y="261938"/>
            <a:ext cx="8839200"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30000"/>
              </a:lnSpc>
              <a:spcBef>
                <a:spcPct val="20000"/>
              </a:spcBef>
            </a:pPr>
            <a:r>
              <a:rPr lang="fr-FR" sz="2400" b="1"/>
              <a:t> </a:t>
            </a:r>
          </a:p>
          <a:p>
            <a:pPr eaLnBrk="1" hangingPunct="1">
              <a:spcBef>
                <a:spcPct val="20000"/>
              </a:spcBef>
              <a:buFontTx/>
              <a:buChar char="•"/>
            </a:pPr>
            <a:r>
              <a:rPr lang="fr-FR" sz="2400" b="1" i="1"/>
              <a:t> </a:t>
            </a:r>
            <a:r>
              <a:rPr lang="fr-FR" sz="2400" b="1" i="1" u="sng"/>
              <a:t>9ème étape</a:t>
            </a:r>
            <a:r>
              <a:rPr lang="fr-FR" sz="2400" b="1" i="1"/>
              <a:t>   : </a:t>
            </a:r>
            <a:r>
              <a:rPr lang="fr-FR" sz="2400" b="1" i="1" u="sng"/>
              <a:t>mener les enquêtes</a:t>
            </a:r>
            <a:r>
              <a:rPr lang="fr-FR" sz="2400" b="1" i="1"/>
              <a:t> auprès des personnes choisis. 			 une fois l’analyse effectuée et rédigée, les résultats  		 sont transmis aux intéressés pour corrections 			 éventuelles.</a:t>
            </a:r>
          </a:p>
          <a:p>
            <a:pPr eaLnBrk="1" hangingPunct="1">
              <a:lnSpc>
                <a:spcPct val="30000"/>
              </a:lnSpc>
              <a:spcBef>
                <a:spcPct val="20000"/>
              </a:spcBef>
            </a:pPr>
            <a:r>
              <a:rPr lang="fr-FR" sz="2400" b="1" i="1"/>
              <a:t>      </a:t>
            </a:r>
          </a:p>
          <a:p>
            <a:pPr eaLnBrk="1" hangingPunct="1">
              <a:lnSpc>
                <a:spcPct val="110000"/>
              </a:lnSpc>
              <a:spcBef>
                <a:spcPct val="20000"/>
              </a:spcBef>
              <a:buFontTx/>
              <a:buChar char="•"/>
            </a:pPr>
            <a:r>
              <a:rPr lang="fr-FR" sz="2400" b="1" i="1"/>
              <a:t>  </a:t>
            </a:r>
            <a:r>
              <a:rPr lang="fr-FR" sz="2400" b="1" i="1" u="sng"/>
              <a:t>10ème étape</a:t>
            </a:r>
            <a:r>
              <a:rPr lang="fr-FR" sz="2400" b="1" i="1"/>
              <a:t> : transformer l ’analyse </a:t>
            </a:r>
            <a:r>
              <a:rPr lang="fr-FR" sz="2400" b="1" i="1" u="sng"/>
              <a:t>descriptive</a:t>
            </a:r>
            <a:r>
              <a:rPr lang="fr-FR" sz="2400" b="1" i="1"/>
              <a:t> en analyse               </a:t>
            </a:r>
            <a:br>
              <a:rPr lang="fr-FR" sz="2400" b="1" i="1"/>
            </a:br>
            <a:r>
              <a:rPr lang="fr-FR" sz="2400" b="1" i="1"/>
              <a:t>                            </a:t>
            </a:r>
            <a:r>
              <a:rPr lang="fr-FR" sz="2400" b="1" i="1" u="sng"/>
              <a:t>normative</a:t>
            </a:r>
            <a:r>
              <a:rPr lang="fr-FR" sz="2400" b="1" i="1"/>
              <a:t> en indiquant pour chaque emploi </a:t>
            </a:r>
            <a:br>
              <a:rPr lang="fr-FR" sz="2400" b="1" i="1"/>
            </a:br>
            <a:r>
              <a:rPr lang="fr-FR" sz="2400" b="1" i="1"/>
              <a:t>                            les variantes éventuelles (</a:t>
            </a:r>
            <a:r>
              <a:rPr lang="fr-FR" sz="2400" b="1" i="1" u="sng"/>
              <a:t>dimensions spécifiques</a:t>
            </a:r>
            <a:r>
              <a:rPr lang="fr-FR" sz="2400" b="1" i="1"/>
              <a:t>). 		    Cette étape où l’on passe de la description du poste 		    à sa spécification est particulièrement importante : </a:t>
            </a:r>
            <a:br>
              <a:rPr lang="fr-FR" sz="2400" b="1" i="1"/>
            </a:br>
            <a:r>
              <a:rPr lang="fr-FR" sz="2400" b="1" i="1"/>
              <a:t>                            le responsable de l ’étude des postes y ajoute les </a:t>
            </a:r>
            <a:br>
              <a:rPr lang="fr-FR" sz="2400" b="1" i="1"/>
            </a:br>
            <a:r>
              <a:rPr lang="fr-FR" sz="2400" b="1" i="1"/>
              <a:t>                           connaissances et l ’expérience requises, en </a:t>
            </a:r>
            <a:br>
              <a:rPr lang="fr-FR" sz="2400" b="1" i="1"/>
            </a:br>
            <a:r>
              <a:rPr lang="fr-FR" sz="2400" b="1" i="1"/>
              <a:t>                           vérifiant si les exigences du poste sont logiques              		   acceptables : durée, pénibilité, complexité, etc...</a:t>
            </a:r>
            <a:r>
              <a:rPr lang="fr-FR" sz="2400" b="1"/>
              <a: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93790BD-8A9E-4568-A49B-7AE688877D6F}" type="datetime1">
              <a:rPr lang="fr-FR"/>
              <a:pPr eaLnBrk="1" hangingPunct="1"/>
              <a:t>17/09/2019</a:t>
            </a:fld>
            <a:endParaRPr lang="fr-FR" sz="1400" b="0" i="0"/>
          </a:p>
        </p:txBody>
      </p:sp>
      <p:sp>
        <p:nvSpPr>
          <p:cNvPr id="14438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43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99FFA4E-D464-4174-8C6F-F2C970E869AA}" type="slidenum">
              <a:rPr lang="fr-FR" smtClean="0"/>
              <a:pPr eaLnBrk="1" hangingPunct="1"/>
              <a:t>123</a:t>
            </a:fld>
            <a:endParaRPr lang="fr-FR" smtClean="0"/>
          </a:p>
        </p:txBody>
      </p:sp>
      <p:sp>
        <p:nvSpPr>
          <p:cNvPr id="144389" name="Text Box 2"/>
          <p:cNvSpPr txBox="1">
            <a:spLocks noChangeArrowheads="1"/>
          </p:cNvSpPr>
          <p:nvPr/>
        </p:nvSpPr>
        <p:spPr bwMode="auto">
          <a:xfrm>
            <a:off x="228600" y="457200"/>
            <a:ext cx="86106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20000"/>
              </a:spcBef>
              <a:buFontTx/>
              <a:buChar char="•"/>
            </a:pPr>
            <a:endParaRPr lang="fr-FR" sz="2400" b="1"/>
          </a:p>
          <a:p>
            <a:pPr eaLnBrk="1" hangingPunct="1">
              <a:spcBef>
                <a:spcPct val="20000"/>
              </a:spcBef>
              <a:buFontTx/>
              <a:buChar char="•"/>
            </a:pPr>
            <a:r>
              <a:rPr lang="fr-FR" sz="2400" b="1"/>
              <a:t>   </a:t>
            </a:r>
            <a:r>
              <a:rPr lang="fr-FR" sz="2400" b="1" i="1" u="sng"/>
              <a:t>11ème étape</a:t>
            </a:r>
            <a:r>
              <a:rPr lang="fr-FR" sz="2400" b="1" i="1"/>
              <a:t>    : Procéder, une fois les postes repères définis, à   		        l ’analyse des autres postes. En multipliant la </a:t>
            </a:r>
            <a:br>
              <a:rPr lang="fr-FR" sz="2400" b="1" i="1"/>
            </a:br>
            <a:r>
              <a:rPr lang="fr-FR" sz="2400" b="1" i="1"/>
              <a:t>                               même démarche adoptée par les nombres de </a:t>
            </a:r>
            <a:br>
              <a:rPr lang="fr-FR" sz="2400" b="1" i="1"/>
            </a:br>
            <a:r>
              <a:rPr lang="fr-FR" sz="2400" b="1" i="1"/>
              <a:t>                               postes restants.</a:t>
            </a:r>
          </a:p>
          <a:p>
            <a:pPr eaLnBrk="1" hangingPunct="1">
              <a:spcBef>
                <a:spcPct val="20000"/>
              </a:spcBef>
            </a:pPr>
            <a:r>
              <a:rPr lang="fr-FR" sz="2400" b="1" i="1"/>
              <a:t>                               Les postes ne concernant q’une seule      </a:t>
            </a:r>
            <a:br>
              <a:rPr lang="fr-FR" sz="2400" b="1" i="1"/>
            </a:br>
            <a:r>
              <a:rPr lang="fr-FR" sz="2400" b="1" i="1"/>
              <a:t>                               personne ou concernant des postes de bas </a:t>
            </a:r>
            <a:br>
              <a:rPr lang="fr-FR" sz="2400" b="1" i="1"/>
            </a:br>
            <a:r>
              <a:rPr lang="fr-FR" sz="2400" b="1" i="1"/>
              <a:t>                               qualification peuvent être groupées dans un </a:t>
            </a:r>
            <a:br>
              <a:rPr lang="fr-FR" sz="2400" b="1" i="1"/>
            </a:br>
            <a:r>
              <a:rPr lang="fr-FR" sz="2400" b="1" i="1"/>
              <a:t>                               même emploi ( exemple : les manœuvres ).</a:t>
            </a:r>
            <a:r>
              <a:rPr lang="fr-FR" sz="2400" b="1"/>
              <a:t> </a:t>
            </a:r>
            <a:br>
              <a:rPr lang="fr-FR" sz="2400" b="1"/>
            </a:br>
            <a:endParaRPr lang="fr-FR" sz="2400" b="1"/>
          </a:p>
          <a:p>
            <a:pPr eaLnBrk="1" hangingPunct="1">
              <a:spcBef>
                <a:spcPct val="20000"/>
              </a:spcBef>
            </a:pPr>
            <a:r>
              <a:rPr lang="fr-FR" sz="2400" b="1"/>
              <a:t>  </a:t>
            </a:r>
          </a:p>
          <a:p>
            <a:pPr eaLnBrk="1" hangingPunct="1">
              <a:spcBef>
                <a:spcPct val="50000"/>
              </a:spcBef>
            </a:pPr>
            <a:endParaRPr lang="fr-FR" sz="24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6869A17-BA9B-47DD-83D7-51096DB12757}" type="datetime1">
              <a:rPr lang="fr-FR"/>
              <a:pPr eaLnBrk="1" hangingPunct="1"/>
              <a:t>17/09/2019</a:t>
            </a:fld>
            <a:endParaRPr lang="fr-FR" sz="1400" b="0" i="0"/>
          </a:p>
        </p:txBody>
      </p:sp>
      <p:sp>
        <p:nvSpPr>
          <p:cNvPr id="14541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541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E1EDAA7-1048-4172-ABE1-C62AF78C93D6}" type="slidenum">
              <a:rPr lang="fr-FR" smtClean="0"/>
              <a:pPr eaLnBrk="1" hangingPunct="1"/>
              <a:t>124</a:t>
            </a:fld>
            <a:endParaRPr lang="fr-FR" smtClean="0"/>
          </a:p>
        </p:txBody>
      </p:sp>
      <p:sp>
        <p:nvSpPr>
          <p:cNvPr id="145413" name="Rectangle 2"/>
          <p:cNvSpPr>
            <a:spLocks noGrp="1" noChangeArrowheads="1"/>
          </p:cNvSpPr>
          <p:nvPr>
            <p:ph type="title"/>
          </p:nvPr>
        </p:nvSpPr>
        <p:spPr>
          <a:xfrm>
            <a:off x="381000" y="304800"/>
            <a:ext cx="8382000" cy="990600"/>
          </a:xfrm>
        </p:spPr>
        <p:txBody>
          <a:bodyPr/>
          <a:lstStyle/>
          <a:p>
            <a:pPr eaLnBrk="1" hangingPunct="1"/>
            <a:r>
              <a:rPr lang="fr-FR" sz="2800" b="1" smtClean="0">
                <a:solidFill>
                  <a:schemeClr val="accent2"/>
                </a:solidFill>
              </a:rPr>
              <a:t> </a:t>
            </a:r>
            <a:r>
              <a:rPr lang="fr-FR" sz="2800" b="1" i="1" u="sng" smtClean="0">
                <a:solidFill>
                  <a:schemeClr val="accent2"/>
                </a:solidFill>
              </a:rPr>
              <a:t>IV -  LES METHODES D ’ANALYSE DE POSTE</a:t>
            </a:r>
          </a:p>
        </p:txBody>
      </p:sp>
      <p:sp>
        <p:nvSpPr>
          <p:cNvPr id="145414" name="Rectangle 3"/>
          <p:cNvSpPr>
            <a:spLocks noChangeArrowheads="1"/>
          </p:cNvSpPr>
          <p:nvPr>
            <p:ph type="body" idx="1"/>
          </p:nvPr>
        </p:nvSpPr>
        <p:spPr bwMode="auto">
          <a:xfrm>
            <a:off x="685800" y="1676400"/>
            <a:ext cx="8001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70000"/>
              </a:lnSpc>
            </a:pPr>
            <a:r>
              <a:rPr lang="fr-FR" sz="2800" b="1" i="1" u="sng" smtClean="0"/>
              <a:t>1- Techniques directes :</a:t>
            </a:r>
            <a:endParaRPr lang="fr-FR" sz="2400" b="1" smtClean="0"/>
          </a:p>
          <a:p>
            <a:pPr eaLnBrk="1" hangingPunct="1">
              <a:lnSpc>
                <a:spcPct val="130000"/>
              </a:lnSpc>
              <a:buFontTx/>
              <a:buNone/>
            </a:pPr>
            <a:r>
              <a:rPr lang="fr-FR" sz="2400" b="1" smtClean="0"/>
              <a:t>	 	</a:t>
            </a:r>
            <a:r>
              <a:rPr lang="fr-FR" sz="2400" b="1" i="1" smtClean="0"/>
              <a:t>A-Observations</a:t>
            </a:r>
          </a:p>
          <a:p>
            <a:pPr eaLnBrk="1" hangingPunct="1">
              <a:lnSpc>
                <a:spcPct val="130000"/>
              </a:lnSpc>
              <a:buFontTx/>
              <a:buNone/>
            </a:pPr>
            <a:r>
              <a:rPr lang="fr-FR" sz="2400" b="1" i="1" smtClean="0"/>
              <a:t>	 	B- Entretien</a:t>
            </a:r>
          </a:p>
          <a:p>
            <a:pPr eaLnBrk="1" hangingPunct="1">
              <a:lnSpc>
                <a:spcPct val="130000"/>
              </a:lnSpc>
              <a:buFontTx/>
              <a:buNone/>
            </a:pPr>
            <a:r>
              <a:rPr lang="fr-FR" sz="2400" b="1" i="1" smtClean="0"/>
              <a:t>	 	C- Questionnaire</a:t>
            </a:r>
            <a:endParaRPr lang="fr-FR" sz="2400" b="1" smtClean="0"/>
          </a:p>
          <a:p>
            <a:pPr eaLnBrk="1" hangingPunct="1">
              <a:lnSpc>
                <a:spcPct val="120000"/>
              </a:lnSpc>
            </a:pPr>
            <a:r>
              <a:rPr lang="fr-FR" sz="2800" b="1" i="1" u="sng" smtClean="0"/>
              <a:t>2- Techniques Indirectes :</a:t>
            </a:r>
          </a:p>
          <a:p>
            <a:pPr eaLnBrk="1" hangingPunct="1">
              <a:lnSpc>
                <a:spcPct val="120000"/>
              </a:lnSpc>
            </a:pPr>
            <a:endParaRPr lang="fr-FR" sz="2400" b="1" smtClean="0"/>
          </a:p>
          <a:p>
            <a:pPr eaLnBrk="1" hangingPunct="1">
              <a:buFontTx/>
              <a:buNone/>
            </a:pPr>
            <a:r>
              <a:rPr lang="fr-FR" sz="2400" b="1" smtClean="0"/>
              <a:t>	</a:t>
            </a:r>
            <a:r>
              <a:rPr lang="fr-FR" sz="2400" b="1" i="1" smtClean="0"/>
              <a:t>- Technique des incidents critiques de Flangan</a:t>
            </a:r>
            <a:r>
              <a:rPr lang="fr-FR" sz="2400" b="1" smtClean="0"/>
              <a: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9A51477-7D9C-42E8-9E09-47695C94C079}" type="datetime1">
              <a:rPr lang="fr-FR"/>
              <a:pPr eaLnBrk="1" hangingPunct="1"/>
              <a:t>17/09/2019</a:t>
            </a:fld>
            <a:endParaRPr lang="fr-FR" sz="1400" b="0" i="0"/>
          </a:p>
        </p:txBody>
      </p:sp>
      <p:sp>
        <p:nvSpPr>
          <p:cNvPr id="14643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643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C597644-2125-4974-A238-E14B8343C177}" type="slidenum">
              <a:rPr lang="fr-FR" smtClean="0"/>
              <a:pPr eaLnBrk="1" hangingPunct="1"/>
              <a:t>125</a:t>
            </a:fld>
            <a:endParaRPr lang="fr-FR" smtClean="0"/>
          </a:p>
        </p:txBody>
      </p:sp>
      <p:sp>
        <p:nvSpPr>
          <p:cNvPr id="534530" name="Rectangle 2"/>
          <p:cNvSpPr>
            <a:spLocks noGrp="1" noChangeArrowheads="1"/>
          </p:cNvSpPr>
          <p:nvPr>
            <p:ph type="title"/>
          </p:nvPr>
        </p:nvSpPr>
        <p:spPr>
          <a:xfrm>
            <a:off x="685800" y="228600"/>
            <a:ext cx="7772400" cy="1143000"/>
          </a:xfrm>
        </p:spPr>
        <p:txBody>
          <a:bodyPr/>
          <a:lstStyle/>
          <a:p>
            <a:pPr eaLnBrk="1" hangingPunct="1">
              <a:defRPr/>
            </a:pPr>
            <a:r>
              <a:rPr lang="fr-FR" sz="2800" b="1" i="1" u="sng" smtClean="0">
                <a:solidFill>
                  <a:schemeClr val="accent2"/>
                </a:solidFill>
                <a:effectLst>
                  <a:outerShdw blurRad="38100" dist="38100" dir="2700000" algn="tl">
                    <a:srgbClr val="C0C0C0"/>
                  </a:outerShdw>
                </a:effectLst>
              </a:rPr>
              <a:t>V - MODELE D’UNE FICHE DE POSTE</a:t>
            </a:r>
            <a:endParaRPr lang="fr-FR" smtClean="0"/>
          </a:p>
        </p:txBody>
      </p:sp>
      <p:sp>
        <p:nvSpPr>
          <p:cNvPr id="146438" name="Rectangle 3"/>
          <p:cNvSpPr>
            <a:spLocks noChangeArrowheads="1"/>
          </p:cNvSpPr>
          <p:nvPr>
            <p:ph type="body" sz="half" idx="1"/>
          </p:nvPr>
        </p:nvSpPr>
        <p:spPr bwMode="auto">
          <a:xfrm>
            <a:off x="381000" y="1828800"/>
            <a:ext cx="4267200" cy="411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1- </a:t>
            </a:r>
            <a:r>
              <a:rPr lang="fr-FR" sz="2400" b="1" u="sng" smtClean="0"/>
              <a:t>Identification du poste :</a:t>
            </a:r>
          </a:p>
          <a:p>
            <a:pPr eaLnBrk="1" hangingPunct="1"/>
            <a:r>
              <a:rPr lang="fr-FR" sz="2400" smtClean="0"/>
              <a:t> </a:t>
            </a:r>
            <a:r>
              <a:rPr lang="fr-FR" sz="2400" b="1" i="1" smtClean="0"/>
              <a:t>Intitulé du poste</a:t>
            </a:r>
            <a:r>
              <a:rPr lang="fr-FR" sz="2400" i="1" smtClean="0"/>
              <a:t>:  c’est le                         </a:t>
            </a:r>
            <a:br>
              <a:rPr lang="fr-FR" sz="2400" i="1" smtClean="0"/>
            </a:br>
            <a:r>
              <a:rPr lang="fr-FR" sz="2400" i="1" smtClean="0"/>
              <a:t> libellé du poste</a:t>
            </a:r>
          </a:p>
          <a:p>
            <a:pPr eaLnBrk="1" hangingPunct="1"/>
            <a:r>
              <a:rPr lang="fr-FR" sz="2400" b="1" i="1" smtClean="0"/>
              <a:t>Famille d ’emploi</a:t>
            </a:r>
            <a:r>
              <a:rPr lang="fr-FR" sz="2400" i="1" smtClean="0"/>
              <a:t>:  il s’agit de l’emploi type</a:t>
            </a:r>
          </a:p>
          <a:p>
            <a:pPr eaLnBrk="1" hangingPunct="1"/>
            <a:r>
              <a:rPr lang="fr-FR" sz="2400" b="1" i="1" smtClean="0"/>
              <a:t>Titulaire du poste</a:t>
            </a:r>
            <a:r>
              <a:rPr lang="fr-FR" sz="2400" i="1" smtClean="0"/>
              <a:t>: le Nom &amp; prénom du titulaire du poste</a:t>
            </a:r>
          </a:p>
          <a:p>
            <a:pPr eaLnBrk="1" hangingPunct="1"/>
            <a:r>
              <a:rPr lang="fr-FR" sz="2400" b="1" i="1" smtClean="0"/>
              <a:t>Code Emploi</a:t>
            </a:r>
            <a:r>
              <a:rPr lang="fr-FR" sz="2400" i="1" smtClean="0"/>
              <a:t>:  c’est le code alphanumérique du poste</a:t>
            </a:r>
            <a:endParaRPr lang="fr-FR" sz="2400" smtClean="0"/>
          </a:p>
        </p:txBody>
      </p:sp>
      <p:sp>
        <p:nvSpPr>
          <p:cNvPr id="146439" name="Rectangle 4"/>
          <p:cNvSpPr>
            <a:spLocks noChangeArrowheads="1"/>
          </p:cNvSpPr>
          <p:nvPr>
            <p:ph type="body" sz="half" idx="2"/>
          </p:nvPr>
        </p:nvSpPr>
        <p:spPr bwMode="auto">
          <a:xfrm>
            <a:off x="4724400" y="1828800"/>
            <a:ext cx="4191000" cy="411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2- </a:t>
            </a:r>
            <a:r>
              <a:rPr lang="fr-FR" sz="2400" b="1" u="sng" smtClean="0"/>
              <a:t>Mission et Raison d ’être  du poste :</a:t>
            </a:r>
          </a:p>
          <a:p>
            <a:pPr eaLnBrk="1" hangingPunct="1">
              <a:lnSpc>
                <a:spcPct val="130000"/>
              </a:lnSpc>
            </a:pPr>
            <a:r>
              <a:rPr lang="fr-FR" sz="2400" i="1" smtClean="0"/>
              <a:t>Résumé en 3 ou 4 lignes, de la contribution attendue du poste dans les résultats de l ’entreprise. Le titulaire du poste est impliqué à partir de la mission.</a:t>
            </a:r>
            <a:endParaRPr lang="fr-FR" sz="2400" b="1" u="sng"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3C40569-5362-4F57-9A8A-FD114C0DC4EC}" type="datetime1">
              <a:rPr lang="fr-FR"/>
              <a:pPr eaLnBrk="1" hangingPunct="1"/>
              <a:t>17/09/2019</a:t>
            </a:fld>
            <a:endParaRPr lang="fr-FR" sz="1400" b="0" i="0"/>
          </a:p>
        </p:txBody>
      </p:sp>
      <p:sp>
        <p:nvSpPr>
          <p:cNvPr id="147459"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746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711623F-5903-4ACE-9BE8-CB3E9525CDF1}" type="slidenum">
              <a:rPr lang="fr-FR" smtClean="0"/>
              <a:pPr eaLnBrk="1" hangingPunct="1"/>
              <a:t>126</a:t>
            </a:fld>
            <a:endParaRPr lang="fr-FR" smtClean="0"/>
          </a:p>
        </p:txBody>
      </p:sp>
      <p:sp>
        <p:nvSpPr>
          <p:cNvPr id="535554" name="Rectangle 2"/>
          <p:cNvSpPr>
            <a:spLocks noGrp="1" noChangeArrowheads="1"/>
          </p:cNvSpPr>
          <p:nvPr>
            <p:ph type="title"/>
          </p:nvPr>
        </p:nvSpPr>
        <p:spPr>
          <a:xfrm>
            <a:off x="457200" y="228600"/>
            <a:ext cx="8229600" cy="609600"/>
          </a:xfrm>
        </p:spPr>
        <p:txBody>
          <a:bodyPr/>
          <a:lstStyle/>
          <a:p>
            <a:pPr eaLnBrk="1" hangingPunct="1">
              <a:defRPr/>
            </a:pPr>
            <a:r>
              <a:rPr lang="fr-FR" sz="2800" b="1" i="1" u="sng" smtClean="0">
                <a:solidFill>
                  <a:schemeClr val="accent2"/>
                </a:solidFill>
                <a:effectLst>
                  <a:outerShdw blurRad="38100" dist="38100" dir="2700000" algn="tl">
                    <a:srgbClr val="C0C0C0"/>
                  </a:outerShdw>
                </a:effectLst>
              </a:rPr>
              <a:t>V - MODELE D ’UNE FICHE DE POSTE (suite)</a:t>
            </a:r>
            <a:endParaRPr lang="fr-FR" smtClean="0"/>
          </a:p>
        </p:txBody>
      </p:sp>
      <p:sp>
        <p:nvSpPr>
          <p:cNvPr id="147462" name="Rectangle 3"/>
          <p:cNvSpPr>
            <a:spLocks noChangeArrowheads="1"/>
          </p:cNvSpPr>
          <p:nvPr>
            <p:ph type="body" sz="half" idx="1"/>
          </p:nvPr>
        </p:nvSpPr>
        <p:spPr bwMode="auto">
          <a:xfrm>
            <a:off x="381000" y="1143000"/>
            <a:ext cx="3962400" cy="5029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3- </a:t>
            </a:r>
            <a:r>
              <a:rPr lang="fr-FR" sz="2400" b="1" u="sng" smtClean="0"/>
              <a:t>Positionnement du poste dans la structure organisationnelle.</a:t>
            </a:r>
          </a:p>
          <a:p>
            <a:pPr eaLnBrk="1" hangingPunct="1"/>
            <a:r>
              <a:rPr lang="fr-FR" sz="2400" smtClean="0"/>
              <a:t> </a:t>
            </a:r>
            <a:r>
              <a:rPr lang="fr-FR" sz="2400" i="1" smtClean="0"/>
              <a:t>Poste (N) par rapport à N+1 et N-1: organigramme très simplifié)</a:t>
            </a:r>
          </a:p>
          <a:p>
            <a:pPr eaLnBrk="1" hangingPunct="1"/>
            <a:r>
              <a:rPr lang="fr-FR" sz="2400" b="1" i="1" smtClean="0"/>
              <a:t>Liaisons Hiérarchiques</a:t>
            </a:r>
          </a:p>
          <a:p>
            <a:pPr eaLnBrk="1" hangingPunct="1"/>
            <a:r>
              <a:rPr lang="fr-FR" sz="2400" b="1" i="1" smtClean="0"/>
              <a:t>Liaisons Fonctionnelles</a:t>
            </a:r>
          </a:p>
          <a:p>
            <a:pPr eaLnBrk="1" hangingPunct="1"/>
            <a:r>
              <a:rPr lang="fr-FR" sz="2400" b="1" i="1" smtClean="0"/>
              <a:t>Liaisons Externes</a:t>
            </a:r>
            <a:r>
              <a:rPr lang="fr-FR" sz="2400" i="1" smtClean="0"/>
              <a:t> </a:t>
            </a:r>
            <a:r>
              <a:rPr lang="fr-FR" sz="2400" b="1" i="1" smtClean="0"/>
              <a:t>ou de</a:t>
            </a:r>
            <a:r>
              <a:rPr lang="fr-FR" sz="2400" i="1" smtClean="0"/>
              <a:t> </a:t>
            </a:r>
            <a:r>
              <a:rPr lang="fr-FR" sz="2400" b="1" i="1" smtClean="0"/>
              <a:t>coopération</a:t>
            </a:r>
            <a:r>
              <a:rPr lang="fr-FR" sz="2400" i="1" smtClean="0"/>
              <a:t>.</a:t>
            </a:r>
            <a:endParaRPr lang="fr-FR" sz="2400" smtClean="0"/>
          </a:p>
        </p:txBody>
      </p:sp>
      <p:sp>
        <p:nvSpPr>
          <p:cNvPr id="147463" name="Rectangle 4"/>
          <p:cNvSpPr>
            <a:spLocks noChangeArrowheads="1"/>
          </p:cNvSpPr>
          <p:nvPr>
            <p:ph type="body" sz="half" idx="2"/>
          </p:nvPr>
        </p:nvSpPr>
        <p:spPr bwMode="auto">
          <a:xfrm>
            <a:off x="4495800" y="1143000"/>
            <a:ext cx="4419600" cy="5029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fr-FR" sz="2400" b="1" smtClean="0"/>
              <a:t>4- </a:t>
            </a:r>
            <a:r>
              <a:rPr lang="fr-FR" sz="2400" b="1" u="sng" smtClean="0"/>
              <a:t>Dimension  du poste.</a:t>
            </a:r>
          </a:p>
          <a:p>
            <a:pPr eaLnBrk="1" hangingPunct="1">
              <a:lnSpc>
                <a:spcPct val="90000"/>
              </a:lnSpc>
            </a:pPr>
            <a:r>
              <a:rPr lang="fr-FR" sz="2400" i="1" smtClean="0"/>
              <a:t>Pas de rédaction à ce niveau, il faut recenser les données quantitatives qui spécifient l ’activité en terme de :</a:t>
            </a:r>
          </a:p>
          <a:p>
            <a:pPr eaLnBrk="1" hangingPunct="1">
              <a:lnSpc>
                <a:spcPct val="90000"/>
              </a:lnSpc>
              <a:buFontTx/>
              <a:buNone/>
            </a:pPr>
            <a:r>
              <a:rPr lang="fr-FR" sz="2400" b="1" smtClean="0"/>
              <a:t>   ( </a:t>
            </a:r>
            <a:r>
              <a:rPr lang="fr-FR" sz="2400" i="1" smtClean="0"/>
              <a:t>Effectif, Chiffres d’affaires, Masse Salariale, Budget, CA      volume produit, MP achetées</a:t>
            </a:r>
            <a:r>
              <a:rPr lang="fr-FR" sz="2400" b="1" i="1" smtClean="0"/>
              <a:t>..</a:t>
            </a:r>
            <a:r>
              <a:rPr lang="fr-FR" sz="2400" b="1" smtClean="0"/>
              <a:t>)</a:t>
            </a:r>
          </a:p>
          <a:p>
            <a:pPr eaLnBrk="1" hangingPunct="1">
              <a:lnSpc>
                <a:spcPct val="90000"/>
              </a:lnSpc>
            </a:pPr>
            <a:r>
              <a:rPr lang="fr-FR" sz="2400" i="1" smtClean="0"/>
              <a:t>Il s ’agit en général de 3 ou 4 données chiffrées les plus importantes et qui serviront après pour définir les critères de performance</a:t>
            </a:r>
            <a:endParaRPr lang="fr-FR" sz="2400" b="1" u="sng"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911BF57-A683-4A6B-987B-0C3AE508C268}" type="datetime1">
              <a:rPr lang="fr-FR"/>
              <a:pPr eaLnBrk="1" hangingPunct="1"/>
              <a:t>17/09/2019</a:t>
            </a:fld>
            <a:endParaRPr lang="fr-FR" sz="1400" b="0" i="0"/>
          </a:p>
        </p:txBody>
      </p:sp>
      <p:sp>
        <p:nvSpPr>
          <p:cNvPr id="148483"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848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B6CA1B3-F625-44E1-9051-B9BDF9DBAB31}" type="slidenum">
              <a:rPr lang="fr-FR" smtClean="0"/>
              <a:pPr eaLnBrk="1" hangingPunct="1"/>
              <a:t>127</a:t>
            </a:fld>
            <a:endParaRPr lang="fr-FR" smtClean="0"/>
          </a:p>
        </p:txBody>
      </p:sp>
      <p:sp>
        <p:nvSpPr>
          <p:cNvPr id="536578" name="Rectangle 2"/>
          <p:cNvSpPr>
            <a:spLocks noGrp="1" noChangeArrowheads="1"/>
          </p:cNvSpPr>
          <p:nvPr>
            <p:ph type="title"/>
          </p:nvPr>
        </p:nvSpPr>
        <p:spPr>
          <a:xfrm>
            <a:off x="533400" y="381000"/>
            <a:ext cx="8153400" cy="685800"/>
          </a:xfrm>
        </p:spPr>
        <p:txBody>
          <a:bodyPr/>
          <a:lstStyle/>
          <a:p>
            <a:pPr eaLnBrk="1" hangingPunct="1">
              <a:defRPr/>
            </a:pPr>
            <a:r>
              <a:rPr lang="fr-FR" sz="2800" b="1" i="1" u="sng" smtClean="0">
                <a:solidFill>
                  <a:schemeClr val="accent2"/>
                </a:solidFill>
                <a:effectLst>
                  <a:outerShdw blurRad="38100" dist="38100" dir="2700000" algn="tl">
                    <a:srgbClr val="C0C0C0"/>
                  </a:outerShdw>
                </a:effectLst>
              </a:rPr>
              <a:t>V- MODELE D’UNE FICHE DE POSTE (suite)</a:t>
            </a:r>
          </a:p>
        </p:txBody>
      </p:sp>
      <p:sp>
        <p:nvSpPr>
          <p:cNvPr id="148486" name="Rectangle 3"/>
          <p:cNvSpPr>
            <a:spLocks noChangeArrowheads="1"/>
          </p:cNvSpPr>
          <p:nvPr>
            <p:ph type="body" sz="half" idx="1"/>
          </p:nvPr>
        </p:nvSpPr>
        <p:spPr bwMode="auto">
          <a:xfrm>
            <a:off x="381000" y="1447800"/>
            <a:ext cx="3962400" cy="4648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5- </a:t>
            </a:r>
            <a:r>
              <a:rPr lang="fr-FR" sz="2400" b="1" u="sng" smtClean="0"/>
              <a:t>Activités  majeures du poste :</a:t>
            </a:r>
          </a:p>
          <a:p>
            <a:pPr eaLnBrk="1" hangingPunct="1"/>
            <a:r>
              <a:rPr lang="fr-FR" sz="2400" i="1" smtClean="0"/>
              <a:t>Regrouper les différentes tâches en attributions, </a:t>
            </a:r>
          </a:p>
          <a:p>
            <a:pPr eaLnBrk="1" hangingPunct="1">
              <a:lnSpc>
                <a:spcPct val="110000"/>
              </a:lnSpc>
            </a:pPr>
            <a:r>
              <a:rPr lang="fr-FR" sz="2400" i="1" smtClean="0"/>
              <a:t>Spécifier les grands volets d ’intervention du poste (sans rentrer dans le détail des tâches, et ce pour laisser suffisamment de marge d ’initiative au titulaire.</a:t>
            </a:r>
            <a:endParaRPr lang="fr-FR" sz="2400" smtClean="0"/>
          </a:p>
        </p:txBody>
      </p:sp>
      <p:sp>
        <p:nvSpPr>
          <p:cNvPr id="148487" name="Rectangle 4"/>
          <p:cNvSpPr>
            <a:spLocks noChangeArrowheads="1"/>
          </p:cNvSpPr>
          <p:nvPr>
            <p:ph type="body" sz="half" idx="2"/>
          </p:nvPr>
        </p:nvSpPr>
        <p:spPr bwMode="auto">
          <a:xfrm>
            <a:off x="4495800" y="1447800"/>
            <a:ext cx="4419600" cy="4648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6- </a:t>
            </a:r>
            <a:r>
              <a:rPr lang="fr-FR" sz="2400" b="1" u="sng" smtClean="0"/>
              <a:t>Finalités  du poste :</a:t>
            </a:r>
          </a:p>
          <a:p>
            <a:pPr eaLnBrk="1" hangingPunct="1">
              <a:lnSpc>
                <a:spcPct val="60000"/>
              </a:lnSpc>
              <a:buFontTx/>
              <a:buNone/>
            </a:pPr>
            <a:endParaRPr lang="fr-FR" sz="2400" b="1" u="sng" smtClean="0"/>
          </a:p>
          <a:p>
            <a:pPr eaLnBrk="1" hangingPunct="1">
              <a:lnSpc>
                <a:spcPct val="110000"/>
              </a:lnSpc>
            </a:pPr>
            <a:r>
              <a:rPr lang="fr-FR" sz="2400" i="1" smtClean="0"/>
              <a:t>Clarifier le résultat final attendu,</a:t>
            </a:r>
            <a:endParaRPr lang="fr-FR" sz="2400" b="1" smtClean="0"/>
          </a:p>
          <a:p>
            <a:pPr eaLnBrk="1" hangingPunct="1">
              <a:lnSpc>
                <a:spcPct val="110000"/>
              </a:lnSpc>
            </a:pPr>
            <a:r>
              <a:rPr lang="fr-FR" sz="2400" i="1" smtClean="0"/>
              <a:t>Montrer l ’action qui conduit à ce résultat, </a:t>
            </a:r>
          </a:p>
          <a:p>
            <a:pPr eaLnBrk="1" hangingPunct="1">
              <a:lnSpc>
                <a:spcPct val="110000"/>
              </a:lnSpc>
            </a:pPr>
            <a:r>
              <a:rPr lang="fr-FR" sz="2400" i="1" smtClean="0"/>
              <a:t>Utiliser des verbes d ’action reflétant l ’impact du titulaire sur le résultat (élaborer, réaliser, mettre en œuvre…)</a:t>
            </a:r>
            <a:endParaRPr lang="fr-FR" sz="2400" b="1" u="sng"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8E33FA3-D6A1-417B-95BF-02992C3B082C}" type="datetime1">
              <a:rPr lang="fr-FR"/>
              <a:pPr eaLnBrk="1" hangingPunct="1"/>
              <a:t>17/09/2019</a:t>
            </a:fld>
            <a:endParaRPr lang="fr-FR" sz="1400" b="0" i="0"/>
          </a:p>
        </p:txBody>
      </p:sp>
      <p:sp>
        <p:nvSpPr>
          <p:cNvPr id="149507"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4950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AB55EC2-8514-42F9-8E3E-D9147D63530E}" type="slidenum">
              <a:rPr lang="fr-FR" smtClean="0"/>
              <a:pPr eaLnBrk="1" hangingPunct="1"/>
              <a:t>128</a:t>
            </a:fld>
            <a:endParaRPr lang="fr-FR" smtClean="0"/>
          </a:p>
        </p:txBody>
      </p:sp>
      <p:sp>
        <p:nvSpPr>
          <p:cNvPr id="537602" name="Rectangle 2"/>
          <p:cNvSpPr>
            <a:spLocks noGrp="1" noChangeArrowheads="1"/>
          </p:cNvSpPr>
          <p:nvPr>
            <p:ph type="title"/>
          </p:nvPr>
        </p:nvSpPr>
        <p:spPr>
          <a:xfrm>
            <a:off x="381000" y="304800"/>
            <a:ext cx="8382000" cy="762000"/>
          </a:xfrm>
        </p:spPr>
        <p:txBody>
          <a:bodyPr/>
          <a:lstStyle/>
          <a:p>
            <a:pPr eaLnBrk="1" hangingPunct="1">
              <a:defRPr/>
            </a:pPr>
            <a:r>
              <a:rPr lang="fr-FR" sz="2800" b="1" i="1" u="sng" smtClean="0">
                <a:solidFill>
                  <a:schemeClr val="accent2"/>
                </a:solidFill>
                <a:effectLst>
                  <a:outerShdw blurRad="38100" dist="38100" dir="2700000" algn="tl">
                    <a:srgbClr val="C0C0C0"/>
                  </a:outerShdw>
                </a:effectLst>
              </a:rPr>
              <a:t>V- EXEMPLE D ’UNE FICHE DE POSTE (suite)</a:t>
            </a:r>
          </a:p>
        </p:txBody>
      </p:sp>
      <p:sp>
        <p:nvSpPr>
          <p:cNvPr id="149510" name="Rectangle 3"/>
          <p:cNvSpPr>
            <a:spLocks noChangeArrowheads="1"/>
          </p:cNvSpPr>
          <p:nvPr>
            <p:ph type="body" sz="half" idx="1"/>
          </p:nvPr>
        </p:nvSpPr>
        <p:spPr bwMode="auto">
          <a:xfrm>
            <a:off x="250825" y="1295400"/>
            <a:ext cx="3962400" cy="4876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7- </a:t>
            </a:r>
            <a:r>
              <a:rPr lang="fr-FR" sz="2400" b="1" u="sng" smtClean="0"/>
              <a:t>Indicateurs clés de mesure de performance :</a:t>
            </a:r>
          </a:p>
          <a:p>
            <a:pPr eaLnBrk="1" hangingPunct="1">
              <a:lnSpc>
                <a:spcPct val="150000"/>
              </a:lnSpc>
            </a:pPr>
            <a:r>
              <a:rPr lang="fr-FR" sz="2400" i="1" smtClean="0"/>
              <a:t>Il s ’agit d ’indicateurs de rentabilité, de productivité, de qualité nécessaires pour mesurer la performance d ’un poste et sa valeur contributive aux résultats de l ’entreprise .</a:t>
            </a:r>
          </a:p>
        </p:txBody>
      </p:sp>
      <p:sp>
        <p:nvSpPr>
          <p:cNvPr id="149511" name="Rectangle 4"/>
          <p:cNvSpPr>
            <a:spLocks noChangeArrowheads="1"/>
          </p:cNvSpPr>
          <p:nvPr>
            <p:ph type="body" sz="half" idx="2"/>
          </p:nvPr>
        </p:nvSpPr>
        <p:spPr bwMode="auto">
          <a:xfrm>
            <a:off x="4392613" y="1295400"/>
            <a:ext cx="4572000" cy="4876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8- </a:t>
            </a:r>
            <a:r>
              <a:rPr lang="fr-FR" sz="2400" b="1" u="sng" smtClean="0"/>
              <a:t>Exigences  du poste :</a:t>
            </a:r>
          </a:p>
          <a:p>
            <a:pPr eaLnBrk="1" hangingPunct="1">
              <a:lnSpc>
                <a:spcPct val="120000"/>
              </a:lnSpc>
            </a:pPr>
            <a:r>
              <a:rPr lang="fr-FR" sz="2400" i="1" smtClean="0"/>
              <a:t>Formation de base exigée</a:t>
            </a:r>
            <a:endParaRPr lang="fr-FR" sz="2400" b="1" smtClean="0"/>
          </a:p>
          <a:p>
            <a:pPr eaLnBrk="1" hangingPunct="1">
              <a:lnSpc>
                <a:spcPct val="120000"/>
              </a:lnSpc>
            </a:pPr>
            <a:r>
              <a:rPr lang="fr-FR" sz="2400" i="1" smtClean="0"/>
              <a:t>Aptitudes physiques: Habilité, Résistance, Aspect, présentation, Tranche d’âge souhaitée...</a:t>
            </a:r>
          </a:p>
          <a:p>
            <a:pPr eaLnBrk="1" hangingPunct="1">
              <a:lnSpc>
                <a:spcPct val="120000"/>
              </a:lnSpc>
            </a:pPr>
            <a:r>
              <a:rPr lang="fr-FR" sz="2400" i="1" smtClean="0"/>
              <a:t>Langues et outils informatiques exigés (niveaux de maîtrise )</a:t>
            </a:r>
          </a:p>
          <a:p>
            <a:pPr eaLnBrk="1" hangingPunct="1">
              <a:lnSpc>
                <a:spcPct val="120000"/>
              </a:lnSpc>
            </a:pPr>
            <a:r>
              <a:rPr lang="fr-FR" sz="2400" i="1" smtClean="0"/>
              <a:t> Relations humaines exigées</a:t>
            </a:r>
          </a:p>
          <a:p>
            <a:pPr eaLnBrk="1" hangingPunct="1">
              <a:lnSpc>
                <a:spcPct val="120000"/>
              </a:lnSpc>
            </a:pPr>
            <a:r>
              <a:rPr lang="fr-FR" sz="2400" i="1" smtClean="0"/>
              <a:t> expériences antérieures souhaitées</a:t>
            </a:r>
            <a:endParaRPr lang="fr-FR" sz="2400" b="1" u="sng"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CA8AF8A-D494-42E4-BA9C-2C89DE809EBE}" type="datetime1">
              <a:rPr lang="fr-FR"/>
              <a:pPr eaLnBrk="1" hangingPunct="1"/>
              <a:t>17/09/2019</a:t>
            </a:fld>
            <a:endParaRPr lang="fr-FR" sz="1400" b="0" i="0"/>
          </a:p>
        </p:txBody>
      </p:sp>
      <p:sp>
        <p:nvSpPr>
          <p:cNvPr id="15053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053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BD3FFF5-AAF2-4F9F-90E7-6CE5C810E34F}" type="slidenum">
              <a:rPr lang="fr-FR" smtClean="0"/>
              <a:pPr eaLnBrk="1" hangingPunct="1"/>
              <a:t>129</a:t>
            </a:fld>
            <a:endParaRPr lang="fr-FR" smtClean="0"/>
          </a:p>
        </p:txBody>
      </p:sp>
      <p:sp>
        <p:nvSpPr>
          <p:cNvPr id="538626" name="Rectangle 2"/>
          <p:cNvSpPr>
            <a:spLocks noGrp="1" noChangeArrowheads="1"/>
          </p:cNvSpPr>
          <p:nvPr>
            <p:ph type="title"/>
          </p:nvPr>
        </p:nvSpPr>
        <p:spPr>
          <a:xfrm>
            <a:off x="457200" y="381000"/>
            <a:ext cx="8229600" cy="838200"/>
          </a:xfrm>
        </p:spPr>
        <p:txBody>
          <a:bodyPr/>
          <a:lstStyle/>
          <a:p>
            <a:pPr eaLnBrk="1" hangingPunct="1">
              <a:defRPr/>
            </a:pPr>
            <a:r>
              <a:rPr lang="fr-FR" sz="2800" b="1" i="1" u="sng" smtClean="0">
                <a:solidFill>
                  <a:schemeClr val="accent2"/>
                </a:solidFill>
                <a:effectLst>
                  <a:outerShdw blurRad="38100" dist="38100" dir="2700000" algn="tl">
                    <a:srgbClr val="C0C0C0"/>
                  </a:outerShdw>
                </a:effectLst>
              </a:rPr>
              <a:t>V - EXEMPLE D ’UNE FICHE DE POSTE (suite)</a:t>
            </a:r>
          </a:p>
        </p:txBody>
      </p:sp>
      <p:sp>
        <p:nvSpPr>
          <p:cNvPr id="150534" name="Rectangle 3"/>
          <p:cNvSpPr>
            <a:spLocks noChangeArrowheads="1"/>
          </p:cNvSpPr>
          <p:nvPr>
            <p:ph type="body" idx="1"/>
          </p:nvPr>
        </p:nvSpPr>
        <p:spPr bwMode="auto">
          <a:xfrm>
            <a:off x="381000" y="1676400"/>
            <a:ext cx="3962400" cy="4343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u="sng" smtClean="0"/>
              <a:t>9- Conditions de travail : </a:t>
            </a:r>
          </a:p>
          <a:p>
            <a:pPr eaLnBrk="1" hangingPunct="1">
              <a:buFontTx/>
              <a:buNone/>
            </a:pPr>
            <a:endParaRPr lang="fr-FR" sz="2400" i="1" smtClean="0"/>
          </a:p>
          <a:p>
            <a:pPr eaLnBrk="1" hangingPunct="1">
              <a:buFontTx/>
              <a:buNone/>
            </a:pPr>
            <a:endParaRPr lang="fr-FR" sz="2400" i="1" smtClean="0"/>
          </a:p>
          <a:p>
            <a:pPr eaLnBrk="1" hangingPunct="1"/>
            <a:r>
              <a:rPr lang="fr-FR" sz="2400" i="1" smtClean="0"/>
              <a:t>Type d’horaire de travail: continu, normal, posté .</a:t>
            </a:r>
          </a:p>
          <a:p>
            <a:pPr eaLnBrk="1" hangingPunct="1">
              <a:lnSpc>
                <a:spcPct val="150000"/>
              </a:lnSpc>
            </a:pPr>
            <a:r>
              <a:rPr lang="fr-FR" sz="2400" i="1" smtClean="0"/>
              <a:t>Lieu du travail</a:t>
            </a:r>
          </a:p>
          <a:p>
            <a:pPr eaLnBrk="1" hangingPunct="1">
              <a:lnSpc>
                <a:spcPct val="150000"/>
              </a:lnSpc>
            </a:pPr>
            <a:r>
              <a:rPr lang="fr-FR" sz="2400" i="1" smtClean="0"/>
              <a:t>Conditions de travail</a:t>
            </a:r>
          </a:p>
        </p:txBody>
      </p:sp>
      <p:sp>
        <p:nvSpPr>
          <p:cNvPr id="150535" name="Rectangle 4"/>
          <p:cNvSpPr>
            <a:spLocks noChangeArrowheads="1"/>
          </p:cNvSpPr>
          <p:nvPr>
            <p:ph type="body" sz="half" idx="2"/>
          </p:nvPr>
        </p:nvSpPr>
        <p:spPr bwMode="auto">
          <a:xfrm>
            <a:off x="4495800" y="1676400"/>
            <a:ext cx="4419600" cy="4343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fr-FR" sz="2400" b="1" smtClean="0"/>
              <a:t>10- </a:t>
            </a:r>
            <a:r>
              <a:rPr lang="fr-FR" sz="2400" b="1" u="sng" smtClean="0"/>
              <a:t>Possibilités d ’évolution de ce poste :</a:t>
            </a:r>
          </a:p>
          <a:p>
            <a:pPr eaLnBrk="1" hangingPunct="1">
              <a:lnSpc>
                <a:spcPct val="60000"/>
              </a:lnSpc>
              <a:buFontTx/>
              <a:buNone/>
            </a:pPr>
            <a:endParaRPr lang="fr-FR" sz="2400" b="1" u="sng" smtClean="0"/>
          </a:p>
          <a:p>
            <a:pPr eaLnBrk="1" hangingPunct="1">
              <a:lnSpc>
                <a:spcPct val="130000"/>
              </a:lnSpc>
            </a:pPr>
            <a:r>
              <a:rPr lang="fr-FR" sz="2400" i="1" smtClean="0"/>
              <a:t>Filières promotionnelles</a:t>
            </a:r>
          </a:p>
          <a:p>
            <a:pPr eaLnBrk="1" hangingPunct="1">
              <a:lnSpc>
                <a:spcPct val="130000"/>
              </a:lnSpc>
            </a:pPr>
            <a:r>
              <a:rPr lang="fr-FR" sz="2400" i="1" smtClean="0"/>
              <a:t>Filières de reconversion</a:t>
            </a:r>
          </a:p>
          <a:p>
            <a:pPr eaLnBrk="1" hangingPunct="1">
              <a:lnSpc>
                <a:spcPct val="130000"/>
              </a:lnSpc>
            </a:pPr>
            <a:endParaRPr lang="fr-FR" sz="2400" b="1" smtClean="0"/>
          </a:p>
          <a:p>
            <a:pPr eaLnBrk="1" hangingPunct="1">
              <a:lnSpc>
                <a:spcPct val="80000"/>
              </a:lnSpc>
              <a:buFontTx/>
              <a:buNone/>
            </a:pPr>
            <a:endParaRPr lang="fr-FR" sz="2400" b="1" u="sng"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989C741-18F5-418E-B3A0-247ADF0CD6EE}" type="datetime1">
              <a:rPr lang="fr-FR"/>
              <a:pPr eaLnBrk="1" hangingPunct="1"/>
              <a:t>17/09/2019</a:t>
            </a:fld>
            <a:endParaRPr lang="fr-FR" sz="1400" b="0" i="0"/>
          </a:p>
        </p:txBody>
      </p:sp>
      <p:sp>
        <p:nvSpPr>
          <p:cNvPr id="3379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37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1614C7F-26E1-4B87-8D42-6112AEBE222C}" type="slidenum">
              <a:rPr lang="fr-FR" smtClean="0"/>
              <a:pPr eaLnBrk="1" hangingPunct="1"/>
              <a:t>13</a:t>
            </a:fld>
            <a:endParaRPr lang="fr-FR" smtClean="0"/>
          </a:p>
        </p:txBody>
      </p:sp>
      <p:sp>
        <p:nvSpPr>
          <p:cNvPr id="308226" name="Rectangle 2"/>
          <p:cNvSpPr>
            <a:spLocks noGrp="1" noChangeArrowheads="1"/>
          </p:cNvSpPr>
          <p:nvPr>
            <p:ph type="title"/>
          </p:nvPr>
        </p:nvSpPr>
        <p:spPr>
          <a:xfrm>
            <a:off x="762000" y="228600"/>
            <a:ext cx="7315200" cy="685800"/>
          </a:xfrm>
          <a:solidFill>
            <a:srgbClr val="FFFF66"/>
          </a:solidFill>
          <a:ln w="28575">
            <a:solidFill>
              <a:schemeClr val="tx1"/>
            </a:solidFill>
            <a:miter lim="800000"/>
            <a:headEnd/>
            <a:tailEnd/>
          </a:ln>
        </p:spPr>
        <p:txBody>
          <a:bodyPr/>
          <a:lstStyle/>
          <a:p>
            <a:pPr eaLnBrk="1" hangingPunct="1"/>
            <a:r>
              <a:rPr lang="fr-FR" sz="2800" b="1" i="1" smtClean="0">
                <a:solidFill>
                  <a:schemeClr val="tx1"/>
                </a:solidFill>
              </a:rPr>
              <a:t>ADMINISTRATION DU PERSONNEL</a:t>
            </a:r>
          </a:p>
        </p:txBody>
      </p:sp>
      <p:sp>
        <p:nvSpPr>
          <p:cNvPr id="308227" name="Oval 3"/>
          <p:cNvSpPr>
            <a:spLocks noChangeArrowheads="1"/>
          </p:cNvSpPr>
          <p:nvPr/>
        </p:nvSpPr>
        <p:spPr bwMode="auto">
          <a:xfrm>
            <a:off x="3200400" y="3200400"/>
            <a:ext cx="2895600" cy="1676400"/>
          </a:xfrm>
          <a:prstGeom prst="ellipse">
            <a:avLst/>
          </a:prstGeom>
          <a:solidFill>
            <a:schemeClr val="accent1"/>
          </a:solidFill>
          <a:ln w="9525">
            <a:solidFill>
              <a:schemeClr val="tx1"/>
            </a:solidFill>
            <a:round/>
            <a:headEnd/>
            <a:tailEnd/>
          </a:ln>
        </p:spPr>
        <p:txBody>
          <a:bodyPr wrap="none" anchor="ctr"/>
          <a:lstStyle/>
          <a:p>
            <a:pPr algn="ctr"/>
            <a:r>
              <a:rPr lang="fr-FR" sz="3200" b="1"/>
              <a:t>PAIE</a:t>
            </a:r>
            <a:endParaRPr lang="fr-FR" sz="2400"/>
          </a:p>
        </p:txBody>
      </p:sp>
      <p:sp>
        <p:nvSpPr>
          <p:cNvPr id="308228" name="Text Box 4"/>
          <p:cNvSpPr txBox="1">
            <a:spLocks noChangeArrowheads="1"/>
          </p:cNvSpPr>
          <p:nvPr/>
        </p:nvSpPr>
        <p:spPr bwMode="auto">
          <a:xfrm>
            <a:off x="228600" y="3581400"/>
            <a:ext cx="2590800" cy="654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t> Déclarations Sociales </a:t>
            </a:r>
            <a:r>
              <a:rPr lang="fr-FR" sz="1600" b="1"/>
              <a:t>CNSS,RCAR,CMR, CIMR</a:t>
            </a:r>
          </a:p>
        </p:txBody>
      </p:sp>
      <p:sp>
        <p:nvSpPr>
          <p:cNvPr id="308229" name="Text Box 5"/>
          <p:cNvSpPr txBox="1">
            <a:spLocks noChangeArrowheads="1"/>
          </p:cNvSpPr>
          <p:nvPr/>
        </p:nvSpPr>
        <p:spPr bwMode="auto">
          <a:xfrm>
            <a:off x="228600" y="4724400"/>
            <a:ext cx="2590800" cy="654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t>Prévoyance Sociale : </a:t>
            </a:r>
            <a:r>
              <a:rPr lang="fr-FR" sz="1600" b="1"/>
              <a:t>Assurance Groupe,AT,RC</a:t>
            </a:r>
          </a:p>
        </p:txBody>
      </p:sp>
      <p:sp>
        <p:nvSpPr>
          <p:cNvPr id="308230" name="Text Box 6"/>
          <p:cNvSpPr txBox="1">
            <a:spLocks noChangeArrowheads="1"/>
          </p:cNvSpPr>
          <p:nvPr/>
        </p:nvSpPr>
        <p:spPr bwMode="auto">
          <a:xfrm>
            <a:off x="6400800" y="2181225"/>
            <a:ext cx="2514600"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t>     Législation du </a:t>
            </a:r>
            <a:br>
              <a:rPr lang="fr-FR" sz="2000" b="1"/>
            </a:br>
            <a:r>
              <a:rPr lang="fr-FR" sz="2000" b="1"/>
              <a:t>   Travail (Code  w)</a:t>
            </a:r>
          </a:p>
        </p:txBody>
      </p:sp>
      <p:sp>
        <p:nvSpPr>
          <p:cNvPr id="308231" name="Text Box 7"/>
          <p:cNvSpPr txBox="1">
            <a:spLocks noChangeArrowheads="1"/>
          </p:cNvSpPr>
          <p:nvPr/>
        </p:nvSpPr>
        <p:spPr bwMode="auto">
          <a:xfrm>
            <a:off x="381000" y="2333625"/>
            <a:ext cx="2438400"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t>  Gestion du Temps       </a:t>
            </a:r>
            <a:br>
              <a:rPr lang="fr-FR" sz="2000" b="1"/>
            </a:br>
            <a:r>
              <a:rPr lang="fr-FR" sz="2000" b="1"/>
              <a:t>   et des Activités</a:t>
            </a:r>
            <a:r>
              <a:rPr lang="fr-FR" sz="2400"/>
              <a:t> </a:t>
            </a:r>
          </a:p>
        </p:txBody>
      </p:sp>
      <p:sp>
        <p:nvSpPr>
          <p:cNvPr id="308232" name="Text Box 8"/>
          <p:cNvSpPr txBox="1">
            <a:spLocks noChangeArrowheads="1"/>
          </p:cNvSpPr>
          <p:nvPr/>
        </p:nvSpPr>
        <p:spPr bwMode="auto">
          <a:xfrm>
            <a:off x="6400800" y="3476625"/>
            <a:ext cx="2438400"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000" b="1"/>
              <a:t>Gestion Qualitative Administratif RH</a:t>
            </a:r>
          </a:p>
        </p:txBody>
      </p:sp>
      <p:sp>
        <p:nvSpPr>
          <p:cNvPr id="308233" name="Text Box 9"/>
          <p:cNvSpPr txBox="1">
            <a:spLocks noChangeArrowheads="1"/>
          </p:cNvSpPr>
          <p:nvPr/>
        </p:nvSpPr>
        <p:spPr bwMode="auto">
          <a:xfrm>
            <a:off x="6400800" y="4803775"/>
            <a:ext cx="2438400"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000" b="1"/>
              <a:t>    Juridique &amp; Contentieux</a:t>
            </a:r>
          </a:p>
        </p:txBody>
      </p:sp>
      <p:sp>
        <p:nvSpPr>
          <p:cNvPr id="308234" name="Text Box 10"/>
          <p:cNvSpPr txBox="1">
            <a:spLocks noChangeArrowheads="1"/>
          </p:cNvSpPr>
          <p:nvPr/>
        </p:nvSpPr>
        <p:spPr bwMode="auto">
          <a:xfrm>
            <a:off x="3048000" y="5257800"/>
            <a:ext cx="30480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    Relations Sociales</a:t>
            </a:r>
            <a:endParaRPr lang="fr-FR" sz="2400"/>
          </a:p>
        </p:txBody>
      </p:sp>
      <p:sp>
        <p:nvSpPr>
          <p:cNvPr id="308235" name="Line 11"/>
          <p:cNvSpPr>
            <a:spLocks noChangeShapeType="1"/>
          </p:cNvSpPr>
          <p:nvPr/>
        </p:nvSpPr>
        <p:spPr bwMode="auto">
          <a:xfrm>
            <a:off x="15240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8236" name="Line 12"/>
          <p:cNvSpPr>
            <a:spLocks noChangeShapeType="1"/>
          </p:cNvSpPr>
          <p:nvPr/>
        </p:nvSpPr>
        <p:spPr bwMode="auto">
          <a:xfrm>
            <a:off x="1447800" y="4267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8237" name="Line 13"/>
          <p:cNvSpPr>
            <a:spLocks noChangeShapeType="1"/>
          </p:cNvSpPr>
          <p:nvPr/>
        </p:nvSpPr>
        <p:spPr bwMode="auto">
          <a:xfrm>
            <a:off x="2819400" y="30480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38" name="Line 14"/>
          <p:cNvSpPr>
            <a:spLocks noChangeShapeType="1"/>
          </p:cNvSpPr>
          <p:nvPr/>
        </p:nvSpPr>
        <p:spPr bwMode="auto">
          <a:xfrm>
            <a:off x="2819400" y="3962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39" name="Line 15"/>
          <p:cNvSpPr>
            <a:spLocks noChangeShapeType="1"/>
          </p:cNvSpPr>
          <p:nvPr/>
        </p:nvSpPr>
        <p:spPr bwMode="auto">
          <a:xfrm flipV="1">
            <a:off x="2819400" y="44196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0" name="Line 16"/>
          <p:cNvSpPr>
            <a:spLocks noChangeShapeType="1"/>
          </p:cNvSpPr>
          <p:nvPr/>
        </p:nvSpPr>
        <p:spPr bwMode="auto">
          <a:xfrm flipH="1">
            <a:off x="5715000" y="2895600"/>
            <a:ext cx="685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1" name="Line 17"/>
          <p:cNvSpPr>
            <a:spLocks noChangeShapeType="1"/>
          </p:cNvSpPr>
          <p:nvPr/>
        </p:nvSpPr>
        <p:spPr bwMode="auto">
          <a:xfrm flipH="1">
            <a:off x="6096000" y="3886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2" name="Line 18"/>
          <p:cNvSpPr>
            <a:spLocks noChangeShapeType="1"/>
          </p:cNvSpPr>
          <p:nvPr/>
        </p:nvSpPr>
        <p:spPr bwMode="auto">
          <a:xfrm flipH="1" flipV="1">
            <a:off x="5867400" y="44958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3" name="Line 19"/>
          <p:cNvSpPr>
            <a:spLocks noChangeShapeType="1"/>
          </p:cNvSpPr>
          <p:nvPr/>
        </p:nvSpPr>
        <p:spPr bwMode="auto">
          <a:xfrm flipV="1">
            <a:off x="4495800" y="4876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4" name="Line 20"/>
          <p:cNvSpPr>
            <a:spLocks noChangeShapeType="1"/>
          </p:cNvSpPr>
          <p:nvPr/>
        </p:nvSpPr>
        <p:spPr bwMode="auto">
          <a:xfrm>
            <a:off x="76200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8245" name="Line 21"/>
          <p:cNvSpPr>
            <a:spLocks noChangeShapeType="1"/>
          </p:cNvSpPr>
          <p:nvPr/>
        </p:nvSpPr>
        <p:spPr bwMode="auto">
          <a:xfrm>
            <a:off x="7620000" y="4191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8246" name="Line 22"/>
          <p:cNvSpPr>
            <a:spLocks noChangeShapeType="1"/>
          </p:cNvSpPr>
          <p:nvPr/>
        </p:nvSpPr>
        <p:spPr bwMode="auto">
          <a:xfrm flipH="1" flipV="1">
            <a:off x="2819400" y="51816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7" name="Line 23"/>
          <p:cNvSpPr>
            <a:spLocks noChangeShapeType="1"/>
          </p:cNvSpPr>
          <p:nvPr/>
        </p:nvSpPr>
        <p:spPr bwMode="auto">
          <a:xfrm flipV="1">
            <a:off x="6096000" y="52578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48" name="Text Box 24"/>
          <p:cNvSpPr txBox="1">
            <a:spLocks noChangeArrowheads="1"/>
          </p:cNvSpPr>
          <p:nvPr/>
        </p:nvSpPr>
        <p:spPr bwMode="auto">
          <a:xfrm>
            <a:off x="3581400" y="2362200"/>
            <a:ext cx="19812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a:t>
            </a:r>
            <a:r>
              <a:rPr lang="fr-FR" sz="2400" b="1"/>
              <a:t>Salaire</a:t>
            </a:r>
            <a:endParaRPr lang="fr-FR" sz="2400"/>
          </a:p>
        </p:txBody>
      </p:sp>
      <p:sp>
        <p:nvSpPr>
          <p:cNvPr id="308249" name="Line 25"/>
          <p:cNvSpPr>
            <a:spLocks noChangeShapeType="1"/>
          </p:cNvSpPr>
          <p:nvPr/>
        </p:nvSpPr>
        <p:spPr bwMode="auto">
          <a:xfrm flipH="1">
            <a:off x="3124200" y="1676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50" name="Line 26"/>
          <p:cNvSpPr>
            <a:spLocks noChangeShapeType="1"/>
          </p:cNvSpPr>
          <p:nvPr/>
        </p:nvSpPr>
        <p:spPr bwMode="auto">
          <a:xfrm>
            <a:off x="5562600" y="1676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51" name="Line 27"/>
          <p:cNvSpPr>
            <a:spLocks noChangeShapeType="1"/>
          </p:cNvSpPr>
          <p:nvPr/>
        </p:nvSpPr>
        <p:spPr bwMode="auto">
          <a:xfrm>
            <a:off x="4572000" y="2133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3823" name="Line 28"/>
          <p:cNvSpPr>
            <a:spLocks noChangeShapeType="1"/>
          </p:cNvSpPr>
          <p:nvPr/>
        </p:nvSpPr>
        <p:spPr bwMode="auto">
          <a:xfrm>
            <a:off x="4572000" y="914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3824" name="Line 29"/>
          <p:cNvSpPr>
            <a:spLocks noChangeShapeType="1"/>
          </p:cNvSpPr>
          <p:nvPr/>
        </p:nvSpPr>
        <p:spPr bwMode="auto">
          <a:xfrm flipH="1">
            <a:off x="2514600" y="914400"/>
            <a:ext cx="2057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3825" name="Line 30"/>
          <p:cNvSpPr>
            <a:spLocks noChangeShapeType="1"/>
          </p:cNvSpPr>
          <p:nvPr/>
        </p:nvSpPr>
        <p:spPr bwMode="auto">
          <a:xfrm>
            <a:off x="4572000" y="914400"/>
            <a:ext cx="1981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8255" name="Oval 31"/>
          <p:cNvSpPr>
            <a:spLocks noChangeArrowheads="1"/>
          </p:cNvSpPr>
          <p:nvPr/>
        </p:nvSpPr>
        <p:spPr bwMode="auto">
          <a:xfrm>
            <a:off x="2209800" y="6019800"/>
            <a:ext cx="4419600" cy="685800"/>
          </a:xfrm>
          <a:prstGeom prst="ellipse">
            <a:avLst/>
          </a:prstGeom>
          <a:solidFill>
            <a:schemeClr val="hlink"/>
          </a:solidFill>
          <a:ln w="9525">
            <a:solidFill>
              <a:schemeClr val="tx1"/>
            </a:solidFill>
            <a:round/>
            <a:headEnd/>
            <a:tailEnd/>
          </a:ln>
        </p:spPr>
        <p:txBody>
          <a:bodyPr wrap="none" anchor="ctr"/>
          <a:lstStyle/>
          <a:p>
            <a:pPr algn="ctr"/>
            <a:r>
              <a:rPr lang="fr-FR" sz="2400" b="1" i="1">
                <a:solidFill>
                  <a:srgbClr val="FF3300"/>
                </a:solidFill>
              </a:rPr>
              <a:t>AUDIT SOCIAL</a:t>
            </a:r>
            <a:endParaRPr lang="fr-FR" sz="2400"/>
          </a:p>
        </p:txBody>
      </p:sp>
      <p:sp>
        <p:nvSpPr>
          <p:cNvPr id="33827" name="Line 32"/>
          <p:cNvSpPr>
            <a:spLocks noChangeShapeType="1"/>
          </p:cNvSpPr>
          <p:nvPr/>
        </p:nvSpPr>
        <p:spPr bwMode="auto">
          <a:xfrm flipV="1">
            <a:off x="6629400" y="55626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28" name="Line 33"/>
          <p:cNvSpPr>
            <a:spLocks noChangeShapeType="1"/>
          </p:cNvSpPr>
          <p:nvPr/>
        </p:nvSpPr>
        <p:spPr bwMode="auto">
          <a:xfrm flipV="1">
            <a:off x="4495800" y="571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29" name="Line 34"/>
          <p:cNvSpPr>
            <a:spLocks noChangeShapeType="1"/>
          </p:cNvSpPr>
          <p:nvPr/>
        </p:nvSpPr>
        <p:spPr bwMode="auto">
          <a:xfrm flipH="1" flipV="1">
            <a:off x="1524000" y="5410200"/>
            <a:ext cx="685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8259" name="Text Box 35"/>
          <p:cNvSpPr txBox="1">
            <a:spLocks noChangeArrowheads="1"/>
          </p:cNvSpPr>
          <p:nvPr/>
        </p:nvSpPr>
        <p:spPr bwMode="auto">
          <a:xfrm>
            <a:off x="3581400" y="1676400"/>
            <a:ext cx="19812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a:t>
            </a:r>
            <a:r>
              <a:rPr lang="fr-FR" sz="2400" b="1"/>
              <a:t>S.I.R.H</a:t>
            </a:r>
            <a:endParaRPr lang="fr-FR" sz="2400"/>
          </a:p>
        </p:txBody>
      </p:sp>
      <p:sp>
        <p:nvSpPr>
          <p:cNvPr id="308260" name="Line 36"/>
          <p:cNvSpPr>
            <a:spLocks noChangeShapeType="1"/>
          </p:cNvSpPr>
          <p:nvPr/>
        </p:nvSpPr>
        <p:spPr bwMode="auto">
          <a:xfrm>
            <a:off x="4572000" y="2819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26"/>
                                        </p:tgtEl>
                                        <p:attrNameLst>
                                          <p:attrName>style.visibility</p:attrName>
                                        </p:attrNameLst>
                                      </p:cBhvr>
                                      <p:to>
                                        <p:strVal val="visible"/>
                                      </p:to>
                                    </p:set>
                                    <p:anim calcmode="lin" valueType="num">
                                      <p:cBhvr additive="base">
                                        <p:cTn id="7" dur="500" fill="hold"/>
                                        <p:tgtEl>
                                          <p:spTgt spid="308226"/>
                                        </p:tgtEl>
                                        <p:attrNameLst>
                                          <p:attrName>ppt_x</p:attrName>
                                        </p:attrNameLst>
                                      </p:cBhvr>
                                      <p:tavLst>
                                        <p:tav tm="0">
                                          <p:val>
                                            <p:strVal val="#ppt_x"/>
                                          </p:val>
                                        </p:tav>
                                        <p:tav tm="100000">
                                          <p:val>
                                            <p:strVal val="#ppt_x"/>
                                          </p:val>
                                        </p:tav>
                                      </p:tavLst>
                                    </p:anim>
                                    <p:anim calcmode="lin" valueType="num">
                                      <p:cBhvr additive="base">
                                        <p:cTn id="8" dur="500" fill="hold"/>
                                        <p:tgtEl>
                                          <p:spTgt spid="308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08227"/>
                                        </p:tgtEl>
                                        <p:attrNameLst>
                                          <p:attrName>style.visibility</p:attrName>
                                        </p:attrNameLst>
                                      </p:cBhvr>
                                      <p:to>
                                        <p:strVal val="visible"/>
                                      </p:to>
                                    </p:set>
                                    <p:anim calcmode="lin" valueType="num">
                                      <p:cBhvr additive="base">
                                        <p:cTn id="13" dur="500" fill="hold"/>
                                        <p:tgtEl>
                                          <p:spTgt spid="308227"/>
                                        </p:tgtEl>
                                        <p:attrNameLst>
                                          <p:attrName>ppt_x</p:attrName>
                                        </p:attrNameLst>
                                      </p:cBhvr>
                                      <p:tavLst>
                                        <p:tav tm="0">
                                          <p:val>
                                            <p:strVal val="#ppt_x"/>
                                          </p:val>
                                        </p:tav>
                                        <p:tav tm="100000">
                                          <p:val>
                                            <p:strVal val="#ppt_x"/>
                                          </p:val>
                                        </p:tav>
                                      </p:tavLst>
                                    </p:anim>
                                    <p:anim calcmode="lin" valueType="num">
                                      <p:cBhvr additive="base">
                                        <p:cTn id="14" dur="500" fill="hold"/>
                                        <p:tgtEl>
                                          <p:spTgt spid="30822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8248"/>
                                        </p:tgtEl>
                                        <p:attrNameLst>
                                          <p:attrName>style.visibility</p:attrName>
                                        </p:attrNameLst>
                                      </p:cBhvr>
                                      <p:to>
                                        <p:strVal val="visible"/>
                                      </p:to>
                                    </p:set>
                                    <p:anim calcmode="lin" valueType="num">
                                      <p:cBhvr additive="base">
                                        <p:cTn id="19" dur="500" fill="hold"/>
                                        <p:tgtEl>
                                          <p:spTgt spid="308248"/>
                                        </p:tgtEl>
                                        <p:attrNameLst>
                                          <p:attrName>ppt_x</p:attrName>
                                        </p:attrNameLst>
                                      </p:cBhvr>
                                      <p:tavLst>
                                        <p:tav tm="0">
                                          <p:val>
                                            <p:strVal val="#ppt_x"/>
                                          </p:val>
                                        </p:tav>
                                        <p:tav tm="100000">
                                          <p:val>
                                            <p:strVal val="#ppt_x"/>
                                          </p:val>
                                        </p:tav>
                                      </p:tavLst>
                                    </p:anim>
                                    <p:anim calcmode="lin" valueType="num">
                                      <p:cBhvr additive="base">
                                        <p:cTn id="20" dur="500" fill="hold"/>
                                        <p:tgtEl>
                                          <p:spTgt spid="3082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8230"/>
                                        </p:tgtEl>
                                        <p:attrNameLst>
                                          <p:attrName>style.visibility</p:attrName>
                                        </p:attrNameLst>
                                      </p:cBhvr>
                                      <p:to>
                                        <p:strVal val="visible"/>
                                      </p:to>
                                    </p:set>
                                    <p:anim calcmode="lin" valueType="num">
                                      <p:cBhvr additive="base">
                                        <p:cTn id="25" dur="500" fill="hold"/>
                                        <p:tgtEl>
                                          <p:spTgt spid="308230"/>
                                        </p:tgtEl>
                                        <p:attrNameLst>
                                          <p:attrName>ppt_x</p:attrName>
                                        </p:attrNameLst>
                                      </p:cBhvr>
                                      <p:tavLst>
                                        <p:tav tm="0">
                                          <p:val>
                                            <p:strVal val="0-#ppt_w/2"/>
                                          </p:val>
                                        </p:tav>
                                        <p:tav tm="100000">
                                          <p:val>
                                            <p:strVal val="#ppt_x"/>
                                          </p:val>
                                        </p:tav>
                                      </p:tavLst>
                                    </p:anim>
                                    <p:anim calcmode="lin" valueType="num">
                                      <p:cBhvr additive="base">
                                        <p:cTn id="26" dur="500" fill="hold"/>
                                        <p:tgtEl>
                                          <p:spTgt spid="30823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8231"/>
                                        </p:tgtEl>
                                        <p:attrNameLst>
                                          <p:attrName>style.visibility</p:attrName>
                                        </p:attrNameLst>
                                      </p:cBhvr>
                                      <p:to>
                                        <p:strVal val="visible"/>
                                      </p:to>
                                    </p:set>
                                    <p:anim calcmode="lin" valueType="num">
                                      <p:cBhvr additive="base">
                                        <p:cTn id="31" dur="500" fill="hold"/>
                                        <p:tgtEl>
                                          <p:spTgt spid="308231"/>
                                        </p:tgtEl>
                                        <p:attrNameLst>
                                          <p:attrName>ppt_x</p:attrName>
                                        </p:attrNameLst>
                                      </p:cBhvr>
                                      <p:tavLst>
                                        <p:tav tm="0">
                                          <p:val>
                                            <p:strVal val="1+#ppt_w/2"/>
                                          </p:val>
                                        </p:tav>
                                        <p:tav tm="100000">
                                          <p:val>
                                            <p:strVal val="#ppt_x"/>
                                          </p:val>
                                        </p:tav>
                                      </p:tavLst>
                                    </p:anim>
                                    <p:anim calcmode="lin" valueType="num">
                                      <p:cBhvr additive="base">
                                        <p:cTn id="32" dur="500" fill="hold"/>
                                        <p:tgtEl>
                                          <p:spTgt spid="30823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308235"/>
                                        </p:tgtEl>
                                        <p:attrNameLst>
                                          <p:attrName>style.visibility</p:attrName>
                                        </p:attrNameLst>
                                      </p:cBhvr>
                                      <p:to>
                                        <p:strVal val="visible"/>
                                      </p:to>
                                    </p:set>
                                    <p:anim calcmode="lin" valueType="num">
                                      <p:cBhvr additive="base">
                                        <p:cTn id="36" dur="500" fill="hold"/>
                                        <p:tgtEl>
                                          <p:spTgt spid="308235"/>
                                        </p:tgtEl>
                                        <p:attrNameLst>
                                          <p:attrName>ppt_x</p:attrName>
                                        </p:attrNameLst>
                                      </p:cBhvr>
                                      <p:tavLst>
                                        <p:tav tm="0">
                                          <p:val>
                                            <p:strVal val="0-#ppt_w/2"/>
                                          </p:val>
                                        </p:tav>
                                        <p:tav tm="100000">
                                          <p:val>
                                            <p:strVal val="#ppt_x"/>
                                          </p:val>
                                        </p:tav>
                                      </p:tavLst>
                                    </p:anim>
                                    <p:anim calcmode="lin" valueType="num">
                                      <p:cBhvr additive="base">
                                        <p:cTn id="37" dur="500" fill="hold"/>
                                        <p:tgtEl>
                                          <p:spTgt spid="30823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308244"/>
                                        </p:tgtEl>
                                        <p:attrNameLst>
                                          <p:attrName>style.visibility</p:attrName>
                                        </p:attrNameLst>
                                      </p:cBhvr>
                                      <p:to>
                                        <p:strVal val="visible"/>
                                      </p:to>
                                    </p:set>
                                    <p:anim calcmode="lin" valueType="num">
                                      <p:cBhvr additive="base">
                                        <p:cTn id="41" dur="500" fill="hold"/>
                                        <p:tgtEl>
                                          <p:spTgt spid="308244"/>
                                        </p:tgtEl>
                                        <p:attrNameLst>
                                          <p:attrName>ppt_x</p:attrName>
                                        </p:attrNameLst>
                                      </p:cBhvr>
                                      <p:tavLst>
                                        <p:tav tm="0">
                                          <p:val>
                                            <p:strVal val="0-#ppt_w/2"/>
                                          </p:val>
                                        </p:tav>
                                        <p:tav tm="100000">
                                          <p:val>
                                            <p:strVal val="#ppt_x"/>
                                          </p:val>
                                        </p:tav>
                                      </p:tavLst>
                                    </p:anim>
                                    <p:anim calcmode="lin" valueType="num">
                                      <p:cBhvr additive="base">
                                        <p:cTn id="42" dur="500" fill="hold"/>
                                        <p:tgtEl>
                                          <p:spTgt spid="3082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08232"/>
                                        </p:tgtEl>
                                        <p:attrNameLst>
                                          <p:attrName>style.visibility</p:attrName>
                                        </p:attrNameLst>
                                      </p:cBhvr>
                                      <p:to>
                                        <p:strVal val="visible"/>
                                      </p:to>
                                    </p:set>
                                    <p:anim calcmode="lin" valueType="num">
                                      <p:cBhvr additive="base">
                                        <p:cTn id="47" dur="500" fill="hold"/>
                                        <p:tgtEl>
                                          <p:spTgt spid="308232"/>
                                        </p:tgtEl>
                                        <p:attrNameLst>
                                          <p:attrName>ppt_x</p:attrName>
                                        </p:attrNameLst>
                                      </p:cBhvr>
                                      <p:tavLst>
                                        <p:tav tm="0">
                                          <p:val>
                                            <p:strVal val="0-#ppt_w/2"/>
                                          </p:val>
                                        </p:tav>
                                        <p:tav tm="100000">
                                          <p:val>
                                            <p:strVal val="#ppt_x"/>
                                          </p:val>
                                        </p:tav>
                                      </p:tavLst>
                                    </p:anim>
                                    <p:anim calcmode="lin" valueType="num">
                                      <p:cBhvr additive="base">
                                        <p:cTn id="48" dur="500" fill="hold"/>
                                        <p:tgtEl>
                                          <p:spTgt spid="308232"/>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08228"/>
                                        </p:tgtEl>
                                        <p:attrNameLst>
                                          <p:attrName>style.visibility</p:attrName>
                                        </p:attrNameLst>
                                      </p:cBhvr>
                                      <p:to>
                                        <p:strVal val="visible"/>
                                      </p:to>
                                    </p:set>
                                    <p:anim calcmode="lin" valueType="num">
                                      <p:cBhvr additive="base">
                                        <p:cTn id="53" dur="500" fill="hold"/>
                                        <p:tgtEl>
                                          <p:spTgt spid="308228"/>
                                        </p:tgtEl>
                                        <p:attrNameLst>
                                          <p:attrName>ppt_x</p:attrName>
                                        </p:attrNameLst>
                                      </p:cBhvr>
                                      <p:tavLst>
                                        <p:tav tm="0">
                                          <p:val>
                                            <p:strVal val="1+#ppt_w/2"/>
                                          </p:val>
                                        </p:tav>
                                        <p:tav tm="100000">
                                          <p:val>
                                            <p:strVal val="#ppt_x"/>
                                          </p:val>
                                        </p:tav>
                                      </p:tavLst>
                                    </p:anim>
                                    <p:anim calcmode="lin" valueType="num">
                                      <p:cBhvr additive="base">
                                        <p:cTn id="54" dur="500" fill="hold"/>
                                        <p:tgtEl>
                                          <p:spTgt spid="308228"/>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308236"/>
                                        </p:tgtEl>
                                        <p:attrNameLst>
                                          <p:attrName>style.visibility</p:attrName>
                                        </p:attrNameLst>
                                      </p:cBhvr>
                                      <p:to>
                                        <p:strVal val="visible"/>
                                      </p:to>
                                    </p:set>
                                    <p:anim calcmode="lin" valueType="num">
                                      <p:cBhvr additive="base">
                                        <p:cTn id="58" dur="500" fill="hold"/>
                                        <p:tgtEl>
                                          <p:spTgt spid="308236"/>
                                        </p:tgtEl>
                                        <p:attrNameLst>
                                          <p:attrName>ppt_x</p:attrName>
                                        </p:attrNameLst>
                                      </p:cBhvr>
                                      <p:tavLst>
                                        <p:tav tm="0">
                                          <p:val>
                                            <p:strVal val="0-#ppt_w/2"/>
                                          </p:val>
                                        </p:tav>
                                        <p:tav tm="100000">
                                          <p:val>
                                            <p:strVal val="#ppt_x"/>
                                          </p:val>
                                        </p:tav>
                                      </p:tavLst>
                                    </p:anim>
                                    <p:anim calcmode="lin" valueType="num">
                                      <p:cBhvr additive="base">
                                        <p:cTn id="59" dur="500" fill="hold"/>
                                        <p:tgtEl>
                                          <p:spTgt spid="308236"/>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000"/>
                            </p:stCondLst>
                            <p:childTnLst>
                              <p:par>
                                <p:cTn id="61" presetID="2" presetClass="entr" presetSubtype="8" fill="hold" grpId="0" nodeType="afterEffect">
                                  <p:stCondLst>
                                    <p:cond delay="0"/>
                                  </p:stCondLst>
                                  <p:childTnLst>
                                    <p:set>
                                      <p:cBhvr>
                                        <p:cTn id="62" dur="1" fill="hold">
                                          <p:stCondLst>
                                            <p:cond delay="0"/>
                                          </p:stCondLst>
                                        </p:cTn>
                                        <p:tgtEl>
                                          <p:spTgt spid="308245"/>
                                        </p:tgtEl>
                                        <p:attrNameLst>
                                          <p:attrName>style.visibility</p:attrName>
                                        </p:attrNameLst>
                                      </p:cBhvr>
                                      <p:to>
                                        <p:strVal val="visible"/>
                                      </p:to>
                                    </p:set>
                                    <p:anim calcmode="lin" valueType="num">
                                      <p:cBhvr additive="base">
                                        <p:cTn id="63" dur="500" fill="hold"/>
                                        <p:tgtEl>
                                          <p:spTgt spid="308245"/>
                                        </p:tgtEl>
                                        <p:attrNameLst>
                                          <p:attrName>ppt_x</p:attrName>
                                        </p:attrNameLst>
                                      </p:cBhvr>
                                      <p:tavLst>
                                        <p:tav tm="0">
                                          <p:val>
                                            <p:strVal val="0-#ppt_w/2"/>
                                          </p:val>
                                        </p:tav>
                                        <p:tav tm="100000">
                                          <p:val>
                                            <p:strVal val="#ppt_x"/>
                                          </p:val>
                                        </p:tav>
                                      </p:tavLst>
                                    </p:anim>
                                    <p:anim calcmode="lin" valueType="num">
                                      <p:cBhvr additive="base">
                                        <p:cTn id="64" dur="500" fill="hold"/>
                                        <p:tgtEl>
                                          <p:spTgt spid="308245"/>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308229"/>
                                        </p:tgtEl>
                                        <p:attrNameLst>
                                          <p:attrName>style.visibility</p:attrName>
                                        </p:attrNameLst>
                                      </p:cBhvr>
                                      <p:to>
                                        <p:strVal val="visible"/>
                                      </p:to>
                                    </p:set>
                                    <p:anim calcmode="lin" valueType="num">
                                      <p:cBhvr additive="base">
                                        <p:cTn id="69" dur="500" fill="hold"/>
                                        <p:tgtEl>
                                          <p:spTgt spid="308229"/>
                                        </p:tgtEl>
                                        <p:attrNameLst>
                                          <p:attrName>ppt_x</p:attrName>
                                        </p:attrNameLst>
                                      </p:cBhvr>
                                      <p:tavLst>
                                        <p:tav tm="0">
                                          <p:val>
                                            <p:strVal val="1+#ppt_w/2"/>
                                          </p:val>
                                        </p:tav>
                                        <p:tav tm="100000">
                                          <p:val>
                                            <p:strVal val="#ppt_x"/>
                                          </p:val>
                                        </p:tav>
                                      </p:tavLst>
                                    </p:anim>
                                    <p:anim calcmode="lin" valueType="num">
                                      <p:cBhvr additive="base">
                                        <p:cTn id="70" dur="500" fill="hold"/>
                                        <p:tgtEl>
                                          <p:spTgt spid="308229"/>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8233"/>
                                        </p:tgtEl>
                                        <p:attrNameLst>
                                          <p:attrName>style.visibility</p:attrName>
                                        </p:attrNameLst>
                                      </p:cBhvr>
                                      <p:to>
                                        <p:strVal val="visible"/>
                                      </p:to>
                                    </p:set>
                                    <p:anim calcmode="lin" valueType="num">
                                      <p:cBhvr additive="base">
                                        <p:cTn id="75" dur="500" fill="hold"/>
                                        <p:tgtEl>
                                          <p:spTgt spid="308233"/>
                                        </p:tgtEl>
                                        <p:attrNameLst>
                                          <p:attrName>ppt_x</p:attrName>
                                        </p:attrNameLst>
                                      </p:cBhvr>
                                      <p:tavLst>
                                        <p:tav tm="0">
                                          <p:val>
                                            <p:strVal val="0-#ppt_w/2"/>
                                          </p:val>
                                        </p:tav>
                                        <p:tav tm="100000">
                                          <p:val>
                                            <p:strVal val="#ppt_x"/>
                                          </p:val>
                                        </p:tav>
                                      </p:tavLst>
                                    </p:anim>
                                    <p:anim calcmode="lin" valueType="num">
                                      <p:cBhvr additive="base">
                                        <p:cTn id="76" dur="500" fill="hold"/>
                                        <p:tgtEl>
                                          <p:spTgt spid="308233"/>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308234"/>
                                        </p:tgtEl>
                                        <p:attrNameLst>
                                          <p:attrName>style.visibility</p:attrName>
                                        </p:attrNameLst>
                                      </p:cBhvr>
                                      <p:to>
                                        <p:strVal val="visible"/>
                                      </p:to>
                                    </p:set>
                                    <p:anim calcmode="lin" valueType="num">
                                      <p:cBhvr additive="base">
                                        <p:cTn id="81" dur="500" fill="hold"/>
                                        <p:tgtEl>
                                          <p:spTgt spid="308234"/>
                                        </p:tgtEl>
                                        <p:attrNameLst>
                                          <p:attrName>ppt_x</p:attrName>
                                        </p:attrNameLst>
                                      </p:cBhvr>
                                      <p:tavLst>
                                        <p:tav tm="0">
                                          <p:val>
                                            <p:strVal val="#ppt_x"/>
                                          </p:val>
                                        </p:tav>
                                        <p:tav tm="100000">
                                          <p:val>
                                            <p:strVal val="#ppt_x"/>
                                          </p:val>
                                        </p:tav>
                                      </p:tavLst>
                                    </p:anim>
                                    <p:anim calcmode="lin" valueType="num">
                                      <p:cBhvr additive="base">
                                        <p:cTn id="82" dur="500" fill="hold"/>
                                        <p:tgtEl>
                                          <p:spTgt spid="308234"/>
                                        </p:tgtEl>
                                        <p:attrNameLst>
                                          <p:attrName>ppt_y</p:attrName>
                                        </p:attrNameLst>
                                      </p:cBhvr>
                                      <p:tavLst>
                                        <p:tav tm="0">
                                          <p:val>
                                            <p:strVal val="0-#ppt_h/2"/>
                                          </p:val>
                                        </p:tav>
                                        <p:tav tm="100000">
                                          <p:val>
                                            <p:strVal val="#ppt_y"/>
                                          </p:val>
                                        </p:tav>
                                      </p:tavLst>
                                    </p:anim>
                                  </p:childTnLst>
                                </p:cTn>
                              </p:par>
                            </p:childTnLst>
                          </p:cTn>
                        </p:par>
                        <p:par>
                          <p:cTn id="83" fill="hold" nodeType="afterGroup">
                            <p:stCondLst>
                              <p:cond delay="500"/>
                            </p:stCondLst>
                            <p:childTnLst>
                              <p:par>
                                <p:cTn id="84" presetID="2" presetClass="entr" presetSubtype="8" fill="hold" grpId="0" nodeType="afterEffect">
                                  <p:stCondLst>
                                    <p:cond delay="0"/>
                                  </p:stCondLst>
                                  <p:childTnLst>
                                    <p:set>
                                      <p:cBhvr>
                                        <p:cTn id="85" dur="1" fill="hold">
                                          <p:stCondLst>
                                            <p:cond delay="0"/>
                                          </p:stCondLst>
                                        </p:cTn>
                                        <p:tgtEl>
                                          <p:spTgt spid="308246"/>
                                        </p:tgtEl>
                                        <p:attrNameLst>
                                          <p:attrName>style.visibility</p:attrName>
                                        </p:attrNameLst>
                                      </p:cBhvr>
                                      <p:to>
                                        <p:strVal val="visible"/>
                                      </p:to>
                                    </p:set>
                                    <p:anim calcmode="lin" valueType="num">
                                      <p:cBhvr additive="base">
                                        <p:cTn id="86" dur="500" fill="hold"/>
                                        <p:tgtEl>
                                          <p:spTgt spid="308246"/>
                                        </p:tgtEl>
                                        <p:attrNameLst>
                                          <p:attrName>ppt_x</p:attrName>
                                        </p:attrNameLst>
                                      </p:cBhvr>
                                      <p:tavLst>
                                        <p:tav tm="0">
                                          <p:val>
                                            <p:strVal val="0-#ppt_w/2"/>
                                          </p:val>
                                        </p:tav>
                                        <p:tav tm="100000">
                                          <p:val>
                                            <p:strVal val="#ppt_x"/>
                                          </p:val>
                                        </p:tav>
                                      </p:tavLst>
                                    </p:anim>
                                    <p:anim calcmode="lin" valueType="num">
                                      <p:cBhvr additive="base">
                                        <p:cTn id="87" dur="500" fill="hold"/>
                                        <p:tgtEl>
                                          <p:spTgt spid="308246"/>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1000"/>
                            </p:stCondLst>
                            <p:childTnLst>
                              <p:par>
                                <p:cTn id="89" presetID="2" presetClass="entr" presetSubtype="8" fill="hold" grpId="0" nodeType="afterEffect">
                                  <p:stCondLst>
                                    <p:cond delay="0"/>
                                  </p:stCondLst>
                                  <p:childTnLst>
                                    <p:set>
                                      <p:cBhvr>
                                        <p:cTn id="90" dur="1" fill="hold">
                                          <p:stCondLst>
                                            <p:cond delay="0"/>
                                          </p:stCondLst>
                                        </p:cTn>
                                        <p:tgtEl>
                                          <p:spTgt spid="308247"/>
                                        </p:tgtEl>
                                        <p:attrNameLst>
                                          <p:attrName>style.visibility</p:attrName>
                                        </p:attrNameLst>
                                      </p:cBhvr>
                                      <p:to>
                                        <p:strVal val="visible"/>
                                      </p:to>
                                    </p:set>
                                    <p:anim calcmode="lin" valueType="num">
                                      <p:cBhvr additive="base">
                                        <p:cTn id="91" dur="500" fill="hold"/>
                                        <p:tgtEl>
                                          <p:spTgt spid="308247"/>
                                        </p:tgtEl>
                                        <p:attrNameLst>
                                          <p:attrName>ppt_x</p:attrName>
                                        </p:attrNameLst>
                                      </p:cBhvr>
                                      <p:tavLst>
                                        <p:tav tm="0">
                                          <p:val>
                                            <p:strVal val="0-#ppt_w/2"/>
                                          </p:val>
                                        </p:tav>
                                        <p:tav tm="100000">
                                          <p:val>
                                            <p:strVal val="#ppt_x"/>
                                          </p:val>
                                        </p:tav>
                                      </p:tavLst>
                                    </p:anim>
                                    <p:anim calcmode="lin" valueType="num">
                                      <p:cBhvr additive="base">
                                        <p:cTn id="92" dur="500" fill="hold"/>
                                        <p:tgtEl>
                                          <p:spTgt spid="308247"/>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08259"/>
                                        </p:tgtEl>
                                        <p:attrNameLst>
                                          <p:attrName>style.visibility</p:attrName>
                                        </p:attrNameLst>
                                      </p:cBhvr>
                                      <p:to>
                                        <p:strVal val="visible"/>
                                      </p:to>
                                    </p:set>
                                    <p:anim calcmode="lin" valueType="num">
                                      <p:cBhvr additive="base">
                                        <p:cTn id="97" dur="500" fill="hold"/>
                                        <p:tgtEl>
                                          <p:spTgt spid="308259"/>
                                        </p:tgtEl>
                                        <p:attrNameLst>
                                          <p:attrName>ppt_x</p:attrName>
                                        </p:attrNameLst>
                                      </p:cBhvr>
                                      <p:tavLst>
                                        <p:tav tm="0">
                                          <p:val>
                                            <p:strVal val="#ppt_x"/>
                                          </p:val>
                                        </p:tav>
                                        <p:tav tm="100000">
                                          <p:val>
                                            <p:strVal val="#ppt_x"/>
                                          </p:val>
                                        </p:tav>
                                      </p:tavLst>
                                    </p:anim>
                                    <p:anim calcmode="lin" valueType="num">
                                      <p:cBhvr additive="base">
                                        <p:cTn id="98" dur="500" fill="hold"/>
                                        <p:tgtEl>
                                          <p:spTgt spid="308259"/>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308255"/>
                                        </p:tgtEl>
                                        <p:attrNameLst>
                                          <p:attrName>style.visibility</p:attrName>
                                        </p:attrNameLst>
                                      </p:cBhvr>
                                      <p:to>
                                        <p:strVal val="visible"/>
                                      </p:to>
                                    </p:set>
                                    <p:anim calcmode="lin" valueType="num">
                                      <p:cBhvr additive="base">
                                        <p:cTn id="103" dur="500" fill="hold"/>
                                        <p:tgtEl>
                                          <p:spTgt spid="308255"/>
                                        </p:tgtEl>
                                        <p:attrNameLst>
                                          <p:attrName>ppt_x</p:attrName>
                                        </p:attrNameLst>
                                      </p:cBhvr>
                                      <p:tavLst>
                                        <p:tav tm="0">
                                          <p:val>
                                            <p:strVal val="#ppt_x"/>
                                          </p:val>
                                        </p:tav>
                                        <p:tav tm="100000">
                                          <p:val>
                                            <p:strVal val="#ppt_x"/>
                                          </p:val>
                                        </p:tav>
                                      </p:tavLst>
                                    </p:anim>
                                    <p:anim calcmode="lin" valueType="num">
                                      <p:cBhvr additive="base">
                                        <p:cTn id="104" dur="500" fill="hold"/>
                                        <p:tgtEl>
                                          <p:spTgt spid="308255"/>
                                        </p:tgtEl>
                                        <p:attrNameLst>
                                          <p:attrName>ppt_y</p:attrName>
                                        </p:attrNameLst>
                                      </p:cBhvr>
                                      <p:tavLst>
                                        <p:tav tm="0">
                                          <p:val>
                                            <p:strVal val="0-#ppt_h/2"/>
                                          </p:val>
                                        </p:tav>
                                        <p:tav tm="100000">
                                          <p:val>
                                            <p:strVal val="#ppt_y"/>
                                          </p:val>
                                        </p:tav>
                                      </p:tavLst>
                                    </p:anim>
                                  </p:childTnLst>
                                </p:cTn>
                              </p:par>
                            </p:childTnLst>
                          </p:cTn>
                        </p:par>
                        <p:par>
                          <p:cTn id="105" fill="hold" nodeType="afterGroup">
                            <p:stCondLst>
                              <p:cond delay="500"/>
                            </p:stCondLst>
                            <p:childTnLst>
                              <p:par>
                                <p:cTn id="106" presetID="2" presetClass="entr" presetSubtype="8" fill="hold" grpId="0" nodeType="afterEffect">
                                  <p:stCondLst>
                                    <p:cond delay="0"/>
                                  </p:stCondLst>
                                  <p:childTnLst>
                                    <p:set>
                                      <p:cBhvr>
                                        <p:cTn id="107" dur="1" fill="hold">
                                          <p:stCondLst>
                                            <p:cond delay="0"/>
                                          </p:stCondLst>
                                        </p:cTn>
                                        <p:tgtEl>
                                          <p:spTgt spid="308249"/>
                                        </p:tgtEl>
                                        <p:attrNameLst>
                                          <p:attrName>style.visibility</p:attrName>
                                        </p:attrNameLst>
                                      </p:cBhvr>
                                      <p:to>
                                        <p:strVal val="visible"/>
                                      </p:to>
                                    </p:set>
                                    <p:anim calcmode="lin" valueType="num">
                                      <p:cBhvr additive="base">
                                        <p:cTn id="108" dur="500" fill="hold"/>
                                        <p:tgtEl>
                                          <p:spTgt spid="308249"/>
                                        </p:tgtEl>
                                        <p:attrNameLst>
                                          <p:attrName>ppt_x</p:attrName>
                                        </p:attrNameLst>
                                      </p:cBhvr>
                                      <p:tavLst>
                                        <p:tav tm="0">
                                          <p:val>
                                            <p:strVal val="0-#ppt_w/2"/>
                                          </p:val>
                                        </p:tav>
                                        <p:tav tm="100000">
                                          <p:val>
                                            <p:strVal val="#ppt_x"/>
                                          </p:val>
                                        </p:tav>
                                      </p:tavLst>
                                    </p:anim>
                                    <p:anim calcmode="lin" valueType="num">
                                      <p:cBhvr additive="base">
                                        <p:cTn id="109" dur="500" fill="hold"/>
                                        <p:tgtEl>
                                          <p:spTgt spid="308249"/>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1000"/>
                            </p:stCondLst>
                            <p:childTnLst>
                              <p:par>
                                <p:cTn id="111" presetID="2" presetClass="entr" presetSubtype="8" fill="hold" grpId="0" nodeType="afterEffect">
                                  <p:stCondLst>
                                    <p:cond delay="0"/>
                                  </p:stCondLst>
                                  <p:childTnLst>
                                    <p:set>
                                      <p:cBhvr>
                                        <p:cTn id="112" dur="1" fill="hold">
                                          <p:stCondLst>
                                            <p:cond delay="0"/>
                                          </p:stCondLst>
                                        </p:cTn>
                                        <p:tgtEl>
                                          <p:spTgt spid="308250"/>
                                        </p:tgtEl>
                                        <p:attrNameLst>
                                          <p:attrName>style.visibility</p:attrName>
                                        </p:attrNameLst>
                                      </p:cBhvr>
                                      <p:to>
                                        <p:strVal val="visible"/>
                                      </p:to>
                                    </p:set>
                                    <p:anim calcmode="lin" valueType="num">
                                      <p:cBhvr additive="base">
                                        <p:cTn id="113" dur="500" fill="hold"/>
                                        <p:tgtEl>
                                          <p:spTgt spid="308250"/>
                                        </p:tgtEl>
                                        <p:attrNameLst>
                                          <p:attrName>ppt_x</p:attrName>
                                        </p:attrNameLst>
                                      </p:cBhvr>
                                      <p:tavLst>
                                        <p:tav tm="0">
                                          <p:val>
                                            <p:strVal val="0-#ppt_w/2"/>
                                          </p:val>
                                        </p:tav>
                                        <p:tav tm="100000">
                                          <p:val>
                                            <p:strVal val="#ppt_x"/>
                                          </p:val>
                                        </p:tav>
                                      </p:tavLst>
                                    </p:anim>
                                    <p:anim calcmode="lin" valueType="num">
                                      <p:cBhvr additive="base">
                                        <p:cTn id="114" dur="500" fill="hold"/>
                                        <p:tgtEl>
                                          <p:spTgt spid="308250"/>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1500"/>
                            </p:stCondLst>
                            <p:childTnLst>
                              <p:par>
                                <p:cTn id="116" presetID="2" presetClass="entr" presetSubtype="8" fill="hold" grpId="0" nodeType="afterEffect">
                                  <p:stCondLst>
                                    <p:cond delay="0"/>
                                  </p:stCondLst>
                                  <p:childTnLst>
                                    <p:set>
                                      <p:cBhvr>
                                        <p:cTn id="117" dur="1" fill="hold">
                                          <p:stCondLst>
                                            <p:cond delay="0"/>
                                          </p:stCondLst>
                                        </p:cTn>
                                        <p:tgtEl>
                                          <p:spTgt spid="308237"/>
                                        </p:tgtEl>
                                        <p:attrNameLst>
                                          <p:attrName>style.visibility</p:attrName>
                                        </p:attrNameLst>
                                      </p:cBhvr>
                                      <p:to>
                                        <p:strVal val="visible"/>
                                      </p:to>
                                    </p:set>
                                    <p:anim calcmode="lin" valueType="num">
                                      <p:cBhvr additive="base">
                                        <p:cTn id="118" dur="500" fill="hold"/>
                                        <p:tgtEl>
                                          <p:spTgt spid="308237"/>
                                        </p:tgtEl>
                                        <p:attrNameLst>
                                          <p:attrName>ppt_x</p:attrName>
                                        </p:attrNameLst>
                                      </p:cBhvr>
                                      <p:tavLst>
                                        <p:tav tm="0">
                                          <p:val>
                                            <p:strVal val="0-#ppt_w/2"/>
                                          </p:val>
                                        </p:tav>
                                        <p:tav tm="100000">
                                          <p:val>
                                            <p:strVal val="#ppt_x"/>
                                          </p:val>
                                        </p:tav>
                                      </p:tavLst>
                                    </p:anim>
                                    <p:anim calcmode="lin" valueType="num">
                                      <p:cBhvr additive="base">
                                        <p:cTn id="119" dur="500" fill="hold"/>
                                        <p:tgtEl>
                                          <p:spTgt spid="308237"/>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2000"/>
                            </p:stCondLst>
                            <p:childTnLst>
                              <p:par>
                                <p:cTn id="121" presetID="2" presetClass="entr" presetSubtype="8" fill="hold" grpId="0" nodeType="afterEffect">
                                  <p:stCondLst>
                                    <p:cond delay="0"/>
                                  </p:stCondLst>
                                  <p:childTnLst>
                                    <p:set>
                                      <p:cBhvr>
                                        <p:cTn id="122" dur="1" fill="hold">
                                          <p:stCondLst>
                                            <p:cond delay="0"/>
                                          </p:stCondLst>
                                        </p:cTn>
                                        <p:tgtEl>
                                          <p:spTgt spid="308238"/>
                                        </p:tgtEl>
                                        <p:attrNameLst>
                                          <p:attrName>style.visibility</p:attrName>
                                        </p:attrNameLst>
                                      </p:cBhvr>
                                      <p:to>
                                        <p:strVal val="visible"/>
                                      </p:to>
                                    </p:set>
                                    <p:anim calcmode="lin" valueType="num">
                                      <p:cBhvr additive="base">
                                        <p:cTn id="123" dur="500" fill="hold"/>
                                        <p:tgtEl>
                                          <p:spTgt spid="308238"/>
                                        </p:tgtEl>
                                        <p:attrNameLst>
                                          <p:attrName>ppt_x</p:attrName>
                                        </p:attrNameLst>
                                      </p:cBhvr>
                                      <p:tavLst>
                                        <p:tav tm="0">
                                          <p:val>
                                            <p:strVal val="0-#ppt_w/2"/>
                                          </p:val>
                                        </p:tav>
                                        <p:tav tm="100000">
                                          <p:val>
                                            <p:strVal val="#ppt_x"/>
                                          </p:val>
                                        </p:tav>
                                      </p:tavLst>
                                    </p:anim>
                                    <p:anim calcmode="lin" valueType="num">
                                      <p:cBhvr additive="base">
                                        <p:cTn id="124" dur="500" fill="hold"/>
                                        <p:tgtEl>
                                          <p:spTgt spid="308238"/>
                                        </p:tgtEl>
                                        <p:attrNameLst>
                                          <p:attrName>ppt_y</p:attrName>
                                        </p:attrNameLst>
                                      </p:cBhvr>
                                      <p:tavLst>
                                        <p:tav tm="0">
                                          <p:val>
                                            <p:strVal val="#ppt_y"/>
                                          </p:val>
                                        </p:tav>
                                        <p:tav tm="100000">
                                          <p:val>
                                            <p:strVal val="#ppt_y"/>
                                          </p:val>
                                        </p:tav>
                                      </p:tavLst>
                                    </p:anim>
                                  </p:childTnLst>
                                </p:cTn>
                              </p:par>
                            </p:childTnLst>
                          </p:cTn>
                        </p:par>
                        <p:par>
                          <p:cTn id="125" fill="hold" nodeType="afterGroup">
                            <p:stCondLst>
                              <p:cond delay="2500"/>
                            </p:stCondLst>
                            <p:childTnLst>
                              <p:par>
                                <p:cTn id="126" presetID="2" presetClass="entr" presetSubtype="8" fill="hold" grpId="0" nodeType="afterEffect">
                                  <p:stCondLst>
                                    <p:cond delay="0"/>
                                  </p:stCondLst>
                                  <p:childTnLst>
                                    <p:set>
                                      <p:cBhvr>
                                        <p:cTn id="127" dur="1" fill="hold">
                                          <p:stCondLst>
                                            <p:cond delay="0"/>
                                          </p:stCondLst>
                                        </p:cTn>
                                        <p:tgtEl>
                                          <p:spTgt spid="308239"/>
                                        </p:tgtEl>
                                        <p:attrNameLst>
                                          <p:attrName>style.visibility</p:attrName>
                                        </p:attrNameLst>
                                      </p:cBhvr>
                                      <p:to>
                                        <p:strVal val="visible"/>
                                      </p:to>
                                    </p:set>
                                    <p:anim calcmode="lin" valueType="num">
                                      <p:cBhvr additive="base">
                                        <p:cTn id="128" dur="500" fill="hold"/>
                                        <p:tgtEl>
                                          <p:spTgt spid="308239"/>
                                        </p:tgtEl>
                                        <p:attrNameLst>
                                          <p:attrName>ppt_x</p:attrName>
                                        </p:attrNameLst>
                                      </p:cBhvr>
                                      <p:tavLst>
                                        <p:tav tm="0">
                                          <p:val>
                                            <p:strVal val="0-#ppt_w/2"/>
                                          </p:val>
                                        </p:tav>
                                        <p:tav tm="100000">
                                          <p:val>
                                            <p:strVal val="#ppt_x"/>
                                          </p:val>
                                        </p:tav>
                                      </p:tavLst>
                                    </p:anim>
                                    <p:anim calcmode="lin" valueType="num">
                                      <p:cBhvr additive="base">
                                        <p:cTn id="129" dur="500" fill="hold"/>
                                        <p:tgtEl>
                                          <p:spTgt spid="308239"/>
                                        </p:tgtEl>
                                        <p:attrNameLst>
                                          <p:attrName>ppt_y</p:attrName>
                                        </p:attrNameLst>
                                      </p:cBhvr>
                                      <p:tavLst>
                                        <p:tav tm="0">
                                          <p:val>
                                            <p:strVal val="#ppt_y"/>
                                          </p:val>
                                        </p:tav>
                                        <p:tav tm="100000">
                                          <p:val>
                                            <p:strVal val="#ppt_y"/>
                                          </p:val>
                                        </p:tav>
                                      </p:tavLst>
                                    </p:anim>
                                  </p:childTnLst>
                                </p:cTn>
                              </p:par>
                            </p:childTnLst>
                          </p:cTn>
                        </p:par>
                        <p:par>
                          <p:cTn id="130" fill="hold" nodeType="afterGroup">
                            <p:stCondLst>
                              <p:cond delay="3000"/>
                            </p:stCondLst>
                            <p:childTnLst>
                              <p:par>
                                <p:cTn id="131" presetID="2" presetClass="entr" presetSubtype="8" fill="hold" grpId="0" nodeType="afterEffect">
                                  <p:stCondLst>
                                    <p:cond delay="0"/>
                                  </p:stCondLst>
                                  <p:childTnLst>
                                    <p:set>
                                      <p:cBhvr>
                                        <p:cTn id="132" dur="1" fill="hold">
                                          <p:stCondLst>
                                            <p:cond delay="0"/>
                                          </p:stCondLst>
                                        </p:cTn>
                                        <p:tgtEl>
                                          <p:spTgt spid="308240"/>
                                        </p:tgtEl>
                                        <p:attrNameLst>
                                          <p:attrName>style.visibility</p:attrName>
                                        </p:attrNameLst>
                                      </p:cBhvr>
                                      <p:to>
                                        <p:strVal val="visible"/>
                                      </p:to>
                                    </p:set>
                                    <p:anim calcmode="lin" valueType="num">
                                      <p:cBhvr additive="base">
                                        <p:cTn id="133" dur="500" fill="hold"/>
                                        <p:tgtEl>
                                          <p:spTgt spid="308240"/>
                                        </p:tgtEl>
                                        <p:attrNameLst>
                                          <p:attrName>ppt_x</p:attrName>
                                        </p:attrNameLst>
                                      </p:cBhvr>
                                      <p:tavLst>
                                        <p:tav tm="0">
                                          <p:val>
                                            <p:strVal val="0-#ppt_w/2"/>
                                          </p:val>
                                        </p:tav>
                                        <p:tav tm="100000">
                                          <p:val>
                                            <p:strVal val="#ppt_x"/>
                                          </p:val>
                                        </p:tav>
                                      </p:tavLst>
                                    </p:anim>
                                    <p:anim calcmode="lin" valueType="num">
                                      <p:cBhvr additive="base">
                                        <p:cTn id="134" dur="500" fill="hold"/>
                                        <p:tgtEl>
                                          <p:spTgt spid="308240"/>
                                        </p:tgtEl>
                                        <p:attrNameLst>
                                          <p:attrName>ppt_y</p:attrName>
                                        </p:attrNameLst>
                                      </p:cBhvr>
                                      <p:tavLst>
                                        <p:tav tm="0">
                                          <p:val>
                                            <p:strVal val="#ppt_y"/>
                                          </p:val>
                                        </p:tav>
                                        <p:tav tm="100000">
                                          <p:val>
                                            <p:strVal val="#ppt_y"/>
                                          </p:val>
                                        </p:tav>
                                      </p:tavLst>
                                    </p:anim>
                                  </p:childTnLst>
                                </p:cTn>
                              </p:par>
                            </p:childTnLst>
                          </p:cTn>
                        </p:par>
                        <p:par>
                          <p:cTn id="135" fill="hold" nodeType="afterGroup">
                            <p:stCondLst>
                              <p:cond delay="3500"/>
                            </p:stCondLst>
                            <p:childTnLst>
                              <p:par>
                                <p:cTn id="136" presetID="2" presetClass="entr" presetSubtype="8" fill="hold" grpId="0" nodeType="afterEffect">
                                  <p:stCondLst>
                                    <p:cond delay="0"/>
                                  </p:stCondLst>
                                  <p:childTnLst>
                                    <p:set>
                                      <p:cBhvr>
                                        <p:cTn id="137" dur="1" fill="hold">
                                          <p:stCondLst>
                                            <p:cond delay="0"/>
                                          </p:stCondLst>
                                        </p:cTn>
                                        <p:tgtEl>
                                          <p:spTgt spid="308241"/>
                                        </p:tgtEl>
                                        <p:attrNameLst>
                                          <p:attrName>style.visibility</p:attrName>
                                        </p:attrNameLst>
                                      </p:cBhvr>
                                      <p:to>
                                        <p:strVal val="visible"/>
                                      </p:to>
                                    </p:set>
                                    <p:anim calcmode="lin" valueType="num">
                                      <p:cBhvr additive="base">
                                        <p:cTn id="138" dur="500" fill="hold"/>
                                        <p:tgtEl>
                                          <p:spTgt spid="308241"/>
                                        </p:tgtEl>
                                        <p:attrNameLst>
                                          <p:attrName>ppt_x</p:attrName>
                                        </p:attrNameLst>
                                      </p:cBhvr>
                                      <p:tavLst>
                                        <p:tav tm="0">
                                          <p:val>
                                            <p:strVal val="0-#ppt_w/2"/>
                                          </p:val>
                                        </p:tav>
                                        <p:tav tm="100000">
                                          <p:val>
                                            <p:strVal val="#ppt_x"/>
                                          </p:val>
                                        </p:tav>
                                      </p:tavLst>
                                    </p:anim>
                                    <p:anim calcmode="lin" valueType="num">
                                      <p:cBhvr additive="base">
                                        <p:cTn id="139" dur="500" fill="hold"/>
                                        <p:tgtEl>
                                          <p:spTgt spid="308241"/>
                                        </p:tgtEl>
                                        <p:attrNameLst>
                                          <p:attrName>ppt_y</p:attrName>
                                        </p:attrNameLst>
                                      </p:cBhvr>
                                      <p:tavLst>
                                        <p:tav tm="0">
                                          <p:val>
                                            <p:strVal val="#ppt_y"/>
                                          </p:val>
                                        </p:tav>
                                        <p:tav tm="100000">
                                          <p:val>
                                            <p:strVal val="#ppt_y"/>
                                          </p:val>
                                        </p:tav>
                                      </p:tavLst>
                                    </p:anim>
                                  </p:childTnLst>
                                </p:cTn>
                              </p:par>
                            </p:childTnLst>
                          </p:cTn>
                        </p:par>
                        <p:par>
                          <p:cTn id="140" fill="hold" nodeType="afterGroup">
                            <p:stCondLst>
                              <p:cond delay="4000"/>
                            </p:stCondLst>
                            <p:childTnLst>
                              <p:par>
                                <p:cTn id="141" presetID="2" presetClass="entr" presetSubtype="8" fill="hold" grpId="0" nodeType="afterEffect">
                                  <p:stCondLst>
                                    <p:cond delay="0"/>
                                  </p:stCondLst>
                                  <p:childTnLst>
                                    <p:set>
                                      <p:cBhvr>
                                        <p:cTn id="142" dur="1" fill="hold">
                                          <p:stCondLst>
                                            <p:cond delay="0"/>
                                          </p:stCondLst>
                                        </p:cTn>
                                        <p:tgtEl>
                                          <p:spTgt spid="308242"/>
                                        </p:tgtEl>
                                        <p:attrNameLst>
                                          <p:attrName>style.visibility</p:attrName>
                                        </p:attrNameLst>
                                      </p:cBhvr>
                                      <p:to>
                                        <p:strVal val="visible"/>
                                      </p:to>
                                    </p:set>
                                    <p:anim calcmode="lin" valueType="num">
                                      <p:cBhvr additive="base">
                                        <p:cTn id="143" dur="500" fill="hold"/>
                                        <p:tgtEl>
                                          <p:spTgt spid="308242"/>
                                        </p:tgtEl>
                                        <p:attrNameLst>
                                          <p:attrName>ppt_x</p:attrName>
                                        </p:attrNameLst>
                                      </p:cBhvr>
                                      <p:tavLst>
                                        <p:tav tm="0">
                                          <p:val>
                                            <p:strVal val="0-#ppt_w/2"/>
                                          </p:val>
                                        </p:tav>
                                        <p:tav tm="100000">
                                          <p:val>
                                            <p:strVal val="#ppt_x"/>
                                          </p:val>
                                        </p:tav>
                                      </p:tavLst>
                                    </p:anim>
                                    <p:anim calcmode="lin" valueType="num">
                                      <p:cBhvr additive="base">
                                        <p:cTn id="144" dur="500" fill="hold"/>
                                        <p:tgtEl>
                                          <p:spTgt spid="308242"/>
                                        </p:tgtEl>
                                        <p:attrNameLst>
                                          <p:attrName>ppt_y</p:attrName>
                                        </p:attrNameLst>
                                      </p:cBhvr>
                                      <p:tavLst>
                                        <p:tav tm="0">
                                          <p:val>
                                            <p:strVal val="#ppt_y"/>
                                          </p:val>
                                        </p:tav>
                                        <p:tav tm="100000">
                                          <p:val>
                                            <p:strVal val="#ppt_y"/>
                                          </p:val>
                                        </p:tav>
                                      </p:tavLst>
                                    </p:anim>
                                  </p:childTnLst>
                                </p:cTn>
                              </p:par>
                            </p:childTnLst>
                          </p:cTn>
                        </p:par>
                        <p:par>
                          <p:cTn id="145" fill="hold" nodeType="afterGroup">
                            <p:stCondLst>
                              <p:cond delay="4500"/>
                            </p:stCondLst>
                            <p:childTnLst>
                              <p:par>
                                <p:cTn id="146" presetID="2" presetClass="entr" presetSubtype="8" fill="hold" grpId="0" nodeType="afterEffect">
                                  <p:stCondLst>
                                    <p:cond delay="0"/>
                                  </p:stCondLst>
                                  <p:childTnLst>
                                    <p:set>
                                      <p:cBhvr>
                                        <p:cTn id="147" dur="1" fill="hold">
                                          <p:stCondLst>
                                            <p:cond delay="0"/>
                                          </p:stCondLst>
                                        </p:cTn>
                                        <p:tgtEl>
                                          <p:spTgt spid="308243"/>
                                        </p:tgtEl>
                                        <p:attrNameLst>
                                          <p:attrName>style.visibility</p:attrName>
                                        </p:attrNameLst>
                                      </p:cBhvr>
                                      <p:to>
                                        <p:strVal val="visible"/>
                                      </p:to>
                                    </p:set>
                                    <p:anim calcmode="lin" valueType="num">
                                      <p:cBhvr additive="base">
                                        <p:cTn id="148" dur="500" fill="hold"/>
                                        <p:tgtEl>
                                          <p:spTgt spid="308243"/>
                                        </p:tgtEl>
                                        <p:attrNameLst>
                                          <p:attrName>ppt_x</p:attrName>
                                        </p:attrNameLst>
                                      </p:cBhvr>
                                      <p:tavLst>
                                        <p:tav tm="0">
                                          <p:val>
                                            <p:strVal val="0-#ppt_w/2"/>
                                          </p:val>
                                        </p:tav>
                                        <p:tav tm="100000">
                                          <p:val>
                                            <p:strVal val="#ppt_x"/>
                                          </p:val>
                                        </p:tav>
                                      </p:tavLst>
                                    </p:anim>
                                    <p:anim calcmode="lin" valueType="num">
                                      <p:cBhvr additive="base">
                                        <p:cTn id="149" dur="500" fill="hold"/>
                                        <p:tgtEl>
                                          <p:spTgt spid="308243"/>
                                        </p:tgtEl>
                                        <p:attrNameLst>
                                          <p:attrName>ppt_y</p:attrName>
                                        </p:attrNameLst>
                                      </p:cBhvr>
                                      <p:tavLst>
                                        <p:tav tm="0">
                                          <p:val>
                                            <p:strVal val="#ppt_y"/>
                                          </p:val>
                                        </p:tav>
                                        <p:tav tm="100000">
                                          <p:val>
                                            <p:strVal val="#ppt_y"/>
                                          </p:val>
                                        </p:tav>
                                      </p:tavLst>
                                    </p:anim>
                                  </p:childTnLst>
                                </p:cTn>
                              </p:par>
                            </p:childTnLst>
                          </p:cTn>
                        </p:par>
                        <p:par>
                          <p:cTn id="150" fill="hold" nodeType="afterGroup">
                            <p:stCondLst>
                              <p:cond delay="5000"/>
                            </p:stCondLst>
                            <p:childTnLst>
                              <p:par>
                                <p:cTn id="151" presetID="2" presetClass="entr" presetSubtype="8" fill="hold" grpId="0" nodeType="afterEffect">
                                  <p:stCondLst>
                                    <p:cond delay="0"/>
                                  </p:stCondLst>
                                  <p:childTnLst>
                                    <p:set>
                                      <p:cBhvr>
                                        <p:cTn id="152" dur="1" fill="hold">
                                          <p:stCondLst>
                                            <p:cond delay="0"/>
                                          </p:stCondLst>
                                        </p:cTn>
                                        <p:tgtEl>
                                          <p:spTgt spid="308251"/>
                                        </p:tgtEl>
                                        <p:attrNameLst>
                                          <p:attrName>style.visibility</p:attrName>
                                        </p:attrNameLst>
                                      </p:cBhvr>
                                      <p:to>
                                        <p:strVal val="visible"/>
                                      </p:to>
                                    </p:set>
                                    <p:anim calcmode="lin" valueType="num">
                                      <p:cBhvr additive="base">
                                        <p:cTn id="153" dur="500" fill="hold"/>
                                        <p:tgtEl>
                                          <p:spTgt spid="308251"/>
                                        </p:tgtEl>
                                        <p:attrNameLst>
                                          <p:attrName>ppt_x</p:attrName>
                                        </p:attrNameLst>
                                      </p:cBhvr>
                                      <p:tavLst>
                                        <p:tav tm="0">
                                          <p:val>
                                            <p:strVal val="0-#ppt_w/2"/>
                                          </p:val>
                                        </p:tav>
                                        <p:tav tm="100000">
                                          <p:val>
                                            <p:strVal val="#ppt_x"/>
                                          </p:val>
                                        </p:tav>
                                      </p:tavLst>
                                    </p:anim>
                                    <p:anim calcmode="lin" valueType="num">
                                      <p:cBhvr additive="base">
                                        <p:cTn id="154" dur="500" fill="hold"/>
                                        <p:tgtEl>
                                          <p:spTgt spid="308251"/>
                                        </p:tgtEl>
                                        <p:attrNameLst>
                                          <p:attrName>ppt_y</p:attrName>
                                        </p:attrNameLst>
                                      </p:cBhvr>
                                      <p:tavLst>
                                        <p:tav tm="0">
                                          <p:val>
                                            <p:strVal val="#ppt_y"/>
                                          </p:val>
                                        </p:tav>
                                        <p:tav tm="100000">
                                          <p:val>
                                            <p:strVal val="#ppt_y"/>
                                          </p:val>
                                        </p:tav>
                                      </p:tavLst>
                                    </p:anim>
                                  </p:childTnLst>
                                </p:cTn>
                              </p:par>
                            </p:childTnLst>
                          </p:cTn>
                        </p:par>
                        <p:par>
                          <p:cTn id="155" fill="hold" nodeType="afterGroup">
                            <p:stCondLst>
                              <p:cond delay="5500"/>
                            </p:stCondLst>
                            <p:childTnLst>
                              <p:par>
                                <p:cTn id="156" presetID="2" presetClass="entr" presetSubtype="8" fill="hold" grpId="0" nodeType="afterEffect">
                                  <p:stCondLst>
                                    <p:cond delay="0"/>
                                  </p:stCondLst>
                                  <p:childTnLst>
                                    <p:set>
                                      <p:cBhvr>
                                        <p:cTn id="157" dur="1" fill="hold">
                                          <p:stCondLst>
                                            <p:cond delay="0"/>
                                          </p:stCondLst>
                                        </p:cTn>
                                        <p:tgtEl>
                                          <p:spTgt spid="308260"/>
                                        </p:tgtEl>
                                        <p:attrNameLst>
                                          <p:attrName>style.visibility</p:attrName>
                                        </p:attrNameLst>
                                      </p:cBhvr>
                                      <p:to>
                                        <p:strVal val="visible"/>
                                      </p:to>
                                    </p:set>
                                    <p:anim calcmode="lin" valueType="num">
                                      <p:cBhvr additive="base">
                                        <p:cTn id="158" dur="500" fill="hold"/>
                                        <p:tgtEl>
                                          <p:spTgt spid="308260"/>
                                        </p:tgtEl>
                                        <p:attrNameLst>
                                          <p:attrName>ppt_x</p:attrName>
                                        </p:attrNameLst>
                                      </p:cBhvr>
                                      <p:tavLst>
                                        <p:tav tm="0">
                                          <p:val>
                                            <p:strVal val="0-#ppt_w/2"/>
                                          </p:val>
                                        </p:tav>
                                        <p:tav tm="100000">
                                          <p:val>
                                            <p:strVal val="#ppt_x"/>
                                          </p:val>
                                        </p:tav>
                                      </p:tavLst>
                                    </p:anim>
                                    <p:anim calcmode="lin" valueType="num">
                                      <p:cBhvr additive="base">
                                        <p:cTn id="159" dur="500" fill="hold"/>
                                        <p:tgtEl>
                                          <p:spTgt spid="308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animBg="1" autoUpdateAnimBg="0"/>
      <p:bldP spid="308227" grpId="0" animBg="1" autoUpdateAnimBg="0"/>
      <p:bldP spid="308228" grpId="0" animBg="1" autoUpdateAnimBg="0"/>
      <p:bldP spid="308229" grpId="0" animBg="1" autoUpdateAnimBg="0"/>
      <p:bldP spid="308230" grpId="0" animBg="1" autoUpdateAnimBg="0"/>
      <p:bldP spid="308231" grpId="0" animBg="1" autoUpdateAnimBg="0"/>
      <p:bldP spid="308232" grpId="0" animBg="1" autoUpdateAnimBg="0"/>
      <p:bldP spid="308233" grpId="0" animBg="1" autoUpdateAnimBg="0"/>
      <p:bldP spid="308234" grpId="0" animBg="1" autoUpdateAnimBg="0"/>
      <p:bldP spid="308235" grpId="0" animBg="1"/>
      <p:bldP spid="308236" grpId="0" animBg="1"/>
      <p:bldP spid="308237" grpId="0" animBg="1"/>
      <p:bldP spid="308238" grpId="0" animBg="1"/>
      <p:bldP spid="308239" grpId="0" animBg="1"/>
      <p:bldP spid="308240" grpId="0" animBg="1"/>
      <p:bldP spid="308241" grpId="0" animBg="1"/>
      <p:bldP spid="308242" grpId="0" animBg="1"/>
      <p:bldP spid="308243" grpId="0" animBg="1"/>
      <p:bldP spid="308244" grpId="0" animBg="1"/>
      <p:bldP spid="308245" grpId="0" animBg="1"/>
      <p:bldP spid="308246" grpId="0" animBg="1"/>
      <p:bldP spid="308247" grpId="0" animBg="1"/>
      <p:bldP spid="308248" grpId="0" animBg="1" autoUpdateAnimBg="0"/>
      <p:bldP spid="308249" grpId="0" animBg="1"/>
      <p:bldP spid="308250" grpId="0" animBg="1"/>
      <p:bldP spid="308251" grpId="0" animBg="1"/>
      <p:bldP spid="308255" grpId="0" animBg="1" autoUpdateAnimBg="0"/>
      <p:bldP spid="308259" grpId="0" animBg="1" autoUpdateAnimBg="0"/>
      <p:bldP spid="30826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57B164F-0BEA-4328-87B0-D3EBD82CE612}" type="datetime1">
              <a:rPr lang="fr-FR"/>
              <a:pPr eaLnBrk="1" hangingPunct="1"/>
              <a:t>17/09/2019</a:t>
            </a:fld>
            <a:endParaRPr lang="fr-FR" sz="1400" b="0" i="0"/>
          </a:p>
        </p:txBody>
      </p:sp>
      <p:sp>
        <p:nvSpPr>
          <p:cNvPr id="15155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155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DA4618C-5F12-437A-9335-EF843B5571E8}" type="slidenum">
              <a:rPr lang="fr-FR" smtClean="0"/>
              <a:pPr eaLnBrk="1" hangingPunct="1"/>
              <a:t>130</a:t>
            </a:fld>
            <a:endParaRPr lang="fr-FR" smtClean="0"/>
          </a:p>
        </p:txBody>
      </p:sp>
      <p:sp>
        <p:nvSpPr>
          <p:cNvPr id="151557" name="Text Box 2"/>
          <p:cNvSpPr txBox="1">
            <a:spLocks noChangeArrowheads="1"/>
          </p:cNvSpPr>
          <p:nvPr/>
        </p:nvSpPr>
        <p:spPr bwMode="auto">
          <a:xfrm>
            <a:off x="468313" y="1563688"/>
            <a:ext cx="8351837" cy="3089275"/>
          </a:xfrm>
          <a:prstGeom prst="rect">
            <a:avLst/>
          </a:prstGeom>
          <a:solidFill>
            <a:srgbClr val="FFFF66"/>
          </a:solidFill>
          <a:ln w="952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4400" b="1" i="1" u="sng">
              <a:solidFill>
                <a:schemeClr val="tx2"/>
              </a:solidFill>
            </a:endParaRPr>
          </a:p>
          <a:p>
            <a:pPr algn="ctr">
              <a:spcBef>
                <a:spcPct val="50000"/>
              </a:spcBef>
            </a:pPr>
            <a:r>
              <a:rPr lang="fr-FR" sz="3600" b="1" i="1" u="sng">
                <a:solidFill>
                  <a:schemeClr val="tx2"/>
                </a:solidFill>
              </a:rPr>
              <a:t>III- GESTION DES PERFORMANCES :</a:t>
            </a:r>
          </a:p>
          <a:p>
            <a:pPr algn="ctr">
              <a:lnSpc>
                <a:spcPct val="20000"/>
              </a:lnSpc>
              <a:spcBef>
                <a:spcPct val="50000"/>
              </a:spcBef>
            </a:pPr>
            <a:endParaRPr lang="fr-FR" sz="3600" b="1" i="1" u="sng">
              <a:solidFill>
                <a:schemeClr val="tx2"/>
              </a:solidFill>
            </a:endParaRPr>
          </a:p>
          <a:p>
            <a:pPr algn="ctr">
              <a:lnSpc>
                <a:spcPct val="20000"/>
              </a:lnSpc>
              <a:spcBef>
                <a:spcPct val="50000"/>
              </a:spcBef>
            </a:pPr>
            <a:r>
              <a:rPr lang="fr-FR" sz="4400" b="1" i="1">
                <a:solidFill>
                  <a:schemeClr val="tx2"/>
                </a:solidFill>
              </a:rPr>
              <a:t>L’Entretien Annuel</a:t>
            </a:r>
          </a:p>
          <a:p>
            <a:pPr algn="ctr">
              <a:spcBef>
                <a:spcPct val="50000"/>
              </a:spcBef>
            </a:pPr>
            <a:r>
              <a:rPr lang="fr-FR" sz="2800" b="1" i="1">
                <a:solidFill>
                  <a:schemeClr val="tx2"/>
                </a:solidFill>
              </a:rPr>
              <a: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09DF7C3-EE63-4075-A2F5-52AEAECB6F13}" type="datetime1">
              <a:rPr lang="fr-FR"/>
              <a:pPr eaLnBrk="1" hangingPunct="1"/>
              <a:t>17/09/2019</a:t>
            </a:fld>
            <a:endParaRPr lang="fr-FR" sz="1400" b="0" i="0"/>
          </a:p>
        </p:txBody>
      </p:sp>
      <p:sp>
        <p:nvSpPr>
          <p:cNvPr id="15257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258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3F1A5CB-792C-4E80-9D7B-262753A72981}" type="slidenum">
              <a:rPr lang="fr-FR" smtClean="0"/>
              <a:pPr eaLnBrk="1" hangingPunct="1"/>
              <a:t>131</a:t>
            </a:fld>
            <a:endParaRPr lang="fr-FR" smtClean="0"/>
          </a:p>
        </p:txBody>
      </p:sp>
      <p:pic>
        <p:nvPicPr>
          <p:cNvPr id="152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09600"/>
            <a:ext cx="6113463"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 Box 3"/>
          <p:cNvSpPr txBox="1">
            <a:spLocks noChangeArrowheads="1"/>
          </p:cNvSpPr>
          <p:nvPr/>
        </p:nvSpPr>
        <p:spPr bwMode="auto">
          <a:xfrm>
            <a:off x="1547813" y="3200400"/>
            <a:ext cx="6172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60000"/>
              </a:lnSpc>
              <a:spcBef>
                <a:spcPct val="50000"/>
              </a:spcBef>
            </a:pPr>
            <a:endParaRPr lang="fr-FR" sz="2400" b="1">
              <a:solidFill>
                <a:schemeClr val="bg1"/>
              </a:solidFill>
              <a:latin typeface="Arial" charset="0"/>
              <a:cs typeface="Arial" charset="0"/>
            </a:endParaRPr>
          </a:p>
          <a:p>
            <a:pPr algn="ctr">
              <a:lnSpc>
                <a:spcPct val="60000"/>
              </a:lnSpc>
              <a:spcBef>
                <a:spcPct val="50000"/>
              </a:spcBef>
            </a:pPr>
            <a:r>
              <a:rPr lang="fr-FR" sz="3600" b="1">
                <a:solidFill>
                  <a:schemeClr val="bg1"/>
                </a:solidFill>
                <a:latin typeface="Arial" charset="0"/>
                <a:cs typeface="Arial" charset="0"/>
              </a:rPr>
              <a:t>L’Entretien Annuel</a:t>
            </a:r>
            <a:r>
              <a:rPr lang="fr-FR" sz="2800" b="1">
                <a:solidFill>
                  <a:schemeClr val="bg1"/>
                </a:solidFill>
                <a:latin typeface="Arial" charset="0"/>
                <a:cs typeface="Arial" charset="0"/>
              </a:rPr>
              <a:t> </a:t>
            </a:r>
            <a:endParaRPr lang="fr-FR" sz="2400" b="1">
              <a:solidFill>
                <a:schemeClr val="bg1"/>
              </a:solidFill>
              <a:latin typeface="Arial" charset="0"/>
              <a:cs typeface="Arial" charset="0"/>
            </a:endParaRPr>
          </a:p>
          <a:p>
            <a:pPr algn="ctr">
              <a:spcBef>
                <a:spcPct val="50000"/>
              </a:spcBef>
            </a:pPr>
            <a:endParaRPr lang="fr-FR" sz="2400" b="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ECB50D5-F138-414B-A20D-1E80C012998A}" type="datetime1">
              <a:rPr lang="fr-FR"/>
              <a:pPr eaLnBrk="1" hangingPunct="1"/>
              <a:t>17/09/2019</a:t>
            </a:fld>
            <a:endParaRPr lang="fr-FR" sz="1400" b="0" i="0"/>
          </a:p>
        </p:txBody>
      </p:sp>
      <p:sp>
        <p:nvSpPr>
          <p:cNvPr id="15360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360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4AC328C-689D-4F20-8D7D-B05678E1D07A}" type="slidenum">
              <a:rPr lang="fr-FR" smtClean="0"/>
              <a:pPr eaLnBrk="1" hangingPunct="1"/>
              <a:t>132</a:t>
            </a:fld>
            <a:endParaRPr lang="fr-FR" smtClean="0"/>
          </a:p>
        </p:txBody>
      </p:sp>
      <p:sp>
        <p:nvSpPr>
          <p:cNvPr id="153605" name="Text Box 2"/>
          <p:cNvSpPr txBox="1">
            <a:spLocks noChangeArrowheads="1"/>
          </p:cNvSpPr>
          <p:nvPr/>
        </p:nvSpPr>
        <p:spPr bwMode="auto">
          <a:xfrm>
            <a:off x="152400" y="527050"/>
            <a:ext cx="89916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10000"/>
              </a:lnSpc>
              <a:spcBef>
                <a:spcPct val="50000"/>
              </a:spcBef>
            </a:pPr>
            <a:r>
              <a:rPr lang="fr-FR" sz="2400"/>
              <a:t>	</a:t>
            </a:r>
          </a:p>
          <a:p>
            <a:pPr>
              <a:spcBef>
                <a:spcPct val="50000"/>
              </a:spcBef>
            </a:pPr>
            <a:r>
              <a:rPr lang="fr-FR" sz="2800" b="1" i="1" u="sng"/>
              <a:t>I- Mise en place</a:t>
            </a:r>
            <a:r>
              <a:rPr lang="fr-FR" sz="2800" u="sng"/>
              <a:t> </a:t>
            </a:r>
            <a:r>
              <a:rPr lang="fr-FR" sz="2800" b="1" i="1" u="sng"/>
              <a:t>d’ système de gestion des performances</a:t>
            </a:r>
            <a:endParaRPr lang="fr-FR" sz="2400" b="1" i="1" u="sng"/>
          </a:p>
          <a:p>
            <a:pPr>
              <a:lnSpc>
                <a:spcPct val="0"/>
              </a:lnSpc>
              <a:spcBef>
                <a:spcPct val="50000"/>
              </a:spcBef>
            </a:pPr>
            <a:endParaRPr lang="fr-FR" sz="2400" b="1" i="1"/>
          </a:p>
          <a:p>
            <a:pPr>
              <a:lnSpc>
                <a:spcPct val="0"/>
              </a:lnSpc>
              <a:spcBef>
                <a:spcPct val="50000"/>
              </a:spcBef>
            </a:pPr>
            <a:endParaRPr lang="fr-FR" sz="2400" b="1" i="1"/>
          </a:p>
          <a:p>
            <a:pPr>
              <a:spcBef>
                <a:spcPct val="50000"/>
              </a:spcBef>
            </a:pPr>
            <a:r>
              <a:rPr lang="fr-FR" sz="2600" b="1" i="1"/>
              <a:t>1- Pourquoi  un système de gestion de la performance ?</a:t>
            </a:r>
          </a:p>
          <a:p>
            <a:pPr>
              <a:spcBef>
                <a:spcPct val="50000"/>
              </a:spcBef>
            </a:pPr>
            <a:r>
              <a:rPr lang="fr-FR" sz="2600" b="1" i="1"/>
              <a:t>2- Intérêts  et objectifs pour le cadre, le management et la DRH</a:t>
            </a:r>
          </a:p>
          <a:p>
            <a:pPr>
              <a:spcBef>
                <a:spcPct val="50000"/>
              </a:spcBef>
            </a:pPr>
            <a:r>
              <a:rPr lang="fr-FR" sz="2600" b="1" i="1"/>
              <a:t>3-Préalables &amp; conditions pour la réussite d’un tel système</a:t>
            </a:r>
          </a:p>
          <a:p>
            <a:pPr>
              <a:spcBef>
                <a:spcPct val="50000"/>
              </a:spcBef>
            </a:pPr>
            <a:r>
              <a:rPr lang="fr-FR" sz="2600" b="1" i="1"/>
              <a:t>4- Les trois phases de l’entretien annuel,</a:t>
            </a:r>
          </a:p>
          <a:p>
            <a:pPr>
              <a:spcBef>
                <a:spcPct val="50000"/>
              </a:spcBef>
            </a:pPr>
            <a:r>
              <a:rPr lang="fr-FR" sz="2600" b="1" i="1"/>
              <a:t>5- Les cinq types des objectifs à fixer</a:t>
            </a:r>
          </a:p>
          <a:p>
            <a:pPr>
              <a:spcBef>
                <a:spcPct val="50000"/>
              </a:spcBef>
            </a:pPr>
            <a:r>
              <a:rPr lang="fr-FR" sz="2600" b="1" i="1"/>
              <a:t>6- Les entretiens à mi- parcours </a:t>
            </a:r>
          </a:p>
          <a:p>
            <a:pPr>
              <a:spcBef>
                <a:spcPct val="50000"/>
              </a:spcBef>
            </a:pPr>
            <a:r>
              <a:rPr lang="fr-FR" sz="2600" b="1" i="1"/>
              <a:t>7- Lien avec la rémunération variable.</a:t>
            </a:r>
            <a:endParaRPr lang="fr-FR" sz="26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36E2C8D-14AD-4B95-BDF7-46C24F98950C}" type="datetime1">
              <a:rPr lang="fr-FR"/>
              <a:pPr eaLnBrk="1" hangingPunct="1"/>
              <a:t>17/09/2019</a:t>
            </a:fld>
            <a:endParaRPr lang="fr-FR" sz="1400" b="0" i="0"/>
          </a:p>
        </p:txBody>
      </p:sp>
      <p:sp>
        <p:nvSpPr>
          <p:cNvPr id="154627"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462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97131A7-9BB5-4643-948F-5ED3A5A87C19}" type="slidenum">
              <a:rPr lang="fr-FR" smtClean="0"/>
              <a:pPr eaLnBrk="1" hangingPunct="1"/>
              <a:t>133</a:t>
            </a:fld>
            <a:endParaRPr lang="fr-FR" smtClean="0"/>
          </a:p>
        </p:txBody>
      </p:sp>
      <p:pic>
        <p:nvPicPr>
          <p:cNvPr id="154629" name="Picture 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7272338"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Text Box 3"/>
          <p:cNvSpPr txBox="1">
            <a:spLocks noChangeArrowheads="1"/>
          </p:cNvSpPr>
          <p:nvPr/>
        </p:nvSpPr>
        <p:spPr bwMode="auto">
          <a:xfrm>
            <a:off x="4000500" y="409575"/>
            <a:ext cx="223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PROGRAMME</a:t>
            </a:r>
          </a:p>
        </p:txBody>
      </p:sp>
      <p:sp>
        <p:nvSpPr>
          <p:cNvPr id="154631" name="Text Box 4"/>
          <p:cNvSpPr txBox="1">
            <a:spLocks noChangeArrowheads="1"/>
          </p:cNvSpPr>
          <p:nvPr/>
        </p:nvSpPr>
        <p:spPr bwMode="auto">
          <a:xfrm>
            <a:off x="533400" y="1295400"/>
            <a:ext cx="84677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19050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5715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fr-FR" b="1" i="1">
              <a:solidFill>
                <a:srgbClr val="008080"/>
              </a:solidFill>
              <a:latin typeface="Arial" charset="0"/>
            </a:endParaRPr>
          </a:p>
          <a:p>
            <a:r>
              <a:rPr lang="fr-FR" b="1" i="1">
                <a:solidFill>
                  <a:srgbClr val="008080"/>
                </a:solidFill>
                <a:latin typeface="Arial" charset="0"/>
              </a:rPr>
              <a:t>         INTRODUCTION</a:t>
            </a:r>
          </a:p>
          <a:p>
            <a:pPr lvl="3">
              <a:lnSpc>
                <a:spcPct val="130000"/>
              </a:lnSpc>
              <a:buFont typeface="Symbol" pitchFamily="18" charset="2"/>
              <a:buChar char="·"/>
            </a:pPr>
            <a:r>
              <a:rPr lang="fr-FR">
                <a:latin typeface="Arial" charset="0"/>
              </a:rPr>
              <a:t>Objectifs de l’Entretien Annuel d’Évaluation (EA)</a:t>
            </a:r>
          </a:p>
          <a:p>
            <a:pPr lvl="3">
              <a:lnSpc>
                <a:spcPct val="130000"/>
              </a:lnSpc>
              <a:buFont typeface="Symbol" pitchFamily="18" charset="2"/>
              <a:buChar char="·"/>
            </a:pPr>
            <a:r>
              <a:rPr lang="fr-FR">
                <a:latin typeface="Arial" charset="0"/>
              </a:rPr>
              <a:t>Facteurs de succès de l ’EA</a:t>
            </a:r>
          </a:p>
          <a:p>
            <a:endParaRPr lang="fr-FR">
              <a:latin typeface="Arial" charset="0"/>
            </a:endParaRPr>
          </a:p>
          <a:p>
            <a:pPr lvl="3"/>
            <a:r>
              <a:rPr lang="fr-FR" b="1" i="1">
                <a:solidFill>
                  <a:srgbClr val="008080"/>
                </a:solidFill>
                <a:latin typeface="Arial" charset="0"/>
              </a:rPr>
              <a:t>LA STRUCTURE DU PROCESSUS</a:t>
            </a:r>
            <a:endParaRPr lang="fr-FR">
              <a:latin typeface="Arial" charset="0"/>
            </a:endParaRPr>
          </a:p>
          <a:p>
            <a:pPr lvl="3">
              <a:buFont typeface="Symbol" pitchFamily="18" charset="2"/>
              <a:buChar char="·"/>
            </a:pPr>
            <a:r>
              <a:rPr lang="fr-FR">
                <a:latin typeface="Arial" charset="0"/>
              </a:rPr>
              <a:t>Les 3 étapes de l ’évaluation.</a:t>
            </a:r>
          </a:p>
          <a:p>
            <a:endParaRPr lang="fr-FR">
              <a:latin typeface="Arial" charset="0"/>
            </a:endParaRPr>
          </a:p>
          <a:p>
            <a:pPr lvl="3"/>
            <a:r>
              <a:rPr lang="fr-FR" b="1" i="1">
                <a:solidFill>
                  <a:srgbClr val="008080"/>
                </a:solidFill>
                <a:latin typeface="Arial" charset="0"/>
              </a:rPr>
              <a:t>LA CONDUITE DE L’ENTRETIEN</a:t>
            </a:r>
          </a:p>
          <a:p>
            <a:pPr lvl="3">
              <a:lnSpc>
                <a:spcPct val="140000"/>
              </a:lnSpc>
              <a:buFont typeface="Symbol" pitchFamily="18" charset="2"/>
              <a:buChar char="·"/>
            </a:pPr>
            <a:r>
              <a:rPr lang="fr-FR">
                <a:latin typeface="Arial" charset="0"/>
              </a:rPr>
              <a:t>Les grandes étapes du processus d’évaluation (3 temps forts)</a:t>
            </a:r>
          </a:p>
          <a:p>
            <a:pPr lvl="3">
              <a:lnSpc>
                <a:spcPct val="140000"/>
              </a:lnSpc>
              <a:buFont typeface="Symbol" pitchFamily="18" charset="2"/>
              <a:buChar char="·"/>
            </a:pPr>
            <a:r>
              <a:rPr lang="fr-FR">
                <a:latin typeface="Arial" charset="0"/>
              </a:rPr>
              <a:t>La conduite d’un entretien de manière efficace (phases et déroulement)</a:t>
            </a:r>
          </a:p>
          <a:p>
            <a:pPr lvl="3">
              <a:lnSpc>
                <a:spcPct val="140000"/>
              </a:lnSpc>
              <a:buFont typeface="Symbol" pitchFamily="18" charset="2"/>
              <a:buChar char="·"/>
            </a:pPr>
            <a:r>
              <a:rPr lang="fr-FR">
                <a:latin typeface="Arial" charset="0"/>
              </a:rPr>
              <a:t>Conseils pour la conduite de l ’entretien</a:t>
            </a:r>
          </a:p>
          <a:p>
            <a:pPr lvl="3">
              <a:lnSpc>
                <a:spcPct val="140000"/>
              </a:lnSpc>
              <a:buFont typeface="Symbol" pitchFamily="18" charset="2"/>
              <a:buChar char="·"/>
            </a:pPr>
            <a:r>
              <a:rPr lang="fr-FR">
                <a:latin typeface="Arial" charset="0"/>
              </a:rPr>
              <a:t>Le suivi de l ’EA</a:t>
            </a:r>
          </a:p>
          <a:p>
            <a:pPr lvl="3">
              <a:lnSpc>
                <a:spcPct val="140000"/>
              </a:lnSpc>
              <a:buFont typeface="Symbol" pitchFamily="18" charset="2"/>
              <a:buChar char="·"/>
            </a:pPr>
            <a:r>
              <a:rPr lang="fr-FR">
                <a:latin typeface="Arial" charset="0"/>
              </a:rPr>
              <a:t>Le difficile exercice de la communication : les impacts de nos attitudes </a:t>
            </a:r>
          </a:p>
          <a:p>
            <a:pPr lvl="1"/>
            <a:endParaRPr lang="fr-FR" b="1" i="1">
              <a:latin typeface="Arial"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6E2B323-1073-4707-804A-E6216AB92D26}" type="datetime1">
              <a:rPr lang="fr-FR"/>
              <a:pPr eaLnBrk="1" hangingPunct="1"/>
              <a:t>17/09/2019</a:t>
            </a:fld>
            <a:endParaRPr lang="fr-FR" sz="1400" b="0" i="0"/>
          </a:p>
        </p:txBody>
      </p:sp>
      <p:sp>
        <p:nvSpPr>
          <p:cNvPr id="15565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565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21E0211-E2B9-4AAF-BAD6-753BE6F04DA3}" type="slidenum">
              <a:rPr lang="fr-FR" smtClean="0"/>
              <a:pPr eaLnBrk="1" hangingPunct="1"/>
              <a:t>134</a:t>
            </a:fld>
            <a:endParaRPr lang="fr-FR" smtClean="0"/>
          </a:p>
        </p:txBody>
      </p:sp>
      <p:pic>
        <p:nvPicPr>
          <p:cNvPr id="155653" name="Picture 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8850" y="1892300"/>
            <a:ext cx="7272338" cy="191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Text Box 3"/>
          <p:cNvSpPr txBox="1">
            <a:spLocks noChangeArrowheads="1"/>
          </p:cNvSpPr>
          <p:nvPr/>
        </p:nvSpPr>
        <p:spPr bwMode="auto">
          <a:xfrm>
            <a:off x="3559175" y="2416175"/>
            <a:ext cx="2911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800" b="1">
                <a:solidFill>
                  <a:schemeClr val="bg1"/>
                </a:solidFill>
                <a:latin typeface="Arial" charset="0"/>
                <a:cs typeface="Arial" charset="0"/>
              </a:rPr>
              <a:t>INTRODUCTION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A0AC291-67E6-4145-8110-165ACEB22A83}" type="datetime1">
              <a:rPr lang="fr-FR"/>
              <a:pPr eaLnBrk="1" hangingPunct="1"/>
              <a:t>17/09/2019</a:t>
            </a:fld>
            <a:endParaRPr lang="fr-FR" sz="1400" b="0" i="0"/>
          </a:p>
        </p:txBody>
      </p:sp>
      <p:sp>
        <p:nvSpPr>
          <p:cNvPr id="15667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667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F1125B4-BD74-4ABB-A085-7B80945B000C}" type="slidenum">
              <a:rPr lang="fr-FR" smtClean="0"/>
              <a:pPr eaLnBrk="1" hangingPunct="1"/>
              <a:t>135</a:t>
            </a:fld>
            <a:endParaRPr lang="fr-FR" smtClean="0"/>
          </a:p>
        </p:txBody>
      </p:sp>
      <p:sp>
        <p:nvSpPr>
          <p:cNvPr id="156677" name="Rectangle 2"/>
          <p:cNvSpPr>
            <a:spLocks noChangeArrowheads="1"/>
          </p:cNvSpPr>
          <p:nvPr/>
        </p:nvSpPr>
        <p:spPr bwMode="auto">
          <a:xfrm>
            <a:off x="107950" y="260350"/>
            <a:ext cx="8855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3200" b="1" i="1" u="sng">
                <a:cs typeface="Times New Roman" pitchFamily="18" charset="0"/>
              </a:rPr>
              <a:t>1-Pourquoi un système de gestion </a:t>
            </a:r>
            <a:br>
              <a:rPr lang="fr-FR" sz="3200" b="1" i="1" u="sng">
                <a:cs typeface="Times New Roman" pitchFamily="18" charset="0"/>
              </a:rPr>
            </a:br>
            <a:r>
              <a:rPr lang="fr-FR" sz="3200" b="1" i="1" u="sng">
                <a:cs typeface="Times New Roman" pitchFamily="18" charset="0"/>
              </a:rPr>
              <a:t>des performances</a:t>
            </a:r>
          </a:p>
        </p:txBody>
      </p:sp>
      <p:sp>
        <p:nvSpPr>
          <p:cNvPr id="156678" name="Oval 3"/>
          <p:cNvSpPr>
            <a:spLocks noChangeArrowheads="1"/>
          </p:cNvSpPr>
          <p:nvPr/>
        </p:nvSpPr>
        <p:spPr bwMode="auto">
          <a:xfrm>
            <a:off x="939800" y="20193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623620" name="Oval 4"/>
          <p:cNvSpPr>
            <a:spLocks noChangeArrowheads="1"/>
          </p:cNvSpPr>
          <p:nvPr/>
        </p:nvSpPr>
        <p:spPr bwMode="auto">
          <a:xfrm>
            <a:off x="863600" y="1952625"/>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lgn="ctr">
              <a:defRPr/>
            </a:pPr>
            <a:endParaRPr lang="fr-FR" sz="2400">
              <a:solidFill>
                <a:srgbClr val="990000"/>
              </a:solidFill>
              <a:latin typeface="Arial" charset="0"/>
            </a:endParaRPr>
          </a:p>
        </p:txBody>
      </p:sp>
      <p:sp>
        <p:nvSpPr>
          <p:cNvPr id="156680" name="Rectangle 5"/>
          <p:cNvSpPr>
            <a:spLocks noChangeArrowheads="1"/>
          </p:cNvSpPr>
          <p:nvPr/>
        </p:nvSpPr>
        <p:spPr bwMode="auto">
          <a:xfrm>
            <a:off x="1150938" y="2060575"/>
            <a:ext cx="12430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fr-FR" sz="1400" b="1">
                <a:solidFill>
                  <a:schemeClr val="bg1"/>
                </a:solidFill>
                <a:latin typeface="Arial" charset="0"/>
              </a:rPr>
              <a:t>Evolution de</a:t>
            </a:r>
          </a:p>
          <a:p>
            <a:pPr algn="ctr"/>
            <a:r>
              <a:rPr lang="fr-FR" sz="1400" b="1">
                <a:solidFill>
                  <a:schemeClr val="bg1"/>
                </a:solidFill>
                <a:latin typeface="Arial" charset="0"/>
              </a:rPr>
              <a:t>Carrière</a:t>
            </a:r>
          </a:p>
        </p:txBody>
      </p:sp>
      <p:sp>
        <p:nvSpPr>
          <p:cNvPr id="156681" name="Oval 6"/>
          <p:cNvSpPr>
            <a:spLocks noChangeArrowheads="1"/>
          </p:cNvSpPr>
          <p:nvPr/>
        </p:nvSpPr>
        <p:spPr bwMode="auto">
          <a:xfrm>
            <a:off x="3721100" y="52578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156682" name="Oval 7"/>
          <p:cNvSpPr>
            <a:spLocks noChangeArrowheads="1"/>
          </p:cNvSpPr>
          <p:nvPr/>
        </p:nvSpPr>
        <p:spPr bwMode="auto">
          <a:xfrm>
            <a:off x="3644900" y="5181600"/>
            <a:ext cx="1879600" cy="7366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156683" name="Oval 8"/>
          <p:cNvSpPr>
            <a:spLocks noChangeArrowheads="1"/>
          </p:cNvSpPr>
          <p:nvPr/>
        </p:nvSpPr>
        <p:spPr bwMode="auto">
          <a:xfrm>
            <a:off x="939800" y="45720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623625" name="Oval 9"/>
          <p:cNvSpPr>
            <a:spLocks noChangeArrowheads="1"/>
          </p:cNvSpPr>
          <p:nvPr/>
        </p:nvSpPr>
        <p:spPr bwMode="auto">
          <a:xfrm>
            <a:off x="863600" y="4495800"/>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defRPr/>
            </a:pPr>
            <a:endParaRPr lang="fr-FR"/>
          </a:p>
        </p:txBody>
      </p:sp>
      <p:sp>
        <p:nvSpPr>
          <p:cNvPr id="156685" name="Oval 10"/>
          <p:cNvSpPr>
            <a:spLocks noChangeArrowheads="1"/>
          </p:cNvSpPr>
          <p:nvPr/>
        </p:nvSpPr>
        <p:spPr bwMode="auto">
          <a:xfrm>
            <a:off x="6350000" y="45720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156686" name="Oval 11"/>
          <p:cNvSpPr>
            <a:spLocks noChangeArrowheads="1"/>
          </p:cNvSpPr>
          <p:nvPr/>
        </p:nvSpPr>
        <p:spPr bwMode="auto">
          <a:xfrm>
            <a:off x="6273800" y="4495800"/>
            <a:ext cx="1879600" cy="7366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623628" name="Oval 12"/>
          <p:cNvSpPr>
            <a:spLocks noChangeArrowheads="1"/>
          </p:cNvSpPr>
          <p:nvPr/>
        </p:nvSpPr>
        <p:spPr bwMode="auto">
          <a:xfrm>
            <a:off x="3683000" y="1203325"/>
            <a:ext cx="1879600" cy="736600"/>
          </a:xfrm>
          <a:prstGeom prst="ellipse">
            <a:avLst/>
          </a:prstGeom>
          <a:solidFill>
            <a:srgbClr val="3366FF"/>
          </a:solidFill>
          <a:ln w="25400">
            <a:solidFill>
              <a:srgbClr val="CC9900"/>
            </a:solidFill>
            <a:round/>
            <a:headEnd/>
            <a:tailEnd/>
          </a:ln>
          <a:effectLst>
            <a:outerShdw dist="35921" dir="2700000" algn="ctr" rotWithShape="0">
              <a:srgbClr val="CC9900"/>
            </a:outerShdw>
          </a:effectLst>
        </p:spPr>
        <p:txBody>
          <a:bodyPr wrap="none" anchor="ctr"/>
          <a:lstStyle/>
          <a:p>
            <a:pPr>
              <a:defRPr/>
            </a:pPr>
            <a:endParaRPr lang="fr-FR"/>
          </a:p>
        </p:txBody>
      </p:sp>
      <p:sp>
        <p:nvSpPr>
          <p:cNvPr id="623629" name="Oval 13"/>
          <p:cNvSpPr>
            <a:spLocks noChangeArrowheads="1"/>
          </p:cNvSpPr>
          <p:nvPr/>
        </p:nvSpPr>
        <p:spPr bwMode="auto">
          <a:xfrm>
            <a:off x="3644900" y="1143000"/>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defRPr/>
            </a:pPr>
            <a:endParaRPr lang="fr-FR"/>
          </a:p>
        </p:txBody>
      </p:sp>
      <p:sp>
        <p:nvSpPr>
          <p:cNvPr id="623630" name="Oval 14"/>
          <p:cNvSpPr>
            <a:spLocks noChangeArrowheads="1"/>
          </p:cNvSpPr>
          <p:nvPr/>
        </p:nvSpPr>
        <p:spPr bwMode="auto">
          <a:xfrm>
            <a:off x="6350000" y="2019300"/>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defRPr/>
            </a:pPr>
            <a:endParaRPr lang="fr-FR"/>
          </a:p>
        </p:txBody>
      </p:sp>
      <p:sp>
        <p:nvSpPr>
          <p:cNvPr id="156690" name="Oval 15"/>
          <p:cNvSpPr>
            <a:spLocks noChangeArrowheads="1"/>
          </p:cNvSpPr>
          <p:nvPr/>
        </p:nvSpPr>
        <p:spPr bwMode="auto">
          <a:xfrm>
            <a:off x="6273800" y="1943100"/>
            <a:ext cx="1879600" cy="7366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156691" name="Oval 16"/>
          <p:cNvSpPr>
            <a:spLocks noChangeArrowheads="1"/>
          </p:cNvSpPr>
          <p:nvPr/>
        </p:nvSpPr>
        <p:spPr bwMode="auto">
          <a:xfrm>
            <a:off x="2997200" y="2819400"/>
            <a:ext cx="3327400" cy="15748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156692" name="Oval 17"/>
          <p:cNvSpPr>
            <a:spLocks noChangeArrowheads="1"/>
          </p:cNvSpPr>
          <p:nvPr/>
        </p:nvSpPr>
        <p:spPr bwMode="auto">
          <a:xfrm>
            <a:off x="2921000" y="2743200"/>
            <a:ext cx="3327400" cy="15748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156693" name="Rectangle 18"/>
          <p:cNvSpPr>
            <a:spLocks noChangeArrowheads="1"/>
          </p:cNvSpPr>
          <p:nvPr/>
        </p:nvSpPr>
        <p:spPr bwMode="auto">
          <a:xfrm>
            <a:off x="3911600" y="1219200"/>
            <a:ext cx="1303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400" b="1">
                <a:solidFill>
                  <a:schemeClr val="bg1"/>
                </a:solidFill>
                <a:latin typeface="Arial" charset="0"/>
              </a:rPr>
              <a:t>Plan de succession</a:t>
            </a:r>
          </a:p>
        </p:txBody>
      </p:sp>
      <p:sp>
        <p:nvSpPr>
          <p:cNvPr id="156694" name="Rectangle 19"/>
          <p:cNvSpPr>
            <a:spLocks noChangeArrowheads="1"/>
          </p:cNvSpPr>
          <p:nvPr/>
        </p:nvSpPr>
        <p:spPr bwMode="auto">
          <a:xfrm>
            <a:off x="6426200" y="2025650"/>
            <a:ext cx="167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400" b="1">
                <a:solidFill>
                  <a:srgbClr val="FFFFFF"/>
                </a:solidFill>
                <a:latin typeface="Arial" charset="0"/>
              </a:rPr>
              <a:t>Management de la performance</a:t>
            </a:r>
          </a:p>
        </p:txBody>
      </p:sp>
      <p:sp>
        <p:nvSpPr>
          <p:cNvPr id="156695" name="Rectangle 20"/>
          <p:cNvSpPr>
            <a:spLocks noChangeArrowheads="1"/>
          </p:cNvSpPr>
          <p:nvPr/>
        </p:nvSpPr>
        <p:spPr bwMode="auto">
          <a:xfrm>
            <a:off x="6511925" y="4572000"/>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fr-FR" sz="1400" b="1">
                <a:solidFill>
                  <a:srgbClr val="FFFFFF"/>
                </a:solidFill>
                <a:latin typeface="Arial" charset="0"/>
              </a:rPr>
              <a:t>Formation et développement</a:t>
            </a:r>
            <a:endParaRPr lang="en-US" sz="1400" b="1">
              <a:solidFill>
                <a:srgbClr val="FFFFFF"/>
              </a:solidFill>
              <a:latin typeface="Arial" charset="0"/>
            </a:endParaRPr>
          </a:p>
        </p:txBody>
      </p:sp>
      <p:sp>
        <p:nvSpPr>
          <p:cNvPr id="156696" name="Rectangle 21"/>
          <p:cNvSpPr>
            <a:spLocks noChangeArrowheads="1"/>
          </p:cNvSpPr>
          <p:nvPr/>
        </p:nvSpPr>
        <p:spPr bwMode="auto">
          <a:xfrm>
            <a:off x="3976688" y="5397500"/>
            <a:ext cx="13731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b="1">
                <a:solidFill>
                  <a:schemeClr val="bg1"/>
                </a:solidFill>
                <a:latin typeface="Arial" charset="0"/>
              </a:rPr>
              <a:t>Remuneration</a:t>
            </a:r>
          </a:p>
          <a:p>
            <a:pPr algn="ctr"/>
            <a:r>
              <a:rPr lang="en-US" sz="1400" b="1">
                <a:solidFill>
                  <a:schemeClr val="bg1"/>
                </a:solidFill>
                <a:latin typeface="Arial" charset="0"/>
              </a:rPr>
              <a:t>Variable</a:t>
            </a:r>
          </a:p>
        </p:txBody>
      </p:sp>
      <p:sp>
        <p:nvSpPr>
          <p:cNvPr id="156697" name="Rectangle 22"/>
          <p:cNvSpPr>
            <a:spLocks noChangeArrowheads="1"/>
          </p:cNvSpPr>
          <p:nvPr/>
        </p:nvSpPr>
        <p:spPr bwMode="auto">
          <a:xfrm>
            <a:off x="1171575" y="4572000"/>
            <a:ext cx="13398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fr-FR" sz="1400" b="1">
                <a:solidFill>
                  <a:schemeClr val="bg1"/>
                </a:solidFill>
                <a:latin typeface="Arial" charset="0"/>
              </a:rPr>
              <a:t>Recrutement</a:t>
            </a:r>
          </a:p>
          <a:p>
            <a:pPr algn="ctr"/>
            <a:r>
              <a:rPr lang="fr-FR" sz="1400" b="1">
                <a:solidFill>
                  <a:schemeClr val="bg1"/>
                </a:solidFill>
                <a:latin typeface="Arial" charset="0"/>
              </a:rPr>
              <a:t>et Sélection</a:t>
            </a:r>
          </a:p>
        </p:txBody>
      </p:sp>
      <p:sp>
        <p:nvSpPr>
          <p:cNvPr id="156698" name="Rectangle 23"/>
          <p:cNvSpPr>
            <a:spLocks noChangeArrowheads="1"/>
          </p:cNvSpPr>
          <p:nvPr/>
        </p:nvSpPr>
        <p:spPr bwMode="auto">
          <a:xfrm>
            <a:off x="3436938" y="3140075"/>
            <a:ext cx="2390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fr-FR" b="1">
                <a:latin typeface="Arial" charset="0"/>
              </a:rPr>
              <a:t>Système de gestion </a:t>
            </a:r>
          </a:p>
          <a:p>
            <a:pPr algn="ctr"/>
            <a:r>
              <a:rPr lang="fr-FR" b="1">
                <a:latin typeface="Arial" charset="0"/>
              </a:rPr>
              <a:t>des performances</a:t>
            </a:r>
          </a:p>
        </p:txBody>
      </p:sp>
      <p:sp>
        <p:nvSpPr>
          <p:cNvPr id="156699" name="Line 24"/>
          <p:cNvSpPr>
            <a:spLocks noChangeShapeType="1"/>
          </p:cNvSpPr>
          <p:nvPr/>
        </p:nvSpPr>
        <p:spPr bwMode="auto">
          <a:xfrm>
            <a:off x="7327900" y="2771775"/>
            <a:ext cx="0" cy="167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0" name="Line 25"/>
          <p:cNvSpPr>
            <a:spLocks noChangeShapeType="1"/>
          </p:cNvSpPr>
          <p:nvPr/>
        </p:nvSpPr>
        <p:spPr bwMode="auto">
          <a:xfrm>
            <a:off x="4660900" y="4448175"/>
            <a:ext cx="0" cy="682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1" name="Line 26"/>
          <p:cNvSpPr>
            <a:spLocks noChangeShapeType="1"/>
          </p:cNvSpPr>
          <p:nvPr/>
        </p:nvSpPr>
        <p:spPr bwMode="auto">
          <a:xfrm>
            <a:off x="1841500" y="2771775"/>
            <a:ext cx="0" cy="167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2" name="Line 27"/>
          <p:cNvSpPr>
            <a:spLocks noChangeShapeType="1"/>
          </p:cNvSpPr>
          <p:nvPr/>
        </p:nvSpPr>
        <p:spPr bwMode="auto">
          <a:xfrm>
            <a:off x="4660900" y="2009775"/>
            <a:ext cx="0" cy="682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3" name="Line 28"/>
          <p:cNvSpPr>
            <a:spLocks noChangeShapeType="1"/>
          </p:cNvSpPr>
          <p:nvPr/>
        </p:nvSpPr>
        <p:spPr bwMode="auto">
          <a:xfrm flipV="1">
            <a:off x="2540000" y="1550988"/>
            <a:ext cx="1090613" cy="5064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4" name="Line 29"/>
          <p:cNvSpPr>
            <a:spLocks noChangeShapeType="1"/>
          </p:cNvSpPr>
          <p:nvPr/>
        </p:nvSpPr>
        <p:spPr bwMode="auto">
          <a:xfrm>
            <a:off x="5616575" y="1552575"/>
            <a:ext cx="11398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5" name="Line 30"/>
          <p:cNvSpPr>
            <a:spLocks noChangeShapeType="1"/>
          </p:cNvSpPr>
          <p:nvPr/>
        </p:nvSpPr>
        <p:spPr bwMode="auto">
          <a:xfrm flipH="1">
            <a:off x="5540375" y="5286375"/>
            <a:ext cx="12160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6" name="Line 31"/>
          <p:cNvSpPr>
            <a:spLocks noChangeShapeType="1"/>
          </p:cNvSpPr>
          <p:nvPr/>
        </p:nvSpPr>
        <p:spPr bwMode="auto">
          <a:xfrm flipH="1" flipV="1">
            <a:off x="2262188" y="5208588"/>
            <a:ext cx="1444625" cy="530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7" name="Line 32"/>
          <p:cNvSpPr>
            <a:spLocks noChangeShapeType="1"/>
          </p:cNvSpPr>
          <p:nvPr/>
        </p:nvSpPr>
        <p:spPr bwMode="auto">
          <a:xfrm flipV="1">
            <a:off x="2643188" y="4141788"/>
            <a:ext cx="758825" cy="530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8" name="Line 33"/>
          <p:cNvSpPr>
            <a:spLocks noChangeShapeType="1"/>
          </p:cNvSpPr>
          <p:nvPr/>
        </p:nvSpPr>
        <p:spPr bwMode="auto">
          <a:xfrm>
            <a:off x="2644775" y="2695575"/>
            <a:ext cx="4540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09" name="Line 34"/>
          <p:cNvSpPr>
            <a:spLocks noChangeShapeType="1"/>
          </p:cNvSpPr>
          <p:nvPr/>
        </p:nvSpPr>
        <p:spPr bwMode="auto">
          <a:xfrm flipV="1">
            <a:off x="5919788" y="2617788"/>
            <a:ext cx="682625" cy="454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6710" name="Line 35"/>
          <p:cNvSpPr>
            <a:spLocks noChangeShapeType="1"/>
          </p:cNvSpPr>
          <p:nvPr/>
        </p:nvSpPr>
        <p:spPr bwMode="auto">
          <a:xfrm>
            <a:off x="5997575" y="4143375"/>
            <a:ext cx="5302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0CF007-47A5-4347-8300-DDA3AE0EA86F}" type="datetime1">
              <a:rPr lang="fr-FR"/>
              <a:pPr eaLnBrk="1" hangingPunct="1"/>
              <a:t>17/09/2019</a:t>
            </a:fld>
            <a:endParaRPr lang="fr-FR" sz="1400" b="0" i="0"/>
          </a:p>
        </p:txBody>
      </p:sp>
      <p:sp>
        <p:nvSpPr>
          <p:cNvPr id="15769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770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C73A586-8866-4104-8BC0-5E1771260637}" type="slidenum">
              <a:rPr lang="fr-FR" smtClean="0"/>
              <a:pPr eaLnBrk="1" hangingPunct="1"/>
              <a:t>136</a:t>
            </a:fld>
            <a:endParaRPr lang="fr-FR" smtClean="0"/>
          </a:p>
        </p:txBody>
      </p:sp>
      <p:sp>
        <p:nvSpPr>
          <p:cNvPr id="157701" name="Text Box 2"/>
          <p:cNvSpPr txBox="1">
            <a:spLocks noChangeArrowheads="1"/>
          </p:cNvSpPr>
          <p:nvPr/>
        </p:nvSpPr>
        <p:spPr bwMode="auto">
          <a:xfrm>
            <a:off x="76200" y="512763"/>
            <a:ext cx="8991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algn="ctr"/>
            <a:endParaRPr lang="fr-FR" sz="2400" b="1">
              <a:latin typeface="Arial" charset="0"/>
            </a:endParaRPr>
          </a:p>
          <a:p>
            <a:pPr lvl="1" algn="ctr"/>
            <a:endParaRPr lang="fr-FR" sz="2400" b="1">
              <a:latin typeface="Arial" charset="0"/>
            </a:endParaRPr>
          </a:p>
          <a:p>
            <a:endParaRPr lang="fr-FR" sz="2800" b="1" i="1" u="sng"/>
          </a:p>
          <a:p>
            <a:pPr lvl="1">
              <a:lnSpc>
                <a:spcPct val="140000"/>
              </a:lnSpc>
              <a:spcBef>
                <a:spcPct val="50000"/>
              </a:spcBef>
            </a:pPr>
            <a:r>
              <a:rPr lang="fr-FR" sz="2800" b="1" i="1"/>
              <a:t>	L’entretien annuel est, d’une part, un acte de </a:t>
            </a:r>
            <a:r>
              <a:rPr lang="fr-FR" sz="2800" b="1" i="1">
                <a:solidFill>
                  <a:srgbClr val="FF3300"/>
                </a:solidFill>
              </a:rPr>
              <a:t>communication </a:t>
            </a:r>
            <a:r>
              <a:rPr lang="fr-FR" sz="2800" b="1" i="1"/>
              <a:t>et de </a:t>
            </a:r>
            <a:r>
              <a:rPr lang="fr-FR" sz="2800" b="1" i="1">
                <a:solidFill>
                  <a:srgbClr val="FF3300"/>
                </a:solidFill>
              </a:rPr>
              <a:t>management</a:t>
            </a:r>
            <a:r>
              <a:rPr lang="fr-FR" sz="2800" b="1" i="1"/>
              <a:t> et d’autre part un outil de gestion des ressources humaines riche en informations pertinentes pour la  DRH.</a:t>
            </a:r>
          </a:p>
          <a:p>
            <a:pPr>
              <a:spcBef>
                <a:spcPct val="50000"/>
              </a:spcBef>
            </a:pPr>
            <a:endParaRPr lang="fr-FR" sz="2800" b="1" i="1"/>
          </a:p>
          <a:p>
            <a:pPr>
              <a:spcBef>
                <a:spcPct val="50000"/>
              </a:spcBef>
            </a:pPr>
            <a:r>
              <a:rPr lang="fr-FR" sz="2400">
                <a:latin typeface="Wingdings" pitchFamily="2" charset="2"/>
                <a:cs typeface="Times New Roman" pitchFamily="18" charset="0"/>
              </a:rPr>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F863E48-B30F-494D-B19F-73615A36F135}" type="datetime1">
              <a:rPr lang="fr-FR"/>
              <a:pPr eaLnBrk="1" hangingPunct="1"/>
              <a:t>17/09/2019</a:t>
            </a:fld>
            <a:endParaRPr lang="fr-FR" sz="1400" b="0" i="0"/>
          </a:p>
        </p:txBody>
      </p:sp>
      <p:sp>
        <p:nvSpPr>
          <p:cNvPr id="15872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872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4197F86-9719-4D74-AD46-E80A9A96D309}" type="slidenum">
              <a:rPr lang="fr-FR" smtClean="0"/>
              <a:pPr eaLnBrk="1" hangingPunct="1"/>
              <a:t>137</a:t>
            </a:fld>
            <a:endParaRPr lang="fr-FR" smtClean="0"/>
          </a:p>
        </p:txBody>
      </p:sp>
      <p:sp>
        <p:nvSpPr>
          <p:cNvPr id="158725" name="Rectangle 2"/>
          <p:cNvSpPr>
            <a:spLocks noGrp="1" noChangeArrowheads="1"/>
          </p:cNvSpPr>
          <p:nvPr>
            <p:ph type="title"/>
          </p:nvPr>
        </p:nvSpPr>
        <p:spPr/>
        <p:txBody>
          <a:bodyPr/>
          <a:lstStyle/>
          <a:p>
            <a:pPr eaLnBrk="1" hangingPunct="1"/>
            <a:r>
              <a:rPr lang="fr-FR" sz="3000" b="1" i="1" u="sng" smtClean="0">
                <a:solidFill>
                  <a:schemeClr val="tx1"/>
                </a:solidFill>
                <a:cs typeface="Times New Roman" pitchFamily="18" charset="0"/>
              </a:rPr>
              <a:t>Un acte de communication, Pourquoi  </a:t>
            </a:r>
            <a:r>
              <a:rPr lang="fr-FR" sz="3000" b="1" i="1" smtClean="0">
                <a:solidFill>
                  <a:schemeClr val="tx1"/>
                </a:solidFill>
                <a:cs typeface="Times New Roman" pitchFamily="18" charset="0"/>
              </a:rPr>
              <a:t>?</a:t>
            </a:r>
          </a:p>
        </p:txBody>
      </p:sp>
      <p:sp>
        <p:nvSpPr>
          <p:cNvPr id="158726" name="Text Box 3"/>
          <p:cNvSpPr txBox="1">
            <a:spLocks noChangeArrowheads="1"/>
          </p:cNvSpPr>
          <p:nvPr/>
        </p:nvSpPr>
        <p:spPr bwMode="auto">
          <a:xfrm>
            <a:off x="152400" y="2209800"/>
            <a:ext cx="88392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600" b="1" i="1">
                <a:cs typeface="Times New Roman" pitchFamily="18" charset="0"/>
              </a:rPr>
              <a:t>* d’abord par ce que l’entretien constitue  un moment </a:t>
            </a:r>
            <a:br>
              <a:rPr lang="fr-FR" sz="2600" b="1" i="1">
                <a:cs typeface="Times New Roman" pitchFamily="18" charset="0"/>
              </a:rPr>
            </a:br>
            <a:r>
              <a:rPr lang="fr-FR" sz="2600" b="1" i="1">
                <a:cs typeface="Times New Roman" pitchFamily="18" charset="0"/>
              </a:rPr>
              <a:t>   privilégié  d’échange franc et direct entre  manager et  </a:t>
            </a:r>
            <a:br>
              <a:rPr lang="fr-FR" sz="2600" b="1" i="1">
                <a:cs typeface="Times New Roman" pitchFamily="18" charset="0"/>
              </a:rPr>
            </a:br>
            <a:r>
              <a:rPr lang="fr-FR" sz="2600" b="1" i="1">
                <a:cs typeface="Times New Roman" pitchFamily="18" charset="0"/>
              </a:rPr>
              <a:t>   collaborateur, </a:t>
            </a:r>
          </a:p>
          <a:p>
            <a:endParaRPr lang="fr-FR" sz="2600" b="1" i="1">
              <a:cs typeface="Times New Roman" pitchFamily="18" charset="0"/>
            </a:endParaRPr>
          </a:p>
          <a:p>
            <a:r>
              <a:rPr lang="fr-FR" sz="2600" b="1" i="1">
                <a:cs typeface="Times New Roman" pitchFamily="18" charset="0"/>
              </a:rPr>
              <a:t>* ensuite parce qu’il se traduit, concrètement, par des   </a:t>
            </a:r>
            <a:br>
              <a:rPr lang="fr-FR" sz="2600" b="1" i="1">
                <a:cs typeface="Times New Roman" pitchFamily="18" charset="0"/>
              </a:rPr>
            </a:br>
            <a:r>
              <a:rPr lang="fr-FR" sz="2600" b="1" i="1">
                <a:cs typeface="Times New Roman" pitchFamily="18" charset="0"/>
              </a:rPr>
              <a:t>   négociations, des concertations et des validations de    </a:t>
            </a:r>
            <a:br>
              <a:rPr lang="fr-FR" sz="2600" b="1" i="1">
                <a:cs typeface="Times New Roman" pitchFamily="18" charset="0"/>
              </a:rPr>
            </a:br>
            <a:r>
              <a:rPr lang="fr-FR" sz="2600" b="1" i="1">
                <a:cs typeface="Times New Roman" pitchFamily="18" charset="0"/>
              </a:rPr>
              <a:t>   certains engagements mutuels (objectifs et moyens),       </a:t>
            </a:r>
            <a:br>
              <a:rPr lang="fr-FR" sz="2600" b="1" i="1">
                <a:cs typeface="Times New Roman" pitchFamily="18" charset="0"/>
              </a:rPr>
            </a:br>
            <a:r>
              <a:rPr lang="fr-FR" sz="2600" b="1" i="1">
                <a:cs typeface="Times New Roman" pitchFamily="18" charset="0"/>
              </a:rPr>
              <a:t>   et par des confirmations ou infirmations  de certaines  </a:t>
            </a:r>
            <a:br>
              <a:rPr lang="fr-FR" sz="2600" b="1" i="1">
                <a:cs typeface="Times New Roman" pitchFamily="18" charset="0"/>
              </a:rPr>
            </a:br>
            <a:r>
              <a:rPr lang="fr-FR" sz="2600" b="1" i="1">
                <a:cs typeface="Times New Roman" pitchFamily="18" charset="0"/>
              </a:rPr>
              <a:t>   appréciations ou évaluations</a:t>
            </a:r>
            <a:r>
              <a:rPr lang="fr-FR" sz="2400" b="1" i="1">
                <a:latin typeface="Arial" charset="0"/>
              </a:rPr>
              <a:t>.</a:t>
            </a:r>
          </a:p>
          <a:p>
            <a:pPr>
              <a:spcBef>
                <a:spcPct val="50000"/>
              </a:spcBef>
            </a:pPr>
            <a:endParaRPr lang="fr-FR" sz="24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0623901-DCC3-4DB7-BA24-6F652C239CF8}" type="datetime1">
              <a:rPr lang="fr-FR"/>
              <a:pPr eaLnBrk="1" hangingPunct="1"/>
              <a:t>17/09/2019</a:t>
            </a:fld>
            <a:endParaRPr lang="fr-FR" sz="1400" b="0" i="0"/>
          </a:p>
        </p:txBody>
      </p:sp>
      <p:sp>
        <p:nvSpPr>
          <p:cNvPr id="15974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5974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6724564-0A52-4655-84FB-BAF4395C2190}" type="slidenum">
              <a:rPr lang="fr-FR" smtClean="0"/>
              <a:pPr eaLnBrk="1" hangingPunct="1"/>
              <a:t>138</a:t>
            </a:fld>
            <a:endParaRPr lang="fr-FR" smtClean="0"/>
          </a:p>
        </p:txBody>
      </p:sp>
      <p:sp>
        <p:nvSpPr>
          <p:cNvPr id="159749" name="Rectangle 2"/>
          <p:cNvSpPr>
            <a:spLocks noGrp="1" noChangeArrowheads="1"/>
          </p:cNvSpPr>
          <p:nvPr>
            <p:ph type="title"/>
          </p:nvPr>
        </p:nvSpPr>
        <p:spPr>
          <a:xfrm>
            <a:off x="685800" y="152400"/>
            <a:ext cx="7772400" cy="1143000"/>
          </a:xfrm>
        </p:spPr>
        <p:txBody>
          <a:bodyPr/>
          <a:lstStyle/>
          <a:p>
            <a:pPr eaLnBrk="1" hangingPunct="1"/>
            <a:r>
              <a:rPr lang="fr-FR" sz="3000" b="1" i="1" u="sng" smtClean="0">
                <a:solidFill>
                  <a:schemeClr val="tx1"/>
                </a:solidFill>
                <a:cs typeface="Times New Roman" pitchFamily="18" charset="0"/>
              </a:rPr>
              <a:t>Un acte de management pourquoi ?</a:t>
            </a:r>
            <a:endParaRPr lang="fr-FR" b="1" smtClean="0">
              <a:latin typeface="Arial" charset="0"/>
            </a:endParaRPr>
          </a:p>
        </p:txBody>
      </p:sp>
      <p:sp>
        <p:nvSpPr>
          <p:cNvPr id="159750" name="Text Box 3"/>
          <p:cNvSpPr txBox="1">
            <a:spLocks noChangeArrowheads="1"/>
          </p:cNvSpPr>
          <p:nvPr/>
        </p:nvSpPr>
        <p:spPr bwMode="auto">
          <a:xfrm>
            <a:off x="228600" y="1295400"/>
            <a:ext cx="86106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400">
                <a:latin typeface="Wingdings" pitchFamily="2" charset="2"/>
                <a:cs typeface="Times New Roman" pitchFamily="18" charset="0"/>
              </a:rPr>
              <a:t>	</a:t>
            </a:r>
            <a:endParaRPr lang="fr-FR" sz="2400" b="1">
              <a:latin typeface="Arial" charset="0"/>
            </a:endParaRPr>
          </a:p>
          <a:p>
            <a:r>
              <a:rPr lang="fr-FR" sz="2400">
                <a:cs typeface="Times New Roman" pitchFamily="18" charset="0"/>
              </a:rPr>
              <a:t>   </a:t>
            </a:r>
            <a:r>
              <a:rPr lang="fr-FR" sz="2600" b="1" i="1">
                <a:cs typeface="Times New Roman" pitchFamily="18" charset="0"/>
              </a:rPr>
              <a:t>* Parce qu’il permet de formaliser un contrat  </a:t>
            </a:r>
            <a:br>
              <a:rPr lang="fr-FR" sz="2600" b="1" i="1">
                <a:cs typeface="Times New Roman" pitchFamily="18" charset="0"/>
              </a:rPr>
            </a:br>
            <a:r>
              <a:rPr lang="fr-FR" sz="2600" b="1" i="1">
                <a:cs typeface="Times New Roman" pitchFamily="18" charset="0"/>
              </a:rPr>
              <a:t>d’engagement entre manager et  collaborateur ayant pour but de manager, encadrer et motiver pour atteindre la performance souhaitée.</a:t>
            </a:r>
          </a:p>
          <a:p>
            <a:pPr>
              <a:lnSpc>
                <a:spcPct val="40000"/>
              </a:lnSpc>
            </a:pPr>
            <a:endParaRPr lang="fr-FR" sz="2600" b="1" i="1">
              <a:cs typeface="Times New Roman" pitchFamily="18" charset="0"/>
            </a:endParaRPr>
          </a:p>
          <a:p>
            <a:endParaRPr lang="fr-FR" sz="2600" b="1" i="1">
              <a:cs typeface="Times New Roman" pitchFamily="18" charset="0"/>
            </a:endParaRPr>
          </a:p>
          <a:p>
            <a:r>
              <a:rPr lang="fr-FR" sz="2600" b="1" i="1">
                <a:cs typeface="Times New Roman" pitchFamily="18" charset="0"/>
              </a:rPr>
              <a:t>	 Enfin, c’est un outil de GRH qui offre une multitude  d’informations riches  et pertinentes pour la DRH : telles que  les besoins en formation, le souhait d’évolution de carrière, les souhaits de reconversion ou de redéploiement , l’évaluation  des compétences  requises pour la tenue du poste etc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2F42E60-F892-4482-971D-B7305BB5C1BF}" type="datetime1">
              <a:rPr lang="fr-FR"/>
              <a:pPr eaLnBrk="1" hangingPunct="1"/>
              <a:t>17/09/2019</a:t>
            </a:fld>
            <a:endParaRPr lang="fr-FR" sz="1400" b="0" i="0"/>
          </a:p>
        </p:txBody>
      </p:sp>
      <p:sp>
        <p:nvSpPr>
          <p:cNvPr id="16077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077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5F61FEA-3419-4CE9-85D1-820421680FFC}" type="slidenum">
              <a:rPr lang="fr-FR" smtClean="0"/>
              <a:pPr eaLnBrk="1" hangingPunct="1"/>
              <a:t>139</a:t>
            </a:fld>
            <a:endParaRPr lang="fr-FR" smtClean="0"/>
          </a:p>
        </p:txBody>
      </p:sp>
      <p:sp>
        <p:nvSpPr>
          <p:cNvPr id="699394" name="Rectangle 2"/>
          <p:cNvSpPr>
            <a:spLocks noChangeArrowheads="1"/>
          </p:cNvSpPr>
          <p:nvPr>
            <p:ph type="body" sz="half" idx="1"/>
          </p:nvPr>
        </p:nvSpPr>
        <p:spPr bwMode="auto">
          <a:xfrm>
            <a:off x="323850" y="1712913"/>
            <a:ext cx="8688388" cy="402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62050" lvl="2" eaLnBrk="1" hangingPunct="1">
              <a:buClr>
                <a:srgbClr val="009999"/>
              </a:buClr>
              <a:buFont typeface="Wingdings" pitchFamily="2" charset="2"/>
              <a:buChar char="Ü"/>
            </a:pPr>
            <a:endParaRPr lang="fr-FR" sz="2600" b="1" smtClean="0"/>
          </a:p>
          <a:p>
            <a:pPr marL="1162050" lvl="2" eaLnBrk="1" hangingPunct="1">
              <a:buClr>
                <a:srgbClr val="009999"/>
              </a:buClr>
              <a:buFont typeface="Wingdings" pitchFamily="2" charset="2"/>
              <a:buChar char="Ü"/>
            </a:pPr>
            <a:r>
              <a:rPr lang="fr-FR" sz="2600" b="1" smtClean="0">
                <a:solidFill>
                  <a:srgbClr val="FF3300"/>
                </a:solidFill>
              </a:rPr>
              <a:t>EXERCICE N° 1 : BRAINSTORMING</a:t>
            </a:r>
          </a:p>
          <a:p>
            <a:pPr marL="1162050" lvl="2" eaLnBrk="1" hangingPunct="1">
              <a:buClr>
                <a:srgbClr val="009999"/>
              </a:buClr>
              <a:buFont typeface="Wingdings" pitchFamily="2" charset="2"/>
              <a:buChar char="Ü"/>
            </a:pPr>
            <a:endParaRPr lang="fr-FR" sz="2600" b="1" smtClean="0">
              <a:solidFill>
                <a:srgbClr val="FF3300"/>
              </a:solidFill>
            </a:endParaRPr>
          </a:p>
          <a:p>
            <a:pPr marL="1162050" lvl="2" eaLnBrk="1" hangingPunct="1">
              <a:lnSpc>
                <a:spcPct val="150000"/>
              </a:lnSpc>
              <a:buClr>
                <a:srgbClr val="009999"/>
              </a:buClr>
              <a:buFont typeface="Wingdings" pitchFamily="2" charset="2"/>
              <a:buNone/>
            </a:pPr>
            <a:r>
              <a:rPr lang="fr-FR" sz="2600" b="1" smtClean="0"/>
              <a:t>Selon – vous quels sont les objectifs de l’E.A pour le managers, pour l’évalué et pour la DRH ?</a:t>
            </a:r>
          </a:p>
        </p:txBody>
      </p:sp>
      <p:pic>
        <p:nvPicPr>
          <p:cNvPr id="160774"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7450" y="476250"/>
            <a:ext cx="7272338"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Text Box 4"/>
          <p:cNvSpPr txBox="1">
            <a:spLocks noChangeArrowheads="1"/>
          </p:cNvSpPr>
          <p:nvPr/>
        </p:nvSpPr>
        <p:spPr bwMode="auto">
          <a:xfrm>
            <a:off x="2303463" y="765175"/>
            <a:ext cx="543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GRANDS OBJECTIFS DE L’E. A</a:t>
            </a:r>
          </a:p>
        </p:txBody>
      </p:sp>
    </p:spTree>
  </p:cSld>
  <p:clrMapOvr>
    <a:masterClrMapping/>
  </p:clrMapOvr>
  <p:timing>
    <p:tnLst>
      <p:par>
        <p:cTn id="1" dur="indefinite" restart="never" nodeType="tmRoot"/>
      </p:par>
    </p:tnLst>
    <p:bldLst>
      <p:bldP spid="69939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68E94CE-A14C-4771-A3BD-B467A4B2B518}" type="datetime1">
              <a:rPr lang="fr-FR"/>
              <a:pPr eaLnBrk="1" hangingPunct="1"/>
              <a:t>17/09/2019</a:t>
            </a:fld>
            <a:endParaRPr lang="fr-FR" sz="1400" b="0" i="0"/>
          </a:p>
        </p:txBody>
      </p:sp>
      <p:sp>
        <p:nvSpPr>
          <p:cNvPr id="3481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482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65CF626-1D3E-44DC-8851-73FCA139D68F}" type="slidenum">
              <a:rPr lang="fr-FR" smtClean="0"/>
              <a:pPr eaLnBrk="1" hangingPunct="1"/>
              <a:t>14</a:t>
            </a:fld>
            <a:endParaRPr lang="fr-FR" smtClean="0"/>
          </a:p>
        </p:txBody>
      </p:sp>
      <p:sp>
        <p:nvSpPr>
          <p:cNvPr id="34821" name="Text Box 2"/>
          <p:cNvSpPr txBox="1">
            <a:spLocks noChangeArrowheads="1"/>
          </p:cNvSpPr>
          <p:nvPr/>
        </p:nvSpPr>
        <p:spPr bwMode="auto">
          <a:xfrm>
            <a:off x="152400" y="228600"/>
            <a:ext cx="88392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lnSpc>
                <a:spcPct val="120000"/>
              </a:lnSpc>
            </a:pPr>
            <a:endParaRPr lang="fr-FR" sz="2400" b="1" i="1"/>
          </a:p>
          <a:p>
            <a:pPr lvl="1" eaLnBrk="1" hangingPunct="1">
              <a:lnSpc>
                <a:spcPct val="120000"/>
              </a:lnSpc>
            </a:pPr>
            <a:r>
              <a:rPr lang="fr-FR" sz="2400" b="1" i="1"/>
              <a:t>		</a:t>
            </a:r>
            <a:r>
              <a:rPr lang="fr-FR" sz="2800" b="1" i="1" u="sng"/>
              <a:t>MISSION DU DEPARTEMENT </a:t>
            </a:r>
          </a:p>
          <a:p>
            <a:pPr lvl="1" eaLnBrk="1" hangingPunct="1">
              <a:lnSpc>
                <a:spcPct val="120000"/>
              </a:lnSpc>
            </a:pPr>
            <a:r>
              <a:rPr lang="fr-FR" sz="2800" b="1" i="1"/>
              <a:t>	     </a:t>
            </a:r>
            <a:r>
              <a:rPr lang="fr-FR" sz="2800" b="1" i="1" u="sng"/>
              <a:t>ADMINISTRATION DU PERSONNEL</a:t>
            </a:r>
            <a:endParaRPr lang="fr-FR" sz="2400" b="1" i="1"/>
          </a:p>
          <a:p>
            <a:pPr lvl="1" eaLnBrk="1" hangingPunct="1">
              <a:lnSpc>
                <a:spcPct val="120000"/>
              </a:lnSpc>
            </a:pPr>
            <a:endParaRPr lang="fr-FR" sz="2400" b="1" i="1"/>
          </a:p>
          <a:p>
            <a:pPr lvl="1" eaLnBrk="1" hangingPunct="1">
              <a:lnSpc>
                <a:spcPct val="170000"/>
              </a:lnSpc>
            </a:pPr>
            <a:r>
              <a:rPr lang="fr-FR" sz="2400" b="1" i="1"/>
              <a:t>* Veiller à la fiabilité des éléments relatifs à la paie.</a:t>
            </a:r>
          </a:p>
          <a:p>
            <a:pPr lvl="1" eaLnBrk="1" hangingPunct="1">
              <a:lnSpc>
                <a:spcPct val="60000"/>
              </a:lnSpc>
            </a:pPr>
            <a:r>
              <a:rPr lang="fr-FR" sz="2400" b="1" i="1"/>
              <a:t> </a:t>
            </a:r>
          </a:p>
          <a:p>
            <a:pPr lvl="1" eaLnBrk="1" hangingPunct="1">
              <a:lnSpc>
                <a:spcPct val="120000"/>
              </a:lnSpc>
            </a:pPr>
            <a:r>
              <a:rPr lang="fr-FR" sz="2400" b="1" i="1"/>
              <a:t>* Veiller au paiement du personnel et au règlement des</a:t>
            </a:r>
          </a:p>
          <a:p>
            <a:pPr lvl="1" eaLnBrk="1" hangingPunct="1">
              <a:lnSpc>
                <a:spcPct val="120000"/>
              </a:lnSpc>
            </a:pPr>
            <a:r>
              <a:rPr lang="fr-FR" sz="2400" b="1" i="1"/>
              <a:t>    assurances et déclarations sociales dans les délais prescrits.</a:t>
            </a:r>
          </a:p>
          <a:p>
            <a:pPr lvl="1" eaLnBrk="1" hangingPunct="1">
              <a:lnSpc>
                <a:spcPct val="50000"/>
              </a:lnSpc>
            </a:pPr>
            <a:r>
              <a:rPr lang="fr-FR" sz="2400" b="1" i="1"/>
              <a:t> </a:t>
            </a:r>
          </a:p>
          <a:p>
            <a:pPr lvl="1" eaLnBrk="1" hangingPunct="1">
              <a:lnSpc>
                <a:spcPct val="140000"/>
              </a:lnSpc>
            </a:pPr>
            <a:r>
              <a:rPr lang="fr-FR" sz="2400" b="1" i="1"/>
              <a:t>* Assurer une gestion qualitative de l’administration du  </a:t>
            </a:r>
            <a:br>
              <a:rPr lang="fr-FR" sz="2400" b="1" i="1"/>
            </a:br>
            <a:r>
              <a:rPr lang="fr-FR" sz="2400" b="1" i="1"/>
              <a:t>   personnel et ce conformément aux exigences de la législation   </a:t>
            </a:r>
            <a:br>
              <a:rPr lang="fr-FR" sz="2400" b="1" i="1"/>
            </a:br>
            <a:r>
              <a:rPr lang="fr-FR" sz="2400" b="1" i="1"/>
              <a:t>  du travail et aux règles et  procédures internes en vigueur.</a:t>
            </a:r>
            <a:endParaRPr lang="fr-FR" sz="2200" b="1" i="1"/>
          </a:p>
          <a:p>
            <a:pPr eaLnBrk="1" hangingPunct="1">
              <a:lnSpc>
                <a:spcPct val="160000"/>
              </a:lnSpc>
            </a:pPr>
            <a:endParaRPr lang="fr-FR" sz="2000"/>
          </a:p>
          <a:p>
            <a:pPr eaLnBrk="1" hangingPunct="1">
              <a:spcBef>
                <a:spcPct val="50000"/>
              </a:spcBef>
            </a:pPr>
            <a:endParaRPr lang="fr-F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312970D-54E5-4985-A2B6-757DC6C468B7}" type="datetime1">
              <a:rPr lang="fr-FR"/>
              <a:pPr eaLnBrk="1" hangingPunct="1"/>
              <a:t>17/09/2019</a:t>
            </a:fld>
            <a:endParaRPr lang="fr-FR" sz="1400" b="0" i="0"/>
          </a:p>
        </p:txBody>
      </p:sp>
      <p:sp>
        <p:nvSpPr>
          <p:cNvPr id="16179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17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1D8E297-13D7-4B6F-ABEA-BE1EEC0CBA84}" type="slidenum">
              <a:rPr lang="fr-FR" smtClean="0"/>
              <a:pPr eaLnBrk="1" hangingPunct="1"/>
              <a:t>140</a:t>
            </a:fld>
            <a:endParaRPr lang="fr-FR" smtClean="0"/>
          </a:p>
        </p:txBody>
      </p:sp>
      <p:sp>
        <p:nvSpPr>
          <p:cNvPr id="161797" name="Rectangle 2"/>
          <p:cNvSpPr>
            <a:spLocks noGrp="1" noChangeArrowheads="1"/>
          </p:cNvSpPr>
          <p:nvPr>
            <p:ph type="title"/>
          </p:nvPr>
        </p:nvSpPr>
        <p:spPr>
          <a:xfrm>
            <a:off x="152400" y="152400"/>
            <a:ext cx="8839200" cy="1143000"/>
          </a:xfrm>
        </p:spPr>
        <p:txBody>
          <a:bodyPr/>
          <a:lstStyle/>
          <a:p>
            <a:pPr eaLnBrk="1" hangingPunct="1"/>
            <a:r>
              <a:rPr lang="fr-FR" sz="3600" b="1" i="1" u="sng" smtClean="0">
                <a:solidFill>
                  <a:schemeClr val="tx1"/>
                </a:solidFill>
                <a:cs typeface="Times New Roman" pitchFamily="18" charset="0"/>
              </a:rPr>
              <a:t>2- Objectifs de l’Entretien Annuel ?</a:t>
            </a:r>
          </a:p>
        </p:txBody>
      </p:sp>
      <p:sp>
        <p:nvSpPr>
          <p:cNvPr id="161798" name="Text Box 3"/>
          <p:cNvSpPr txBox="1">
            <a:spLocks noChangeArrowheads="1"/>
          </p:cNvSpPr>
          <p:nvPr/>
        </p:nvSpPr>
        <p:spPr bwMode="auto">
          <a:xfrm>
            <a:off x="228600" y="1295400"/>
            <a:ext cx="85344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800" b="1" i="1" u="sng">
                <a:cs typeface="Times New Roman" pitchFamily="18" charset="0"/>
              </a:rPr>
              <a:t>Pour les évalués </a:t>
            </a:r>
            <a:r>
              <a:rPr lang="fr-FR" sz="2800" b="1" i="1">
                <a:cs typeface="Times New Roman" pitchFamily="18" charset="0"/>
              </a:rPr>
              <a:t>: </a:t>
            </a:r>
          </a:p>
          <a:p>
            <a:pPr>
              <a:lnSpc>
                <a:spcPct val="40000"/>
              </a:lnSpc>
            </a:pPr>
            <a:endParaRPr lang="fr-FR" sz="2800" b="1" i="1">
              <a:cs typeface="Times New Roman" pitchFamily="18" charset="0"/>
            </a:endParaRPr>
          </a:p>
          <a:p>
            <a:r>
              <a:rPr lang="fr-FR" sz="2600" b="1" i="1">
                <a:cs typeface="Times New Roman" pitchFamily="18" charset="0"/>
              </a:rPr>
              <a:t>·</a:t>
            </a:r>
            <a:r>
              <a:rPr lang="fr-FR" sz="2400" b="1" i="1">
                <a:latin typeface="Symbol" pitchFamily="18" charset="2"/>
                <a:cs typeface="Times New Roman" pitchFamily="18" charset="0"/>
              </a:rPr>
              <a:t> </a:t>
            </a:r>
            <a:r>
              <a:rPr lang="fr-FR" sz="2600" b="1" i="1">
                <a:cs typeface="Times New Roman" pitchFamily="18" charset="0"/>
              </a:rPr>
              <a:t>réduire au maximum la subjectivité et bénéficier d’une </a:t>
            </a:r>
            <a:br>
              <a:rPr lang="fr-FR" sz="2600" b="1" i="1">
                <a:cs typeface="Times New Roman" pitchFamily="18" charset="0"/>
              </a:rPr>
            </a:br>
            <a:r>
              <a:rPr lang="fr-FR" sz="2600" b="1" i="1">
                <a:cs typeface="Times New Roman" pitchFamily="18" charset="0"/>
              </a:rPr>
              <a:t>  évaluation objective basée sur contrat d’engagement </a:t>
            </a:r>
            <a:br>
              <a:rPr lang="fr-FR" sz="2600" b="1" i="1">
                <a:cs typeface="Times New Roman" pitchFamily="18" charset="0"/>
              </a:rPr>
            </a:br>
            <a:r>
              <a:rPr lang="fr-FR" sz="2600" b="1" i="1">
                <a:cs typeface="Times New Roman" pitchFamily="18" charset="0"/>
              </a:rPr>
              <a:t>  prédéfini,</a:t>
            </a:r>
          </a:p>
          <a:p>
            <a:r>
              <a:rPr lang="fr-FR" sz="2600" b="1" i="1">
                <a:cs typeface="Times New Roman" pitchFamily="18" charset="0"/>
              </a:rPr>
              <a:t>· identifier  et récompenser la valeur ajoutée réelle créée  </a:t>
            </a:r>
            <a:br>
              <a:rPr lang="fr-FR" sz="2600" b="1" i="1">
                <a:cs typeface="Times New Roman" pitchFamily="18" charset="0"/>
              </a:rPr>
            </a:br>
            <a:r>
              <a:rPr lang="fr-FR" sz="2600" b="1" i="1">
                <a:cs typeface="Times New Roman" pitchFamily="18" charset="0"/>
              </a:rPr>
              <a:t>  par chaque collaborateur,</a:t>
            </a:r>
          </a:p>
          <a:p>
            <a:r>
              <a:rPr lang="fr-FR" sz="2600" b="1" i="1">
                <a:cs typeface="Times New Roman" pitchFamily="18" charset="0"/>
              </a:rPr>
              <a:t>· clarifier et formaliser les rapports, les missions et les  </a:t>
            </a:r>
            <a:br>
              <a:rPr lang="fr-FR" sz="2600" b="1" i="1">
                <a:cs typeface="Times New Roman" pitchFamily="18" charset="0"/>
              </a:rPr>
            </a:br>
            <a:r>
              <a:rPr lang="fr-FR" sz="2600" b="1" i="1">
                <a:cs typeface="Times New Roman" pitchFamily="18" charset="0"/>
              </a:rPr>
              <a:t>   attributions de chaque collaborateur,</a:t>
            </a:r>
          </a:p>
          <a:p>
            <a:r>
              <a:rPr lang="fr-FR" sz="2600" b="1" i="1">
                <a:cs typeface="Times New Roman" pitchFamily="18" charset="0"/>
              </a:rPr>
              <a:t>· offrir un moment d’échange franc et constructif avec </a:t>
            </a:r>
            <a:br>
              <a:rPr lang="fr-FR" sz="2600" b="1" i="1">
                <a:cs typeface="Times New Roman" pitchFamily="18" charset="0"/>
              </a:rPr>
            </a:br>
            <a:r>
              <a:rPr lang="fr-FR" sz="2600" b="1" i="1">
                <a:cs typeface="Times New Roman" pitchFamily="18" charset="0"/>
              </a:rPr>
              <a:t>   son manager, </a:t>
            </a:r>
          </a:p>
          <a:p>
            <a:r>
              <a:rPr lang="fr-FR" sz="2600" b="1" i="1">
                <a:cs typeface="Times New Roman" pitchFamily="18" charset="0"/>
              </a:rPr>
              <a:t>· négocier ses objectifs et disposer de moyens    </a:t>
            </a:r>
            <a:br>
              <a:rPr lang="fr-FR" sz="2600" b="1" i="1">
                <a:cs typeface="Times New Roman" pitchFamily="18" charset="0"/>
              </a:rPr>
            </a:br>
            <a:r>
              <a:rPr lang="fr-FR" sz="2600" b="1" i="1">
                <a:cs typeface="Times New Roman" pitchFamily="18" charset="0"/>
              </a:rPr>
              <a:t>   nécessaires pour les atteindre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E8AD80-D030-4439-B159-0F6CE1C34B7E}" type="datetime1">
              <a:rPr lang="fr-FR"/>
              <a:pPr eaLnBrk="1" hangingPunct="1"/>
              <a:t>17/09/2019</a:t>
            </a:fld>
            <a:endParaRPr lang="fr-FR" sz="1400" b="0" i="0"/>
          </a:p>
        </p:txBody>
      </p:sp>
      <p:sp>
        <p:nvSpPr>
          <p:cNvPr id="16281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282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1832027-4AB6-49C1-BB2B-F279C0051FA3}" type="slidenum">
              <a:rPr lang="fr-FR" smtClean="0"/>
              <a:pPr eaLnBrk="1" hangingPunct="1"/>
              <a:t>141</a:t>
            </a:fld>
            <a:endParaRPr lang="fr-FR" smtClean="0"/>
          </a:p>
        </p:txBody>
      </p:sp>
      <p:sp>
        <p:nvSpPr>
          <p:cNvPr id="162821" name="Text Box 2"/>
          <p:cNvSpPr txBox="1">
            <a:spLocks noChangeArrowheads="1"/>
          </p:cNvSpPr>
          <p:nvPr/>
        </p:nvSpPr>
        <p:spPr bwMode="auto">
          <a:xfrm>
            <a:off x="228600" y="990600"/>
            <a:ext cx="86106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800" b="1" i="1" u="sng">
                <a:cs typeface="Times New Roman" pitchFamily="18" charset="0"/>
              </a:rPr>
              <a:t>Pour les managers :</a:t>
            </a:r>
          </a:p>
          <a:p>
            <a:endParaRPr lang="fr-FR" sz="2800" b="1" i="1" u="sng">
              <a:cs typeface="Times New Roman" pitchFamily="18" charset="0"/>
            </a:endParaRPr>
          </a:p>
          <a:p>
            <a:pPr>
              <a:lnSpc>
                <a:spcPct val="140000"/>
              </a:lnSpc>
            </a:pPr>
            <a:r>
              <a:rPr lang="fr-FR" sz="2600" b="1" i="1">
                <a:cs typeface="Times New Roman" pitchFamily="18" charset="0"/>
              </a:rPr>
              <a:t>· Adopter  un management participatif par objectif,</a:t>
            </a:r>
          </a:p>
          <a:p>
            <a:pPr>
              <a:lnSpc>
                <a:spcPct val="140000"/>
              </a:lnSpc>
            </a:pPr>
            <a:r>
              <a:rPr lang="fr-FR" sz="2600" b="1" i="1">
                <a:cs typeface="Times New Roman" pitchFamily="18" charset="0"/>
              </a:rPr>
              <a:t>· Identifier les cadres à haut potentiel,</a:t>
            </a:r>
          </a:p>
          <a:p>
            <a:pPr>
              <a:lnSpc>
                <a:spcPct val="140000"/>
              </a:lnSpc>
            </a:pPr>
            <a:r>
              <a:rPr lang="fr-FR" sz="2600" b="1" i="1">
                <a:cs typeface="Times New Roman" pitchFamily="18" charset="0"/>
              </a:rPr>
              <a:t>· Évaluer de façon objective la tenue du poste, les </a:t>
            </a:r>
            <a:br>
              <a:rPr lang="fr-FR" sz="2600" b="1" i="1">
                <a:cs typeface="Times New Roman" pitchFamily="18" charset="0"/>
              </a:rPr>
            </a:br>
            <a:r>
              <a:rPr lang="fr-FR" sz="2600" b="1" i="1">
                <a:cs typeface="Times New Roman" pitchFamily="18" charset="0"/>
              </a:rPr>
              <a:t>   compétences  et les performances  des collaborateurs, </a:t>
            </a:r>
          </a:p>
          <a:p>
            <a:pPr>
              <a:lnSpc>
                <a:spcPct val="140000"/>
              </a:lnSpc>
            </a:pPr>
            <a:r>
              <a:rPr lang="fr-FR" sz="2600" b="1" i="1">
                <a:cs typeface="Times New Roman" pitchFamily="18" charset="0"/>
              </a:rPr>
              <a:t>· Créer les conditions  de motivation des collaborateurs,</a:t>
            </a:r>
          </a:p>
          <a:p>
            <a:pPr>
              <a:lnSpc>
                <a:spcPct val="140000"/>
              </a:lnSpc>
            </a:pPr>
            <a:r>
              <a:rPr lang="fr-FR" sz="2600" b="1" i="1">
                <a:cs typeface="Times New Roman" pitchFamily="18" charset="0"/>
              </a:rPr>
              <a:t>· Récompenser chacun en fonction de sa contribution.</a:t>
            </a:r>
          </a:p>
          <a:p>
            <a:pPr>
              <a:spcBef>
                <a:spcPct val="50000"/>
              </a:spcBef>
            </a:pPr>
            <a:endParaRPr lang="fr-FR" sz="2600" b="1" i="1">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D25859B-E5E0-4DC2-B019-D88AAA01824C}" type="datetime1">
              <a:rPr lang="fr-FR"/>
              <a:pPr eaLnBrk="1" hangingPunct="1"/>
              <a:t>17/09/2019</a:t>
            </a:fld>
            <a:endParaRPr lang="fr-FR" sz="1400" b="0" i="0"/>
          </a:p>
        </p:txBody>
      </p:sp>
      <p:sp>
        <p:nvSpPr>
          <p:cNvPr id="16384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384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3B456C8-7B76-4592-AB65-3CB14E3F909D}" type="slidenum">
              <a:rPr lang="fr-FR" smtClean="0"/>
              <a:pPr eaLnBrk="1" hangingPunct="1"/>
              <a:t>142</a:t>
            </a:fld>
            <a:endParaRPr lang="fr-FR" smtClean="0"/>
          </a:p>
        </p:txBody>
      </p:sp>
      <p:sp>
        <p:nvSpPr>
          <p:cNvPr id="163845" name="Rectangle 2"/>
          <p:cNvSpPr>
            <a:spLocks noGrp="1" noChangeArrowheads="1"/>
          </p:cNvSpPr>
          <p:nvPr>
            <p:ph type="title"/>
          </p:nvPr>
        </p:nvSpPr>
        <p:spPr>
          <a:xfrm>
            <a:off x="304800" y="228600"/>
            <a:ext cx="7772400" cy="685800"/>
          </a:xfrm>
        </p:spPr>
        <p:txBody>
          <a:bodyPr/>
          <a:lstStyle/>
          <a:p>
            <a:pPr algn="l" eaLnBrk="1" hangingPunct="1"/>
            <a:r>
              <a:rPr lang="fr-FR" sz="2800" i="1" u="sng" smtClean="0">
                <a:latin typeface="Arial" charset="0"/>
              </a:rPr>
              <a:t/>
            </a:r>
            <a:br>
              <a:rPr lang="fr-FR" sz="2800" i="1" u="sng" smtClean="0">
                <a:latin typeface="Arial" charset="0"/>
              </a:rPr>
            </a:br>
            <a:r>
              <a:rPr lang="fr-FR" sz="2800" b="1" i="1" u="sng" smtClean="0">
                <a:solidFill>
                  <a:schemeClr val="tx1"/>
                </a:solidFill>
                <a:cs typeface="Times New Roman" pitchFamily="18" charset="0"/>
              </a:rPr>
              <a:t>Pour la DRH</a:t>
            </a:r>
            <a:r>
              <a:rPr lang="fr-FR" sz="2800" i="1" u="sng" smtClean="0">
                <a:latin typeface="Arial" charset="0"/>
              </a:rPr>
              <a:t> :</a:t>
            </a:r>
            <a:endParaRPr lang="fr-FR" b="1" u="sng" smtClean="0">
              <a:latin typeface="Arial" charset="0"/>
            </a:endParaRPr>
          </a:p>
        </p:txBody>
      </p:sp>
      <p:sp>
        <p:nvSpPr>
          <p:cNvPr id="163846" name="Text Box 3"/>
          <p:cNvSpPr txBox="1">
            <a:spLocks noChangeArrowheads="1"/>
          </p:cNvSpPr>
          <p:nvPr/>
        </p:nvSpPr>
        <p:spPr bwMode="auto">
          <a:xfrm>
            <a:off x="228600" y="1143000"/>
            <a:ext cx="89154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lgn="just">
              <a:lnSpc>
                <a:spcPct val="50000"/>
              </a:lnSpc>
            </a:pPr>
            <a:endParaRPr lang="fr-FR" sz="2400">
              <a:latin typeface="Symbol" pitchFamily="18" charset="2"/>
              <a:cs typeface="Times New Roman" pitchFamily="18" charset="0"/>
            </a:endParaRPr>
          </a:p>
          <a:p>
            <a:pPr>
              <a:lnSpc>
                <a:spcPct val="120000"/>
              </a:lnSpc>
            </a:pPr>
            <a:r>
              <a:rPr lang="fr-FR" sz="2600" b="1" i="1">
                <a:cs typeface="Times New Roman" pitchFamily="18" charset="0"/>
              </a:rPr>
              <a:t>·</a:t>
            </a:r>
            <a:r>
              <a:rPr lang="fr-FR" sz="2400">
                <a:latin typeface="Symbol" pitchFamily="18" charset="2"/>
                <a:cs typeface="Times New Roman" pitchFamily="18" charset="0"/>
              </a:rPr>
              <a:t> </a:t>
            </a:r>
            <a:r>
              <a:rPr lang="fr-FR" sz="2600" b="1" i="1">
                <a:cs typeface="Times New Roman" pitchFamily="18" charset="0"/>
              </a:rPr>
              <a:t>Disposer d’une base  de données fiable sur les ressources humaines  de l’entreprise,</a:t>
            </a:r>
          </a:p>
          <a:p>
            <a:pPr>
              <a:lnSpc>
                <a:spcPct val="120000"/>
              </a:lnSpc>
            </a:pPr>
            <a:r>
              <a:rPr lang="fr-FR" sz="2600" b="1" i="1">
                <a:cs typeface="Times New Roman" pitchFamily="18" charset="0"/>
              </a:rPr>
              <a:t>· Orienter les responsables RH dans les décisions  à prendre  en matière de gestion de carrière, de mobilité, de formation etc…</a:t>
            </a:r>
          </a:p>
          <a:p>
            <a:pPr>
              <a:lnSpc>
                <a:spcPct val="120000"/>
              </a:lnSpc>
            </a:pPr>
            <a:r>
              <a:rPr lang="fr-FR" sz="2600" b="1" i="1">
                <a:cs typeface="Times New Roman" pitchFamily="18" charset="0"/>
              </a:rPr>
              <a:t>· Identifier les candidats  à haut potentiel et valoriser  les compétences, </a:t>
            </a:r>
          </a:p>
          <a:p>
            <a:pPr>
              <a:lnSpc>
                <a:spcPct val="120000"/>
              </a:lnSpc>
            </a:pPr>
            <a:r>
              <a:rPr lang="fr-FR" sz="2600" b="1" i="1">
                <a:cs typeface="Times New Roman" pitchFamily="18" charset="0"/>
              </a:rPr>
              <a:t>· Rémunérer en fonction  de la performance réalisée et la  valeur ajoutée créée,</a:t>
            </a:r>
          </a:p>
          <a:p>
            <a:pPr>
              <a:lnSpc>
                <a:spcPct val="120000"/>
              </a:lnSpc>
            </a:pPr>
            <a:r>
              <a:rPr lang="fr-FR" sz="2600" b="1" i="1">
                <a:cs typeface="Times New Roman" pitchFamily="18" charset="0"/>
              </a:rPr>
              <a:t>· Offrir aux managers et leurs collaborateurs une plate forme de communication interne.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95A5758-4687-4FC2-BDF5-42488F7B4550}" type="datetime1">
              <a:rPr lang="fr-FR"/>
              <a:pPr eaLnBrk="1" hangingPunct="1"/>
              <a:t>17/09/2019</a:t>
            </a:fld>
            <a:endParaRPr lang="fr-FR" sz="1400" b="0" i="0"/>
          </a:p>
        </p:txBody>
      </p:sp>
      <p:sp>
        <p:nvSpPr>
          <p:cNvPr id="164867"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486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1BE6039-4666-465B-8146-6BC2D1C4AD3D}" type="slidenum">
              <a:rPr lang="fr-FR" smtClean="0"/>
              <a:pPr eaLnBrk="1" hangingPunct="1"/>
              <a:t>143</a:t>
            </a:fld>
            <a:endParaRPr lang="fr-FR" smtClean="0"/>
          </a:p>
        </p:txBody>
      </p:sp>
      <p:sp>
        <p:nvSpPr>
          <p:cNvPr id="164869" name="Rectangle 2"/>
          <p:cNvSpPr>
            <a:spLocks noChangeArrowheads="1"/>
          </p:cNvSpPr>
          <p:nvPr>
            <p:ph type="body" sz="half" idx="1"/>
          </p:nvPr>
        </p:nvSpPr>
        <p:spPr bwMode="auto">
          <a:xfrm>
            <a:off x="455613" y="1636713"/>
            <a:ext cx="7704137" cy="402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62050" lvl="2" eaLnBrk="1" hangingPunct="1">
              <a:buClr>
                <a:srgbClr val="009999"/>
              </a:buClr>
              <a:buFont typeface="Wingdings" pitchFamily="2" charset="2"/>
              <a:buChar char="Ü"/>
            </a:pPr>
            <a:endParaRPr lang="fr-FR" sz="2600" b="1" smtClean="0"/>
          </a:p>
          <a:p>
            <a:pPr marL="1162050" lvl="2" eaLnBrk="1" hangingPunct="1">
              <a:buClr>
                <a:srgbClr val="009999"/>
              </a:buClr>
              <a:buFont typeface="Wingdings" pitchFamily="2" charset="2"/>
              <a:buChar char="Ü"/>
            </a:pPr>
            <a:r>
              <a:rPr lang="fr-FR" sz="2600" b="1" smtClean="0"/>
              <a:t> Établir une communication privilégiée</a:t>
            </a:r>
          </a:p>
          <a:p>
            <a:pPr marL="1162050" lvl="2" eaLnBrk="1" hangingPunct="1">
              <a:lnSpc>
                <a:spcPct val="150000"/>
              </a:lnSpc>
              <a:buClr>
                <a:srgbClr val="009999"/>
              </a:buClr>
              <a:buFont typeface="Wingdings" pitchFamily="2" charset="2"/>
              <a:buChar char="Ü"/>
            </a:pPr>
            <a:r>
              <a:rPr lang="fr-FR" sz="2600" b="1" smtClean="0"/>
              <a:t> Faire annuellement le bilan d’activité</a:t>
            </a:r>
          </a:p>
          <a:p>
            <a:pPr marL="1162050" lvl="2" eaLnBrk="1" hangingPunct="1">
              <a:lnSpc>
                <a:spcPct val="150000"/>
              </a:lnSpc>
              <a:buClr>
                <a:srgbClr val="009999"/>
              </a:buClr>
              <a:buFont typeface="Wingdings" pitchFamily="2" charset="2"/>
              <a:buChar char="Ü"/>
            </a:pPr>
            <a:r>
              <a:rPr lang="fr-FR" sz="2600" b="1" smtClean="0"/>
              <a:t> Fixer ensemble des objectifs de travail et de progrès personnel</a:t>
            </a:r>
          </a:p>
          <a:p>
            <a:pPr marL="1162050" lvl="2" eaLnBrk="1" hangingPunct="1">
              <a:lnSpc>
                <a:spcPct val="150000"/>
              </a:lnSpc>
              <a:buClr>
                <a:srgbClr val="009999"/>
              </a:buClr>
              <a:buFont typeface="Wingdings" pitchFamily="2" charset="2"/>
              <a:buChar char="Ü"/>
            </a:pPr>
            <a:r>
              <a:rPr lang="fr-FR" sz="2600" b="1" smtClean="0"/>
              <a:t> S’exprimer sur ses aspirations d’évolution professionnelle</a:t>
            </a:r>
          </a:p>
        </p:txBody>
      </p:sp>
      <p:pic>
        <p:nvPicPr>
          <p:cNvPr id="164870"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7272338"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1" name="Text Box 4"/>
          <p:cNvSpPr txBox="1">
            <a:spLocks noChangeArrowheads="1"/>
          </p:cNvSpPr>
          <p:nvPr/>
        </p:nvSpPr>
        <p:spPr bwMode="auto">
          <a:xfrm>
            <a:off x="2344738" y="668338"/>
            <a:ext cx="534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GRANDS OBJECTIFS DE L’E.A</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EE58C9C-2AA8-468E-933A-AEEEF7ADC743}" type="datetime1">
              <a:rPr lang="fr-FR"/>
              <a:pPr eaLnBrk="1" hangingPunct="1"/>
              <a:t>17/09/2019</a:t>
            </a:fld>
            <a:endParaRPr lang="fr-FR" sz="1400" b="0" i="0"/>
          </a:p>
        </p:txBody>
      </p:sp>
      <p:sp>
        <p:nvSpPr>
          <p:cNvPr id="16589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589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351C9E7-CF6A-476A-88A6-C70F9F7F21E5}" type="slidenum">
              <a:rPr lang="fr-FR" smtClean="0"/>
              <a:pPr eaLnBrk="1" hangingPunct="1"/>
              <a:t>144</a:t>
            </a:fld>
            <a:endParaRPr lang="fr-FR" smtClean="0"/>
          </a:p>
        </p:txBody>
      </p:sp>
      <p:sp>
        <p:nvSpPr>
          <p:cNvPr id="701442" name="Line 2"/>
          <p:cNvSpPr>
            <a:spLocks noChangeShapeType="1"/>
          </p:cNvSpPr>
          <p:nvPr/>
        </p:nvSpPr>
        <p:spPr bwMode="auto">
          <a:xfrm>
            <a:off x="3581400" y="4038600"/>
            <a:ext cx="2362200" cy="0"/>
          </a:xfrm>
          <a:prstGeom prst="line">
            <a:avLst/>
          </a:prstGeom>
          <a:noFill/>
          <a:ln w="9525">
            <a:solidFill>
              <a:srgbClr val="000000"/>
            </a:solidFill>
            <a:round/>
            <a:headEnd type="triangle" w="med" len="med"/>
            <a:tailEnd type="triangle" w="med" len="med"/>
          </a:ln>
          <a:effectLst>
            <a:outerShdw dist="107763" dir="18900000" algn="ctr" rotWithShape="0">
              <a:srgbClr val="808080"/>
            </a:outerShdw>
          </a:effectLst>
        </p:spPr>
        <p:txBody>
          <a:bodyPr/>
          <a:lstStyle/>
          <a:p>
            <a:pPr>
              <a:defRPr/>
            </a:pPr>
            <a:endParaRPr lang="fr-FR"/>
          </a:p>
        </p:txBody>
      </p:sp>
      <p:sp>
        <p:nvSpPr>
          <p:cNvPr id="701443" name="Line 3"/>
          <p:cNvSpPr>
            <a:spLocks noChangeShapeType="1"/>
          </p:cNvSpPr>
          <p:nvPr/>
        </p:nvSpPr>
        <p:spPr bwMode="auto">
          <a:xfrm>
            <a:off x="3810000" y="3200400"/>
            <a:ext cx="2136775" cy="1774825"/>
          </a:xfrm>
          <a:prstGeom prst="line">
            <a:avLst/>
          </a:prstGeom>
          <a:noFill/>
          <a:ln w="9525">
            <a:solidFill>
              <a:srgbClr val="000000"/>
            </a:solidFill>
            <a:round/>
            <a:headEnd type="triangle" w="med" len="med"/>
            <a:tailEnd type="triangle" w="med" len="med"/>
          </a:ln>
          <a:effectLst>
            <a:outerShdw dist="107763" dir="18900000" algn="ctr" rotWithShape="0">
              <a:srgbClr val="808080"/>
            </a:outerShdw>
          </a:effectLst>
        </p:spPr>
        <p:txBody>
          <a:bodyPr/>
          <a:lstStyle/>
          <a:p>
            <a:pPr>
              <a:defRPr/>
            </a:pPr>
            <a:endParaRPr lang="fr-FR"/>
          </a:p>
        </p:txBody>
      </p:sp>
      <p:sp>
        <p:nvSpPr>
          <p:cNvPr id="701444" name="Line 4"/>
          <p:cNvSpPr>
            <a:spLocks noChangeShapeType="1"/>
          </p:cNvSpPr>
          <p:nvPr/>
        </p:nvSpPr>
        <p:spPr bwMode="auto">
          <a:xfrm rot="5929426">
            <a:off x="3604420" y="3247231"/>
            <a:ext cx="2119312" cy="1730375"/>
          </a:xfrm>
          <a:prstGeom prst="line">
            <a:avLst/>
          </a:prstGeom>
          <a:noFill/>
          <a:ln w="9525">
            <a:solidFill>
              <a:srgbClr val="000000"/>
            </a:solidFill>
            <a:round/>
            <a:headEnd type="triangle" w="med" len="med"/>
            <a:tailEnd type="triangle" w="med" len="med"/>
          </a:ln>
          <a:effectLst>
            <a:outerShdw dist="107763" dir="18900000" algn="ctr" rotWithShape="0">
              <a:srgbClr val="808080"/>
            </a:outerShdw>
          </a:effectLst>
        </p:spPr>
        <p:txBody>
          <a:bodyPr/>
          <a:lstStyle/>
          <a:p>
            <a:pPr>
              <a:defRPr/>
            </a:pPr>
            <a:endParaRPr lang="fr-FR"/>
          </a:p>
        </p:txBody>
      </p:sp>
      <p:sp>
        <p:nvSpPr>
          <p:cNvPr id="701445" name="Text Box 5"/>
          <p:cNvSpPr txBox="1">
            <a:spLocks noChangeArrowheads="1"/>
          </p:cNvSpPr>
          <p:nvPr/>
        </p:nvSpPr>
        <p:spPr bwMode="auto">
          <a:xfrm>
            <a:off x="3846513" y="1524000"/>
            <a:ext cx="2097087" cy="852488"/>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defRPr/>
            </a:pPr>
            <a:r>
              <a:rPr lang="fr-FR" b="1">
                <a:solidFill>
                  <a:srgbClr val="009999"/>
                </a:solidFill>
                <a:latin typeface="Arial" charset="0"/>
              </a:rPr>
              <a:t>Développement des performances</a:t>
            </a:r>
          </a:p>
        </p:txBody>
      </p:sp>
      <p:sp>
        <p:nvSpPr>
          <p:cNvPr id="701446" name="Text Box 6"/>
          <p:cNvSpPr txBox="1">
            <a:spLocks noChangeArrowheads="1"/>
          </p:cNvSpPr>
          <p:nvPr/>
        </p:nvSpPr>
        <p:spPr bwMode="auto">
          <a:xfrm>
            <a:off x="1466850" y="3697288"/>
            <a:ext cx="2032000" cy="950912"/>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defRPr/>
            </a:pPr>
            <a:r>
              <a:rPr lang="fr-FR" b="1">
                <a:solidFill>
                  <a:srgbClr val="009999"/>
                </a:solidFill>
                <a:latin typeface="Arial" charset="0"/>
              </a:rPr>
              <a:t>Relation de confiance et écoute mutuelle</a:t>
            </a:r>
          </a:p>
        </p:txBody>
      </p:sp>
      <p:sp>
        <p:nvSpPr>
          <p:cNvPr id="701447" name="Text Box 7"/>
          <p:cNvSpPr txBox="1">
            <a:spLocks noChangeArrowheads="1"/>
          </p:cNvSpPr>
          <p:nvPr/>
        </p:nvSpPr>
        <p:spPr bwMode="auto">
          <a:xfrm>
            <a:off x="1466850" y="2532063"/>
            <a:ext cx="2032000" cy="811212"/>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defRPr/>
            </a:pPr>
            <a:r>
              <a:rPr lang="fr-FR" b="1">
                <a:solidFill>
                  <a:srgbClr val="009999"/>
                </a:solidFill>
                <a:latin typeface="Arial" charset="0"/>
              </a:rPr>
              <a:t>Evolution de</a:t>
            </a:r>
          </a:p>
          <a:p>
            <a:pPr algn="ctr" eaLnBrk="0" hangingPunct="0">
              <a:defRPr/>
            </a:pPr>
            <a:r>
              <a:rPr lang="fr-FR" b="1">
                <a:solidFill>
                  <a:srgbClr val="009999"/>
                </a:solidFill>
                <a:latin typeface="Arial" charset="0"/>
              </a:rPr>
              <a:t>Carrière</a:t>
            </a:r>
          </a:p>
        </p:txBody>
      </p:sp>
      <p:sp>
        <p:nvSpPr>
          <p:cNvPr id="701448" name="Text Box 8"/>
          <p:cNvSpPr txBox="1">
            <a:spLocks noChangeArrowheads="1"/>
          </p:cNvSpPr>
          <p:nvPr/>
        </p:nvSpPr>
        <p:spPr bwMode="auto">
          <a:xfrm>
            <a:off x="5997575" y="2532063"/>
            <a:ext cx="2032000" cy="820737"/>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lnSpc>
                <a:spcPct val="90000"/>
              </a:lnSpc>
              <a:defRPr/>
            </a:pPr>
            <a:r>
              <a:rPr lang="fr-FR" b="1">
                <a:solidFill>
                  <a:srgbClr val="009999"/>
                </a:solidFill>
                <a:latin typeface="Arial" charset="0"/>
              </a:rPr>
              <a:t>Faire le point sur l'année écoulée</a:t>
            </a:r>
          </a:p>
        </p:txBody>
      </p:sp>
      <p:sp>
        <p:nvSpPr>
          <p:cNvPr id="701449" name="Text Box 9"/>
          <p:cNvSpPr txBox="1">
            <a:spLocks noChangeArrowheads="1"/>
          </p:cNvSpPr>
          <p:nvPr/>
        </p:nvSpPr>
        <p:spPr bwMode="auto">
          <a:xfrm>
            <a:off x="5997575" y="3697288"/>
            <a:ext cx="2032000" cy="950912"/>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defRPr/>
            </a:pPr>
            <a:r>
              <a:rPr lang="fr-FR" b="1">
                <a:solidFill>
                  <a:srgbClr val="009999"/>
                </a:solidFill>
                <a:latin typeface="Arial" charset="0"/>
                <a:cs typeface="Arial" charset="0"/>
              </a:rPr>
              <a:t>Evaluation objective et échanges</a:t>
            </a:r>
          </a:p>
        </p:txBody>
      </p:sp>
      <p:sp>
        <p:nvSpPr>
          <p:cNvPr id="701450" name="Text Box 10"/>
          <p:cNvSpPr txBox="1">
            <a:spLocks noChangeArrowheads="1"/>
          </p:cNvSpPr>
          <p:nvPr/>
        </p:nvSpPr>
        <p:spPr bwMode="auto">
          <a:xfrm>
            <a:off x="5940425" y="5065713"/>
            <a:ext cx="2032000" cy="811212"/>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defRPr/>
            </a:pPr>
            <a:r>
              <a:rPr lang="fr-FR" b="1">
                <a:solidFill>
                  <a:srgbClr val="009999"/>
                </a:solidFill>
                <a:latin typeface="Arial" charset="0"/>
              </a:rPr>
              <a:t>Négocier les objectifs à venir</a:t>
            </a:r>
          </a:p>
        </p:txBody>
      </p:sp>
      <p:sp>
        <p:nvSpPr>
          <p:cNvPr id="701451" name="Text Box 11"/>
          <p:cNvSpPr txBox="1">
            <a:spLocks noChangeArrowheads="1"/>
          </p:cNvSpPr>
          <p:nvPr/>
        </p:nvSpPr>
        <p:spPr bwMode="auto">
          <a:xfrm>
            <a:off x="1603375" y="5138738"/>
            <a:ext cx="2032000" cy="811212"/>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lgn="ctr" eaLnBrk="0" hangingPunct="0">
              <a:defRPr/>
            </a:pPr>
            <a:r>
              <a:rPr lang="fr-FR" b="1">
                <a:solidFill>
                  <a:srgbClr val="009999"/>
                </a:solidFill>
                <a:latin typeface="Arial" charset="0"/>
              </a:rPr>
              <a:t>Développement de compétences</a:t>
            </a:r>
          </a:p>
        </p:txBody>
      </p:sp>
      <p:sp>
        <p:nvSpPr>
          <p:cNvPr id="701452" name="AutoShape 12"/>
          <p:cNvSpPr>
            <a:spLocks noChangeArrowheads="1"/>
          </p:cNvSpPr>
          <p:nvPr/>
        </p:nvSpPr>
        <p:spPr bwMode="auto">
          <a:xfrm>
            <a:off x="3810000" y="3581400"/>
            <a:ext cx="1828800" cy="1350963"/>
          </a:xfrm>
          <a:prstGeom prst="octagon">
            <a:avLst>
              <a:gd name="adj" fmla="val 29287"/>
            </a:avLst>
          </a:prstGeom>
          <a:solidFill>
            <a:srgbClr val="FFFFFF"/>
          </a:solidFill>
          <a:ln w="9525">
            <a:solidFill>
              <a:srgbClr val="000000"/>
            </a:solidFill>
            <a:miter lim="800000"/>
            <a:headEnd/>
            <a:tailEnd/>
          </a:ln>
          <a:effectLst>
            <a:outerShdw dist="107763" dir="18900000" algn="ctr" rotWithShape="0">
              <a:srgbClr val="808080"/>
            </a:outerShdw>
          </a:effectLst>
        </p:spPr>
        <p:txBody>
          <a:bodyPr/>
          <a:lstStyle/>
          <a:p>
            <a:pPr>
              <a:defRPr/>
            </a:pPr>
            <a:endParaRPr lang="fr-FR"/>
          </a:p>
        </p:txBody>
      </p:sp>
      <p:sp>
        <p:nvSpPr>
          <p:cNvPr id="165904" name="Text Box 13"/>
          <p:cNvSpPr txBox="1">
            <a:spLocks noChangeArrowheads="1"/>
          </p:cNvSpPr>
          <p:nvPr/>
        </p:nvSpPr>
        <p:spPr bwMode="auto">
          <a:xfrm>
            <a:off x="3733800" y="4038600"/>
            <a:ext cx="1981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1600" b="1">
                <a:solidFill>
                  <a:srgbClr val="FF3300"/>
                </a:solidFill>
                <a:latin typeface="Arial" charset="0"/>
              </a:rPr>
              <a:t>ENTRETIEN D ’EVALUATION</a:t>
            </a:r>
            <a:endParaRPr lang="fr-FR" sz="1300" b="1">
              <a:solidFill>
                <a:srgbClr val="800000"/>
              </a:solidFill>
              <a:latin typeface="Arial" charset="0"/>
            </a:endParaRPr>
          </a:p>
        </p:txBody>
      </p:sp>
      <p:sp>
        <p:nvSpPr>
          <p:cNvPr id="165905" name="WordArt 14"/>
          <p:cNvSpPr>
            <a:spLocks noChangeArrowheads="1" noChangeShapeType="1" noTextEdit="1"/>
          </p:cNvSpPr>
          <p:nvPr/>
        </p:nvSpPr>
        <p:spPr bwMode="auto">
          <a:xfrm rot="2086449">
            <a:off x="6170613" y="1954213"/>
            <a:ext cx="2874962" cy="1608137"/>
          </a:xfrm>
          <a:prstGeom prst="rect">
            <a:avLst/>
          </a:prstGeom>
        </p:spPr>
        <p:txBody>
          <a:bodyPr spcFirstLastPara="1" wrap="none" fromWordArt="1">
            <a:prstTxWarp prst="textArchUp">
              <a:avLst>
                <a:gd name="adj" fmla="val 10800004"/>
              </a:avLst>
            </a:prstTxWarp>
          </a:bodyPr>
          <a:lstStyle/>
          <a:p>
            <a:pPr algn="ctr"/>
            <a:r>
              <a:rPr lang="fr-FR" kern="10">
                <a:ln w="9525">
                  <a:solidFill>
                    <a:srgbClr val="993300"/>
                  </a:solidFill>
                  <a:round/>
                  <a:headEnd/>
                  <a:tailEnd/>
                </a:ln>
                <a:solidFill>
                  <a:srgbClr val="993300"/>
                </a:solidFill>
                <a:latin typeface="Arial"/>
                <a:cs typeface="Arial"/>
              </a:rPr>
              <a:t>Acte de communication</a:t>
            </a:r>
          </a:p>
        </p:txBody>
      </p:sp>
      <p:sp>
        <p:nvSpPr>
          <p:cNvPr id="165906" name="WordArt 15"/>
          <p:cNvSpPr>
            <a:spLocks noChangeArrowheads="1" noChangeShapeType="1" noTextEdit="1"/>
          </p:cNvSpPr>
          <p:nvPr/>
        </p:nvSpPr>
        <p:spPr bwMode="auto">
          <a:xfrm rot="-2537325">
            <a:off x="401638" y="1973263"/>
            <a:ext cx="2874962" cy="1608137"/>
          </a:xfrm>
          <a:prstGeom prst="rect">
            <a:avLst/>
          </a:prstGeom>
        </p:spPr>
        <p:txBody>
          <a:bodyPr spcFirstLastPara="1" wrap="none" fromWordArt="1">
            <a:prstTxWarp prst="textArchUp">
              <a:avLst>
                <a:gd name="adj" fmla="val 10800004"/>
              </a:avLst>
            </a:prstTxWarp>
          </a:bodyPr>
          <a:lstStyle/>
          <a:p>
            <a:pPr algn="ctr"/>
            <a:r>
              <a:rPr lang="fr-FR" kern="10">
                <a:ln w="9525">
                  <a:solidFill>
                    <a:srgbClr val="993300"/>
                  </a:solidFill>
                  <a:round/>
                  <a:headEnd/>
                  <a:tailEnd/>
                </a:ln>
                <a:solidFill>
                  <a:srgbClr val="FF0066"/>
                </a:solidFill>
                <a:latin typeface="Arial"/>
                <a:cs typeface="Arial"/>
              </a:rPr>
              <a:t>Acte de management</a:t>
            </a:r>
          </a:p>
        </p:txBody>
      </p:sp>
      <p:sp>
        <p:nvSpPr>
          <p:cNvPr id="165907" name="AutoShape 16"/>
          <p:cNvSpPr>
            <a:spLocks noChangeArrowheads="1"/>
          </p:cNvSpPr>
          <p:nvPr/>
        </p:nvSpPr>
        <p:spPr bwMode="auto">
          <a:xfrm rot="-9470615">
            <a:off x="381000" y="4038600"/>
            <a:ext cx="2971800" cy="2362200"/>
          </a:xfrm>
          <a:custGeom>
            <a:avLst/>
            <a:gdLst>
              <a:gd name="T0" fmla="*/ 273583328 w 21600"/>
              <a:gd name="T1" fmla="*/ 7606503 h 21600"/>
              <a:gd name="T2" fmla="*/ 52888132 w 21600"/>
              <a:gd name="T3" fmla="*/ 51391515 h 21600"/>
              <a:gd name="T4" fmla="*/ 267355620 w 21600"/>
              <a:gd name="T5" fmla="*/ 18549722 h 21600"/>
              <a:gd name="T6" fmla="*/ 459959766 w 21600"/>
              <a:gd name="T7" fmla="*/ 130458080 h 21600"/>
              <a:gd name="T8" fmla="*/ 399178223 w 21600"/>
              <a:gd name="T9" fmla="*/ 168251188 h 21600"/>
              <a:gd name="T10" fmla="*/ 339343253 w 21600"/>
              <a:gd name="T11" fmla="*/ 1298481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627" y="10878"/>
                </a:moveTo>
                <a:cubicBezTo>
                  <a:pt x="20627" y="10852"/>
                  <a:pt x="20628" y="10826"/>
                  <a:pt x="20628" y="10800"/>
                </a:cubicBezTo>
                <a:cubicBezTo>
                  <a:pt x="20628" y="5372"/>
                  <a:pt x="16227" y="972"/>
                  <a:pt x="10800" y="972"/>
                </a:cubicBezTo>
                <a:cubicBezTo>
                  <a:pt x="7839" y="971"/>
                  <a:pt x="5037" y="2306"/>
                  <a:pt x="3171" y="4603"/>
                </a:cubicBezTo>
                <a:lnTo>
                  <a:pt x="2416" y="3990"/>
                </a:lnTo>
                <a:cubicBezTo>
                  <a:pt x="4467" y="1466"/>
                  <a:pt x="7547" y="-1"/>
                  <a:pt x="10800" y="0"/>
                </a:cubicBezTo>
                <a:cubicBezTo>
                  <a:pt x="16764" y="0"/>
                  <a:pt x="21600" y="4835"/>
                  <a:pt x="21600" y="10800"/>
                </a:cubicBezTo>
                <a:cubicBezTo>
                  <a:pt x="21600" y="10828"/>
                  <a:pt x="21599" y="10857"/>
                  <a:pt x="21599" y="10886"/>
                </a:cubicBezTo>
                <a:lnTo>
                  <a:pt x="24299" y="10908"/>
                </a:lnTo>
                <a:lnTo>
                  <a:pt x="21088" y="14068"/>
                </a:lnTo>
                <a:lnTo>
                  <a:pt x="17927" y="10857"/>
                </a:lnTo>
                <a:lnTo>
                  <a:pt x="20627" y="10878"/>
                </a:lnTo>
                <a:close/>
              </a:path>
            </a:pathLst>
          </a:custGeom>
          <a:solidFill>
            <a:srgbClr val="993300">
              <a:alpha val="50195"/>
            </a:srgbClr>
          </a:solidFill>
          <a:ln w="9525">
            <a:solidFill>
              <a:srgbClr val="993300"/>
            </a:solidFill>
            <a:miter lim="800000"/>
            <a:headEnd/>
            <a:tailEnd/>
          </a:ln>
        </p:spPr>
        <p:txBody>
          <a:bodyPr wrap="none" anchor="ctr"/>
          <a:lstStyle/>
          <a:p>
            <a:endParaRPr lang="ar-EG"/>
          </a:p>
        </p:txBody>
      </p:sp>
      <p:sp>
        <p:nvSpPr>
          <p:cNvPr id="165908" name="AutoShape 17"/>
          <p:cNvSpPr>
            <a:spLocks noChangeArrowheads="1"/>
          </p:cNvSpPr>
          <p:nvPr/>
        </p:nvSpPr>
        <p:spPr bwMode="auto">
          <a:xfrm rot="9443671" flipH="1">
            <a:off x="5867400" y="3886200"/>
            <a:ext cx="2971800" cy="2667000"/>
          </a:xfrm>
          <a:custGeom>
            <a:avLst/>
            <a:gdLst>
              <a:gd name="T0" fmla="*/ 273583328 w 21600"/>
              <a:gd name="T1" fmla="*/ 9696027 h 21600"/>
              <a:gd name="T2" fmla="*/ 52888132 w 21600"/>
              <a:gd name="T3" fmla="*/ 65509429 h 21600"/>
              <a:gd name="T4" fmla="*/ 267355620 w 21600"/>
              <a:gd name="T5" fmla="*/ 23645547 h 21600"/>
              <a:gd name="T6" fmla="*/ 459959766 w 21600"/>
              <a:gd name="T7" fmla="*/ 166296712 h 21600"/>
              <a:gd name="T8" fmla="*/ 399178223 w 21600"/>
              <a:gd name="T9" fmla="*/ 214472098 h 21600"/>
              <a:gd name="T10" fmla="*/ 339343253 w 21600"/>
              <a:gd name="T11" fmla="*/ 16551920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627" y="10878"/>
                </a:moveTo>
                <a:cubicBezTo>
                  <a:pt x="20627" y="10852"/>
                  <a:pt x="20628" y="10826"/>
                  <a:pt x="20628" y="10800"/>
                </a:cubicBezTo>
                <a:cubicBezTo>
                  <a:pt x="20628" y="5372"/>
                  <a:pt x="16227" y="972"/>
                  <a:pt x="10800" y="972"/>
                </a:cubicBezTo>
                <a:cubicBezTo>
                  <a:pt x="7839" y="971"/>
                  <a:pt x="5037" y="2306"/>
                  <a:pt x="3171" y="4603"/>
                </a:cubicBezTo>
                <a:lnTo>
                  <a:pt x="2416" y="3990"/>
                </a:lnTo>
                <a:cubicBezTo>
                  <a:pt x="4467" y="1466"/>
                  <a:pt x="7547" y="-1"/>
                  <a:pt x="10800" y="0"/>
                </a:cubicBezTo>
                <a:cubicBezTo>
                  <a:pt x="16764" y="0"/>
                  <a:pt x="21600" y="4835"/>
                  <a:pt x="21600" y="10800"/>
                </a:cubicBezTo>
                <a:cubicBezTo>
                  <a:pt x="21600" y="10828"/>
                  <a:pt x="21599" y="10857"/>
                  <a:pt x="21599" y="10886"/>
                </a:cubicBezTo>
                <a:lnTo>
                  <a:pt x="24299" y="10908"/>
                </a:lnTo>
                <a:lnTo>
                  <a:pt x="21088" y="14068"/>
                </a:lnTo>
                <a:lnTo>
                  <a:pt x="17927" y="10857"/>
                </a:lnTo>
                <a:lnTo>
                  <a:pt x="20627" y="10878"/>
                </a:lnTo>
                <a:close/>
              </a:path>
            </a:pathLst>
          </a:custGeom>
          <a:solidFill>
            <a:srgbClr val="993300">
              <a:alpha val="50195"/>
            </a:srgbClr>
          </a:solidFill>
          <a:ln w="9525">
            <a:solidFill>
              <a:srgbClr val="993300"/>
            </a:solidFill>
            <a:miter lim="800000"/>
            <a:headEnd/>
            <a:tailEnd/>
          </a:ln>
        </p:spPr>
        <p:txBody>
          <a:bodyPr wrap="none" anchor="ctr"/>
          <a:lstStyle/>
          <a:p>
            <a:endParaRPr lang="ar-EG"/>
          </a:p>
        </p:txBody>
      </p:sp>
      <p:pic>
        <p:nvPicPr>
          <p:cNvPr id="165909" name="Picture 1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0113" y="260350"/>
            <a:ext cx="7775575"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10" name="Text Box 19"/>
          <p:cNvSpPr txBox="1">
            <a:spLocks noChangeArrowheads="1"/>
          </p:cNvSpPr>
          <p:nvPr/>
        </p:nvSpPr>
        <p:spPr bwMode="auto">
          <a:xfrm>
            <a:off x="2074863" y="476250"/>
            <a:ext cx="602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400" b="1">
                <a:solidFill>
                  <a:schemeClr val="bg1"/>
                </a:solidFill>
                <a:latin typeface="Arial" charset="0"/>
                <a:cs typeface="Arial" charset="0"/>
              </a:rPr>
              <a:t>LES ENJEUX DE L’ENTRETIEN ANNUEL</a:t>
            </a:r>
          </a:p>
        </p:txBody>
      </p:sp>
      <p:sp>
        <p:nvSpPr>
          <p:cNvPr id="165911" name="Line 20"/>
          <p:cNvSpPr>
            <a:spLocks noChangeShapeType="1"/>
          </p:cNvSpPr>
          <p:nvPr/>
        </p:nvSpPr>
        <p:spPr bwMode="auto">
          <a:xfrm flipV="1">
            <a:off x="4787900" y="2489200"/>
            <a:ext cx="0" cy="1150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1497D30-B3A6-430C-A305-4CCCE99810E7}" type="datetime1">
              <a:rPr lang="fr-FR"/>
              <a:pPr eaLnBrk="1" hangingPunct="1"/>
              <a:t>17/09/2019</a:t>
            </a:fld>
            <a:endParaRPr lang="fr-FR" sz="1400" b="0" i="0"/>
          </a:p>
        </p:txBody>
      </p:sp>
      <p:sp>
        <p:nvSpPr>
          <p:cNvPr id="16691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691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57DB758-806B-474C-B965-12FDFC410EB8}" type="slidenum">
              <a:rPr lang="fr-FR" smtClean="0"/>
              <a:pPr eaLnBrk="1" hangingPunct="1"/>
              <a:t>145</a:t>
            </a:fld>
            <a:endParaRPr lang="fr-FR" smtClean="0"/>
          </a:p>
        </p:txBody>
      </p:sp>
      <p:sp>
        <p:nvSpPr>
          <p:cNvPr id="166917" name="Rectangle 2"/>
          <p:cNvSpPr>
            <a:spLocks noGrp="1" noChangeArrowheads="1"/>
          </p:cNvSpPr>
          <p:nvPr>
            <p:ph type="title"/>
          </p:nvPr>
        </p:nvSpPr>
        <p:spPr>
          <a:xfrm>
            <a:off x="76200" y="381000"/>
            <a:ext cx="9067800" cy="1143000"/>
          </a:xfrm>
        </p:spPr>
        <p:txBody>
          <a:bodyPr/>
          <a:lstStyle/>
          <a:p>
            <a:pPr eaLnBrk="1" hangingPunct="1"/>
            <a:r>
              <a:rPr lang="fr-FR" sz="3200" b="1" i="1" u="sng" smtClean="0">
                <a:solidFill>
                  <a:schemeClr val="tx1"/>
                </a:solidFill>
                <a:cs typeface="Times New Roman" pitchFamily="18" charset="0"/>
              </a:rPr>
              <a:t>3- Préalables et conditions de réussite d’un système d ’évaluation des compétences ?</a:t>
            </a:r>
            <a:endParaRPr lang="fr-FR" sz="2600" b="1" i="1" u="sng" smtClean="0">
              <a:solidFill>
                <a:schemeClr val="tx1"/>
              </a:solidFill>
              <a:cs typeface="Times New Roman" pitchFamily="18" charset="0"/>
            </a:endParaRPr>
          </a:p>
        </p:txBody>
      </p:sp>
      <p:sp>
        <p:nvSpPr>
          <p:cNvPr id="166918" name="Text Box 3"/>
          <p:cNvSpPr txBox="1">
            <a:spLocks noChangeArrowheads="1"/>
          </p:cNvSpPr>
          <p:nvPr/>
        </p:nvSpPr>
        <p:spPr bwMode="auto">
          <a:xfrm>
            <a:off x="152400" y="1838325"/>
            <a:ext cx="8839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140000"/>
              </a:lnSpc>
            </a:pPr>
            <a:r>
              <a:rPr lang="fr-FR" sz="2600" b="1" i="1">
                <a:cs typeface="Times New Roman" pitchFamily="18" charset="0"/>
              </a:rPr>
              <a:t>1. conviction et engagement de la Direction Générale et du  </a:t>
            </a:r>
            <a:br>
              <a:rPr lang="fr-FR" sz="2600" b="1" i="1">
                <a:cs typeface="Times New Roman" pitchFamily="18" charset="0"/>
              </a:rPr>
            </a:br>
            <a:r>
              <a:rPr lang="fr-FR" sz="2600" b="1" i="1">
                <a:cs typeface="Times New Roman" pitchFamily="18" charset="0"/>
              </a:rPr>
              <a:t>    top management,</a:t>
            </a:r>
          </a:p>
          <a:p>
            <a:pPr>
              <a:lnSpc>
                <a:spcPct val="140000"/>
              </a:lnSpc>
            </a:pPr>
            <a:r>
              <a:rPr lang="fr-FR" sz="2600" b="1" i="1">
                <a:cs typeface="Times New Roman" pitchFamily="18" charset="0"/>
              </a:rPr>
              <a:t>2. adhésion de la majorité  de l’encadrement  du système  </a:t>
            </a:r>
            <a:br>
              <a:rPr lang="fr-FR" sz="2600" b="1" i="1">
                <a:cs typeface="Times New Roman" pitchFamily="18" charset="0"/>
              </a:rPr>
            </a:br>
            <a:r>
              <a:rPr lang="fr-FR" sz="2600" b="1" i="1">
                <a:cs typeface="Times New Roman" pitchFamily="18" charset="0"/>
              </a:rPr>
              <a:t>    d’évaluation  mis en place,  </a:t>
            </a:r>
          </a:p>
          <a:p>
            <a:pPr>
              <a:lnSpc>
                <a:spcPct val="140000"/>
              </a:lnSpc>
            </a:pPr>
            <a:r>
              <a:rPr lang="fr-FR" sz="2600" b="1" i="1">
                <a:cs typeface="Times New Roman" pitchFamily="18" charset="0"/>
              </a:rPr>
              <a:t>3. sensibilisation et communication sur l’ensemble  du </a:t>
            </a:r>
            <a:br>
              <a:rPr lang="fr-FR" sz="2600" b="1" i="1">
                <a:cs typeface="Times New Roman" pitchFamily="18" charset="0"/>
              </a:rPr>
            </a:br>
            <a:r>
              <a:rPr lang="fr-FR" sz="2600" b="1" i="1">
                <a:cs typeface="Times New Roman" pitchFamily="18" charset="0"/>
              </a:rPr>
              <a:t>    dispositif d’évaluation,</a:t>
            </a:r>
          </a:p>
          <a:p>
            <a:pPr>
              <a:lnSpc>
                <a:spcPct val="140000"/>
              </a:lnSpc>
            </a:pPr>
            <a:r>
              <a:rPr lang="fr-FR" sz="2600" b="1" i="1">
                <a:cs typeface="Times New Roman" pitchFamily="18" charset="0"/>
              </a:rPr>
              <a:t>4. formation des personnes concernées  sur l’ensemble </a:t>
            </a:r>
            <a:br>
              <a:rPr lang="fr-FR" sz="2600" b="1" i="1">
                <a:cs typeface="Times New Roman" pitchFamily="18" charset="0"/>
              </a:rPr>
            </a:br>
            <a:r>
              <a:rPr lang="fr-FR" sz="2600" b="1" i="1">
                <a:cs typeface="Times New Roman" pitchFamily="18" charset="0"/>
              </a:rPr>
              <a:t>    des phases du dispositif.</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2A29A1E-397C-4753-8571-09318A7DEF44}" type="datetime1">
              <a:rPr lang="fr-FR"/>
              <a:pPr eaLnBrk="1" hangingPunct="1"/>
              <a:t>17/09/2019</a:t>
            </a:fld>
            <a:endParaRPr lang="fr-FR" sz="1400" b="0" i="0"/>
          </a:p>
        </p:txBody>
      </p:sp>
      <p:sp>
        <p:nvSpPr>
          <p:cNvPr id="16793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794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34AB5E4-5C1E-4AFD-9A4C-C29A532E3F65}" type="slidenum">
              <a:rPr lang="fr-FR" smtClean="0"/>
              <a:pPr eaLnBrk="1" hangingPunct="1"/>
              <a:t>146</a:t>
            </a:fld>
            <a:endParaRPr lang="fr-FR" smtClean="0"/>
          </a:p>
        </p:txBody>
      </p:sp>
      <p:sp>
        <p:nvSpPr>
          <p:cNvPr id="167941" name="Text Box 2"/>
          <p:cNvSpPr txBox="1">
            <a:spLocks noChangeArrowheads="1"/>
          </p:cNvSpPr>
          <p:nvPr/>
        </p:nvSpPr>
        <p:spPr bwMode="auto">
          <a:xfrm>
            <a:off x="228600" y="304800"/>
            <a:ext cx="86106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endParaRPr lang="fr-FR" sz="2400" b="1">
              <a:latin typeface="Arial" charset="0"/>
            </a:endParaRPr>
          </a:p>
          <a:p>
            <a:pPr>
              <a:lnSpc>
                <a:spcPct val="140000"/>
              </a:lnSpc>
            </a:pPr>
            <a:r>
              <a:rPr lang="fr-FR" sz="2600" b="1" i="1">
                <a:cs typeface="Times New Roman" pitchFamily="18" charset="0"/>
              </a:rPr>
              <a:t>5. Clarification des critères d’évaluation (dictionnaire de </a:t>
            </a:r>
            <a:br>
              <a:rPr lang="fr-FR" sz="2600" b="1" i="1">
                <a:cs typeface="Times New Roman" pitchFamily="18" charset="0"/>
              </a:rPr>
            </a:br>
            <a:r>
              <a:rPr lang="fr-FR" sz="2600" b="1" i="1">
                <a:cs typeface="Times New Roman" pitchFamily="18" charset="0"/>
              </a:rPr>
              <a:t>    compétences retenues ),</a:t>
            </a:r>
          </a:p>
          <a:p>
            <a:pPr>
              <a:lnSpc>
                <a:spcPct val="90000"/>
              </a:lnSpc>
            </a:pPr>
            <a:endParaRPr lang="fr-FR" sz="2600" b="1" i="1">
              <a:cs typeface="Times New Roman" pitchFamily="18" charset="0"/>
            </a:endParaRPr>
          </a:p>
          <a:p>
            <a:pPr>
              <a:lnSpc>
                <a:spcPct val="140000"/>
              </a:lnSpc>
            </a:pPr>
            <a:r>
              <a:rPr lang="fr-FR" sz="2600" b="1" i="1">
                <a:cs typeface="Times New Roman" pitchFamily="18" charset="0"/>
              </a:rPr>
              <a:t>6. Analyse et intégration des données collectées par la  </a:t>
            </a:r>
            <a:br>
              <a:rPr lang="fr-FR" sz="2600" b="1" i="1">
                <a:cs typeface="Times New Roman" pitchFamily="18" charset="0"/>
              </a:rPr>
            </a:br>
            <a:r>
              <a:rPr lang="fr-FR" sz="2600" b="1" i="1">
                <a:cs typeface="Times New Roman" pitchFamily="18" charset="0"/>
              </a:rPr>
              <a:t>    DRH  à travers  ce dispositif ( Feed back :lien direct </a:t>
            </a:r>
            <a:br>
              <a:rPr lang="fr-FR" sz="2600" b="1" i="1">
                <a:cs typeface="Times New Roman" pitchFamily="18" charset="0"/>
              </a:rPr>
            </a:br>
            <a:r>
              <a:rPr lang="fr-FR" sz="2600" b="1" i="1">
                <a:cs typeface="Times New Roman" pitchFamily="18" charset="0"/>
              </a:rPr>
              <a:t>   entre les résultats d ’évaluation et la rémunération), </a:t>
            </a:r>
          </a:p>
          <a:p>
            <a:pPr>
              <a:lnSpc>
                <a:spcPct val="90000"/>
              </a:lnSpc>
            </a:pPr>
            <a:endParaRPr lang="fr-FR" sz="2600" b="1" i="1">
              <a:cs typeface="Times New Roman" pitchFamily="18" charset="0"/>
            </a:endParaRPr>
          </a:p>
          <a:p>
            <a:pPr>
              <a:lnSpc>
                <a:spcPct val="140000"/>
              </a:lnSpc>
            </a:pPr>
            <a:r>
              <a:rPr lang="fr-FR" sz="2600" b="1" i="1">
                <a:cs typeface="Times New Roman" pitchFamily="18" charset="0"/>
              </a:rPr>
              <a:t>7. Réalisation  des engagements  pris par l’évaluation,  </a:t>
            </a:r>
            <a:br>
              <a:rPr lang="fr-FR" sz="2600" b="1" i="1">
                <a:cs typeface="Times New Roman" pitchFamily="18" charset="0"/>
              </a:rPr>
            </a:br>
            <a:r>
              <a:rPr lang="fr-FR" sz="2600" b="1" i="1">
                <a:cs typeface="Times New Roman" pitchFamily="18" charset="0"/>
              </a:rPr>
              <a:t>    évalué et par la DRH après déroulement de l’entretien.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D5969CE-8BC4-4A1B-AF7D-30E6E97B7E0B}" type="datetime1">
              <a:rPr lang="fr-FR"/>
              <a:pPr eaLnBrk="1" hangingPunct="1"/>
              <a:t>17/09/2019</a:t>
            </a:fld>
            <a:endParaRPr lang="fr-FR" sz="1400" b="0" i="0"/>
          </a:p>
        </p:txBody>
      </p:sp>
      <p:sp>
        <p:nvSpPr>
          <p:cNvPr id="16896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896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B63CBDC-B809-45CD-91B0-8D3BB5A364C0}" type="slidenum">
              <a:rPr lang="fr-FR" smtClean="0"/>
              <a:pPr eaLnBrk="1" hangingPunct="1"/>
              <a:t>147</a:t>
            </a:fld>
            <a:endParaRPr lang="fr-FR" smtClean="0"/>
          </a:p>
        </p:txBody>
      </p:sp>
      <p:pic>
        <p:nvPicPr>
          <p:cNvPr id="168965"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100" y="1635125"/>
            <a:ext cx="7773988" cy="204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6" name="Text Box 3"/>
          <p:cNvSpPr txBox="1">
            <a:spLocks noChangeArrowheads="1"/>
          </p:cNvSpPr>
          <p:nvPr/>
        </p:nvSpPr>
        <p:spPr bwMode="auto">
          <a:xfrm>
            <a:off x="2555875" y="2251075"/>
            <a:ext cx="508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400" b="1">
                <a:solidFill>
                  <a:schemeClr val="bg1"/>
                </a:solidFill>
                <a:latin typeface="Arial" charset="0"/>
                <a:cs typeface="Arial" charset="0"/>
              </a:rPr>
              <a:t>LA STRUCTURE DU PROCESSUS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F5FAD8D-C08F-4D51-A3AC-20DF59591D07}" type="datetime1">
              <a:rPr lang="fr-FR"/>
              <a:pPr eaLnBrk="1" hangingPunct="1"/>
              <a:t>17/09/2019</a:t>
            </a:fld>
            <a:endParaRPr lang="fr-FR" sz="1400" b="0" i="0"/>
          </a:p>
        </p:txBody>
      </p:sp>
      <p:sp>
        <p:nvSpPr>
          <p:cNvPr id="3076"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077"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3604E4D-8FD2-4DF9-8E48-EC20CBA31E2E}" type="slidenum">
              <a:rPr lang="fr-FR" smtClean="0"/>
              <a:pPr eaLnBrk="1" hangingPunct="1"/>
              <a:t>148</a:t>
            </a:fld>
            <a:endParaRPr lang="fr-FR" smtClean="0"/>
          </a:p>
        </p:txBody>
      </p:sp>
      <p:graphicFrame>
        <p:nvGraphicFramePr>
          <p:cNvPr id="3074" name="Object 2"/>
          <p:cNvGraphicFramePr>
            <a:graphicFrameLocks noChangeAspect="1"/>
          </p:cNvGraphicFramePr>
          <p:nvPr/>
        </p:nvGraphicFramePr>
        <p:xfrm>
          <a:off x="1066800" y="1447800"/>
          <a:ext cx="7467600" cy="5410200"/>
        </p:xfrm>
        <a:graphic>
          <a:graphicData uri="http://schemas.openxmlformats.org/presentationml/2006/ole">
            <mc:AlternateContent xmlns:mc="http://schemas.openxmlformats.org/markup-compatibility/2006">
              <mc:Choice xmlns:v="urn:schemas-microsoft-com:vml" Requires="v">
                <p:oleObj spid="_x0000_s3080" name="Document" r:id="rId3" imgW="6674400" imgH="5981760" progId="Word.Document.8">
                  <p:embed/>
                </p:oleObj>
              </mc:Choice>
              <mc:Fallback>
                <p:oleObj name="Document" r:id="rId3" imgW="6674400" imgH="59817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7467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8" name="Picture 3"/>
          <p:cNvPicPr>
            <a:picLocks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55650" y="260350"/>
            <a:ext cx="78486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4"/>
          <p:cNvSpPr txBox="1">
            <a:spLocks noChangeArrowheads="1"/>
          </p:cNvSpPr>
          <p:nvPr/>
        </p:nvSpPr>
        <p:spPr bwMode="auto">
          <a:xfrm>
            <a:off x="1295400" y="5334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 PROCESSUS D’EVALUATION</a:t>
            </a:r>
            <a:r>
              <a:rPr lang="fr-FR" sz="2200" b="1">
                <a:solidFill>
                  <a:schemeClr val="bg1"/>
                </a:solidFill>
                <a:latin typeface="Arial" charset="0"/>
                <a:cs typeface="Arial" charset="0"/>
              </a:rPr>
              <a:t> (1)</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F05824C-1143-4E61-ACF2-380E5B5D72EA}" type="datetime1">
              <a:rPr lang="fr-FR"/>
              <a:pPr eaLnBrk="1" hangingPunct="1"/>
              <a:t>17/09/2019</a:t>
            </a:fld>
            <a:endParaRPr lang="fr-FR" sz="1400" b="0" i="0"/>
          </a:p>
        </p:txBody>
      </p:sp>
      <p:sp>
        <p:nvSpPr>
          <p:cNvPr id="16998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6998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076211-E8A1-44FC-83A4-60C374252C33}" type="slidenum">
              <a:rPr lang="fr-FR" smtClean="0"/>
              <a:pPr eaLnBrk="1" hangingPunct="1"/>
              <a:t>149</a:t>
            </a:fld>
            <a:endParaRPr lang="fr-FR" smtClean="0"/>
          </a:p>
        </p:txBody>
      </p:sp>
      <p:pic>
        <p:nvPicPr>
          <p:cNvPr id="169989"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650" y="260350"/>
            <a:ext cx="78486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Text Box 3"/>
          <p:cNvSpPr txBox="1">
            <a:spLocks noChangeArrowheads="1"/>
          </p:cNvSpPr>
          <p:nvPr/>
        </p:nvSpPr>
        <p:spPr bwMode="auto">
          <a:xfrm>
            <a:off x="1395413" y="379413"/>
            <a:ext cx="6888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DIFFÉRENTES ETAPES DU PROCESSUS </a:t>
            </a:r>
          </a:p>
          <a:p>
            <a:pPr algn="ctr"/>
            <a:endParaRPr lang="fr-FR" sz="2400" b="1">
              <a:solidFill>
                <a:schemeClr val="bg1"/>
              </a:solidFill>
              <a:latin typeface="Arial" charset="0"/>
              <a:cs typeface="Arial" charset="0"/>
            </a:endParaRPr>
          </a:p>
        </p:txBody>
      </p:sp>
      <p:sp>
        <p:nvSpPr>
          <p:cNvPr id="169991" name="Text Box 4"/>
          <p:cNvSpPr txBox="1">
            <a:spLocks noChangeArrowheads="1"/>
          </p:cNvSpPr>
          <p:nvPr/>
        </p:nvSpPr>
        <p:spPr bwMode="auto">
          <a:xfrm>
            <a:off x="468313" y="2492375"/>
            <a:ext cx="810101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095500" algn="l"/>
              </a:tabLst>
              <a:defRPr>
                <a:solidFill>
                  <a:schemeClr val="tx1"/>
                </a:solidFill>
                <a:latin typeface="Times New Roman" pitchFamily="18" charset="0"/>
              </a:defRPr>
            </a:lvl1pPr>
            <a:lvl2pPr marL="742950" indent="-285750" eaLnBrk="0" hangingPunct="0">
              <a:tabLst>
                <a:tab pos="2095500" algn="l"/>
              </a:tabLst>
              <a:defRPr>
                <a:solidFill>
                  <a:schemeClr val="tx1"/>
                </a:solidFill>
                <a:latin typeface="Times New Roman" pitchFamily="18" charset="0"/>
              </a:defRPr>
            </a:lvl2pPr>
            <a:lvl3pPr marL="1143000" indent="-228600" eaLnBrk="0" hangingPunct="0">
              <a:tabLst>
                <a:tab pos="2095500" algn="l"/>
              </a:tabLst>
              <a:defRPr>
                <a:solidFill>
                  <a:schemeClr val="tx1"/>
                </a:solidFill>
                <a:latin typeface="Times New Roman" pitchFamily="18" charset="0"/>
              </a:defRPr>
            </a:lvl3pPr>
            <a:lvl4pPr marL="1600200" indent="-228600" eaLnBrk="0" hangingPunct="0">
              <a:tabLst>
                <a:tab pos="2095500" algn="l"/>
              </a:tabLst>
              <a:defRPr>
                <a:solidFill>
                  <a:schemeClr val="tx1"/>
                </a:solidFill>
                <a:latin typeface="Times New Roman" pitchFamily="18" charset="0"/>
              </a:defRPr>
            </a:lvl4pPr>
            <a:lvl5pPr marL="2057400" indent="-228600" eaLnBrk="0" hangingPunct="0">
              <a:tabLst>
                <a:tab pos="2095500" algn="l"/>
              </a:tabLst>
              <a:defRPr>
                <a:solidFill>
                  <a:schemeClr val="tx1"/>
                </a:solidFill>
                <a:latin typeface="Times New Roman" pitchFamily="18" charset="0"/>
              </a:defRPr>
            </a:lvl5pPr>
            <a:lvl6pPr marL="2514600" indent="-228600" eaLnBrk="0" fontAlgn="base" hangingPunct="0">
              <a:spcBef>
                <a:spcPct val="0"/>
              </a:spcBef>
              <a:spcAft>
                <a:spcPct val="0"/>
              </a:spcAft>
              <a:tabLst>
                <a:tab pos="2095500" algn="l"/>
              </a:tabLst>
              <a:defRPr>
                <a:solidFill>
                  <a:schemeClr val="tx1"/>
                </a:solidFill>
                <a:latin typeface="Times New Roman" pitchFamily="18" charset="0"/>
              </a:defRPr>
            </a:lvl6pPr>
            <a:lvl7pPr marL="2971800" indent="-228600" eaLnBrk="0" fontAlgn="base" hangingPunct="0">
              <a:spcBef>
                <a:spcPct val="0"/>
              </a:spcBef>
              <a:spcAft>
                <a:spcPct val="0"/>
              </a:spcAft>
              <a:tabLst>
                <a:tab pos="2095500" algn="l"/>
              </a:tabLst>
              <a:defRPr>
                <a:solidFill>
                  <a:schemeClr val="tx1"/>
                </a:solidFill>
                <a:latin typeface="Times New Roman" pitchFamily="18" charset="0"/>
              </a:defRPr>
            </a:lvl7pPr>
            <a:lvl8pPr marL="3429000" indent="-228600" eaLnBrk="0" fontAlgn="base" hangingPunct="0">
              <a:spcBef>
                <a:spcPct val="0"/>
              </a:spcBef>
              <a:spcAft>
                <a:spcPct val="0"/>
              </a:spcAft>
              <a:tabLst>
                <a:tab pos="2095500" algn="l"/>
              </a:tabLst>
              <a:defRPr>
                <a:solidFill>
                  <a:schemeClr val="tx1"/>
                </a:solidFill>
                <a:latin typeface="Times New Roman" pitchFamily="18" charset="0"/>
              </a:defRPr>
            </a:lvl8pPr>
            <a:lvl9pPr marL="3886200" indent="-228600" eaLnBrk="0" fontAlgn="base" hangingPunct="0">
              <a:spcBef>
                <a:spcPct val="0"/>
              </a:spcBef>
              <a:spcAft>
                <a:spcPct val="0"/>
              </a:spcAft>
              <a:tabLst>
                <a:tab pos="2095500" algn="l"/>
              </a:tabLst>
              <a:defRPr>
                <a:solidFill>
                  <a:schemeClr val="tx1"/>
                </a:solidFill>
                <a:latin typeface="Times New Roman" pitchFamily="18" charset="0"/>
              </a:defRPr>
            </a:lvl9pPr>
          </a:lstStyle>
          <a:p>
            <a:r>
              <a:rPr lang="fr-FR" b="1">
                <a:solidFill>
                  <a:srgbClr val="FF3300"/>
                </a:solidFill>
                <a:latin typeface="Arial" charset="0"/>
                <a:cs typeface="Arial" charset="0"/>
              </a:rPr>
              <a:t>EXERCICE N° 2 : Travail en sous groupes</a:t>
            </a:r>
          </a:p>
          <a:p>
            <a:endParaRPr lang="fr-FR" b="1">
              <a:solidFill>
                <a:srgbClr val="FF3300"/>
              </a:solidFill>
              <a:latin typeface="Arial" charset="0"/>
              <a:cs typeface="Arial" charset="0"/>
            </a:endParaRPr>
          </a:p>
          <a:p>
            <a:r>
              <a:rPr lang="fr-FR" sz="2400" b="1">
                <a:solidFill>
                  <a:srgbClr val="FF3300"/>
                </a:solidFill>
                <a:latin typeface="Arial" charset="0"/>
                <a:cs typeface="Arial" charset="0"/>
              </a:rPr>
              <a:t>Que faut-il faire avant, pendant et après l ’entretien?</a:t>
            </a:r>
            <a:endParaRPr lang="fr-FR" sz="2400" b="1">
              <a:latin typeface="Arial" charset="0"/>
              <a:cs typeface="Arial" charset="0"/>
            </a:endParaRPr>
          </a:p>
          <a:p>
            <a:endParaRPr lang="fr-FR" sz="2400" b="1">
              <a:latin typeface="Arial" charset="0"/>
              <a:cs typeface="Arial" charset="0"/>
            </a:endParaRPr>
          </a:p>
          <a:p>
            <a:pPr>
              <a:lnSpc>
                <a:spcPct val="140000"/>
              </a:lnSpc>
              <a:buFontTx/>
              <a:buChar char="-"/>
            </a:pPr>
            <a:r>
              <a:rPr lang="fr-FR" b="1">
                <a:latin typeface="Arial" charset="0"/>
                <a:cs typeface="Arial" charset="0"/>
              </a:rPr>
              <a:t>1er sous groupe: « Avant »</a:t>
            </a:r>
          </a:p>
          <a:p>
            <a:pPr>
              <a:lnSpc>
                <a:spcPct val="140000"/>
              </a:lnSpc>
              <a:buFontTx/>
              <a:buChar char="-"/>
            </a:pPr>
            <a:r>
              <a:rPr lang="fr-FR" b="1">
                <a:latin typeface="Arial" charset="0"/>
                <a:cs typeface="Arial" charset="0"/>
              </a:rPr>
              <a:t>1er sous groupe: « Pendant »</a:t>
            </a:r>
          </a:p>
          <a:p>
            <a:pPr>
              <a:lnSpc>
                <a:spcPct val="140000"/>
              </a:lnSpc>
              <a:buFontTx/>
              <a:buChar char="-"/>
            </a:pPr>
            <a:r>
              <a:rPr lang="fr-FR" b="1">
                <a:latin typeface="Arial" charset="0"/>
                <a:cs typeface="Arial" charset="0"/>
              </a:rPr>
              <a:t>1er sous groupe: « Après »</a:t>
            </a:r>
          </a:p>
          <a:p>
            <a:pPr>
              <a:buFontTx/>
              <a:buChar char="-"/>
            </a:pPr>
            <a:endParaRPr lang="fr-FR" b="1">
              <a:latin typeface="Arial" charset="0"/>
              <a:cs typeface="Arial" charset="0"/>
            </a:endParaRPr>
          </a:p>
          <a:p>
            <a:pPr>
              <a:buFontTx/>
              <a:buChar char="-"/>
            </a:pPr>
            <a:r>
              <a:rPr lang="fr-FR" b="1">
                <a:latin typeface="Arial" charset="0"/>
                <a:cs typeface="Arial" charset="0"/>
              </a:rPr>
              <a:t> Préparation : 15 mn </a:t>
            </a:r>
          </a:p>
          <a:p>
            <a:pPr>
              <a:buFontTx/>
              <a:buChar char="-"/>
            </a:pPr>
            <a:r>
              <a:rPr lang="fr-FR" b="1">
                <a:latin typeface="Arial" charset="0"/>
                <a:cs typeface="Arial" charset="0"/>
              </a:rPr>
              <a:t> Débriefing (un rapporteur par groupe): 15 mn</a:t>
            </a:r>
          </a:p>
          <a:p>
            <a:endParaRPr lang="fr-FR" b="1">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02F1F17-6EDD-41F8-9802-4184A8C7D61C}" type="datetime1">
              <a:rPr lang="fr-FR"/>
              <a:pPr eaLnBrk="1" hangingPunct="1"/>
              <a:t>17/09/2019</a:t>
            </a:fld>
            <a:endParaRPr lang="fr-FR" sz="1400" b="0" i="0"/>
          </a:p>
        </p:txBody>
      </p:sp>
      <p:sp>
        <p:nvSpPr>
          <p:cNvPr id="3584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584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8B96899-0C82-423C-99DC-17B71F3D8C5A}" type="slidenum">
              <a:rPr lang="fr-FR" smtClean="0"/>
              <a:pPr eaLnBrk="1" hangingPunct="1"/>
              <a:t>15</a:t>
            </a:fld>
            <a:endParaRPr lang="fr-FR" smtClean="0"/>
          </a:p>
        </p:txBody>
      </p:sp>
      <p:sp>
        <p:nvSpPr>
          <p:cNvPr id="277506" name="Rectangle 1026"/>
          <p:cNvSpPr>
            <a:spLocks noChangeArrowheads="1"/>
          </p:cNvSpPr>
          <p:nvPr/>
        </p:nvSpPr>
        <p:spPr bwMode="auto">
          <a:xfrm>
            <a:off x="2971800" y="990600"/>
            <a:ext cx="2743200" cy="728663"/>
          </a:xfrm>
          <a:prstGeom prst="rect">
            <a:avLst/>
          </a:prstGeom>
          <a:solidFill>
            <a:schemeClr val="hlink"/>
          </a:solidFill>
          <a:ln w="28575">
            <a:solidFill>
              <a:srgbClr val="FF3300"/>
            </a:solidFill>
            <a:miter lim="800000"/>
            <a:headEnd/>
            <a:tailEnd/>
          </a:ln>
          <a:effectLst>
            <a:outerShdw dist="35921" dir="2700000" algn="ctr" rotWithShape="0">
              <a:srgbClr val="FF3300"/>
            </a:outerShdw>
          </a:effectLst>
        </p:spPr>
        <p:txBody>
          <a:bodyPr/>
          <a:lstStyle/>
          <a:p>
            <a:pPr algn="ctr">
              <a:lnSpc>
                <a:spcPct val="30000"/>
              </a:lnSpc>
              <a:defRPr/>
            </a:pPr>
            <a:endParaRPr lang="fr-FR" sz="2400" b="1" i="1">
              <a:solidFill>
                <a:schemeClr val="accent2"/>
              </a:solidFill>
              <a:latin typeface="Arial" charset="0"/>
            </a:endParaRPr>
          </a:p>
          <a:p>
            <a:pPr algn="ctr">
              <a:defRPr/>
            </a:pPr>
            <a:r>
              <a:rPr lang="fr-FR" sz="2400" b="1" i="1">
                <a:solidFill>
                  <a:schemeClr val="tx2"/>
                </a:solidFill>
                <a:latin typeface="Arial" charset="0"/>
              </a:rPr>
              <a:t>D.R.H</a:t>
            </a:r>
            <a:endParaRPr lang="fr-FR" sz="2400" b="1" i="1">
              <a:solidFill>
                <a:schemeClr val="accent2"/>
              </a:solidFill>
              <a:latin typeface="Arial" charset="0"/>
            </a:endParaRPr>
          </a:p>
        </p:txBody>
      </p:sp>
      <p:sp>
        <p:nvSpPr>
          <p:cNvPr id="277507" name="Rectangle 1027"/>
          <p:cNvSpPr>
            <a:spLocks noChangeArrowheads="1"/>
          </p:cNvSpPr>
          <p:nvPr/>
        </p:nvSpPr>
        <p:spPr bwMode="auto">
          <a:xfrm>
            <a:off x="5518150" y="2743200"/>
            <a:ext cx="2254250" cy="762000"/>
          </a:xfrm>
          <a:prstGeom prst="rect">
            <a:avLst/>
          </a:prstGeom>
          <a:solidFill>
            <a:srgbClr val="0066CC"/>
          </a:solidFill>
          <a:ln w="12700">
            <a:solidFill>
              <a:srgbClr val="FF3300"/>
            </a:solidFill>
            <a:miter lim="800000"/>
            <a:headEnd/>
            <a:tailEnd/>
          </a:ln>
          <a:effectLst>
            <a:outerShdw dist="35921" dir="2700000" algn="ctr" rotWithShape="0">
              <a:srgbClr val="FF3300"/>
            </a:outerShdw>
          </a:effectLst>
        </p:spPr>
        <p:txBody>
          <a:bodyPr/>
          <a:lstStyle/>
          <a:p>
            <a:pPr algn="ctr">
              <a:defRPr/>
            </a:pPr>
            <a:endParaRPr lang="fr-FR" sz="800">
              <a:solidFill>
                <a:srgbClr val="000099"/>
              </a:solidFill>
              <a:latin typeface="Arial" charset="0"/>
            </a:endParaRPr>
          </a:p>
          <a:p>
            <a:pPr algn="ctr">
              <a:defRPr/>
            </a:pPr>
            <a:r>
              <a:rPr lang="fr-FR" sz="1600" b="1" i="1">
                <a:solidFill>
                  <a:schemeClr val="tx2"/>
                </a:solidFill>
                <a:latin typeface="Arial" charset="0"/>
              </a:rPr>
              <a:t>Affaires  Juridiques</a:t>
            </a:r>
            <a:endParaRPr lang="fr-FR" sz="1400" b="1">
              <a:solidFill>
                <a:schemeClr val="accent2"/>
              </a:solidFill>
              <a:latin typeface="Arial" charset="0"/>
            </a:endParaRPr>
          </a:p>
        </p:txBody>
      </p:sp>
      <p:sp>
        <p:nvSpPr>
          <p:cNvPr id="277508" name="Text Box 1028"/>
          <p:cNvSpPr txBox="1">
            <a:spLocks noChangeArrowheads="1"/>
          </p:cNvSpPr>
          <p:nvPr/>
        </p:nvSpPr>
        <p:spPr bwMode="auto">
          <a:xfrm>
            <a:off x="822325" y="2819400"/>
            <a:ext cx="2378075" cy="685800"/>
          </a:xfrm>
          <a:prstGeom prst="rect">
            <a:avLst/>
          </a:prstGeom>
          <a:solidFill>
            <a:srgbClr val="0066CC"/>
          </a:solidFill>
          <a:ln w="12700">
            <a:solidFill>
              <a:srgbClr val="FF3300"/>
            </a:solidFill>
            <a:miter lim="800000"/>
            <a:headEnd/>
            <a:tailEnd/>
          </a:ln>
          <a:effectLst>
            <a:outerShdw dist="35921" dir="2700000" algn="ctr" rotWithShape="0">
              <a:srgbClr val="FF3300"/>
            </a:outerShdw>
          </a:effectLst>
        </p:spPr>
        <p:txBody>
          <a:bodyPr/>
          <a:lstStyle/>
          <a:p>
            <a:pPr algn="ctr">
              <a:defRPr/>
            </a:pPr>
            <a:r>
              <a:rPr lang="fr-FR" sz="1600" b="1" i="1">
                <a:solidFill>
                  <a:schemeClr val="tx2"/>
                </a:solidFill>
                <a:latin typeface="Arial" charset="0"/>
              </a:rPr>
              <a:t>Contrôle de Gestion RH</a:t>
            </a:r>
          </a:p>
        </p:txBody>
      </p:sp>
      <p:sp>
        <p:nvSpPr>
          <p:cNvPr id="35848" name="Line 1029"/>
          <p:cNvSpPr>
            <a:spLocks noChangeShapeType="1"/>
          </p:cNvSpPr>
          <p:nvPr/>
        </p:nvSpPr>
        <p:spPr bwMode="auto">
          <a:xfrm>
            <a:off x="3048000" y="3810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49" name="Line 1030"/>
          <p:cNvSpPr>
            <a:spLocks noChangeShapeType="1"/>
          </p:cNvSpPr>
          <p:nvPr/>
        </p:nvSpPr>
        <p:spPr bwMode="auto">
          <a:xfrm>
            <a:off x="304800" y="4343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511" name="Rectangle 1031"/>
          <p:cNvSpPr>
            <a:spLocks noChangeArrowheads="1"/>
          </p:cNvSpPr>
          <p:nvPr/>
        </p:nvSpPr>
        <p:spPr bwMode="auto">
          <a:xfrm>
            <a:off x="5537200" y="4114800"/>
            <a:ext cx="2387600" cy="685800"/>
          </a:xfrm>
          <a:prstGeom prst="rect">
            <a:avLst/>
          </a:prstGeom>
          <a:solidFill>
            <a:schemeClr val="accent1"/>
          </a:solidFill>
          <a:ln w="12700">
            <a:solidFill>
              <a:srgbClr val="FF3300"/>
            </a:solidFill>
            <a:miter lim="800000"/>
            <a:headEnd/>
            <a:tailEnd/>
          </a:ln>
          <a:effectLst>
            <a:outerShdw dist="35921" dir="2700000" algn="ctr" rotWithShape="0">
              <a:srgbClr val="FF3300"/>
            </a:outerShdw>
          </a:effectLst>
        </p:spPr>
        <p:txBody>
          <a:bodyPr/>
          <a:lstStyle/>
          <a:p>
            <a:pPr algn="ctr">
              <a:defRPr/>
            </a:pPr>
            <a:r>
              <a:rPr lang="fr-FR" sz="1600" b="1" i="1">
                <a:solidFill>
                  <a:schemeClr val="tx2"/>
                </a:solidFill>
                <a:latin typeface="Arial" charset="0"/>
              </a:rPr>
              <a:t>Développement des Ressources Humaines</a:t>
            </a:r>
            <a:endParaRPr lang="fr-FR" sz="1400">
              <a:solidFill>
                <a:srgbClr val="000099"/>
              </a:solidFill>
              <a:latin typeface="Arial" charset="0"/>
            </a:endParaRPr>
          </a:p>
        </p:txBody>
      </p:sp>
      <p:sp>
        <p:nvSpPr>
          <p:cNvPr id="277512" name="Rectangle 1032"/>
          <p:cNvSpPr>
            <a:spLocks noChangeArrowheads="1"/>
          </p:cNvSpPr>
          <p:nvPr/>
        </p:nvSpPr>
        <p:spPr bwMode="auto">
          <a:xfrm>
            <a:off x="762000" y="4114800"/>
            <a:ext cx="2362200" cy="685800"/>
          </a:xfrm>
          <a:prstGeom prst="rect">
            <a:avLst/>
          </a:prstGeom>
          <a:solidFill>
            <a:schemeClr val="accent1"/>
          </a:solidFill>
          <a:ln w="12700">
            <a:solidFill>
              <a:srgbClr val="FF3300"/>
            </a:solidFill>
            <a:miter lim="800000"/>
            <a:headEnd/>
            <a:tailEnd/>
          </a:ln>
          <a:effectLst>
            <a:outerShdw dist="35921" dir="2700000" algn="ctr" rotWithShape="0">
              <a:srgbClr val="FF3300"/>
            </a:outerShdw>
          </a:effectLst>
        </p:spPr>
        <p:txBody>
          <a:bodyPr/>
          <a:lstStyle/>
          <a:p>
            <a:pPr algn="ctr">
              <a:defRPr/>
            </a:pPr>
            <a:r>
              <a:rPr lang="fr-FR" sz="1600" b="1" i="1">
                <a:solidFill>
                  <a:schemeClr val="tx2"/>
                </a:solidFill>
                <a:latin typeface="Arial" charset="0"/>
              </a:rPr>
              <a:t>Administration du personnel</a:t>
            </a:r>
            <a:endParaRPr lang="fr-FR" sz="1400">
              <a:solidFill>
                <a:schemeClr val="tx2"/>
              </a:solidFill>
              <a:latin typeface="Arial" charset="0"/>
            </a:endParaRPr>
          </a:p>
        </p:txBody>
      </p:sp>
      <p:sp>
        <p:nvSpPr>
          <p:cNvPr id="277513" name="Rectangle 1033"/>
          <p:cNvSpPr>
            <a:spLocks noChangeArrowheads="1"/>
          </p:cNvSpPr>
          <p:nvPr/>
        </p:nvSpPr>
        <p:spPr bwMode="auto">
          <a:xfrm>
            <a:off x="4114800" y="5257800"/>
            <a:ext cx="1524000" cy="685800"/>
          </a:xfrm>
          <a:prstGeom prst="rect">
            <a:avLst/>
          </a:prstGeom>
          <a:solidFill>
            <a:schemeClr val="hlink"/>
          </a:solidFill>
          <a:ln w="12700">
            <a:solidFill>
              <a:srgbClr val="FF3300"/>
            </a:solidFill>
            <a:miter lim="800000"/>
            <a:headEnd/>
            <a:tailEnd/>
          </a:ln>
          <a:effectLst>
            <a:outerShdw dist="35921" dir="2700000" algn="ctr" rotWithShape="0">
              <a:srgbClr val="FF3300"/>
            </a:outerShdw>
          </a:effectLst>
        </p:spPr>
        <p:txBody>
          <a:bodyPr/>
          <a:lstStyle/>
          <a:p>
            <a:pPr algn="ctr">
              <a:lnSpc>
                <a:spcPct val="50000"/>
              </a:lnSpc>
              <a:defRPr/>
            </a:pPr>
            <a:endParaRPr lang="fr-FR" sz="1600" b="1" i="1">
              <a:solidFill>
                <a:schemeClr val="tx2"/>
              </a:solidFill>
              <a:latin typeface="Arial" charset="0"/>
            </a:endParaRPr>
          </a:p>
          <a:p>
            <a:pPr algn="ctr">
              <a:lnSpc>
                <a:spcPct val="80000"/>
              </a:lnSpc>
              <a:defRPr/>
            </a:pPr>
            <a:r>
              <a:rPr lang="fr-FR" sz="1600" b="1" i="1">
                <a:solidFill>
                  <a:schemeClr val="tx2"/>
                </a:solidFill>
                <a:latin typeface="Arial" charset="0"/>
              </a:rPr>
              <a:t>Recrutement Com Interne</a:t>
            </a:r>
          </a:p>
          <a:p>
            <a:pPr algn="ctr">
              <a:lnSpc>
                <a:spcPct val="80000"/>
              </a:lnSpc>
              <a:defRPr/>
            </a:pPr>
            <a:endParaRPr lang="fr-FR" sz="1400">
              <a:solidFill>
                <a:srgbClr val="000099"/>
              </a:solidFill>
              <a:latin typeface="Arial" charset="0"/>
            </a:endParaRPr>
          </a:p>
        </p:txBody>
      </p:sp>
      <p:grpSp>
        <p:nvGrpSpPr>
          <p:cNvPr id="35853" name="Group 1034"/>
          <p:cNvGrpSpPr>
            <a:grpSpLocks/>
          </p:cNvGrpSpPr>
          <p:nvPr/>
        </p:nvGrpSpPr>
        <p:grpSpPr bwMode="auto">
          <a:xfrm>
            <a:off x="5105400" y="4800600"/>
            <a:ext cx="3124200" cy="457200"/>
            <a:chOff x="3248" y="3024"/>
            <a:chExt cx="1968" cy="288"/>
          </a:xfrm>
        </p:grpSpPr>
        <p:sp>
          <p:nvSpPr>
            <p:cNvPr id="35874" name="Line 1035"/>
            <p:cNvSpPr>
              <a:spLocks noChangeShapeType="1"/>
            </p:cNvSpPr>
            <p:nvPr/>
          </p:nvSpPr>
          <p:spPr bwMode="auto">
            <a:xfrm flipH="1">
              <a:off x="3248" y="3168"/>
              <a:ext cx="1968"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5" name="Line 1036"/>
            <p:cNvSpPr>
              <a:spLocks noChangeShapeType="1"/>
            </p:cNvSpPr>
            <p:nvPr/>
          </p:nvSpPr>
          <p:spPr bwMode="auto">
            <a:xfrm>
              <a:off x="3248" y="3168"/>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76" name="Line 1037"/>
            <p:cNvSpPr>
              <a:spLocks noChangeShapeType="1"/>
            </p:cNvSpPr>
            <p:nvPr/>
          </p:nvSpPr>
          <p:spPr bwMode="auto">
            <a:xfrm flipH="1">
              <a:off x="4272" y="3024"/>
              <a:ext cx="0" cy="2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77" name="Line 1038"/>
            <p:cNvSpPr>
              <a:spLocks noChangeShapeType="1"/>
            </p:cNvSpPr>
            <p:nvPr/>
          </p:nvSpPr>
          <p:spPr bwMode="auto">
            <a:xfrm>
              <a:off x="5216" y="3168"/>
              <a:ext cx="0" cy="14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sp>
        <p:nvSpPr>
          <p:cNvPr id="277519" name="Rectangle 1039"/>
          <p:cNvSpPr>
            <a:spLocks noChangeArrowheads="1"/>
          </p:cNvSpPr>
          <p:nvPr/>
        </p:nvSpPr>
        <p:spPr bwMode="auto">
          <a:xfrm>
            <a:off x="5715000" y="5257800"/>
            <a:ext cx="1676400" cy="685800"/>
          </a:xfrm>
          <a:prstGeom prst="rect">
            <a:avLst/>
          </a:prstGeom>
          <a:solidFill>
            <a:schemeClr val="hlink"/>
          </a:solidFill>
          <a:ln w="12700">
            <a:solidFill>
              <a:srgbClr val="FF3300"/>
            </a:solidFill>
            <a:miter lim="800000"/>
            <a:headEnd/>
            <a:tailEnd/>
          </a:ln>
          <a:effectLst>
            <a:outerShdw dist="35921" dir="2700000" algn="ctr" rotWithShape="0">
              <a:srgbClr val="FF3300"/>
            </a:outerShdw>
          </a:effectLst>
        </p:spPr>
        <p:txBody>
          <a:bodyPr/>
          <a:lstStyle/>
          <a:p>
            <a:pPr algn="ctr">
              <a:lnSpc>
                <a:spcPct val="50000"/>
              </a:lnSpc>
              <a:defRPr/>
            </a:pPr>
            <a:endParaRPr lang="fr-FR" sz="1600" b="1" i="1">
              <a:solidFill>
                <a:schemeClr val="tx2"/>
              </a:solidFill>
              <a:latin typeface="Arial" charset="0"/>
            </a:endParaRPr>
          </a:p>
          <a:p>
            <a:pPr algn="ctr">
              <a:lnSpc>
                <a:spcPct val="80000"/>
              </a:lnSpc>
              <a:defRPr/>
            </a:pPr>
            <a:r>
              <a:rPr lang="fr-FR" sz="1600" b="1" i="1">
                <a:solidFill>
                  <a:schemeClr val="tx2"/>
                </a:solidFill>
                <a:latin typeface="Arial" charset="0"/>
              </a:rPr>
              <a:t>Formation &amp; Gest. Compét</a:t>
            </a:r>
            <a:endParaRPr lang="fr-FR" sz="1600" b="1">
              <a:solidFill>
                <a:schemeClr val="tx2"/>
              </a:solidFill>
              <a:latin typeface="Arial" charset="0"/>
            </a:endParaRPr>
          </a:p>
          <a:p>
            <a:pPr algn="ctr">
              <a:lnSpc>
                <a:spcPct val="80000"/>
              </a:lnSpc>
              <a:defRPr/>
            </a:pPr>
            <a:endParaRPr lang="fr-FR" sz="1600" b="1" i="1">
              <a:solidFill>
                <a:schemeClr val="tx2"/>
              </a:solidFill>
              <a:latin typeface="Arial" charset="0"/>
            </a:endParaRPr>
          </a:p>
        </p:txBody>
      </p:sp>
      <p:sp>
        <p:nvSpPr>
          <p:cNvPr id="277520" name="Rectangle 1040"/>
          <p:cNvSpPr>
            <a:spLocks noChangeArrowheads="1"/>
          </p:cNvSpPr>
          <p:nvPr/>
        </p:nvSpPr>
        <p:spPr bwMode="auto">
          <a:xfrm>
            <a:off x="7467600" y="5257800"/>
            <a:ext cx="1600200" cy="685800"/>
          </a:xfrm>
          <a:prstGeom prst="rect">
            <a:avLst/>
          </a:prstGeom>
          <a:solidFill>
            <a:schemeClr val="hlink"/>
          </a:solidFill>
          <a:ln w="12700">
            <a:solidFill>
              <a:srgbClr val="FF3300"/>
            </a:solidFill>
            <a:miter lim="800000"/>
            <a:headEnd/>
            <a:tailEnd/>
          </a:ln>
          <a:effectLst>
            <a:outerShdw dist="35921" dir="2700000" algn="ctr" rotWithShape="0">
              <a:srgbClr val="FF3300"/>
            </a:outerShdw>
          </a:effectLst>
        </p:spPr>
        <p:txBody>
          <a:bodyPr/>
          <a:lstStyle/>
          <a:p>
            <a:pPr algn="ctr">
              <a:lnSpc>
                <a:spcPct val="30000"/>
              </a:lnSpc>
              <a:defRPr/>
            </a:pPr>
            <a:endParaRPr lang="fr-FR" sz="1600" b="1" i="1">
              <a:solidFill>
                <a:schemeClr val="tx2"/>
              </a:solidFill>
              <a:latin typeface="Arial" charset="0"/>
            </a:endParaRPr>
          </a:p>
          <a:p>
            <a:pPr algn="ctr">
              <a:defRPr/>
            </a:pPr>
            <a:r>
              <a:rPr lang="fr-FR" sz="1600" b="1" i="1">
                <a:solidFill>
                  <a:schemeClr val="tx2"/>
                </a:solidFill>
                <a:latin typeface="Arial" charset="0"/>
              </a:rPr>
              <a:t>SAP &amp;  Rému. Gest.</a:t>
            </a:r>
            <a:r>
              <a:rPr lang="fr-FR" sz="1600" b="1">
                <a:solidFill>
                  <a:schemeClr val="accent2"/>
                </a:solidFill>
                <a:latin typeface="Arial" charset="0"/>
              </a:rPr>
              <a:t> </a:t>
            </a:r>
            <a:r>
              <a:rPr lang="fr-FR" sz="1600" b="1" i="1">
                <a:solidFill>
                  <a:schemeClr val="tx2"/>
                </a:solidFill>
                <a:latin typeface="Arial" charset="0"/>
              </a:rPr>
              <a:t>Carrière</a:t>
            </a:r>
          </a:p>
        </p:txBody>
      </p:sp>
      <p:sp>
        <p:nvSpPr>
          <p:cNvPr id="277521" name="Rectangle 1041"/>
          <p:cNvSpPr>
            <a:spLocks noChangeArrowheads="1"/>
          </p:cNvSpPr>
          <p:nvPr/>
        </p:nvSpPr>
        <p:spPr bwMode="auto">
          <a:xfrm>
            <a:off x="2590800" y="5257800"/>
            <a:ext cx="1447800" cy="685800"/>
          </a:xfrm>
          <a:prstGeom prst="rect">
            <a:avLst/>
          </a:prstGeom>
          <a:solidFill>
            <a:schemeClr val="hlink"/>
          </a:solidFill>
          <a:ln w="12700">
            <a:solidFill>
              <a:srgbClr val="FF3300"/>
            </a:solidFill>
            <a:miter lim="800000"/>
            <a:headEnd/>
            <a:tailEnd/>
          </a:ln>
          <a:effectLst>
            <a:outerShdw dist="35921" dir="2700000" algn="ctr" rotWithShape="0">
              <a:srgbClr val="FF3300"/>
            </a:outerShdw>
          </a:effectLst>
        </p:spPr>
        <p:txBody>
          <a:bodyPr/>
          <a:lstStyle/>
          <a:p>
            <a:pPr algn="ctr">
              <a:lnSpc>
                <a:spcPct val="40000"/>
              </a:lnSpc>
              <a:defRPr/>
            </a:pPr>
            <a:endParaRPr lang="fr-FR" sz="1600" b="1" i="1">
              <a:solidFill>
                <a:schemeClr val="tx2"/>
              </a:solidFill>
              <a:latin typeface="Arial" charset="0"/>
            </a:endParaRPr>
          </a:p>
          <a:p>
            <a:pPr algn="ctr">
              <a:defRPr/>
            </a:pPr>
            <a:r>
              <a:rPr lang="fr-FR" sz="1600" b="1" i="1">
                <a:solidFill>
                  <a:schemeClr val="tx2"/>
                </a:solidFill>
                <a:latin typeface="Arial" charset="0"/>
              </a:rPr>
              <a:t>Prévoyance       </a:t>
            </a:r>
            <a:br>
              <a:rPr lang="fr-FR" sz="1600" b="1" i="1">
                <a:solidFill>
                  <a:schemeClr val="tx2"/>
                </a:solidFill>
                <a:latin typeface="Arial" charset="0"/>
              </a:rPr>
            </a:br>
            <a:r>
              <a:rPr lang="fr-FR" sz="1600" b="1" i="1">
                <a:solidFill>
                  <a:schemeClr val="tx2"/>
                </a:solidFill>
                <a:latin typeface="Arial" charset="0"/>
              </a:rPr>
              <a:t>Sociale</a:t>
            </a:r>
            <a:endParaRPr lang="fr-FR" sz="1600" b="1">
              <a:solidFill>
                <a:schemeClr val="accent2"/>
              </a:solidFill>
              <a:latin typeface="Arial" charset="0"/>
            </a:endParaRPr>
          </a:p>
          <a:p>
            <a:pPr algn="ctr">
              <a:defRPr/>
            </a:pPr>
            <a:endParaRPr lang="fr-FR" sz="1400">
              <a:solidFill>
                <a:srgbClr val="000099"/>
              </a:solidFill>
              <a:latin typeface="Arial" charset="0"/>
            </a:endParaRPr>
          </a:p>
        </p:txBody>
      </p:sp>
      <p:sp>
        <p:nvSpPr>
          <p:cNvPr id="277522" name="Rectangle 1042"/>
          <p:cNvSpPr>
            <a:spLocks noChangeArrowheads="1"/>
          </p:cNvSpPr>
          <p:nvPr/>
        </p:nvSpPr>
        <p:spPr bwMode="auto">
          <a:xfrm>
            <a:off x="76200" y="5257800"/>
            <a:ext cx="1219200" cy="685800"/>
          </a:xfrm>
          <a:prstGeom prst="rect">
            <a:avLst/>
          </a:prstGeom>
          <a:solidFill>
            <a:schemeClr val="hlink"/>
          </a:solidFill>
          <a:ln w="12700">
            <a:solidFill>
              <a:srgbClr val="FF3300"/>
            </a:solidFill>
            <a:miter lim="800000"/>
            <a:headEnd/>
            <a:tailEnd/>
          </a:ln>
          <a:effectLst>
            <a:outerShdw dist="35921" dir="2700000" algn="ctr" rotWithShape="0">
              <a:srgbClr val="FF3300"/>
            </a:outerShdw>
          </a:effectLst>
        </p:spPr>
        <p:txBody>
          <a:bodyPr/>
          <a:lstStyle/>
          <a:p>
            <a:pPr>
              <a:defRPr/>
            </a:pPr>
            <a:r>
              <a:rPr lang="fr-FR" sz="1400">
                <a:solidFill>
                  <a:schemeClr val="accent2"/>
                </a:solidFill>
                <a:latin typeface="Arial" charset="0"/>
              </a:rPr>
              <a:t>  </a:t>
            </a:r>
            <a:r>
              <a:rPr lang="fr-FR" sz="1600" b="1" i="1">
                <a:solidFill>
                  <a:schemeClr val="tx2"/>
                </a:solidFill>
                <a:latin typeface="Arial" charset="0"/>
              </a:rPr>
              <a:t>Activités       </a:t>
            </a:r>
            <a:br>
              <a:rPr lang="fr-FR" sz="1600" b="1" i="1">
                <a:solidFill>
                  <a:schemeClr val="tx2"/>
                </a:solidFill>
                <a:latin typeface="Arial" charset="0"/>
              </a:rPr>
            </a:br>
            <a:r>
              <a:rPr lang="fr-FR" sz="1600" b="1" i="1">
                <a:solidFill>
                  <a:schemeClr val="tx2"/>
                </a:solidFill>
                <a:latin typeface="Arial" charset="0"/>
              </a:rPr>
              <a:t>  Sociales</a:t>
            </a:r>
            <a:endParaRPr lang="fr-FR" sz="1400" i="1">
              <a:solidFill>
                <a:srgbClr val="000099"/>
              </a:solidFill>
              <a:latin typeface="Arial" charset="0"/>
            </a:endParaRPr>
          </a:p>
        </p:txBody>
      </p:sp>
      <p:sp>
        <p:nvSpPr>
          <p:cNvPr id="35858" name="Line 1043"/>
          <p:cNvSpPr>
            <a:spLocks noChangeShapeType="1"/>
          </p:cNvSpPr>
          <p:nvPr/>
        </p:nvSpPr>
        <p:spPr bwMode="auto">
          <a:xfrm>
            <a:off x="4343400" y="1752600"/>
            <a:ext cx="0" cy="2057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59" name="Line 1044"/>
          <p:cNvSpPr>
            <a:spLocks noChangeShapeType="1"/>
          </p:cNvSpPr>
          <p:nvPr/>
        </p:nvSpPr>
        <p:spPr bwMode="auto">
          <a:xfrm>
            <a:off x="2438400" y="3810000"/>
            <a:ext cx="4343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0" name="Line 1045"/>
          <p:cNvSpPr>
            <a:spLocks noChangeShapeType="1"/>
          </p:cNvSpPr>
          <p:nvPr/>
        </p:nvSpPr>
        <p:spPr bwMode="auto">
          <a:xfrm flipH="1">
            <a:off x="1981200" y="3810000"/>
            <a:ext cx="457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1" name="Line 1046"/>
          <p:cNvSpPr>
            <a:spLocks noChangeShapeType="1"/>
          </p:cNvSpPr>
          <p:nvPr/>
        </p:nvSpPr>
        <p:spPr bwMode="auto">
          <a:xfrm>
            <a:off x="1981200" y="38100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2" name="Line 1047"/>
          <p:cNvSpPr>
            <a:spLocks noChangeShapeType="1"/>
          </p:cNvSpPr>
          <p:nvPr/>
        </p:nvSpPr>
        <p:spPr bwMode="auto">
          <a:xfrm>
            <a:off x="6781800" y="38100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3" name="Line 1048"/>
          <p:cNvSpPr>
            <a:spLocks noChangeShapeType="1"/>
          </p:cNvSpPr>
          <p:nvPr/>
        </p:nvSpPr>
        <p:spPr bwMode="auto">
          <a:xfrm>
            <a:off x="3200400" y="3200400"/>
            <a:ext cx="11430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4" name="Line 1049"/>
          <p:cNvSpPr>
            <a:spLocks noChangeShapeType="1"/>
          </p:cNvSpPr>
          <p:nvPr/>
        </p:nvSpPr>
        <p:spPr bwMode="auto">
          <a:xfrm flipH="1">
            <a:off x="4343400" y="3200400"/>
            <a:ext cx="11430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530" name="Rectangle 1050"/>
          <p:cNvSpPr>
            <a:spLocks noChangeArrowheads="1"/>
          </p:cNvSpPr>
          <p:nvPr/>
        </p:nvSpPr>
        <p:spPr bwMode="auto">
          <a:xfrm>
            <a:off x="5486400" y="1905000"/>
            <a:ext cx="2209800" cy="685800"/>
          </a:xfrm>
          <a:prstGeom prst="rect">
            <a:avLst/>
          </a:prstGeom>
          <a:solidFill>
            <a:schemeClr val="folHlink"/>
          </a:solidFill>
          <a:ln w="12700">
            <a:solidFill>
              <a:srgbClr val="FF3300"/>
            </a:solidFill>
            <a:miter lim="800000"/>
            <a:headEnd/>
            <a:tailEnd/>
          </a:ln>
          <a:effectLst>
            <a:outerShdw dist="35921" dir="2700000" algn="ctr" rotWithShape="0">
              <a:srgbClr val="FF3300"/>
            </a:outerShdw>
          </a:effectLst>
        </p:spPr>
        <p:txBody>
          <a:bodyPr/>
          <a:lstStyle/>
          <a:p>
            <a:pPr algn="ctr">
              <a:lnSpc>
                <a:spcPct val="60000"/>
              </a:lnSpc>
              <a:defRPr/>
            </a:pPr>
            <a:endParaRPr lang="fr-FR" sz="800">
              <a:solidFill>
                <a:srgbClr val="000099"/>
              </a:solidFill>
              <a:latin typeface="Arial" charset="0"/>
            </a:endParaRPr>
          </a:p>
          <a:p>
            <a:pPr algn="ctr">
              <a:lnSpc>
                <a:spcPct val="20000"/>
              </a:lnSpc>
              <a:defRPr/>
            </a:pPr>
            <a:endParaRPr lang="fr-FR" sz="1600" b="1" i="1">
              <a:solidFill>
                <a:schemeClr val="tx2"/>
              </a:solidFill>
              <a:latin typeface="Arial" charset="0"/>
            </a:endParaRPr>
          </a:p>
          <a:p>
            <a:pPr algn="ctr">
              <a:defRPr/>
            </a:pPr>
            <a:r>
              <a:rPr lang="fr-FR" sz="1600" b="1" i="1">
                <a:solidFill>
                  <a:schemeClr val="tx2"/>
                </a:solidFill>
                <a:latin typeface="Arial" charset="0"/>
              </a:rPr>
              <a:t>Assistante</a:t>
            </a:r>
            <a:endParaRPr lang="fr-FR" sz="1600" b="1">
              <a:solidFill>
                <a:schemeClr val="tx2"/>
              </a:solidFill>
              <a:latin typeface="Arial" charset="0"/>
            </a:endParaRPr>
          </a:p>
        </p:txBody>
      </p:sp>
      <p:sp>
        <p:nvSpPr>
          <p:cNvPr id="35866" name="Line 1051"/>
          <p:cNvSpPr>
            <a:spLocks noChangeShapeType="1"/>
          </p:cNvSpPr>
          <p:nvPr/>
        </p:nvSpPr>
        <p:spPr bwMode="auto">
          <a:xfrm>
            <a:off x="4343400" y="2286000"/>
            <a:ext cx="11430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7" name="Line 1052"/>
          <p:cNvSpPr>
            <a:spLocks noChangeShapeType="1"/>
          </p:cNvSpPr>
          <p:nvPr/>
        </p:nvSpPr>
        <p:spPr bwMode="auto">
          <a:xfrm>
            <a:off x="1981200" y="48006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8" name="Line 1053"/>
          <p:cNvSpPr>
            <a:spLocks noChangeShapeType="1"/>
          </p:cNvSpPr>
          <p:nvPr/>
        </p:nvSpPr>
        <p:spPr bwMode="auto">
          <a:xfrm>
            <a:off x="685800" y="5029200"/>
            <a:ext cx="25146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69" name="Line 1054"/>
          <p:cNvSpPr>
            <a:spLocks noChangeShapeType="1"/>
          </p:cNvSpPr>
          <p:nvPr/>
        </p:nvSpPr>
        <p:spPr bwMode="auto">
          <a:xfrm>
            <a:off x="685800" y="5029200"/>
            <a:ext cx="0" cy="2286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70" name="Line 1055"/>
          <p:cNvSpPr>
            <a:spLocks noChangeShapeType="1"/>
          </p:cNvSpPr>
          <p:nvPr/>
        </p:nvSpPr>
        <p:spPr bwMode="auto">
          <a:xfrm flipH="1">
            <a:off x="3200400" y="5029200"/>
            <a:ext cx="0" cy="2286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536" name="Rectangle 1056"/>
          <p:cNvSpPr>
            <a:spLocks noChangeArrowheads="1"/>
          </p:cNvSpPr>
          <p:nvPr/>
        </p:nvSpPr>
        <p:spPr bwMode="auto">
          <a:xfrm>
            <a:off x="1371600" y="5257800"/>
            <a:ext cx="1143000" cy="685800"/>
          </a:xfrm>
          <a:prstGeom prst="rect">
            <a:avLst/>
          </a:prstGeom>
          <a:solidFill>
            <a:schemeClr val="hlink"/>
          </a:solidFill>
          <a:ln w="12700">
            <a:solidFill>
              <a:srgbClr val="FF3300"/>
            </a:solidFill>
            <a:miter lim="800000"/>
            <a:headEnd/>
            <a:tailEnd/>
          </a:ln>
          <a:effectLst>
            <a:outerShdw dist="35921" dir="2700000" algn="ctr" rotWithShape="0">
              <a:srgbClr val="FF3300"/>
            </a:outerShdw>
          </a:effectLst>
        </p:spPr>
        <p:txBody>
          <a:bodyPr/>
          <a:lstStyle/>
          <a:p>
            <a:pPr>
              <a:lnSpc>
                <a:spcPct val="60000"/>
              </a:lnSpc>
              <a:defRPr/>
            </a:pPr>
            <a:r>
              <a:rPr lang="fr-FR" sz="1600" b="1" i="1">
                <a:solidFill>
                  <a:schemeClr val="accent2"/>
                </a:solidFill>
                <a:latin typeface="Arial" charset="0"/>
              </a:rPr>
              <a:t>  </a:t>
            </a:r>
          </a:p>
          <a:p>
            <a:pPr>
              <a:defRPr/>
            </a:pPr>
            <a:r>
              <a:rPr lang="fr-FR" sz="1600" b="1" i="1">
                <a:solidFill>
                  <a:schemeClr val="accent2"/>
                </a:solidFill>
                <a:latin typeface="Arial" charset="0"/>
              </a:rPr>
              <a:t>    </a:t>
            </a:r>
            <a:r>
              <a:rPr lang="fr-FR" sz="1600" b="1" i="1">
                <a:solidFill>
                  <a:schemeClr val="tx2"/>
                </a:solidFill>
                <a:latin typeface="Arial" charset="0"/>
              </a:rPr>
              <a:t> Paie</a:t>
            </a:r>
            <a:endParaRPr lang="fr-FR" sz="1400">
              <a:solidFill>
                <a:srgbClr val="000099"/>
              </a:solidFill>
              <a:latin typeface="Arial" charset="0"/>
            </a:endParaRPr>
          </a:p>
        </p:txBody>
      </p:sp>
      <p:sp>
        <p:nvSpPr>
          <p:cNvPr id="35872" name="Line 1057"/>
          <p:cNvSpPr>
            <a:spLocks noChangeShapeType="1"/>
          </p:cNvSpPr>
          <p:nvPr/>
        </p:nvSpPr>
        <p:spPr bwMode="auto">
          <a:xfrm>
            <a:off x="1981200" y="5105400"/>
            <a:ext cx="0" cy="152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5873" name="Text Box 1060"/>
          <p:cNvSpPr txBox="1">
            <a:spLocks noChangeArrowheads="1"/>
          </p:cNvSpPr>
          <p:nvPr/>
        </p:nvSpPr>
        <p:spPr bwMode="auto">
          <a:xfrm>
            <a:off x="304800" y="228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800" b="1" i="1" u="sng"/>
              <a:t>ORGANIGRAMME D’UNE DRH</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742DDE3-0D70-4FF3-83EA-519F94223E2F}" type="datetime1">
              <a:rPr lang="fr-FR"/>
              <a:pPr eaLnBrk="1" hangingPunct="1"/>
              <a:t>17/09/2019</a:t>
            </a:fld>
            <a:endParaRPr lang="fr-FR" sz="1400" b="0" i="0"/>
          </a:p>
        </p:txBody>
      </p:sp>
      <p:sp>
        <p:nvSpPr>
          <p:cNvPr id="17101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101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A5B927E-28B4-4537-9417-B22FA283C546}" type="slidenum">
              <a:rPr lang="fr-FR" smtClean="0"/>
              <a:pPr eaLnBrk="1" hangingPunct="1"/>
              <a:t>150</a:t>
            </a:fld>
            <a:endParaRPr lang="fr-FR" smtClean="0"/>
          </a:p>
        </p:txBody>
      </p:sp>
      <p:sp>
        <p:nvSpPr>
          <p:cNvPr id="726018" name="Rectangle 2"/>
          <p:cNvSpPr>
            <a:spLocks noChangeArrowheads="1"/>
          </p:cNvSpPr>
          <p:nvPr>
            <p:ph type="body" sz="half" idx="1"/>
          </p:nvPr>
        </p:nvSpPr>
        <p:spPr bwMode="auto">
          <a:xfrm>
            <a:off x="354013" y="765175"/>
            <a:ext cx="8610600"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lvl="1" indent="0" eaLnBrk="1" hangingPunct="1"/>
            <a:r>
              <a:rPr lang="fr-FR" sz="3000" b="1" i="1" smtClean="0"/>
              <a:t>Se préparer soi-même</a:t>
            </a:r>
            <a:endParaRPr lang="fr-FR" sz="2600" b="1" i="1" smtClean="0"/>
          </a:p>
          <a:p>
            <a:pPr marL="292100" lvl="1" indent="0" eaLnBrk="1" hangingPunct="1"/>
            <a:r>
              <a:rPr lang="fr-FR" sz="3000" smtClean="0"/>
              <a:t>Réfléchir à ce qu'on attend de cet entretien</a:t>
            </a:r>
          </a:p>
          <a:p>
            <a:pPr marL="762000" lvl="2" indent="-190500" eaLnBrk="1" hangingPunct="1">
              <a:spcAft>
                <a:spcPct val="30000"/>
              </a:spcAft>
            </a:pPr>
            <a:r>
              <a:rPr lang="fr-FR" sz="2600" smtClean="0"/>
              <a:t>Revoir sa propre description de fonction</a:t>
            </a:r>
            <a:br>
              <a:rPr lang="fr-FR" sz="2600" smtClean="0"/>
            </a:br>
            <a:r>
              <a:rPr lang="fr-FR" sz="2600" smtClean="0"/>
              <a:t>Analyser les résultats obtenus sur la base </a:t>
            </a:r>
            <a:r>
              <a:rPr lang="fr-FR" sz="2600" smtClean="0">
                <a:solidFill>
                  <a:srgbClr val="FF3300"/>
                </a:solidFill>
              </a:rPr>
              <a:t>des faits significatifs</a:t>
            </a:r>
            <a:r>
              <a:rPr lang="fr-FR" sz="2600" smtClean="0"/>
              <a:t> Définition: </a:t>
            </a:r>
            <a:r>
              <a:rPr lang="fr-FR" sz="2600" i="1" smtClean="0"/>
              <a:t>faits réels dont la fréquence et l’importance ont un impact sur mon activité et/ou mon service auxquels j’appartiens</a:t>
            </a:r>
            <a:br>
              <a:rPr lang="fr-FR" sz="2600" i="1" smtClean="0"/>
            </a:br>
            <a:r>
              <a:rPr lang="fr-FR" sz="2600" i="1" smtClean="0"/>
              <a:t>* </a:t>
            </a:r>
            <a:r>
              <a:rPr lang="fr-FR" sz="2600" smtClean="0"/>
              <a:t>Repérer les sujets que votre manager souhaitera aborder   et préparer les arguments</a:t>
            </a:r>
            <a:br>
              <a:rPr lang="fr-FR" sz="2600" smtClean="0"/>
            </a:br>
            <a:r>
              <a:rPr lang="fr-FR" sz="2600" smtClean="0"/>
              <a:t>* Repérer les sujets que vous souhaitez aborder avec votre supérieur et les arguments </a:t>
            </a:r>
            <a:br>
              <a:rPr lang="fr-FR" sz="2600" smtClean="0"/>
            </a:br>
            <a:r>
              <a:rPr lang="fr-FR" sz="2600" smtClean="0"/>
              <a:t>* </a:t>
            </a:r>
            <a:r>
              <a:rPr lang="fr-FR" sz="2600" b="1" smtClean="0"/>
              <a:t>Préparer votre comportement et vos arguments de réponses</a:t>
            </a:r>
          </a:p>
        </p:txBody>
      </p:sp>
      <p:sp>
        <p:nvSpPr>
          <p:cNvPr id="171014" name="Rectangle 3"/>
          <p:cNvSpPr>
            <a:spLocks noChangeArrowheads="1"/>
          </p:cNvSpPr>
          <p:nvPr/>
        </p:nvSpPr>
        <p:spPr bwMode="auto">
          <a:xfrm>
            <a:off x="827088" y="260350"/>
            <a:ext cx="774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b="1">
                <a:solidFill>
                  <a:srgbClr val="009999"/>
                </a:solidFill>
              </a:rPr>
              <a:t>Avant l'entretien</a:t>
            </a:r>
            <a:endParaRPr lang="fr-FR"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60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60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260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8"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89899BD-BDA8-4E7B-86B1-C3654C93A44D}" type="datetime1">
              <a:rPr lang="fr-FR"/>
              <a:pPr eaLnBrk="1" hangingPunct="1"/>
              <a:t>17/09/2019</a:t>
            </a:fld>
            <a:endParaRPr lang="fr-FR" sz="1400" b="0" i="0"/>
          </a:p>
        </p:txBody>
      </p:sp>
      <p:sp>
        <p:nvSpPr>
          <p:cNvPr id="17203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203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CD649D5-0B2F-4AFF-8EF5-8C13B67B6841}" type="slidenum">
              <a:rPr lang="fr-FR" smtClean="0"/>
              <a:pPr eaLnBrk="1" hangingPunct="1"/>
              <a:t>151</a:t>
            </a:fld>
            <a:endParaRPr lang="fr-FR" smtClean="0"/>
          </a:p>
        </p:txBody>
      </p:sp>
      <p:sp>
        <p:nvSpPr>
          <p:cNvPr id="727042" name="Rectangle 2"/>
          <p:cNvSpPr>
            <a:spLocks noChangeArrowheads="1"/>
          </p:cNvSpPr>
          <p:nvPr>
            <p:ph type="body" sz="half" idx="1"/>
          </p:nvPr>
        </p:nvSpPr>
        <p:spPr bwMode="auto">
          <a:xfrm>
            <a:off x="762000" y="3017838"/>
            <a:ext cx="7773988" cy="329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lgn="just" eaLnBrk="1" hangingPunct="1">
              <a:lnSpc>
                <a:spcPct val="90000"/>
              </a:lnSpc>
            </a:pPr>
            <a:r>
              <a:rPr lang="fr-FR" sz="2600" smtClean="0"/>
              <a:t>S’informer auprès de son évaluateur sur la date et le lieu choisi pour l'entretien quelques jours auparavant</a:t>
            </a:r>
          </a:p>
          <a:p>
            <a:pPr lvl="2" algn="just" eaLnBrk="1" hangingPunct="1">
              <a:lnSpc>
                <a:spcPct val="90000"/>
              </a:lnSpc>
            </a:pPr>
            <a:r>
              <a:rPr lang="fr-FR" sz="2600" smtClean="0"/>
              <a:t>S’organiser pour ne pas être dérangé pendant l’entretien </a:t>
            </a:r>
            <a:endParaRPr lang="fr-FR" sz="2200" smtClean="0"/>
          </a:p>
          <a:p>
            <a:pPr lvl="2" algn="just" eaLnBrk="1" hangingPunct="1">
              <a:lnSpc>
                <a:spcPct val="90000"/>
              </a:lnSpc>
            </a:pPr>
            <a:r>
              <a:rPr lang="fr-FR" sz="2600" smtClean="0"/>
              <a:t>Prévoir une durée d'une heure et demi environ</a:t>
            </a:r>
            <a:r>
              <a:rPr lang="fr-FR" sz="1800" smtClean="0"/>
              <a:t>		</a:t>
            </a:r>
          </a:p>
          <a:p>
            <a:pPr algn="just" eaLnBrk="1" hangingPunct="1">
              <a:lnSpc>
                <a:spcPct val="90000"/>
              </a:lnSpc>
              <a:buFontTx/>
              <a:buNone/>
            </a:pPr>
            <a:r>
              <a:rPr lang="fr-FR" sz="2400" smtClean="0"/>
              <a:t>		- </a:t>
            </a:r>
            <a:r>
              <a:rPr lang="fr-FR" sz="2600" smtClean="0"/>
              <a:t>Essayer de se décontracter avant l’entretien</a:t>
            </a:r>
          </a:p>
        </p:txBody>
      </p:sp>
      <p:sp>
        <p:nvSpPr>
          <p:cNvPr id="172038" name="Rectangle 3"/>
          <p:cNvSpPr>
            <a:spLocks noChangeArrowheads="1"/>
          </p:cNvSpPr>
          <p:nvPr/>
        </p:nvSpPr>
        <p:spPr bwMode="auto">
          <a:xfrm>
            <a:off x="685800" y="24638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fr-FR" sz="3000" b="1" i="1"/>
              <a:t>Préparer les conditions de l'entretien</a:t>
            </a:r>
          </a:p>
        </p:txBody>
      </p:sp>
      <p:sp>
        <p:nvSpPr>
          <p:cNvPr id="172039" name="Rectangle 4"/>
          <p:cNvSpPr>
            <a:spLocks noChangeArrowheads="1"/>
          </p:cNvSpPr>
          <p:nvPr/>
        </p:nvSpPr>
        <p:spPr bwMode="auto">
          <a:xfrm>
            <a:off x="762000" y="1752600"/>
            <a:ext cx="774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b="1">
                <a:solidFill>
                  <a:srgbClr val="009999"/>
                </a:solidFill>
              </a:rPr>
              <a:t>Avant l'entretien</a:t>
            </a:r>
            <a:endParaRPr lang="fr-FR" sz="3200" b="1"/>
          </a:p>
        </p:txBody>
      </p:sp>
      <p:pic>
        <p:nvPicPr>
          <p:cNvPr id="172040"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90600" y="260350"/>
            <a:ext cx="739775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Text Box 6"/>
          <p:cNvSpPr txBox="1">
            <a:spLocks noChangeArrowheads="1"/>
          </p:cNvSpPr>
          <p:nvPr/>
        </p:nvSpPr>
        <p:spPr bwMode="auto">
          <a:xfrm>
            <a:off x="1116013" y="333375"/>
            <a:ext cx="6888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DIFFERENTES ETAPES DU PROCESSUS </a:t>
            </a:r>
          </a:p>
          <a:p>
            <a:pPr algn="ctr"/>
            <a:r>
              <a:rPr lang="fr-FR" sz="2400" b="1">
                <a:solidFill>
                  <a:schemeClr val="bg1"/>
                </a:solidFill>
                <a:latin typeface="Arial" charset="0"/>
                <a:cs typeface="Arial" charset="0"/>
              </a:rPr>
              <a:t>D’EVALUATION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70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270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2"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6AF3EC8-D81B-4F03-8C7B-DA73CB648122}" type="datetime1">
              <a:rPr lang="fr-FR"/>
              <a:pPr eaLnBrk="1" hangingPunct="1"/>
              <a:t>17/09/2019</a:t>
            </a:fld>
            <a:endParaRPr lang="fr-FR" sz="1400" b="0" i="0"/>
          </a:p>
        </p:txBody>
      </p:sp>
      <p:sp>
        <p:nvSpPr>
          <p:cNvPr id="17305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306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8F6A383-6CF2-455E-AC33-DE61E7B6BFA0}" type="slidenum">
              <a:rPr lang="fr-FR" smtClean="0"/>
              <a:pPr eaLnBrk="1" hangingPunct="1"/>
              <a:t>152</a:t>
            </a:fld>
            <a:endParaRPr lang="fr-FR" smtClean="0"/>
          </a:p>
        </p:txBody>
      </p:sp>
      <p:sp>
        <p:nvSpPr>
          <p:cNvPr id="173061" name="Text Box 3"/>
          <p:cNvSpPr txBox="1">
            <a:spLocks noChangeArrowheads="1"/>
          </p:cNvSpPr>
          <p:nvPr/>
        </p:nvSpPr>
        <p:spPr bwMode="auto">
          <a:xfrm>
            <a:off x="304800" y="16002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173062" name="Text Box 4"/>
          <p:cNvSpPr txBox="1">
            <a:spLocks noChangeArrowheads="1"/>
          </p:cNvSpPr>
          <p:nvPr/>
        </p:nvSpPr>
        <p:spPr bwMode="auto">
          <a:xfrm>
            <a:off x="152400" y="404813"/>
            <a:ext cx="8991600"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lgn="ctr"/>
            <a:r>
              <a:rPr lang="fr-FR" sz="2800" b="1" i="1" u="sng">
                <a:cs typeface="Times New Roman" pitchFamily="18" charset="0"/>
              </a:rPr>
              <a:t> </a:t>
            </a:r>
            <a:r>
              <a:rPr lang="fr-FR" sz="3200" b="1" i="1" u="sng">
                <a:cs typeface="Times New Roman" pitchFamily="18" charset="0"/>
              </a:rPr>
              <a:t>La préparation</a:t>
            </a:r>
            <a:r>
              <a:rPr lang="fr-FR" sz="2400" b="1" i="1" u="sng">
                <a:latin typeface="Arial" charset="0"/>
              </a:rPr>
              <a:t> </a:t>
            </a:r>
          </a:p>
          <a:p>
            <a:pPr lvl="2" algn="ctr"/>
            <a:endParaRPr lang="fr-FR" sz="2400" b="1" i="1" u="sng">
              <a:latin typeface="Arial" charset="0"/>
            </a:endParaRPr>
          </a:p>
          <a:p>
            <a:pPr lvl="2" algn="just">
              <a:lnSpc>
                <a:spcPct val="30000"/>
              </a:lnSpc>
            </a:pPr>
            <a:endParaRPr lang="fr-FR" sz="2400" b="1" i="1">
              <a:latin typeface="Arial" charset="0"/>
            </a:endParaRPr>
          </a:p>
          <a:p>
            <a:pPr lvl="2" algn="just"/>
            <a:r>
              <a:rPr lang="fr-FR" sz="2600" b="1" i="1">
                <a:cs typeface="Times New Roman" pitchFamily="18" charset="0"/>
              </a:rPr>
              <a:t>Managers et collaborateurs  préparent cet entretien.</a:t>
            </a:r>
            <a:r>
              <a:rPr lang="fr-FR" sz="2400" b="1" i="1">
                <a:latin typeface="Arial" charset="0"/>
              </a:rPr>
              <a:t> </a:t>
            </a:r>
          </a:p>
          <a:p>
            <a:pPr lvl="2" algn="just">
              <a:lnSpc>
                <a:spcPct val="0"/>
              </a:lnSpc>
            </a:pPr>
            <a:endParaRPr lang="fr-FR" sz="2400" b="1" i="1">
              <a:latin typeface="Arial" charset="0"/>
            </a:endParaRPr>
          </a:p>
          <a:p>
            <a:pPr lvl="2" algn="just">
              <a:lnSpc>
                <a:spcPct val="0"/>
              </a:lnSpc>
            </a:pPr>
            <a:endParaRPr lang="fr-FR" sz="2400" b="1" i="1">
              <a:latin typeface="Arial" charset="0"/>
            </a:endParaRPr>
          </a:p>
          <a:p>
            <a:pPr>
              <a:lnSpc>
                <a:spcPct val="80000"/>
              </a:lnSpc>
            </a:pPr>
            <a:r>
              <a:rPr lang="fr-FR" sz="2800" b="1" i="1" u="sng">
                <a:cs typeface="Times New Roman" pitchFamily="18" charset="0"/>
              </a:rPr>
              <a:t>Côté manager :</a:t>
            </a:r>
            <a:r>
              <a:rPr lang="fr-FR" sz="2400">
                <a:cs typeface="Times New Roman" pitchFamily="18" charset="0"/>
              </a:rPr>
              <a:t> </a:t>
            </a:r>
            <a:br>
              <a:rPr lang="fr-FR" sz="2400">
                <a:cs typeface="Times New Roman" pitchFamily="18" charset="0"/>
              </a:rPr>
            </a:br>
            <a:endParaRPr lang="fr-FR" sz="2400">
              <a:cs typeface="Times New Roman" pitchFamily="18" charset="0"/>
            </a:endParaRPr>
          </a:p>
          <a:p>
            <a:pPr>
              <a:buFontTx/>
              <a:buChar char="•"/>
            </a:pPr>
            <a:r>
              <a:rPr lang="fr-FR" sz="2600" b="1" i="1">
                <a:cs typeface="Times New Roman" pitchFamily="18" charset="0"/>
              </a:rPr>
              <a:t> Planifier au moins 15 jours à l’avance les entretiens avec    </a:t>
            </a:r>
            <a:br>
              <a:rPr lang="fr-FR" sz="2600" b="1" i="1">
                <a:cs typeface="Times New Roman" pitchFamily="18" charset="0"/>
              </a:rPr>
            </a:br>
            <a:r>
              <a:rPr lang="fr-FR" sz="2600" b="1" i="1">
                <a:cs typeface="Times New Roman" pitchFamily="18" charset="0"/>
              </a:rPr>
              <a:t>   les collaborateurs,</a:t>
            </a:r>
          </a:p>
          <a:p>
            <a:pPr>
              <a:lnSpc>
                <a:spcPct val="20000"/>
              </a:lnSpc>
              <a:buFontTx/>
              <a:buChar char="•"/>
            </a:pPr>
            <a:endParaRPr lang="fr-FR" sz="2600" b="1" i="1">
              <a:cs typeface="Times New Roman" pitchFamily="18" charset="0"/>
            </a:endParaRPr>
          </a:p>
          <a:p>
            <a:pPr>
              <a:buFontTx/>
              <a:buChar char="•"/>
            </a:pPr>
            <a:r>
              <a:rPr lang="fr-FR" sz="2400" i="1">
                <a:cs typeface="Times New Roman" pitchFamily="18" charset="0"/>
              </a:rPr>
              <a:t> </a:t>
            </a:r>
            <a:r>
              <a:rPr lang="fr-FR" sz="2600" b="1" i="1">
                <a:cs typeface="Times New Roman" pitchFamily="18" charset="0"/>
              </a:rPr>
              <a:t>S’assurer que toutes les conditions sont réunies pour  le </a:t>
            </a:r>
            <a:br>
              <a:rPr lang="fr-FR" sz="2600" b="1" i="1">
                <a:cs typeface="Times New Roman" pitchFamily="18" charset="0"/>
              </a:rPr>
            </a:br>
            <a:r>
              <a:rPr lang="fr-FR" sz="2600" b="1" i="1">
                <a:cs typeface="Times New Roman" pitchFamily="18" charset="0"/>
              </a:rPr>
              <a:t>   bon déroulement de cet entretien,</a:t>
            </a:r>
          </a:p>
          <a:p>
            <a:pPr>
              <a:buFontTx/>
              <a:buChar char="•"/>
            </a:pPr>
            <a:r>
              <a:rPr lang="fr-FR" sz="2600" b="1" i="1">
                <a:cs typeface="Times New Roman" pitchFamily="18" charset="0"/>
              </a:rPr>
              <a:t> Prévoir un temps suffisant pour permettre d’établir le  </a:t>
            </a:r>
            <a:br>
              <a:rPr lang="fr-FR" sz="2600" b="1" i="1">
                <a:cs typeface="Times New Roman" pitchFamily="18" charset="0"/>
              </a:rPr>
            </a:br>
            <a:r>
              <a:rPr lang="fr-FR" sz="2600" b="1" i="1">
                <a:cs typeface="Times New Roman" pitchFamily="18" charset="0"/>
              </a:rPr>
              <a:t>   dialogue et examiner les contradictions éventuelles, </a:t>
            </a:r>
          </a:p>
          <a:p>
            <a:pPr>
              <a:buFontTx/>
              <a:buChar char="•"/>
            </a:pPr>
            <a:r>
              <a:rPr lang="fr-FR" sz="2600" b="1" i="1">
                <a:cs typeface="Times New Roman" pitchFamily="18" charset="0"/>
              </a:rPr>
              <a:t> Durant les entretiens périodiques, le  manager doit   </a:t>
            </a:r>
            <a:br>
              <a:rPr lang="fr-FR" sz="2600" b="1" i="1">
                <a:cs typeface="Times New Roman" pitchFamily="18" charset="0"/>
              </a:rPr>
            </a:br>
            <a:r>
              <a:rPr lang="fr-FR" sz="2600" b="1" i="1">
                <a:cs typeface="Times New Roman" pitchFamily="18" charset="0"/>
              </a:rPr>
              <a:t>   préparer un carnet de suivi des objectifs de chaque </a:t>
            </a:r>
            <a:br>
              <a:rPr lang="fr-FR" sz="2600" b="1" i="1">
                <a:cs typeface="Times New Roman" pitchFamily="18" charset="0"/>
              </a:rPr>
            </a:br>
            <a:r>
              <a:rPr lang="fr-FR" sz="2600" b="1" i="1">
                <a:cs typeface="Times New Roman" pitchFamily="18" charset="0"/>
              </a:rPr>
              <a:t>   collaborateur, étayé par des faits significatifs.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BE07FCB-92FD-45F5-94B4-5EE1099211D0}" type="datetime1">
              <a:rPr lang="fr-FR"/>
              <a:pPr eaLnBrk="1" hangingPunct="1"/>
              <a:t>17/09/2019</a:t>
            </a:fld>
            <a:endParaRPr lang="fr-FR" sz="1400" b="0" i="0"/>
          </a:p>
        </p:txBody>
      </p:sp>
      <p:sp>
        <p:nvSpPr>
          <p:cNvPr id="17408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408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2FF3389-38F6-4C65-9927-FF3F5213AA9A}" type="slidenum">
              <a:rPr lang="fr-FR" smtClean="0"/>
              <a:pPr eaLnBrk="1" hangingPunct="1"/>
              <a:t>153</a:t>
            </a:fld>
            <a:endParaRPr lang="fr-FR" smtClean="0"/>
          </a:p>
        </p:txBody>
      </p:sp>
      <p:sp>
        <p:nvSpPr>
          <p:cNvPr id="174085" name="Rectangle 2"/>
          <p:cNvSpPr>
            <a:spLocks noGrp="1" noChangeArrowheads="1"/>
          </p:cNvSpPr>
          <p:nvPr>
            <p:ph type="title"/>
          </p:nvPr>
        </p:nvSpPr>
        <p:spPr>
          <a:xfrm>
            <a:off x="685800" y="304800"/>
            <a:ext cx="7772400" cy="533400"/>
          </a:xfrm>
        </p:spPr>
        <p:txBody>
          <a:bodyPr/>
          <a:lstStyle/>
          <a:p>
            <a:pPr eaLnBrk="1" hangingPunct="1"/>
            <a:r>
              <a:rPr lang="fr-FR" sz="2800" b="1" i="1" u="sng" smtClean="0">
                <a:solidFill>
                  <a:schemeClr val="tx1"/>
                </a:solidFill>
                <a:cs typeface="Times New Roman" pitchFamily="18" charset="0"/>
              </a:rPr>
              <a:t/>
            </a:r>
            <a:br>
              <a:rPr lang="fr-FR" sz="2800" b="1" i="1" u="sng" smtClean="0">
                <a:solidFill>
                  <a:schemeClr val="tx1"/>
                </a:solidFill>
                <a:cs typeface="Times New Roman" pitchFamily="18" charset="0"/>
              </a:rPr>
            </a:br>
            <a:r>
              <a:rPr lang="fr-FR" sz="3200" b="1" i="1" u="sng" smtClean="0">
                <a:solidFill>
                  <a:schemeClr val="tx1"/>
                </a:solidFill>
                <a:cs typeface="Times New Roman" pitchFamily="18" charset="0"/>
              </a:rPr>
              <a:t>La préparation</a:t>
            </a:r>
            <a:r>
              <a:rPr lang="fr-FR" sz="2800" b="1" i="1" u="sng" smtClean="0">
                <a:solidFill>
                  <a:schemeClr val="tx1"/>
                </a:solidFill>
                <a:cs typeface="Times New Roman" pitchFamily="18" charset="0"/>
              </a:rPr>
              <a:t> : (suite)</a:t>
            </a:r>
            <a:br>
              <a:rPr lang="fr-FR" sz="2800" b="1" i="1" u="sng" smtClean="0">
                <a:solidFill>
                  <a:schemeClr val="tx1"/>
                </a:solidFill>
                <a:cs typeface="Times New Roman" pitchFamily="18" charset="0"/>
              </a:rPr>
            </a:br>
            <a:endParaRPr lang="fr-FR" sz="3200" i="1" smtClean="0">
              <a:latin typeface="Arial" charset="0"/>
            </a:endParaRPr>
          </a:p>
        </p:txBody>
      </p:sp>
      <p:sp>
        <p:nvSpPr>
          <p:cNvPr id="174086" name="Text Box 3"/>
          <p:cNvSpPr txBox="1">
            <a:spLocks noChangeArrowheads="1"/>
          </p:cNvSpPr>
          <p:nvPr/>
        </p:nvSpPr>
        <p:spPr bwMode="auto">
          <a:xfrm>
            <a:off x="76200" y="990600"/>
            <a:ext cx="90678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fr-FR" sz="2400" b="1">
                <a:latin typeface="Arial" charset="0"/>
              </a:rPr>
              <a:t> </a:t>
            </a:r>
            <a:r>
              <a:rPr lang="fr-FR" sz="2800" b="1" i="1" u="sng">
                <a:cs typeface="Times New Roman" pitchFamily="18" charset="0"/>
              </a:rPr>
              <a:t>Côté évalué :</a:t>
            </a:r>
            <a:r>
              <a:rPr lang="fr-FR" sz="2400" b="1">
                <a:latin typeface="Arial" charset="0"/>
              </a:rPr>
              <a:t> </a:t>
            </a:r>
          </a:p>
          <a:p>
            <a:pPr algn="just">
              <a:lnSpc>
                <a:spcPct val="10000"/>
              </a:lnSpc>
            </a:pPr>
            <a:endParaRPr lang="fr-FR" sz="2400" b="1">
              <a:latin typeface="Arial" charset="0"/>
            </a:endParaRPr>
          </a:p>
          <a:p>
            <a:pPr>
              <a:buFontTx/>
              <a:buChar char="•"/>
            </a:pPr>
            <a:r>
              <a:rPr lang="fr-FR" sz="2600" b="1" i="1">
                <a:cs typeface="Times New Roman" pitchFamily="18" charset="0"/>
              </a:rPr>
              <a:t>  L’évalué doit actualiser son carnet de bord personnel par  </a:t>
            </a:r>
            <a:br>
              <a:rPr lang="fr-FR" sz="2600" b="1" i="1">
                <a:cs typeface="Times New Roman" pitchFamily="18" charset="0"/>
              </a:rPr>
            </a:br>
            <a:r>
              <a:rPr lang="fr-FR" sz="2600" b="1" i="1">
                <a:cs typeface="Times New Roman" pitchFamily="18" charset="0"/>
              </a:rPr>
              <a:t>  des faits significatifs devant renseigner le manager sur la </a:t>
            </a:r>
            <a:br>
              <a:rPr lang="fr-FR" sz="2600" b="1" i="1">
                <a:cs typeface="Times New Roman" pitchFamily="18" charset="0"/>
              </a:rPr>
            </a:br>
            <a:r>
              <a:rPr lang="fr-FR" sz="2600" b="1" i="1">
                <a:cs typeface="Times New Roman" pitchFamily="18" charset="0"/>
              </a:rPr>
              <a:t>  qualité de réalisation de tel ou tel objectif, </a:t>
            </a:r>
          </a:p>
          <a:p>
            <a:pPr algn="just">
              <a:lnSpc>
                <a:spcPct val="10000"/>
              </a:lnSpc>
            </a:pPr>
            <a:r>
              <a:rPr lang="fr-FR" sz="2400" b="1" i="1">
                <a:latin typeface="Arial" charset="0"/>
              </a:rPr>
              <a:t>  </a:t>
            </a:r>
            <a:endParaRPr lang="fr-FR" sz="2400" i="1">
              <a:cs typeface="Times New Roman" pitchFamily="18" charset="0"/>
            </a:endParaRPr>
          </a:p>
          <a:p>
            <a:pPr>
              <a:lnSpc>
                <a:spcPct val="130000"/>
              </a:lnSpc>
              <a:buFontTx/>
              <a:buChar char="•"/>
            </a:pPr>
            <a:r>
              <a:rPr lang="fr-FR" sz="2400" b="1" i="1">
                <a:cs typeface="Times New Roman" pitchFamily="18" charset="0"/>
              </a:rPr>
              <a:t> </a:t>
            </a:r>
            <a:r>
              <a:rPr lang="fr-FR" sz="2600" b="1" i="1">
                <a:cs typeface="Times New Roman" pitchFamily="18" charset="0"/>
              </a:rPr>
              <a:t>L’évalué doit également rappeler, pour la période écoulée : </a:t>
            </a:r>
          </a:p>
          <a:p>
            <a:pPr>
              <a:lnSpc>
                <a:spcPct val="130000"/>
              </a:lnSpc>
            </a:pPr>
            <a:r>
              <a:rPr lang="fr-FR" sz="2600" b="1" i="1">
                <a:cs typeface="Times New Roman" pitchFamily="18" charset="0"/>
              </a:rPr>
              <a:t>     * les changements de l’environnement qui ont eu lieu,</a:t>
            </a:r>
          </a:p>
          <a:p>
            <a:r>
              <a:rPr lang="fr-FR" sz="2600" b="1" i="1">
                <a:cs typeface="Times New Roman" pitchFamily="18" charset="0"/>
              </a:rPr>
              <a:t>     * les initiatives prises pour dépasser certains obstacles,</a:t>
            </a:r>
          </a:p>
          <a:p>
            <a:r>
              <a:rPr lang="fr-FR" sz="2600" b="1" i="1">
                <a:cs typeface="Times New Roman" pitchFamily="18" charset="0"/>
              </a:rPr>
              <a:t>     * les attitudes de coopération avec d’autres services,</a:t>
            </a:r>
            <a:br>
              <a:rPr lang="fr-FR" sz="2600" b="1" i="1">
                <a:cs typeface="Times New Roman" pitchFamily="18" charset="0"/>
              </a:rPr>
            </a:br>
            <a:r>
              <a:rPr lang="fr-FR" sz="2600" b="1" i="1">
                <a:cs typeface="Times New Roman" pitchFamily="18" charset="0"/>
              </a:rPr>
              <a:t>     * les parts de responsabilité respectives pour les objectifs </a:t>
            </a:r>
            <a:br>
              <a:rPr lang="fr-FR" sz="2600" b="1" i="1">
                <a:cs typeface="Times New Roman" pitchFamily="18" charset="0"/>
              </a:rPr>
            </a:br>
            <a:r>
              <a:rPr lang="fr-FR" sz="2600" b="1" i="1">
                <a:cs typeface="Times New Roman" pitchFamily="18" charset="0"/>
              </a:rPr>
              <a:t>        de projets et ce, en matérialisant les observations sur papier,</a:t>
            </a:r>
          </a:p>
          <a:p>
            <a:pPr>
              <a:lnSpc>
                <a:spcPct val="140000"/>
              </a:lnSpc>
              <a:buFontTx/>
              <a:buChar char="•"/>
            </a:pPr>
            <a:r>
              <a:rPr lang="fr-FR" sz="2600" b="1" i="1">
                <a:cs typeface="Times New Roman" pitchFamily="18" charset="0"/>
              </a:rPr>
              <a:t> L’évalué doit préparer des propositions d’objectifs pour N +1, </a:t>
            </a:r>
          </a:p>
          <a:p>
            <a:pPr>
              <a:buFontTx/>
              <a:buChar char="•"/>
            </a:pPr>
            <a:r>
              <a:rPr lang="fr-FR" sz="2600" b="1" i="1">
                <a:latin typeface="Arial" charset="0"/>
              </a:rPr>
              <a:t> </a:t>
            </a:r>
            <a:r>
              <a:rPr lang="fr-FR" sz="2600" b="1" i="1">
                <a:cs typeface="Times New Roman" pitchFamily="18" charset="0"/>
              </a:rPr>
              <a:t>Il peut préparer les moyens matériels à  suggérer pour N+ 1.</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E394CA2-AF1D-4D75-8D44-58A594A3E359}" type="datetime1">
              <a:rPr lang="fr-FR"/>
              <a:pPr eaLnBrk="1" hangingPunct="1"/>
              <a:t>17/09/2019</a:t>
            </a:fld>
            <a:endParaRPr lang="fr-FR" sz="1400" b="0" i="0"/>
          </a:p>
        </p:txBody>
      </p:sp>
      <p:sp>
        <p:nvSpPr>
          <p:cNvPr id="17510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510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780BB91-5CF3-4D02-BC8B-2E9C5C418931}" type="slidenum">
              <a:rPr lang="fr-FR" smtClean="0"/>
              <a:pPr eaLnBrk="1" hangingPunct="1"/>
              <a:t>154</a:t>
            </a:fld>
            <a:endParaRPr lang="fr-FR" smtClean="0"/>
          </a:p>
        </p:txBody>
      </p:sp>
      <p:pic>
        <p:nvPicPr>
          <p:cNvPr id="175109"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100" y="1635125"/>
            <a:ext cx="7773988" cy="204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 Box 3"/>
          <p:cNvSpPr txBox="1">
            <a:spLocks noChangeArrowheads="1"/>
          </p:cNvSpPr>
          <p:nvPr/>
        </p:nvSpPr>
        <p:spPr bwMode="auto">
          <a:xfrm>
            <a:off x="1476375" y="2324100"/>
            <a:ext cx="610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400" b="1">
                <a:solidFill>
                  <a:schemeClr val="bg1"/>
                </a:solidFill>
                <a:latin typeface="Arial" charset="0"/>
                <a:cs typeface="Arial" charset="0"/>
              </a:rPr>
              <a:t>LES ETAPES DE L’ ENTRETIEN ANNUEL</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F584AB5-3925-4801-96C3-7DF0C574D55E}" type="datetime1">
              <a:rPr lang="fr-FR"/>
              <a:pPr eaLnBrk="1" hangingPunct="1"/>
              <a:t>17/09/2019</a:t>
            </a:fld>
            <a:endParaRPr lang="fr-FR" sz="1400" b="0" i="0"/>
          </a:p>
        </p:txBody>
      </p:sp>
      <p:sp>
        <p:nvSpPr>
          <p:cNvPr id="17613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613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C9C21B3-AA5F-42E2-B4A6-620151527BB9}" type="slidenum">
              <a:rPr lang="fr-FR" smtClean="0"/>
              <a:pPr eaLnBrk="1" hangingPunct="1"/>
              <a:t>155</a:t>
            </a:fld>
            <a:endParaRPr lang="fr-FR" smtClean="0"/>
          </a:p>
        </p:txBody>
      </p:sp>
      <p:sp>
        <p:nvSpPr>
          <p:cNvPr id="734210" name="Rectangle 2"/>
          <p:cNvSpPr>
            <a:spLocks noChangeArrowheads="1"/>
          </p:cNvSpPr>
          <p:nvPr>
            <p:ph type="body" sz="half" idx="1"/>
          </p:nvPr>
        </p:nvSpPr>
        <p:spPr bwMode="auto">
          <a:xfrm>
            <a:off x="323850" y="2276475"/>
            <a:ext cx="8604250" cy="208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eaLnBrk="1" hangingPunct="1"/>
            <a:r>
              <a:rPr lang="fr-FR" sz="2600" smtClean="0"/>
              <a:t>Se souvenir que le climat de l'entretien est primordial.  Il dépend beaucoup de l'attitude du manager  mais également de votre propre attitude.</a:t>
            </a:r>
          </a:p>
          <a:p>
            <a:pPr lvl="2" eaLnBrk="1" hangingPunct="1"/>
            <a:r>
              <a:rPr lang="fr-FR" sz="2600" smtClean="0"/>
              <a:t>Avoir une attitude d'ouverture, d'écoute  (même si nos opinions  sont différentes de celles du manager).</a:t>
            </a:r>
          </a:p>
        </p:txBody>
      </p:sp>
      <p:sp>
        <p:nvSpPr>
          <p:cNvPr id="734211" name="Rectangle 3"/>
          <p:cNvSpPr>
            <a:spLocks noChangeArrowheads="1"/>
          </p:cNvSpPr>
          <p:nvPr/>
        </p:nvSpPr>
        <p:spPr bwMode="auto">
          <a:xfrm>
            <a:off x="457200" y="4365625"/>
            <a:ext cx="822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fr-FR" sz="3000" b="1"/>
              <a:t>Sachez dire ce que vous pensez :</a:t>
            </a:r>
            <a:endParaRPr lang="fr-FR" sz="2700" b="1"/>
          </a:p>
          <a:p>
            <a:pPr marL="1143000" lvl="2" indent="-228600">
              <a:spcBef>
                <a:spcPct val="20000"/>
              </a:spcBef>
              <a:buFontTx/>
              <a:buChar char="•"/>
            </a:pPr>
            <a:r>
              <a:rPr lang="fr-FR" sz="2600"/>
              <a:t>De votre travail et de  vos performances,</a:t>
            </a:r>
          </a:p>
          <a:p>
            <a:pPr marL="1143000" lvl="2" indent="-228600">
              <a:spcBef>
                <a:spcPct val="20000"/>
              </a:spcBef>
              <a:buFontTx/>
              <a:buChar char="•"/>
            </a:pPr>
            <a:r>
              <a:rPr lang="fr-FR" sz="2600"/>
              <a:t>Des difficultés que vous rencontrez,</a:t>
            </a:r>
          </a:p>
          <a:p>
            <a:pPr marL="1143000" lvl="2" indent="-228600">
              <a:spcBef>
                <a:spcPct val="20000"/>
              </a:spcBef>
              <a:buFontTx/>
              <a:buChar char="•"/>
            </a:pPr>
            <a:r>
              <a:rPr lang="fr-FR" sz="2600"/>
              <a:t>Des points sur lesquels vous avez besoin d'aide </a:t>
            </a:r>
          </a:p>
        </p:txBody>
      </p:sp>
      <p:sp>
        <p:nvSpPr>
          <p:cNvPr id="734212" name="Rectangle 4"/>
          <p:cNvSpPr>
            <a:spLocks noChangeArrowheads="1"/>
          </p:cNvSpPr>
          <p:nvPr/>
        </p:nvSpPr>
        <p:spPr bwMode="auto">
          <a:xfrm>
            <a:off x="539750" y="1268413"/>
            <a:ext cx="8305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b="1">
                <a:solidFill>
                  <a:srgbClr val="009999"/>
                </a:solidFill>
              </a:rPr>
              <a:t>1</a:t>
            </a:r>
            <a:r>
              <a:rPr lang="fr-FR" sz="3200" b="1" baseline="30000">
                <a:solidFill>
                  <a:srgbClr val="009999"/>
                </a:solidFill>
              </a:rPr>
              <a:t>ère</a:t>
            </a:r>
            <a:r>
              <a:rPr lang="fr-FR" sz="3200" b="1">
                <a:solidFill>
                  <a:srgbClr val="009999"/>
                </a:solidFill>
              </a:rPr>
              <a:t> Phase : Votre évaluateur vous accueille</a:t>
            </a:r>
            <a:endParaRPr lang="fr-FR" sz="3200" b="1"/>
          </a:p>
          <a:p>
            <a:pPr marL="742950" lvl="1" indent="-285750">
              <a:lnSpc>
                <a:spcPct val="30000"/>
              </a:lnSpc>
              <a:spcBef>
                <a:spcPct val="50000"/>
              </a:spcBef>
              <a:buFontTx/>
              <a:buChar char="–"/>
            </a:pPr>
            <a:r>
              <a:rPr lang="fr-FR" sz="3000" b="1"/>
              <a:t>Créer un climat de détente</a:t>
            </a:r>
            <a:endParaRPr lang="fr-FR" sz="2800"/>
          </a:p>
        </p:txBody>
      </p:sp>
      <p:pic>
        <p:nvPicPr>
          <p:cNvPr id="176136"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4400" y="260350"/>
            <a:ext cx="7691438"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7" name="Text Box 6"/>
          <p:cNvSpPr txBox="1">
            <a:spLocks noChangeArrowheads="1"/>
          </p:cNvSpPr>
          <p:nvPr/>
        </p:nvSpPr>
        <p:spPr bwMode="auto">
          <a:xfrm>
            <a:off x="539750" y="404813"/>
            <a:ext cx="7993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3 PHASES DE L’ENTRETIEN </a:t>
            </a:r>
          </a:p>
          <a:p>
            <a:pPr algn="ctr"/>
            <a:r>
              <a:rPr lang="fr-FR" sz="2400" b="1">
                <a:solidFill>
                  <a:schemeClr val="bg1"/>
                </a:solidFill>
                <a:latin typeface="Arial" charset="0"/>
                <a:cs typeface="Arial" charset="0"/>
              </a:rPr>
              <a:t>D’EVALUATION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42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42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34210">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34211"/>
                                        </p:tgtEl>
                                        <p:attrNameLst>
                                          <p:attrName>style.visibility</p:attrName>
                                        </p:attrNameLst>
                                      </p:cBhvr>
                                      <p:to>
                                        <p:strVal val="visible"/>
                                      </p:to>
                                    </p:set>
                                    <p:anim calcmode="lin" valueType="num">
                                      <p:cBhvr additive="base">
                                        <p:cTn id="21" dur="500" fill="hold"/>
                                        <p:tgtEl>
                                          <p:spTgt spid="734211"/>
                                        </p:tgtEl>
                                        <p:attrNameLst>
                                          <p:attrName>ppt_x</p:attrName>
                                        </p:attrNameLst>
                                      </p:cBhvr>
                                      <p:tavLst>
                                        <p:tav tm="0">
                                          <p:val>
                                            <p:strVal val="#ppt_x"/>
                                          </p:val>
                                        </p:tav>
                                        <p:tav tm="100000">
                                          <p:val>
                                            <p:strVal val="#ppt_x"/>
                                          </p:val>
                                        </p:tav>
                                      </p:tavLst>
                                    </p:anim>
                                    <p:anim calcmode="lin" valueType="num">
                                      <p:cBhvr additive="base">
                                        <p:cTn id="22" dur="500" fill="hold"/>
                                        <p:tgtEl>
                                          <p:spTgt spid="734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0" grpId="0" build="p" autoUpdateAnimBg="0"/>
      <p:bldP spid="734211" grpId="0" autoUpdateAnimBg="0"/>
      <p:bldP spid="734212" grpId="0" build="p" bldLvl="2"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0BEA3E-9C15-47A7-ADE9-4D24CF98E386}" type="datetime1">
              <a:rPr lang="fr-FR"/>
              <a:pPr eaLnBrk="1" hangingPunct="1"/>
              <a:t>17/09/2019</a:t>
            </a:fld>
            <a:endParaRPr lang="fr-FR" sz="1400" b="0" i="0"/>
          </a:p>
        </p:txBody>
      </p:sp>
      <p:sp>
        <p:nvSpPr>
          <p:cNvPr id="17715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715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E1E0DA4-5121-45F1-918A-D0200550307B}" type="slidenum">
              <a:rPr lang="fr-FR" smtClean="0"/>
              <a:pPr eaLnBrk="1" hangingPunct="1"/>
              <a:t>156</a:t>
            </a:fld>
            <a:endParaRPr lang="fr-FR" smtClean="0"/>
          </a:p>
        </p:txBody>
      </p:sp>
      <p:sp>
        <p:nvSpPr>
          <p:cNvPr id="177157" name="Rectangle 2"/>
          <p:cNvSpPr>
            <a:spLocks noGrp="1" noChangeArrowheads="1"/>
          </p:cNvSpPr>
          <p:nvPr>
            <p:ph type="title"/>
          </p:nvPr>
        </p:nvSpPr>
        <p:spPr>
          <a:xfrm>
            <a:off x="685800" y="150813"/>
            <a:ext cx="7772400" cy="685800"/>
          </a:xfrm>
        </p:spPr>
        <p:txBody>
          <a:bodyPr/>
          <a:lstStyle/>
          <a:p>
            <a:pPr eaLnBrk="1" hangingPunct="1"/>
            <a:r>
              <a:rPr lang="fr-FR" sz="3200" b="1" i="1" u="sng" smtClean="0">
                <a:solidFill>
                  <a:schemeClr val="tx1"/>
                </a:solidFill>
                <a:cs typeface="Times New Roman" pitchFamily="18" charset="0"/>
              </a:rPr>
              <a:t>L’Accueil</a:t>
            </a:r>
            <a:endParaRPr lang="fr-FR" sz="3200" b="1" smtClean="0">
              <a:latin typeface="Arial" charset="0"/>
            </a:endParaRPr>
          </a:p>
        </p:txBody>
      </p:sp>
      <p:sp>
        <p:nvSpPr>
          <p:cNvPr id="177158" name="Text Box 3"/>
          <p:cNvSpPr txBox="1">
            <a:spLocks noChangeArrowheads="1"/>
          </p:cNvSpPr>
          <p:nvPr/>
        </p:nvSpPr>
        <p:spPr bwMode="auto">
          <a:xfrm>
            <a:off x="76200" y="863600"/>
            <a:ext cx="9067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110000"/>
              </a:lnSpc>
            </a:pPr>
            <a:r>
              <a:rPr lang="fr-FR" sz="2400" b="1">
                <a:latin typeface="Arial" charset="0"/>
              </a:rPr>
              <a:t>	</a:t>
            </a:r>
            <a:r>
              <a:rPr lang="fr-FR" sz="2600" b="1" i="1">
                <a:cs typeface="Times New Roman" pitchFamily="18" charset="0"/>
              </a:rPr>
              <a:t>Les premières minutes d’une entretien d ’évaluation  sont capitales et pèsent énormément sur la suite  de l’entretien. Pour ce faire les conditions suivantes  sont nécessaires, à réunir, avant de s’engager dans un entretien :</a:t>
            </a:r>
          </a:p>
          <a:p>
            <a:pPr>
              <a:lnSpc>
                <a:spcPct val="120000"/>
              </a:lnSpc>
            </a:pPr>
            <a:r>
              <a:rPr lang="fr-FR" sz="2600" b="1" i="1">
                <a:cs typeface="Times New Roman" pitchFamily="18" charset="0"/>
              </a:rPr>
              <a:t>1- Choisir  un lieu calme et protégez –vous des  interruptions ,</a:t>
            </a:r>
          </a:p>
          <a:p>
            <a:pPr>
              <a:lnSpc>
                <a:spcPct val="120000"/>
              </a:lnSpc>
            </a:pPr>
            <a:r>
              <a:rPr lang="fr-FR" sz="2600" b="1" i="1">
                <a:cs typeface="Times New Roman" pitchFamily="18" charset="0"/>
              </a:rPr>
              <a:t>2- S’assurer que chacun est confortablement installé </a:t>
            </a:r>
            <a:r>
              <a:rPr lang="fr-FR" sz="2000" b="1" i="1">
                <a:cs typeface="Times New Roman" pitchFamily="18" charset="0"/>
              </a:rPr>
              <a:t>(prise de notes)</a:t>
            </a:r>
            <a:r>
              <a:rPr lang="fr-FR" sz="2600" b="1" i="1">
                <a:cs typeface="Times New Roman" pitchFamily="18" charset="0"/>
              </a:rPr>
              <a:t>  </a:t>
            </a:r>
            <a:br>
              <a:rPr lang="fr-FR" sz="2600" b="1" i="1">
                <a:cs typeface="Times New Roman" pitchFamily="18" charset="0"/>
              </a:rPr>
            </a:br>
            <a:r>
              <a:rPr lang="fr-FR" sz="2600" b="1" i="1">
                <a:cs typeface="Times New Roman" pitchFamily="18" charset="0"/>
              </a:rPr>
              <a:t>3- S’assurer que les conditions psychologiques et logistiques sont        </a:t>
            </a:r>
            <a:br>
              <a:rPr lang="fr-FR" sz="2600" b="1" i="1">
                <a:cs typeface="Times New Roman" pitchFamily="18" charset="0"/>
              </a:rPr>
            </a:br>
            <a:r>
              <a:rPr lang="fr-FR" sz="2600" b="1" i="1">
                <a:cs typeface="Times New Roman" pitchFamily="18" charset="0"/>
              </a:rPr>
              <a:t>     bien réunies,</a:t>
            </a:r>
          </a:p>
          <a:p>
            <a:pPr>
              <a:lnSpc>
                <a:spcPct val="120000"/>
              </a:lnSpc>
            </a:pPr>
            <a:r>
              <a:rPr lang="fr-FR" sz="2600" b="1" i="1">
                <a:cs typeface="Times New Roman" pitchFamily="18" charset="0"/>
              </a:rPr>
              <a:t> 4 - Rappeler les règles du jeu </a:t>
            </a:r>
            <a:r>
              <a:rPr lang="fr-FR" sz="2200" b="1" i="1">
                <a:cs typeface="Times New Roman" pitchFamily="18" charset="0"/>
              </a:rPr>
              <a:t>( plan, transparence, communication…)</a:t>
            </a:r>
            <a:r>
              <a:rPr lang="fr-FR" sz="2600" b="1" i="1">
                <a:cs typeface="Times New Roman" pitchFamily="18" charset="0"/>
              </a:rPr>
              <a:t> </a:t>
            </a:r>
          </a:p>
          <a:p>
            <a:pPr>
              <a:lnSpc>
                <a:spcPct val="120000"/>
              </a:lnSpc>
            </a:pPr>
            <a:r>
              <a:rPr lang="fr-FR" sz="2600" b="1" i="1">
                <a:cs typeface="Times New Roman" pitchFamily="18" charset="0"/>
              </a:rPr>
              <a:t> 5 - Utiliser un temps personnel :  je, tu, nous </a:t>
            </a:r>
          </a:p>
          <a:p>
            <a:pPr>
              <a:lnSpc>
                <a:spcPct val="120000"/>
              </a:lnSpc>
            </a:pPr>
            <a:r>
              <a:rPr lang="fr-FR" sz="2600" b="1" i="1">
                <a:cs typeface="Times New Roman" pitchFamily="18" charset="0"/>
              </a:rPr>
              <a:t> 6 - Donner le plan de l’entretien : année N, année N+1   </a:t>
            </a:r>
            <a:r>
              <a:rPr lang="fr-FR" sz="2400" b="1">
                <a:latin typeface="Arial" charset="0"/>
              </a:rPr>
              <a:t>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41A03AB-A3DE-44E0-9792-BE36D5ADAB38}" type="datetime1">
              <a:rPr lang="fr-FR"/>
              <a:pPr eaLnBrk="1" hangingPunct="1"/>
              <a:t>17/09/2019</a:t>
            </a:fld>
            <a:endParaRPr lang="fr-FR" sz="1400" b="0" i="0"/>
          </a:p>
        </p:txBody>
      </p:sp>
      <p:sp>
        <p:nvSpPr>
          <p:cNvPr id="17817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818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B1359DD-E7E1-45A5-97BC-04ECB44989A8}" type="slidenum">
              <a:rPr lang="fr-FR" smtClean="0"/>
              <a:pPr eaLnBrk="1" hangingPunct="1"/>
              <a:t>157</a:t>
            </a:fld>
            <a:endParaRPr lang="fr-FR" smtClean="0"/>
          </a:p>
        </p:txBody>
      </p:sp>
      <p:sp>
        <p:nvSpPr>
          <p:cNvPr id="735234" name="Rectangle 2"/>
          <p:cNvSpPr>
            <a:spLocks noChangeArrowheads="1"/>
          </p:cNvSpPr>
          <p:nvPr/>
        </p:nvSpPr>
        <p:spPr bwMode="auto">
          <a:xfrm>
            <a:off x="0" y="1341438"/>
            <a:ext cx="905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b="1">
                <a:solidFill>
                  <a:srgbClr val="009999"/>
                </a:solidFill>
              </a:rPr>
              <a:t>2</a:t>
            </a:r>
            <a:r>
              <a:rPr lang="fr-FR" sz="3200" b="1" baseline="30000">
                <a:solidFill>
                  <a:srgbClr val="009999"/>
                </a:solidFill>
              </a:rPr>
              <a:t>ème</a:t>
            </a:r>
            <a:r>
              <a:rPr lang="fr-FR" sz="3200" b="1">
                <a:solidFill>
                  <a:srgbClr val="009999"/>
                </a:solidFill>
              </a:rPr>
              <a:t> Phase : Travailler sur les finalités de l’E.A</a:t>
            </a:r>
            <a:endParaRPr lang="fr-FR" sz="3200"/>
          </a:p>
        </p:txBody>
      </p:sp>
      <p:sp>
        <p:nvSpPr>
          <p:cNvPr id="735235" name="Rectangle 3"/>
          <p:cNvSpPr>
            <a:spLocks noChangeArrowheads="1"/>
          </p:cNvSpPr>
          <p:nvPr/>
        </p:nvSpPr>
        <p:spPr bwMode="auto">
          <a:xfrm>
            <a:off x="-252413" y="1916113"/>
            <a:ext cx="999172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80000"/>
              </a:lnSpc>
              <a:spcBef>
                <a:spcPct val="20000"/>
              </a:spcBef>
              <a:buFontTx/>
              <a:buChar char="–"/>
            </a:pPr>
            <a:r>
              <a:rPr lang="fr-FR" sz="2700" b="1"/>
              <a:t>Essayez de préciser certains points :</a:t>
            </a:r>
            <a:endParaRPr lang="fr-FR" sz="2700"/>
          </a:p>
          <a:p>
            <a:pPr marL="1162050" lvl="2" indent="-228600">
              <a:lnSpc>
                <a:spcPct val="80000"/>
              </a:lnSpc>
              <a:spcBef>
                <a:spcPct val="20000"/>
              </a:spcBef>
              <a:buFontTx/>
              <a:buChar char="•"/>
            </a:pPr>
            <a:r>
              <a:rPr lang="fr-FR" sz="2600"/>
              <a:t>Quelles causes vous attribuez à certaines difficultés, </a:t>
            </a:r>
          </a:p>
          <a:p>
            <a:pPr marL="1162050" lvl="2" indent="-228600">
              <a:lnSpc>
                <a:spcPct val="80000"/>
              </a:lnSpc>
              <a:spcBef>
                <a:spcPct val="20000"/>
              </a:spcBef>
              <a:buFontTx/>
              <a:buChar char="•"/>
            </a:pPr>
            <a:r>
              <a:rPr lang="fr-FR" sz="2600"/>
              <a:t>Comment vous essayez déjà de les solutionner ,</a:t>
            </a:r>
          </a:p>
          <a:p>
            <a:pPr marL="1162050" lvl="2" indent="-228600">
              <a:lnSpc>
                <a:spcPct val="80000"/>
              </a:lnSpc>
              <a:spcBef>
                <a:spcPct val="20000"/>
              </a:spcBef>
              <a:buFontTx/>
              <a:buChar char="•"/>
            </a:pPr>
            <a:r>
              <a:rPr lang="fr-FR" sz="2600"/>
              <a:t>Quelles solutions et quels remèdes vous envisagez à l’avenir</a:t>
            </a:r>
          </a:p>
        </p:txBody>
      </p:sp>
      <p:sp>
        <p:nvSpPr>
          <p:cNvPr id="735236" name="Rectangle 4"/>
          <p:cNvSpPr>
            <a:spLocks noChangeArrowheads="1"/>
          </p:cNvSpPr>
          <p:nvPr/>
        </p:nvSpPr>
        <p:spPr bwMode="auto">
          <a:xfrm>
            <a:off x="-180975" y="3502025"/>
            <a:ext cx="98075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90000"/>
              </a:lnSpc>
              <a:spcBef>
                <a:spcPct val="20000"/>
              </a:spcBef>
              <a:buFontTx/>
              <a:buChar char="–"/>
            </a:pPr>
            <a:r>
              <a:rPr lang="fr-FR" sz="2700"/>
              <a:t>S'efforcer de ne rapporter que des faits concrets, indiscutables.</a:t>
            </a:r>
          </a:p>
          <a:p>
            <a:pPr marL="742950" lvl="1" indent="-285750">
              <a:lnSpc>
                <a:spcPct val="90000"/>
              </a:lnSpc>
              <a:spcBef>
                <a:spcPct val="20000"/>
              </a:spcBef>
              <a:buFontTx/>
              <a:buChar char="–"/>
            </a:pPr>
            <a:r>
              <a:rPr lang="fr-FR" sz="2700"/>
              <a:t>Ne pas parler que du positif, évoquer également les points négatifs.</a:t>
            </a:r>
          </a:p>
          <a:p>
            <a:pPr marL="742950" lvl="1" indent="-285750">
              <a:lnSpc>
                <a:spcPct val="90000"/>
              </a:lnSpc>
              <a:spcBef>
                <a:spcPct val="20000"/>
              </a:spcBef>
              <a:buFontTx/>
              <a:buChar char="–"/>
            </a:pPr>
            <a:r>
              <a:rPr lang="fr-FR" sz="2700"/>
              <a:t>Rechercher ensemble les solutions et actions :        perfectionnement, missions nouvelles, modification dans l'organisation et les règles de fonctionnement, objectifs réalisables, etc.</a:t>
            </a:r>
          </a:p>
        </p:txBody>
      </p:sp>
      <p:pic>
        <p:nvPicPr>
          <p:cNvPr id="178184"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888" y="115888"/>
            <a:ext cx="6931025" cy="113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5" name="Text Box 6"/>
          <p:cNvSpPr txBox="1">
            <a:spLocks noChangeArrowheads="1"/>
          </p:cNvSpPr>
          <p:nvPr/>
        </p:nvSpPr>
        <p:spPr bwMode="auto">
          <a:xfrm>
            <a:off x="539750" y="3333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3 PHASES DE L’ENTRETIEN </a:t>
            </a:r>
          </a:p>
          <a:p>
            <a:pPr algn="ctr"/>
            <a:r>
              <a:rPr lang="fr-FR" sz="2400" b="1">
                <a:solidFill>
                  <a:schemeClr val="bg1"/>
                </a:solidFill>
                <a:latin typeface="Arial" charset="0"/>
                <a:cs typeface="Arial" charset="0"/>
              </a:rPr>
              <a:t>D’EVALUATION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52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52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35236">
                                            <p:txEl>
                                              <p:pRg st="0" end="0"/>
                                            </p:txEl>
                                          </p:spTgt>
                                        </p:tgtEl>
                                        <p:attrNameLst>
                                          <p:attrName>style.visibility</p:attrName>
                                        </p:attrNameLst>
                                      </p:cBhvr>
                                      <p:to>
                                        <p:strVal val="visible"/>
                                      </p:to>
                                    </p:set>
                                    <p:animEffect transition="in" filter="wipe(up)">
                                      <p:cBhvr>
                                        <p:cTn id="15" dur="500"/>
                                        <p:tgtEl>
                                          <p:spTgt spid="73523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35236">
                                            <p:txEl>
                                              <p:pRg st="1" end="1"/>
                                            </p:txEl>
                                          </p:spTgt>
                                        </p:tgtEl>
                                        <p:attrNameLst>
                                          <p:attrName>style.visibility</p:attrName>
                                        </p:attrNameLst>
                                      </p:cBhvr>
                                      <p:to>
                                        <p:strVal val="visible"/>
                                      </p:to>
                                    </p:set>
                                    <p:animEffect transition="in" filter="wipe(up)">
                                      <p:cBhvr>
                                        <p:cTn id="20" dur="500"/>
                                        <p:tgtEl>
                                          <p:spTgt spid="73523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35236">
                                            <p:txEl>
                                              <p:pRg st="2" end="2"/>
                                            </p:txEl>
                                          </p:spTgt>
                                        </p:tgtEl>
                                        <p:attrNameLst>
                                          <p:attrName>style.visibility</p:attrName>
                                        </p:attrNameLst>
                                      </p:cBhvr>
                                      <p:to>
                                        <p:strVal val="visible"/>
                                      </p:to>
                                    </p:set>
                                    <p:animEffect transition="in" filter="wipe(up)">
                                      <p:cBhvr>
                                        <p:cTn id="25" dur="500"/>
                                        <p:tgtEl>
                                          <p:spTgt spid="735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4" grpId="0" autoUpdateAnimBg="0"/>
      <p:bldP spid="735235" grpId="0" autoUpdateAnimBg="0"/>
      <p:bldP spid="735236" grpId="0" build="p" bldLvl="2"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9500A3B-54DC-4F8C-A95D-5F86F8874960}" type="datetime1">
              <a:rPr lang="fr-FR"/>
              <a:pPr eaLnBrk="1" hangingPunct="1"/>
              <a:t>17/09/2019</a:t>
            </a:fld>
            <a:endParaRPr lang="fr-FR" sz="1400" b="0" i="0"/>
          </a:p>
        </p:txBody>
      </p:sp>
      <p:sp>
        <p:nvSpPr>
          <p:cNvPr id="17920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7920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8F3B31E-FE56-4B6D-9C5B-36B839CFE32B}" type="slidenum">
              <a:rPr lang="fr-FR" smtClean="0"/>
              <a:pPr eaLnBrk="1" hangingPunct="1"/>
              <a:t>158</a:t>
            </a:fld>
            <a:endParaRPr lang="fr-FR" smtClean="0"/>
          </a:p>
        </p:txBody>
      </p:sp>
      <p:sp>
        <p:nvSpPr>
          <p:cNvPr id="179205" name="Rectangle 2"/>
          <p:cNvSpPr>
            <a:spLocks noGrp="1" noChangeArrowheads="1"/>
          </p:cNvSpPr>
          <p:nvPr>
            <p:ph type="title"/>
          </p:nvPr>
        </p:nvSpPr>
        <p:spPr>
          <a:xfrm>
            <a:off x="304800" y="152400"/>
            <a:ext cx="8610600" cy="1143000"/>
          </a:xfrm>
        </p:spPr>
        <p:txBody>
          <a:bodyPr/>
          <a:lstStyle/>
          <a:p>
            <a:pPr eaLnBrk="1" hangingPunct="1"/>
            <a:r>
              <a:rPr lang="fr-FR" sz="2800" b="1" i="1" u="sng" smtClean="0">
                <a:solidFill>
                  <a:schemeClr val="tx1"/>
                </a:solidFill>
                <a:cs typeface="Times New Roman" pitchFamily="18" charset="0"/>
              </a:rPr>
              <a:t> Déroulement de l ’entretien annuel</a:t>
            </a:r>
            <a:endParaRPr lang="fr-FR" b="1" smtClean="0">
              <a:latin typeface="Arial" charset="0"/>
            </a:endParaRPr>
          </a:p>
        </p:txBody>
      </p:sp>
      <p:sp>
        <p:nvSpPr>
          <p:cNvPr id="179206" name="Text Box 3"/>
          <p:cNvSpPr txBox="1">
            <a:spLocks noChangeArrowheads="1"/>
          </p:cNvSpPr>
          <p:nvPr/>
        </p:nvSpPr>
        <p:spPr bwMode="auto">
          <a:xfrm>
            <a:off x="152400" y="1447800"/>
            <a:ext cx="89154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r>
              <a:rPr lang="fr-FR" sz="2800" b="1" i="1" u="sng">
                <a:cs typeface="Times New Roman" pitchFamily="18" charset="0"/>
              </a:rPr>
              <a:t>Pour l’année écoulée (N):</a:t>
            </a:r>
          </a:p>
          <a:p>
            <a:pPr>
              <a:lnSpc>
                <a:spcPct val="140000"/>
              </a:lnSpc>
            </a:pPr>
            <a:endParaRPr lang="fr-FR" sz="2600" b="1" i="1">
              <a:cs typeface="Times New Roman" pitchFamily="18" charset="0"/>
            </a:endParaRPr>
          </a:p>
          <a:p>
            <a:pPr>
              <a:lnSpc>
                <a:spcPct val="170000"/>
              </a:lnSpc>
            </a:pPr>
            <a:r>
              <a:rPr lang="fr-FR" sz="2600" b="1" i="1">
                <a:cs typeface="Times New Roman" pitchFamily="18" charset="0"/>
              </a:rPr>
              <a:t>1. Évaluation des objectifs fixés de l’année N, </a:t>
            </a:r>
          </a:p>
          <a:p>
            <a:pPr>
              <a:lnSpc>
                <a:spcPct val="170000"/>
              </a:lnSpc>
            </a:pPr>
            <a:r>
              <a:rPr lang="fr-FR" sz="2600" b="1" i="1">
                <a:cs typeface="Times New Roman" pitchFamily="18" charset="0"/>
              </a:rPr>
              <a:t>2. Évaluation  des compétences critiques liées au poste</a:t>
            </a:r>
          </a:p>
          <a:p>
            <a:pPr>
              <a:lnSpc>
                <a:spcPct val="170000"/>
              </a:lnSpc>
            </a:pPr>
            <a:r>
              <a:rPr lang="fr-FR" sz="2600" b="1" i="1">
                <a:cs typeface="Times New Roman" pitchFamily="18" charset="0"/>
              </a:rPr>
              <a:t>3. Bilan et évaluation des formations réalisées,</a:t>
            </a:r>
          </a:p>
          <a:p>
            <a:pPr>
              <a:lnSpc>
                <a:spcPct val="170000"/>
              </a:lnSpc>
            </a:pPr>
            <a:r>
              <a:rPr lang="fr-FR" sz="2600" b="1" i="1">
                <a:cs typeface="Times New Roman" pitchFamily="18" charset="0"/>
              </a:rPr>
              <a:t>4. Renseignement du volet souhaits d ’évolution  de carrière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CD061D3-E2E8-46DE-BB3C-0ADDF011C64E}" type="datetime1">
              <a:rPr lang="fr-FR"/>
              <a:pPr eaLnBrk="1" hangingPunct="1"/>
              <a:t>17/09/2019</a:t>
            </a:fld>
            <a:endParaRPr lang="fr-FR" sz="1400" b="0" i="0"/>
          </a:p>
        </p:txBody>
      </p:sp>
      <p:sp>
        <p:nvSpPr>
          <p:cNvPr id="18022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022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3379EAD-6EFF-47DB-9BC5-3905A2CE8EA6}" type="slidenum">
              <a:rPr lang="fr-FR" smtClean="0"/>
              <a:pPr eaLnBrk="1" hangingPunct="1"/>
              <a:t>159</a:t>
            </a:fld>
            <a:endParaRPr lang="fr-FR" smtClean="0"/>
          </a:p>
        </p:txBody>
      </p:sp>
      <p:sp>
        <p:nvSpPr>
          <p:cNvPr id="180229" name="Text Box 2"/>
          <p:cNvSpPr txBox="1">
            <a:spLocks noChangeArrowheads="1"/>
          </p:cNvSpPr>
          <p:nvPr/>
        </p:nvSpPr>
        <p:spPr bwMode="auto">
          <a:xfrm>
            <a:off x="304800" y="685800"/>
            <a:ext cx="86106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400" b="1">
                <a:latin typeface="Arial" charset="0"/>
              </a:rPr>
              <a:t> </a:t>
            </a:r>
            <a:r>
              <a:rPr lang="fr-FR" sz="2800" b="1" i="1" u="sng">
                <a:cs typeface="Times New Roman" pitchFamily="18" charset="0"/>
              </a:rPr>
              <a:t>Pour l’année prochaine (N+1) :</a:t>
            </a:r>
            <a:endParaRPr lang="fr-FR" sz="2800" i="1" u="sng">
              <a:latin typeface="Arial" charset="0"/>
            </a:endParaRPr>
          </a:p>
          <a:p>
            <a:pPr lvl="2"/>
            <a:endParaRPr lang="fr-FR" sz="2800" i="1" u="sng">
              <a:latin typeface="Arial" charset="0"/>
            </a:endParaRPr>
          </a:p>
          <a:p>
            <a:pPr>
              <a:lnSpc>
                <a:spcPct val="140000"/>
              </a:lnSpc>
            </a:pPr>
            <a:r>
              <a:rPr lang="fr-FR" sz="2600" b="1" i="1">
                <a:cs typeface="Times New Roman" pitchFamily="18" charset="0"/>
              </a:rPr>
              <a:t>1. Fixation des objectifs  pour l’année prochaine,</a:t>
            </a:r>
          </a:p>
          <a:p>
            <a:pPr>
              <a:lnSpc>
                <a:spcPct val="140000"/>
              </a:lnSpc>
            </a:pPr>
            <a:r>
              <a:rPr lang="fr-FR" sz="2600" b="1" i="1">
                <a:cs typeface="Times New Roman" pitchFamily="18" charset="0"/>
              </a:rPr>
              <a:t>2. Pondération des objectifs fixés,</a:t>
            </a:r>
          </a:p>
          <a:p>
            <a:pPr>
              <a:lnSpc>
                <a:spcPct val="140000"/>
              </a:lnSpc>
            </a:pPr>
            <a:r>
              <a:rPr lang="fr-FR" sz="2600" b="1" i="1">
                <a:cs typeface="Times New Roman" pitchFamily="18" charset="0"/>
              </a:rPr>
              <a:t>3. Définition des compétences critiques à évaluer en N+1,</a:t>
            </a:r>
          </a:p>
          <a:p>
            <a:pPr>
              <a:lnSpc>
                <a:spcPct val="140000"/>
              </a:lnSpc>
            </a:pPr>
            <a:r>
              <a:rPr lang="fr-FR" sz="2600" b="1" i="1">
                <a:cs typeface="Times New Roman" pitchFamily="18" charset="0"/>
              </a:rPr>
              <a:t>4. Définition des besoins en formation nécessaires à la      </a:t>
            </a:r>
            <a:br>
              <a:rPr lang="fr-FR" sz="2600" b="1" i="1">
                <a:cs typeface="Times New Roman" pitchFamily="18" charset="0"/>
              </a:rPr>
            </a:br>
            <a:r>
              <a:rPr lang="fr-FR" sz="2600" b="1" i="1">
                <a:cs typeface="Times New Roman" pitchFamily="18" charset="0"/>
              </a:rPr>
              <a:t>    réalisation des objectifs fixés,</a:t>
            </a:r>
          </a:p>
          <a:p>
            <a:pPr>
              <a:lnSpc>
                <a:spcPct val="140000"/>
              </a:lnSpc>
            </a:pPr>
            <a:r>
              <a:rPr lang="fr-FR" sz="2600" b="1" i="1">
                <a:cs typeface="Times New Roman" pitchFamily="18" charset="0"/>
              </a:rPr>
              <a:t>5. Commentaire sur le déroulement de l ’entretien,</a:t>
            </a:r>
          </a:p>
          <a:p>
            <a:pPr>
              <a:lnSpc>
                <a:spcPct val="140000"/>
              </a:lnSpc>
            </a:pPr>
            <a:r>
              <a:rPr lang="fr-FR" sz="2600" b="1" i="1">
                <a:cs typeface="Times New Roman" pitchFamily="18" charset="0"/>
              </a:rPr>
              <a:t>6. Formalisation du contrat d’engagement par la signature   </a:t>
            </a:r>
            <a:br>
              <a:rPr lang="fr-FR" sz="2600" b="1" i="1">
                <a:cs typeface="Times New Roman" pitchFamily="18" charset="0"/>
              </a:rPr>
            </a:br>
            <a:r>
              <a:rPr lang="fr-FR" sz="2600" b="1" i="1">
                <a:cs typeface="Times New Roman" pitchFamily="18" charset="0"/>
              </a:rPr>
              <a:t>    conjointe du support d’évaluation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59FBAB2-0E93-4DD6-B797-648DDFDF311B}" type="datetime1">
              <a:rPr lang="fr-FR"/>
              <a:pPr eaLnBrk="1" hangingPunct="1"/>
              <a:t>17/09/2019</a:t>
            </a:fld>
            <a:endParaRPr lang="fr-FR" sz="1400" b="0" i="0"/>
          </a:p>
        </p:txBody>
      </p:sp>
      <p:sp>
        <p:nvSpPr>
          <p:cNvPr id="3686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686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3775332-94F3-448C-A923-5E0271E39F7E}" type="slidenum">
              <a:rPr lang="fr-FR" smtClean="0"/>
              <a:pPr eaLnBrk="1" hangingPunct="1"/>
              <a:t>16</a:t>
            </a:fld>
            <a:endParaRPr lang="fr-FR" smtClean="0"/>
          </a:p>
        </p:txBody>
      </p:sp>
      <p:sp>
        <p:nvSpPr>
          <p:cNvPr id="36869" name="Text Box 2"/>
          <p:cNvSpPr txBox="1">
            <a:spLocks noChangeArrowheads="1"/>
          </p:cNvSpPr>
          <p:nvPr/>
        </p:nvSpPr>
        <p:spPr bwMode="auto">
          <a:xfrm>
            <a:off x="228600" y="395288"/>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a:t>			</a:t>
            </a:r>
            <a:r>
              <a:rPr lang="fr-FR" sz="2800" b="1" i="1" u="sng"/>
              <a:t>MISSION DE LA DRH</a:t>
            </a:r>
          </a:p>
        </p:txBody>
      </p:sp>
      <p:sp>
        <p:nvSpPr>
          <p:cNvPr id="36870" name="Text Box 3"/>
          <p:cNvSpPr txBox="1">
            <a:spLocks noChangeArrowheads="1"/>
          </p:cNvSpPr>
          <p:nvPr/>
        </p:nvSpPr>
        <p:spPr bwMode="auto">
          <a:xfrm>
            <a:off x="152400" y="1219200"/>
            <a:ext cx="8839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t>*Définir et mettre en œuvre la stratégie de gestion des ressources  </a:t>
            </a:r>
            <a:br>
              <a:rPr lang="fr-FR" sz="2400" b="1" i="1"/>
            </a:br>
            <a:r>
              <a:rPr lang="fr-FR" sz="2400" b="1" i="1"/>
              <a:t>  humaines pour l ’entreprise et ce en collaboration avec les   </a:t>
            </a:r>
            <a:br>
              <a:rPr lang="fr-FR" sz="2400" b="1" i="1"/>
            </a:br>
            <a:r>
              <a:rPr lang="fr-FR" sz="2400" b="1" i="1"/>
              <a:t>  responsables opérationnels. ( </a:t>
            </a:r>
            <a:r>
              <a:rPr lang="fr-FR" sz="2400" b="1" i="1" u="sng"/>
              <a:t>Stratégie entreprise / Stratégie RH</a:t>
            </a:r>
            <a:r>
              <a:rPr lang="fr-FR" sz="2400" b="1" i="1"/>
              <a:t> )</a:t>
            </a:r>
          </a:p>
          <a:p>
            <a:pPr eaLnBrk="1" hangingPunct="1">
              <a:spcBef>
                <a:spcPct val="50000"/>
              </a:spcBef>
            </a:pPr>
            <a:r>
              <a:rPr lang="fr-FR" sz="2400" b="1" i="1"/>
              <a:t>*Anticiper et accompagner le changement en préparant les   </a:t>
            </a:r>
            <a:br>
              <a:rPr lang="fr-FR" sz="2400" b="1" i="1"/>
            </a:br>
            <a:r>
              <a:rPr lang="fr-FR" sz="2400" b="1" i="1"/>
              <a:t>  ressources à potentiel et en mettant à la disposition des unités </a:t>
            </a:r>
            <a:br>
              <a:rPr lang="fr-FR" sz="2400" b="1" i="1"/>
            </a:br>
            <a:r>
              <a:rPr lang="fr-FR" sz="2400" b="1" i="1"/>
              <a:t>  opérationnelles, les indicateurs pertinents et les outils de pilotage    </a:t>
            </a:r>
            <a:br>
              <a:rPr lang="fr-FR" sz="2400" b="1" i="1"/>
            </a:br>
            <a:r>
              <a:rPr lang="fr-FR" sz="2400" b="1" i="1"/>
              <a:t>  et de reporting.( </a:t>
            </a:r>
            <a:r>
              <a:rPr lang="fr-FR" sz="2400" b="1" i="1" u="sng"/>
              <a:t>Veille RH /Accompagnement / reporting </a:t>
            </a:r>
            <a:r>
              <a:rPr lang="fr-FR" sz="2400" b="1" i="1"/>
              <a:t>)</a:t>
            </a:r>
          </a:p>
          <a:p>
            <a:pPr eaLnBrk="1" hangingPunct="1">
              <a:spcBef>
                <a:spcPct val="50000"/>
              </a:spcBef>
            </a:pPr>
            <a:r>
              <a:rPr lang="fr-FR" sz="2400" b="1" i="1"/>
              <a:t>*Veiller à l ’harmonisation  et à l ’adéquation des procédures, règles  </a:t>
            </a:r>
            <a:br>
              <a:rPr lang="fr-FR" sz="2400" b="1" i="1"/>
            </a:br>
            <a:r>
              <a:rPr lang="fr-FR" sz="2400" b="1" i="1"/>
              <a:t>  et pratiques de gestion des ressources humaines avec la législation   </a:t>
            </a:r>
            <a:br>
              <a:rPr lang="fr-FR" sz="2400" b="1" i="1"/>
            </a:br>
            <a:r>
              <a:rPr lang="fr-FR" sz="2400" b="1" i="1"/>
              <a:t>  du travail  en vigueur et les valeur de l ’entreprise, tout en veillant   </a:t>
            </a:r>
            <a:br>
              <a:rPr lang="fr-FR" sz="2400" b="1" i="1"/>
            </a:br>
            <a:r>
              <a:rPr lang="fr-FR" sz="2400" b="1" i="1"/>
              <a:t>  au maintien d ’un bon climat social.(</a:t>
            </a:r>
            <a:r>
              <a:rPr lang="fr-FR" sz="2400" b="1" i="1" u="sng"/>
              <a:t>Audit RH/Contrôle cohérence</a:t>
            </a:r>
            <a:r>
              <a:rPr lang="fr-FR" sz="2400" b="1" i="1"/>
              <a:t>)</a:t>
            </a:r>
            <a:r>
              <a:rPr lang="fr-FR"/>
              <a:t>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7EEF42A-2A11-456E-A30F-3FB4301C758D}" type="datetime1">
              <a:rPr lang="fr-FR"/>
              <a:pPr eaLnBrk="1" hangingPunct="1"/>
              <a:t>17/09/2019</a:t>
            </a:fld>
            <a:endParaRPr lang="fr-FR" sz="1400" b="0" i="0"/>
          </a:p>
        </p:txBody>
      </p:sp>
      <p:sp>
        <p:nvSpPr>
          <p:cNvPr id="18125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125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CFF6FBD-3FDD-4137-9865-814A556FC191}" type="slidenum">
              <a:rPr lang="fr-FR" smtClean="0"/>
              <a:pPr eaLnBrk="1" hangingPunct="1"/>
              <a:t>160</a:t>
            </a:fld>
            <a:endParaRPr lang="fr-FR" smtClean="0"/>
          </a:p>
        </p:txBody>
      </p:sp>
      <p:sp>
        <p:nvSpPr>
          <p:cNvPr id="181253" name="Rectangle 2"/>
          <p:cNvSpPr>
            <a:spLocks noGrp="1" noChangeArrowheads="1"/>
          </p:cNvSpPr>
          <p:nvPr>
            <p:ph type="title"/>
          </p:nvPr>
        </p:nvSpPr>
        <p:spPr>
          <a:xfrm>
            <a:off x="685800" y="228600"/>
            <a:ext cx="7772400" cy="1143000"/>
          </a:xfrm>
        </p:spPr>
        <p:txBody>
          <a:bodyPr/>
          <a:lstStyle/>
          <a:p>
            <a:pPr eaLnBrk="1" hangingPunct="1"/>
            <a:r>
              <a:rPr lang="fr-FR" sz="3200" b="1" i="1" u="sng" smtClean="0">
                <a:solidFill>
                  <a:schemeClr val="tx1"/>
                </a:solidFill>
                <a:cs typeface="Times New Roman" pitchFamily="18" charset="0"/>
              </a:rPr>
              <a:t>5- Les cinq types des objectifs à fixer</a:t>
            </a:r>
            <a:endParaRPr lang="fr-FR" sz="3200" b="1" u="sng" smtClean="0"/>
          </a:p>
        </p:txBody>
      </p:sp>
      <p:sp>
        <p:nvSpPr>
          <p:cNvPr id="181254" name="Text Box 3"/>
          <p:cNvSpPr txBox="1">
            <a:spLocks noChangeArrowheads="1"/>
          </p:cNvSpPr>
          <p:nvPr/>
        </p:nvSpPr>
        <p:spPr bwMode="auto">
          <a:xfrm>
            <a:off x="152400" y="1676400"/>
            <a:ext cx="8686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800" b="1" i="1" u="sng">
                <a:solidFill>
                  <a:srgbClr val="003399"/>
                </a:solidFill>
                <a:cs typeface="Times New Roman" pitchFamily="18" charset="0"/>
              </a:rPr>
              <a:t>Type 1 : la contribution aux objectifs collectifs :</a:t>
            </a:r>
          </a:p>
          <a:p>
            <a:pPr>
              <a:lnSpc>
                <a:spcPct val="20000"/>
              </a:lnSpc>
            </a:pPr>
            <a:endParaRPr lang="fr-FR" sz="2400" b="1" i="1">
              <a:latin typeface="Arial" charset="0"/>
            </a:endParaRPr>
          </a:p>
          <a:p>
            <a:pPr lvl="1"/>
            <a:endParaRPr lang="fr-FR" sz="2400" b="1" i="1">
              <a:latin typeface="Arial" charset="0"/>
            </a:endParaRPr>
          </a:p>
          <a:p>
            <a:pPr lvl="1">
              <a:lnSpc>
                <a:spcPct val="140000"/>
              </a:lnSpc>
            </a:pPr>
            <a:r>
              <a:rPr lang="fr-FR" sz="2600" b="1" i="1">
                <a:cs typeface="Times New Roman" pitchFamily="18" charset="0"/>
              </a:rPr>
              <a:t>	C’est la part d ’engagement prise par le cadre dans la réalisation des objectifs de l’entité. </a:t>
            </a:r>
          </a:p>
          <a:p>
            <a:pPr lvl="1">
              <a:lnSpc>
                <a:spcPct val="140000"/>
              </a:lnSpc>
            </a:pPr>
            <a:r>
              <a:rPr lang="fr-FR" sz="2600" b="1" i="1">
                <a:cs typeface="Times New Roman" pitchFamily="18" charset="0"/>
              </a:rPr>
              <a:t>Exemple :  Augmenter la marge de 3%, </a:t>
            </a:r>
          </a:p>
          <a:p>
            <a:pPr lvl="1">
              <a:lnSpc>
                <a:spcPct val="140000"/>
              </a:lnSpc>
            </a:pPr>
            <a:r>
              <a:rPr lang="fr-FR" sz="2600" b="1" i="1">
                <a:cs typeface="Times New Roman" pitchFamily="18" charset="0"/>
              </a:rPr>
              <a:t>		  Augmenter le C.A de 10%,</a:t>
            </a:r>
          </a:p>
          <a:p>
            <a:pPr lvl="1">
              <a:lnSpc>
                <a:spcPct val="140000"/>
              </a:lnSpc>
            </a:pPr>
            <a:r>
              <a:rPr lang="fr-FR" sz="2600" b="1" i="1">
                <a:cs typeface="Times New Roman" pitchFamily="18" charset="0"/>
              </a:rPr>
              <a:t>                   Réduire les stocks à 6 jours …. </a:t>
            </a:r>
            <a:br>
              <a:rPr lang="fr-FR" sz="2600" b="1" i="1">
                <a:cs typeface="Times New Roman" pitchFamily="18" charset="0"/>
              </a:rPr>
            </a:br>
            <a:endParaRPr lang="fr-FR" sz="240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7DA0027-896A-4AA3-941B-A643D77F2C89}" type="datetime1">
              <a:rPr lang="fr-FR"/>
              <a:pPr eaLnBrk="1" hangingPunct="1"/>
              <a:t>17/09/2019</a:t>
            </a:fld>
            <a:endParaRPr lang="fr-FR" sz="1400" b="0" i="0"/>
          </a:p>
        </p:txBody>
      </p:sp>
      <p:sp>
        <p:nvSpPr>
          <p:cNvPr id="18227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227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C69FA7F-B4B6-4B85-BD5C-5A7BE593E552}" type="slidenum">
              <a:rPr lang="fr-FR" smtClean="0"/>
              <a:pPr eaLnBrk="1" hangingPunct="1"/>
              <a:t>161</a:t>
            </a:fld>
            <a:endParaRPr lang="fr-FR" smtClean="0"/>
          </a:p>
        </p:txBody>
      </p:sp>
      <p:sp>
        <p:nvSpPr>
          <p:cNvPr id="182277" name="Text Box 2"/>
          <p:cNvSpPr txBox="1">
            <a:spLocks noChangeArrowheads="1"/>
          </p:cNvSpPr>
          <p:nvPr/>
        </p:nvSpPr>
        <p:spPr bwMode="auto">
          <a:xfrm>
            <a:off x="152400" y="412750"/>
            <a:ext cx="87630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800" b="1" i="1" u="sng">
                <a:solidFill>
                  <a:srgbClr val="003399"/>
                </a:solidFill>
                <a:cs typeface="Times New Roman" pitchFamily="18" charset="0"/>
              </a:rPr>
              <a:t>Type 2 : les objectifs individuels quantitatifs :</a:t>
            </a:r>
          </a:p>
          <a:p>
            <a:endParaRPr lang="fr-FR" sz="2800" b="1" i="1" u="sng">
              <a:latin typeface="Arial" charset="0"/>
            </a:endParaRPr>
          </a:p>
          <a:p>
            <a:r>
              <a:rPr lang="fr-FR" sz="2600" b="1" i="1">
                <a:cs typeface="Times New Roman" pitchFamily="18" charset="0"/>
              </a:rPr>
              <a:t>	C’est une priorité d’action du cadre pour l’année, liée      </a:t>
            </a:r>
            <a:br>
              <a:rPr lang="fr-FR" sz="2600" b="1" i="1">
                <a:cs typeface="Times New Roman" pitchFamily="18" charset="0"/>
              </a:rPr>
            </a:br>
            <a:r>
              <a:rPr lang="fr-FR" sz="2600" b="1" i="1">
                <a:cs typeface="Times New Roman" pitchFamily="18" charset="0"/>
              </a:rPr>
              <a:t>     à son poste et pour laquelle les résultats sont chiffrables :</a:t>
            </a:r>
          </a:p>
          <a:p>
            <a:pPr lvl="1">
              <a:lnSpc>
                <a:spcPct val="120000"/>
              </a:lnSpc>
            </a:pPr>
            <a:r>
              <a:rPr lang="fr-FR" sz="2600" b="1" i="1">
                <a:cs typeface="Times New Roman" pitchFamily="18" charset="0"/>
              </a:rPr>
              <a:t>par exemple pour un acheteur : c’est réduire le coût d’achat de 2% sur les produits dont il a la charge,</a:t>
            </a:r>
          </a:p>
          <a:p>
            <a:pPr lvl="1">
              <a:lnSpc>
                <a:spcPct val="120000"/>
              </a:lnSpc>
            </a:pPr>
            <a:r>
              <a:rPr lang="fr-FR" sz="2600" b="1" i="1">
                <a:cs typeface="Times New Roman" pitchFamily="18" charset="0"/>
              </a:rPr>
              <a:t> pour un responsable maintenance: c’est réduire le taux de panne sur la machine X de 6 heures par mois.</a:t>
            </a:r>
          </a:p>
          <a:p>
            <a:pPr lvl="1">
              <a:lnSpc>
                <a:spcPct val="120000"/>
              </a:lnSpc>
            </a:pPr>
            <a:r>
              <a:rPr lang="fr-FR" sz="2600" b="1" i="1">
                <a:cs typeface="Times New Roman" pitchFamily="18" charset="0"/>
              </a:rPr>
              <a:t>	Il s ’agit d ’un type d ’objectif sur lequel l’intéressé a une influence directe et dont les conséquences  ont un impact sur le résultat.</a:t>
            </a:r>
            <a:endParaRPr lang="fr-FR" sz="2400" b="1" i="1">
              <a:latin typeface="Arial"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9AC0F21-94FC-4BD4-A081-0B1A64B3F2ED}" type="datetime1">
              <a:rPr lang="fr-FR"/>
              <a:pPr eaLnBrk="1" hangingPunct="1"/>
              <a:t>17/09/2019</a:t>
            </a:fld>
            <a:endParaRPr lang="fr-FR" sz="1400" b="0" i="0"/>
          </a:p>
        </p:txBody>
      </p:sp>
      <p:sp>
        <p:nvSpPr>
          <p:cNvPr id="18329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330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2E83DDD-4778-4C50-93BB-D64E6DF28841}" type="slidenum">
              <a:rPr lang="fr-FR" smtClean="0"/>
              <a:pPr eaLnBrk="1" hangingPunct="1"/>
              <a:t>162</a:t>
            </a:fld>
            <a:endParaRPr lang="fr-FR" smtClean="0"/>
          </a:p>
        </p:txBody>
      </p:sp>
      <p:sp>
        <p:nvSpPr>
          <p:cNvPr id="183301" name="Text Box 2"/>
          <p:cNvSpPr txBox="1">
            <a:spLocks noChangeArrowheads="1"/>
          </p:cNvSpPr>
          <p:nvPr/>
        </p:nvSpPr>
        <p:spPr bwMode="auto">
          <a:xfrm>
            <a:off x="609600" y="2209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183302" name="Rectangle 3"/>
          <p:cNvSpPr>
            <a:spLocks noChangeArrowheads="1"/>
          </p:cNvSpPr>
          <p:nvPr/>
        </p:nvSpPr>
        <p:spPr bwMode="auto">
          <a:xfrm>
            <a:off x="152400" y="7620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fr-FR" sz="2800" b="1" i="1" u="sng">
                <a:solidFill>
                  <a:srgbClr val="003399"/>
                </a:solidFill>
                <a:cs typeface="Times New Roman" pitchFamily="18" charset="0"/>
              </a:rPr>
              <a:t>Type 3 : Les objectifs individuels qualitatifs :</a:t>
            </a:r>
            <a:r>
              <a:rPr lang="fr-FR" sz="3200"/>
              <a:t> </a:t>
            </a:r>
          </a:p>
          <a:p>
            <a:pPr marL="342900" indent="-342900">
              <a:spcBef>
                <a:spcPct val="20000"/>
              </a:spcBef>
            </a:pPr>
            <a:endParaRPr lang="fr-FR" sz="3200"/>
          </a:p>
          <a:p>
            <a:pPr marL="342900" indent="-342900">
              <a:spcBef>
                <a:spcPct val="20000"/>
              </a:spcBef>
            </a:pPr>
            <a:r>
              <a:rPr lang="fr-FR" sz="2600" b="1" i="1">
                <a:cs typeface="Times New Roman" pitchFamily="18" charset="0"/>
              </a:rPr>
              <a:t>		C’est une priorité d’action du cadre pour l’année liée à son poste et pour laquelle les résultats ne sont pas chiffrables, mais évaluables sur des critères définis à l’avance : </a:t>
            </a:r>
          </a:p>
          <a:p>
            <a:pPr marL="342900" indent="-342900">
              <a:spcBef>
                <a:spcPct val="20000"/>
              </a:spcBef>
            </a:pPr>
            <a:r>
              <a:rPr lang="fr-FR" sz="2600" b="1" i="1">
                <a:cs typeface="Times New Roman" pitchFamily="18" charset="0"/>
              </a:rPr>
              <a:t>	Par exemple pour un responsable communication interne : développer l’information sur les résultats de l’entreprise.</a:t>
            </a:r>
            <a:endParaRPr lang="fr-FR" sz="320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C7B6C69-14DC-4AE7-8028-EEF3B6DAE996}" type="datetime1">
              <a:rPr lang="fr-FR"/>
              <a:pPr eaLnBrk="1" hangingPunct="1"/>
              <a:t>17/09/2019</a:t>
            </a:fld>
            <a:endParaRPr lang="fr-FR" sz="1400" b="0" i="0"/>
          </a:p>
        </p:txBody>
      </p:sp>
      <p:sp>
        <p:nvSpPr>
          <p:cNvPr id="18432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432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F109E2E-9B8C-4979-894B-BB66FC66DB71}" type="slidenum">
              <a:rPr lang="fr-FR" smtClean="0"/>
              <a:pPr eaLnBrk="1" hangingPunct="1"/>
              <a:t>163</a:t>
            </a:fld>
            <a:endParaRPr lang="fr-FR" smtClean="0"/>
          </a:p>
        </p:txBody>
      </p:sp>
      <p:sp>
        <p:nvSpPr>
          <p:cNvPr id="184325" name="Text Box 2"/>
          <p:cNvSpPr txBox="1">
            <a:spLocks noChangeArrowheads="1"/>
          </p:cNvSpPr>
          <p:nvPr/>
        </p:nvSpPr>
        <p:spPr bwMode="auto">
          <a:xfrm>
            <a:off x="152400" y="609600"/>
            <a:ext cx="89916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800" b="1" i="1" u="sng">
                <a:solidFill>
                  <a:srgbClr val="003399"/>
                </a:solidFill>
                <a:cs typeface="Times New Roman" pitchFamily="18" charset="0"/>
              </a:rPr>
              <a:t>Type 4 : Les objectifs de progrès :</a:t>
            </a:r>
            <a:endParaRPr lang="fr-FR" sz="2800" b="1" i="1" u="sng">
              <a:latin typeface="Arial" charset="0"/>
            </a:endParaRPr>
          </a:p>
          <a:p>
            <a:endParaRPr lang="fr-FR" sz="2400"/>
          </a:p>
          <a:p>
            <a:pPr lvl="1"/>
            <a:r>
              <a:rPr lang="fr-FR" sz="2600" b="1" i="1">
                <a:cs typeface="Times New Roman" pitchFamily="18" charset="0"/>
              </a:rPr>
              <a:t>	Ils sont liés à une amélioration attendue du salarié, généralement en lien avec l’évaluation des compétences, ou la tenue du poste.</a:t>
            </a:r>
            <a:br>
              <a:rPr lang="fr-FR" sz="2600" b="1" i="1">
                <a:cs typeface="Times New Roman" pitchFamily="18" charset="0"/>
              </a:rPr>
            </a:br>
            <a:r>
              <a:rPr lang="fr-FR" sz="2600" b="1" i="1">
                <a:cs typeface="Times New Roman" pitchFamily="18" charset="0"/>
              </a:rPr>
              <a:t>   Ils peuvent être évalués quantitativement ou qualitativement :</a:t>
            </a:r>
          </a:p>
          <a:p>
            <a:pPr lvl="1">
              <a:lnSpc>
                <a:spcPct val="40000"/>
              </a:lnSpc>
            </a:pPr>
            <a:endParaRPr lang="fr-FR" sz="2600" b="1" i="1">
              <a:cs typeface="Times New Roman" pitchFamily="18" charset="0"/>
            </a:endParaRPr>
          </a:p>
          <a:p>
            <a:pPr lvl="2"/>
            <a:r>
              <a:rPr lang="fr-FR" sz="2600" b="1" i="1">
                <a:cs typeface="Times New Roman" pitchFamily="18" charset="0"/>
              </a:rPr>
              <a:t>Par exemple : Améliorer ses capacités d’animation de réunion : critères existence d’ordre du jour, de relevé de décision, participation des collaborateurs …..</a:t>
            </a:r>
          </a:p>
          <a:p>
            <a:pPr lvl="2"/>
            <a:r>
              <a:rPr lang="fr-FR" sz="2600" b="1" i="1">
                <a:cs typeface="Times New Roman" pitchFamily="18" charset="0"/>
              </a:rPr>
              <a:t>exemple : Mettre ses horaires en conformité avec les horaires légaux : critères baisse du taux de retard</a:t>
            </a:r>
            <a:endParaRPr lang="fr-FR" sz="24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4B210C-41E2-4B73-895F-F304BCDDD43B}" type="datetime1">
              <a:rPr lang="fr-FR"/>
              <a:pPr eaLnBrk="1" hangingPunct="1"/>
              <a:t>17/09/2019</a:t>
            </a:fld>
            <a:endParaRPr lang="fr-FR" sz="1400" b="0" i="0"/>
          </a:p>
        </p:txBody>
      </p:sp>
      <p:sp>
        <p:nvSpPr>
          <p:cNvPr id="18534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534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5C35617-BE76-437A-BC04-8FACD4B1764A}" type="slidenum">
              <a:rPr lang="fr-FR" smtClean="0"/>
              <a:pPr eaLnBrk="1" hangingPunct="1"/>
              <a:t>164</a:t>
            </a:fld>
            <a:endParaRPr lang="fr-FR" smtClean="0"/>
          </a:p>
        </p:txBody>
      </p:sp>
      <p:sp>
        <p:nvSpPr>
          <p:cNvPr id="185349" name="Text Box 2"/>
          <p:cNvSpPr txBox="1">
            <a:spLocks noChangeArrowheads="1"/>
          </p:cNvSpPr>
          <p:nvPr/>
        </p:nvSpPr>
        <p:spPr bwMode="auto">
          <a:xfrm>
            <a:off x="152400" y="838200"/>
            <a:ext cx="8839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800" b="1" i="1" u="sng">
                <a:solidFill>
                  <a:srgbClr val="003399"/>
                </a:solidFill>
                <a:cs typeface="Times New Roman" pitchFamily="18" charset="0"/>
              </a:rPr>
              <a:t>Type 5 :Les objectifs de projet : </a:t>
            </a:r>
          </a:p>
          <a:p>
            <a:endParaRPr lang="fr-FR" sz="2400"/>
          </a:p>
          <a:p>
            <a:pPr lvl="1"/>
            <a:r>
              <a:rPr lang="fr-FR" sz="2600" b="1" i="1">
                <a:cs typeface="Times New Roman" pitchFamily="18" charset="0"/>
              </a:rPr>
              <a:t>	Il s’agit de la réalisation de tout ou partie d’un projet qui est confié à un cadre en plus de la tenue du poste habituel :</a:t>
            </a:r>
          </a:p>
          <a:p>
            <a:pPr lvl="1"/>
            <a:endParaRPr lang="fr-FR" sz="2600" b="1" i="1">
              <a:cs typeface="Times New Roman" pitchFamily="18" charset="0"/>
            </a:endParaRPr>
          </a:p>
          <a:p>
            <a:pPr lvl="2"/>
            <a:r>
              <a:rPr lang="fr-FR" sz="2600" b="1" i="1" u="sng">
                <a:cs typeface="Times New Roman" pitchFamily="18" charset="0"/>
              </a:rPr>
              <a:t>Par exemple</a:t>
            </a:r>
            <a:r>
              <a:rPr lang="fr-FR" sz="2600" b="1" i="1">
                <a:cs typeface="Times New Roman" pitchFamily="18" charset="0"/>
              </a:rPr>
              <a:t>: * Pour un Responsable technique : mettre </a:t>
            </a:r>
          </a:p>
          <a:p>
            <a:pPr lvl="2"/>
            <a:r>
              <a:rPr lang="fr-FR" sz="2600" b="1" i="1">
                <a:cs typeface="Times New Roman" pitchFamily="18" charset="0"/>
              </a:rPr>
              <a:t> 		    en place la maintenance préventive sur 		    une ligne de production,</a:t>
            </a:r>
          </a:p>
          <a:p>
            <a:pPr lvl="2"/>
            <a:r>
              <a:rPr lang="fr-FR" sz="2600" b="1" i="1">
                <a:cs typeface="Times New Roman" pitchFamily="18" charset="0"/>
              </a:rPr>
              <a:t>		 * Pour un contrôleur de gestion ou un 			    informaticien : Implanter un nouveau 		    logiciel de suivi de la l ’analytique…</a:t>
            </a:r>
            <a:endParaRPr lang="fr-FR" sz="2400" b="1" i="1">
              <a:latin typeface="Arial" charset="0"/>
            </a:endParaRPr>
          </a:p>
          <a:p>
            <a:pPr>
              <a:spcBef>
                <a:spcPct val="50000"/>
              </a:spcBef>
            </a:pPr>
            <a:endParaRPr lang="fr-FR" sz="2400" b="1" i="1">
              <a:latin typeface="Arial"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2320E43-D0B3-4472-B74E-FE1D51A2C28B}" type="datetime1">
              <a:rPr lang="fr-FR"/>
              <a:pPr eaLnBrk="1" hangingPunct="1"/>
              <a:t>17/09/2019</a:t>
            </a:fld>
            <a:endParaRPr lang="fr-FR" sz="1400" b="0" i="0"/>
          </a:p>
        </p:txBody>
      </p:sp>
      <p:sp>
        <p:nvSpPr>
          <p:cNvPr id="18637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637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6D83ED9-269E-49E1-966A-1CE4C6C7E972}" type="slidenum">
              <a:rPr lang="fr-FR" smtClean="0"/>
              <a:pPr eaLnBrk="1" hangingPunct="1"/>
              <a:t>165</a:t>
            </a:fld>
            <a:endParaRPr lang="fr-FR" smtClean="0"/>
          </a:p>
        </p:txBody>
      </p:sp>
      <p:sp>
        <p:nvSpPr>
          <p:cNvPr id="742402" name="Rectangle 2"/>
          <p:cNvSpPr>
            <a:spLocks noChangeArrowheads="1"/>
          </p:cNvSpPr>
          <p:nvPr/>
        </p:nvSpPr>
        <p:spPr bwMode="auto">
          <a:xfrm>
            <a:off x="647700" y="1485900"/>
            <a:ext cx="841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ar-EG" sz="3200"/>
          </a:p>
        </p:txBody>
      </p:sp>
      <p:pic>
        <p:nvPicPr>
          <p:cNvPr id="186374"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888" y="333375"/>
            <a:ext cx="6931025" cy="113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5" name="Text Box 4"/>
          <p:cNvSpPr txBox="1">
            <a:spLocks noChangeArrowheads="1"/>
          </p:cNvSpPr>
          <p:nvPr/>
        </p:nvSpPr>
        <p:spPr bwMode="auto">
          <a:xfrm>
            <a:off x="1331913" y="596900"/>
            <a:ext cx="6769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3 PHASES DE L’ENTRETIEN </a:t>
            </a:r>
          </a:p>
          <a:p>
            <a:pPr algn="ctr"/>
            <a:r>
              <a:rPr lang="fr-FR" sz="2400" b="1">
                <a:solidFill>
                  <a:schemeClr val="bg1"/>
                </a:solidFill>
                <a:latin typeface="Arial" charset="0"/>
                <a:cs typeface="Arial" charset="0"/>
              </a:rPr>
              <a:t>D’EVALUATION (3)</a:t>
            </a:r>
          </a:p>
        </p:txBody>
      </p:sp>
      <p:sp>
        <p:nvSpPr>
          <p:cNvPr id="742405" name="Rectangle 5"/>
          <p:cNvSpPr>
            <a:spLocks noChangeArrowheads="1"/>
          </p:cNvSpPr>
          <p:nvPr/>
        </p:nvSpPr>
        <p:spPr bwMode="auto">
          <a:xfrm>
            <a:off x="685800" y="162877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b="1">
                <a:solidFill>
                  <a:srgbClr val="009999"/>
                </a:solidFill>
              </a:rPr>
              <a:t>3</a:t>
            </a:r>
            <a:r>
              <a:rPr lang="fr-FR" sz="3200" b="1" baseline="30000">
                <a:solidFill>
                  <a:srgbClr val="009999"/>
                </a:solidFill>
              </a:rPr>
              <a:t>ème</a:t>
            </a:r>
            <a:r>
              <a:rPr lang="fr-FR" sz="3200" b="1">
                <a:solidFill>
                  <a:srgbClr val="009999"/>
                </a:solidFill>
              </a:rPr>
              <a:t> Phase : Conclure</a:t>
            </a:r>
            <a:endParaRPr lang="fr-FR" sz="3200"/>
          </a:p>
        </p:txBody>
      </p:sp>
      <p:sp>
        <p:nvSpPr>
          <p:cNvPr id="742406" name="Rectangle 6"/>
          <p:cNvSpPr>
            <a:spLocks noChangeArrowheads="1"/>
          </p:cNvSpPr>
          <p:nvPr/>
        </p:nvSpPr>
        <p:spPr bwMode="auto">
          <a:xfrm>
            <a:off x="468313" y="2286000"/>
            <a:ext cx="8229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fr-FR" sz="2800"/>
              <a:t>Si votre supérieur ne le fait pas, reformulez les points  positifs et négatifs de votre entretien,</a:t>
            </a:r>
          </a:p>
          <a:p>
            <a:pPr marL="742950" lvl="1" indent="-285750">
              <a:spcBef>
                <a:spcPct val="20000"/>
              </a:spcBef>
              <a:buFontTx/>
              <a:buChar char="–"/>
            </a:pPr>
            <a:r>
              <a:rPr lang="fr-FR" sz="2800"/>
              <a:t>Lui demander son aide sur tel ou tel point,</a:t>
            </a:r>
          </a:p>
          <a:p>
            <a:pPr marL="742950" lvl="1" indent="-285750">
              <a:spcBef>
                <a:spcPct val="20000"/>
              </a:spcBef>
              <a:buFontTx/>
              <a:buChar char="–"/>
            </a:pPr>
            <a:r>
              <a:rPr lang="fr-FR" sz="2800"/>
              <a:t>Prendre note de ses suggestions et des objectifs sur lesquels vous vous êtes mis d'accord,</a:t>
            </a:r>
          </a:p>
          <a:p>
            <a:pPr marL="742950" lvl="1" indent="-285750">
              <a:spcBef>
                <a:spcPct val="20000"/>
              </a:spcBef>
              <a:buFontTx/>
              <a:buChar char="–"/>
            </a:pPr>
            <a:r>
              <a:rPr lang="fr-FR" sz="2800"/>
              <a:t>Validez un rendez-vous ultérieur, tout en le questionnant sur sa disponibilité en cas de besoin.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42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2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42406">
                                            <p:txEl>
                                              <p:pRg st="0" end="0"/>
                                            </p:txEl>
                                          </p:spTgt>
                                        </p:tgtEl>
                                        <p:attrNameLst>
                                          <p:attrName>style.visibility</p:attrName>
                                        </p:attrNameLst>
                                      </p:cBhvr>
                                      <p:to>
                                        <p:strVal val="visible"/>
                                      </p:to>
                                    </p:set>
                                    <p:animEffect transition="in" filter="dissolve">
                                      <p:cBhvr>
                                        <p:cTn id="15" dur="500"/>
                                        <p:tgtEl>
                                          <p:spTgt spid="742406">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2406">
                                            <p:txEl>
                                              <p:pRg st="1" end="1"/>
                                            </p:txEl>
                                          </p:spTgt>
                                        </p:tgtEl>
                                        <p:attrNameLst>
                                          <p:attrName>style.visibility</p:attrName>
                                        </p:attrNameLst>
                                      </p:cBhvr>
                                      <p:to>
                                        <p:strVal val="visible"/>
                                      </p:to>
                                    </p:set>
                                    <p:animEffect transition="in" filter="dissolve">
                                      <p:cBhvr>
                                        <p:cTn id="18" dur="500"/>
                                        <p:tgtEl>
                                          <p:spTgt spid="742406">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42406">
                                            <p:txEl>
                                              <p:pRg st="2" end="2"/>
                                            </p:txEl>
                                          </p:spTgt>
                                        </p:tgtEl>
                                        <p:attrNameLst>
                                          <p:attrName>style.visibility</p:attrName>
                                        </p:attrNameLst>
                                      </p:cBhvr>
                                      <p:to>
                                        <p:strVal val="visible"/>
                                      </p:to>
                                    </p:set>
                                    <p:animEffect transition="in" filter="dissolve">
                                      <p:cBhvr>
                                        <p:cTn id="21" dur="500"/>
                                        <p:tgtEl>
                                          <p:spTgt spid="742406">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2406">
                                            <p:txEl>
                                              <p:pRg st="3" end="3"/>
                                            </p:txEl>
                                          </p:spTgt>
                                        </p:tgtEl>
                                        <p:attrNameLst>
                                          <p:attrName>style.visibility</p:attrName>
                                        </p:attrNameLst>
                                      </p:cBhvr>
                                      <p:to>
                                        <p:strVal val="visible"/>
                                      </p:to>
                                    </p:set>
                                    <p:animEffect transition="in" filter="dissolve">
                                      <p:cBhvr>
                                        <p:cTn id="24" dur="500"/>
                                        <p:tgtEl>
                                          <p:spTgt spid="7424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2" grpId="0" autoUpdateAnimBg="0"/>
      <p:bldP spid="742405" grpId="0" autoUpdateAnimBg="0"/>
      <p:bldP spid="742406"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F8E32D9-52B3-445F-9DFF-4BA72350FC01}" type="datetime1">
              <a:rPr lang="fr-FR"/>
              <a:pPr eaLnBrk="1" hangingPunct="1"/>
              <a:t>17/09/2019</a:t>
            </a:fld>
            <a:endParaRPr lang="fr-FR" sz="1400" b="0" i="0"/>
          </a:p>
        </p:txBody>
      </p:sp>
      <p:sp>
        <p:nvSpPr>
          <p:cNvPr id="18739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739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A10C3FF-5272-4475-AA80-9BD1DCDB0433}" type="slidenum">
              <a:rPr lang="fr-FR" smtClean="0"/>
              <a:pPr eaLnBrk="1" hangingPunct="1"/>
              <a:t>166</a:t>
            </a:fld>
            <a:endParaRPr lang="fr-FR" smtClean="0"/>
          </a:p>
        </p:txBody>
      </p:sp>
      <p:sp>
        <p:nvSpPr>
          <p:cNvPr id="743426" name="Rectangle 2"/>
          <p:cNvSpPr>
            <a:spLocks noChangeArrowheads="1"/>
          </p:cNvSpPr>
          <p:nvPr>
            <p:ph type="body" sz="half" idx="1"/>
          </p:nvPr>
        </p:nvSpPr>
        <p:spPr bwMode="auto">
          <a:xfrm>
            <a:off x="457200" y="2133600"/>
            <a:ext cx="8218488"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r>
              <a:rPr lang="fr-FR" sz="3000" b="1" smtClean="0"/>
              <a:t>Prendre du temps pour analyser le déroulement de cet entretien et son efficacité :</a:t>
            </a:r>
            <a:r>
              <a:rPr lang="fr-FR" sz="2400" b="1" smtClean="0"/>
              <a:t> </a:t>
            </a:r>
          </a:p>
          <a:p>
            <a:pPr lvl="2" eaLnBrk="1" hangingPunct="1">
              <a:lnSpc>
                <a:spcPct val="70000"/>
              </a:lnSpc>
            </a:pPr>
            <a:r>
              <a:rPr lang="fr-FR" sz="2600" smtClean="0"/>
              <a:t>Les attitudes de l’évaluateur </a:t>
            </a:r>
          </a:p>
          <a:p>
            <a:pPr lvl="2" eaLnBrk="1" hangingPunct="1">
              <a:lnSpc>
                <a:spcPct val="70000"/>
              </a:lnSpc>
              <a:spcAft>
                <a:spcPct val="20000"/>
              </a:spcAft>
            </a:pPr>
            <a:r>
              <a:rPr lang="fr-FR" sz="2600" smtClean="0"/>
              <a:t>Les attitudes personnelles que l’on a eu soi-même</a:t>
            </a:r>
          </a:p>
          <a:p>
            <a:pPr lvl="2" eaLnBrk="1" hangingPunct="1">
              <a:lnSpc>
                <a:spcPct val="70000"/>
              </a:lnSpc>
              <a:spcAft>
                <a:spcPct val="20000"/>
              </a:spcAft>
            </a:pPr>
            <a:r>
              <a:rPr lang="fr-FR" sz="2600" smtClean="0"/>
              <a:t>Les difficultés éventuelles</a:t>
            </a:r>
          </a:p>
          <a:p>
            <a:pPr lvl="2" eaLnBrk="1" hangingPunct="1">
              <a:lnSpc>
                <a:spcPct val="70000"/>
              </a:lnSpc>
              <a:spcAft>
                <a:spcPct val="20000"/>
              </a:spcAft>
            </a:pPr>
            <a:r>
              <a:rPr lang="fr-FR" sz="2600" smtClean="0"/>
              <a:t>Les résultats de l’entretien</a:t>
            </a:r>
            <a:endParaRPr lang="fr-FR" sz="2000" smtClean="0"/>
          </a:p>
        </p:txBody>
      </p:sp>
      <p:sp>
        <p:nvSpPr>
          <p:cNvPr id="743427" name="Rectangle 3"/>
          <p:cNvSpPr>
            <a:spLocks noChangeArrowheads="1"/>
          </p:cNvSpPr>
          <p:nvPr/>
        </p:nvSpPr>
        <p:spPr bwMode="auto">
          <a:xfrm>
            <a:off x="685800" y="5168900"/>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fr-FR" sz="3000" b="1"/>
              <a:t>Tout au long de l’année, veiller à la réalisation et au suivi des objectifs fixés</a:t>
            </a:r>
          </a:p>
        </p:txBody>
      </p:sp>
      <p:sp>
        <p:nvSpPr>
          <p:cNvPr id="187399" name="Rectangle 4"/>
          <p:cNvSpPr>
            <a:spLocks noChangeArrowheads="1"/>
          </p:cNvSpPr>
          <p:nvPr/>
        </p:nvSpPr>
        <p:spPr bwMode="auto">
          <a:xfrm>
            <a:off x="685800" y="1484313"/>
            <a:ext cx="822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fr-FR" sz="3200" b="1">
                <a:solidFill>
                  <a:srgbClr val="009999"/>
                </a:solidFill>
              </a:rPr>
              <a:t>Après l’entretien</a:t>
            </a:r>
            <a:endParaRPr lang="fr-FR" sz="3200" b="1"/>
          </a:p>
        </p:txBody>
      </p:sp>
      <p:pic>
        <p:nvPicPr>
          <p:cNvPr id="187400"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4213" y="260350"/>
            <a:ext cx="792003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1" name="Text Box 6"/>
          <p:cNvSpPr txBox="1">
            <a:spLocks noChangeArrowheads="1"/>
          </p:cNvSpPr>
          <p:nvPr/>
        </p:nvSpPr>
        <p:spPr bwMode="auto">
          <a:xfrm>
            <a:off x="1482725" y="381000"/>
            <a:ext cx="6888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DIFFERENTES ETAPES DU PROCESSUS </a:t>
            </a:r>
          </a:p>
          <a:p>
            <a:pPr algn="ctr"/>
            <a:r>
              <a:rPr lang="fr-FR" sz="2400" b="1">
                <a:solidFill>
                  <a:schemeClr val="bg1"/>
                </a:solidFill>
                <a:latin typeface="Arial" charset="0"/>
                <a:cs typeface="Arial" charset="0"/>
              </a:rPr>
              <a:t>D’EVALUATION(6)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34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434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4342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4342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434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34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6" grpId="0" build="p" autoUpdateAnimBg="0"/>
      <p:bldP spid="743427"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6E34576-875F-4C5C-B83B-74B7DF3A4523}" type="datetime1">
              <a:rPr lang="fr-FR"/>
              <a:pPr eaLnBrk="1" hangingPunct="1"/>
              <a:t>17/09/2019</a:t>
            </a:fld>
            <a:endParaRPr lang="fr-FR" sz="1400" b="0" i="0"/>
          </a:p>
        </p:txBody>
      </p:sp>
      <p:sp>
        <p:nvSpPr>
          <p:cNvPr id="18841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842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275F0A9-9AD2-4C5B-A1C4-0B2248F9ECA2}" type="slidenum">
              <a:rPr lang="fr-FR" smtClean="0"/>
              <a:pPr eaLnBrk="1" hangingPunct="1"/>
              <a:t>167</a:t>
            </a:fld>
            <a:endParaRPr lang="fr-FR" smtClean="0"/>
          </a:p>
        </p:txBody>
      </p:sp>
      <p:sp>
        <p:nvSpPr>
          <p:cNvPr id="188421" name="Rectangle 2"/>
          <p:cNvSpPr>
            <a:spLocks noGrp="1" noChangeArrowheads="1"/>
          </p:cNvSpPr>
          <p:nvPr>
            <p:ph type="title"/>
          </p:nvPr>
        </p:nvSpPr>
        <p:spPr>
          <a:xfrm>
            <a:off x="685800" y="304800"/>
            <a:ext cx="7772400" cy="1143000"/>
          </a:xfrm>
        </p:spPr>
        <p:txBody>
          <a:bodyPr/>
          <a:lstStyle/>
          <a:p>
            <a:pPr eaLnBrk="1" hangingPunct="1"/>
            <a:r>
              <a:rPr lang="fr-FR" sz="3600" b="1" i="1" u="sng" smtClean="0">
                <a:solidFill>
                  <a:schemeClr val="tx1"/>
                </a:solidFill>
                <a:cs typeface="Times New Roman" pitchFamily="18" charset="0"/>
              </a:rPr>
              <a:t>NATURE DES OBJECTIFS</a:t>
            </a:r>
            <a:endParaRPr lang="fr-FR" b="1" smtClean="0">
              <a:latin typeface="Arial" charset="0"/>
            </a:endParaRPr>
          </a:p>
        </p:txBody>
      </p:sp>
      <p:sp>
        <p:nvSpPr>
          <p:cNvPr id="188422" name="Text Box 3"/>
          <p:cNvSpPr txBox="1">
            <a:spLocks noChangeArrowheads="1"/>
          </p:cNvSpPr>
          <p:nvPr/>
        </p:nvSpPr>
        <p:spPr bwMode="auto">
          <a:xfrm>
            <a:off x="304800" y="1600200"/>
            <a:ext cx="86106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r>
              <a:rPr lang="fr-FR" sz="2800" b="1" i="1">
                <a:cs typeface="Times New Roman" pitchFamily="18" charset="0"/>
              </a:rPr>
              <a:t>Un objectif doit être  S.M.A.R.T :</a:t>
            </a:r>
            <a:r>
              <a:rPr lang="fr-FR" sz="2600" b="1" i="1">
                <a:cs typeface="Times New Roman" pitchFamily="18" charset="0"/>
              </a:rPr>
              <a:t> </a:t>
            </a:r>
          </a:p>
          <a:p>
            <a:pPr>
              <a:lnSpc>
                <a:spcPct val="80000"/>
              </a:lnSpc>
            </a:pPr>
            <a:endParaRPr lang="fr-FR" sz="2600" b="1" i="1">
              <a:cs typeface="Times New Roman" pitchFamily="18" charset="0"/>
            </a:endParaRPr>
          </a:p>
          <a:p>
            <a:pPr>
              <a:lnSpc>
                <a:spcPct val="140000"/>
              </a:lnSpc>
            </a:pPr>
            <a:r>
              <a:rPr lang="fr-FR" sz="2600" b="1" i="1">
                <a:cs typeface="Times New Roman" pitchFamily="18" charset="0"/>
              </a:rPr>
              <a:t>	</a:t>
            </a:r>
            <a:r>
              <a:rPr lang="fr-FR" sz="2800" b="1" i="1">
                <a:cs typeface="Times New Roman" pitchFamily="18" charset="0"/>
              </a:rPr>
              <a:t>S  : Spécifique </a:t>
            </a:r>
          </a:p>
          <a:p>
            <a:pPr>
              <a:lnSpc>
                <a:spcPct val="140000"/>
              </a:lnSpc>
            </a:pPr>
            <a:r>
              <a:rPr lang="fr-FR" sz="2800" b="1" i="1">
                <a:cs typeface="Times New Roman" pitchFamily="18" charset="0"/>
              </a:rPr>
              <a:t>	M : Mesurable </a:t>
            </a:r>
          </a:p>
          <a:p>
            <a:pPr>
              <a:lnSpc>
                <a:spcPct val="140000"/>
              </a:lnSpc>
            </a:pPr>
            <a:r>
              <a:rPr lang="fr-FR" sz="2800" b="1" i="1">
                <a:cs typeface="Times New Roman" pitchFamily="18" charset="0"/>
              </a:rPr>
              <a:t>	A : Ambitieux et  « Agreed »</a:t>
            </a:r>
          </a:p>
          <a:p>
            <a:pPr>
              <a:lnSpc>
                <a:spcPct val="140000"/>
              </a:lnSpc>
            </a:pPr>
            <a:r>
              <a:rPr lang="fr-FR" sz="2800" b="1" i="1">
                <a:cs typeface="Times New Roman" pitchFamily="18" charset="0"/>
              </a:rPr>
              <a:t>	R : Réaliste </a:t>
            </a:r>
          </a:p>
          <a:p>
            <a:pPr>
              <a:lnSpc>
                <a:spcPct val="140000"/>
              </a:lnSpc>
            </a:pPr>
            <a:r>
              <a:rPr lang="fr-FR" sz="2800" b="1" i="1">
                <a:cs typeface="Times New Roman" pitchFamily="18" charset="0"/>
              </a:rPr>
              <a:t>	T : Fixé dans le Temps</a:t>
            </a:r>
            <a:r>
              <a:rPr lang="fr-FR" sz="2800" i="1">
                <a:latin typeface="Arial" charset="0"/>
              </a:rPr>
              <a:t>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C0269BE-8647-4154-999B-7184886E3421}" type="datetime1">
              <a:rPr lang="fr-FR"/>
              <a:pPr eaLnBrk="1" hangingPunct="1"/>
              <a:t>17/09/2019</a:t>
            </a:fld>
            <a:endParaRPr lang="fr-FR" sz="1400" b="0" i="0"/>
          </a:p>
        </p:txBody>
      </p:sp>
      <p:sp>
        <p:nvSpPr>
          <p:cNvPr id="18944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8944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6B2E077-D7BA-45A8-89FD-9C5A9BF4AC8E}" type="slidenum">
              <a:rPr lang="fr-FR" smtClean="0"/>
              <a:pPr eaLnBrk="1" hangingPunct="1"/>
              <a:t>168</a:t>
            </a:fld>
            <a:endParaRPr lang="fr-FR" smtClean="0"/>
          </a:p>
        </p:txBody>
      </p:sp>
      <p:sp>
        <p:nvSpPr>
          <p:cNvPr id="189445" name="Rectangle 2"/>
          <p:cNvSpPr>
            <a:spLocks noGrp="1" noChangeArrowheads="1"/>
          </p:cNvSpPr>
          <p:nvPr>
            <p:ph type="title"/>
          </p:nvPr>
        </p:nvSpPr>
        <p:spPr>
          <a:xfrm>
            <a:off x="228600" y="381000"/>
            <a:ext cx="8458200" cy="838200"/>
          </a:xfrm>
        </p:spPr>
        <p:txBody>
          <a:bodyPr/>
          <a:lstStyle/>
          <a:p>
            <a:pPr eaLnBrk="1" hangingPunct="1"/>
            <a:r>
              <a:rPr lang="fr-FR" sz="2800" b="1" i="1" u="sng" smtClean="0">
                <a:solidFill>
                  <a:schemeClr val="tx1"/>
                </a:solidFill>
                <a:cs typeface="Times New Roman" pitchFamily="18" charset="0"/>
              </a:rPr>
              <a:t>AU MAROC : QU’EN EST T- IL DANS LA PRATIQUE AU NIVEAU DE NOS ENTREPRISES</a:t>
            </a:r>
            <a:endParaRPr lang="fr-FR" sz="2800" i="1" u="sng" smtClean="0">
              <a:latin typeface="Arial" charset="0"/>
            </a:endParaRPr>
          </a:p>
        </p:txBody>
      </p:sp>
      <p:sp>
        <p:nvSpPr>
          <p:cNvPr id="189446" name="Text Box 3"/>
          <p:cNvSpPr txBox="1">
            <a:spLocks noChangeArrowheads="1"/>
          </p:cNvSpPr>
          <p:nvPr/>
        </p:nvSpPr>
        <p:spPr bwMode="auto">
          <a:xfrm>
            <a:off x="76200" y="1295400"/>
            <a:ext cx="89154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i="1">
                <a:latin typeface="Arial" charset="0"/>
              </a:rPr>
              <a:t> </a:t>
            </a:r>
          </a:p>
          <a:p>
            <a:pPr lvl="1"/>
            <a:r>
              <a:rPr lang="fr-FR" sz="2600" b="1" i="1">
                <a:cs typeface="Times New Roman" pitchFamily="18" charset="0"/>
              </a:rPr>
              <a:t>Il existe trois types d’entreprises :</a:t>
            </a:r>
          </a:p>
          <a:p>
            <a:pPr lvl="1">
              <a:lnSpc>
                <a:spcPct val="50000"/>
              </a:lnSpc>
            </a:pPr>
            <a:endParaRPr lang="fr-FR" sz="2600" b="1" i="1">
              <a:cs typeface="Times New Roman" pitchFamily="18" charset="0"/>
            </a:endParaRPr>
          </a:p>
          <a:p>
            <a:r>
              <a:rPr lang="fr-FR" sz="2600" b="1" i="1">
                <a:cs typeface="Times New Roman" pitchFamily="18" charset="0"/>
              </a:rPr>
              <a:t>  ·  les multinationales : il s’agit, en général, d ’un système </a:t>
            </a:r>
            <a:br>
              <a:rPr lang="fr-FR" sz="2600" b="1" i="1">
                <a:cs typeface="Times New Roman" pitchFamily="18" charset="0"/>
              </a:rPr>
            </a:br>
            <a:r>
              <a:rPr lang="fr-FR" sz="2600" b="1" i="1">
                <a:cs typeface="Times New Roman" pitchFamily="18" charset="0"/>
              </a:rPr>
              <a:t>     d’évaluation importé ( effort d ’adaptation à faire )</a:t>
            </a:r>
          </a:p>
          <a:p>
            <a:pPr>
              <a:lnSpc>
                <a:spcPct val="140000"/>
              </a:lnSpc>
            </a:pPr>
            <a:r>
              <a:rPr lang="fr-FR" sz="2600" b="1" i="1">
                <a:cs typeface="Times New Roman" pitchFamily="18" charset="0"/>
              </a:rPr>
              <a:t>  ·  les grandes structures marocaines : des pratiques </a:t>
            </a:r>
            <a:br>
              <a:rPr lang="fr-FR" sz="2600" b="1" i="1">
                <a:cs typeface="Times New Roman" pitchFamily="18" charset="0"/>
              </a:rPr>
            </a:br>
            <a:r>
              <a:rPr lang="fr-FR" sz="2600" b="1" i="1">
                <a:cs typeface="Times New Roman" pitchFamily="18" charset="0"/>
              </a:rPr>
              <a:t>     nationales  ou étrangères ( accompagnement cabinet ) </a:t>
            </a:r>
          </a:p>
          <a:p>
            <a:pPr>
              <a:lnSpc>
                <a:spcPct val="140000"/>
              </a:lnSpc>
            </a:pPr>
            <a:r>
              <a:rPr lang="fr-FR" sz="2600" b="1" i="1">
                <a:cs typeface="Times New Roman" pitchFamily="18" charset="0"/>
              </a:rPr>
              <a:t>  · les PME : pratiquement pas de système d ’évaluation, ce </a:t>
            </a:r>
            <a:br>
              <a:rPr lang="fr-FR" sz="2600" b="1" i="1">
                <a:cs typeface="Times New Roman" pitchFamily="18" charset="0"/>
              </a:rPr>
            </a:br>
            <a:r>
              <a:rPr lang="fr-FR" sz="2600" b="1" i="1">
                <a:cs typeface="Times New Roman" pitchFamily="18" charset="0"/>
              </a:rPr>
              <a:t>    qui est pratiqué c’est beaucoup plus le subjectif et le  </a:t>
            </a:r>
            <a:br>
              <a:rPr lang="fr-FR" sz="2600" b="1" i="1">
                <a:cs typeface="Times New Roman" pitchFamily="18" charset="0"/>
              </a:rPr>
            </a:br>
            <a:r>
              <a:rPr lang="fr-FR" sz="2600" b="1" i="1">
                <a:cs typeface="Times New Roman" pitchFamily="18" charset="0"/>
              </a:rPr>
              <a:t>   clientélisme au détriment de l’objectif et de la performance.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C0C3074-5CE5-4D31-AE77-E1009C0ABDE3}" type="datetime1">
              <a:rPr lang="fr-FR"/>
              <a:pPr eaLnBrk="1" hangingPunct="1"/>
              <a:t>17/09/2019</a:t>
            </a:fld>
            <a:endParaRPr lang="fr-FR" sz="1400" b="0" i="0"/>
          </a:p>
        </p:txBody>
      </p:sp>
      <p:sp>
        <p:nvSpPr>
          <p:cNvPr id="19046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046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1B5CC3-F1C0-46DA-BE97-6B55220DE8A0}" type="slidenum">
              <a:rPr lang="fr-FR" smtClean="0"/>
              <a:pPr eaLnBrk="1" hangingPunct="1"/>
              <a:t>169</a:t>
            </a:fld>
            <a:endParaRPr lang="fr-FR" smtClean="0"/>
          </a:p>
        </p:txBody>
      </p:sp>
      <p:sp>
        <p:nvSpPr>
          <p:cNvPr id="190469" name="Text Box 2"/>
          <p:cNvSpPr txBox="1">
            <a:spLocks noChangeArrowheads="1"/>
          </p:cNvSpPr>
          <p:nvPr/>
        </p:nvSpPr>
        <p:spPr bwMode="auto">
          <a:xfrm>
            <a:off x="228600" y="757238"/>
            <a:ext cx="86106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kumimoji="1" lang="fr-FR" sz="2800">
                <a:latin typeface="Univers" pitchFamily="34" charset="0"/>
              </a:rPr>
              <a:t>	</a:t>
            </a:r>
            <a:r>
              <a:rPr lang="fr-FR" sz="2600" b="1" i="1">
                <a:cs typeface="Times New Roman" pitchFamily="18" charset="0"/>
              </a:rPr>
              <a:t>* L ’évaluation à froid consiste à évaluer les retombées, à court et moyen terme, de la formation et le degré de mise en pratique des  stages suivis. </a:t>
            </a:r>
          </a:p>
          <a:p>
            <a:pPr eaLnBrk="1" hangingPunct="1">
              <a:spcBef>
                <a:spcPct val="50000"/>
              </a:spcBef>
            </a:pPr>
            <a:r>
              <a:rPr lang="fr-FR" sz="2600" b="1" i="1">
                <a:cs typeface="Times New Roman" pitchFamily="18" charset="0"/>
              </a:rPr>
              <a:t>	Elle permet également de suivre l ’écart de compétence enregistré  et qui était susceptible d ’être comblé par la formation.	</a:t>
            </a:r>
          </a:p>
          <a:p>
            <a:pPr eaLnBrk="1" hangingPunct="1">
              <a:spcBef>
                <a:spcPct val="50000"/>
              </a:spcBef>
            </a:pPr>
            <a:r>
              <a:rPr lang="fr-FR" sz="2600" b="1" i="1">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95E2CE2-3BEB-4B0A-83BC-1ACAD9226AB8}" type="datetime1">
              <a:rPr lang="fr-FR"/>
              <a:pPr eaLnBrk="1" hangingPunct="1"/>
              <a:t>17/09/2019</a:t>
            </a:fld>
            <a:endParaRPr lang="fr-FR" sz="1400" b="0" i="0"/>
          </a:p>
        </p:txBody>
      </p:sp>
      <p:sp>
        <p:nvSpPr>
          <p:cNvPr id="3789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789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A6E0574-623A-4749-8FAF-14B0010484CF}" type="slidenum">
              <a:rPr lang="fr-FR" smtClean="0"/>
              <a:pPr eaLnBrk="1" hangingPunct="1"/>
              <a:t>17</a:t>
            </a:fld>
            <a:endParaRPr lang="fr-FR" smtClean="0"/>
          </a:p>
        </p:txBody>
      </p:sp>
      <p:sp>
        <p:nvSpPr>
          <p:cNvPr id="37893" name="Text Box 2"/>
          <p:cNvSpPr txBox="1">
            <a:spLocks noChangeArrowheads="1"/>
          </p:cNvSpPr>
          <p:nvPr/>
        </p:nvSpPr>
        <p:spPr bwMode="auto">
          <a:xfrm>
            <a:off x="0" y="457200"/>
            <a:ext cx="8991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a:t>     </a:t>
            </a:r>
            <a:r>
              <a:rPr lang="fr-FR" sz="3600" b="1" i="1" u="sng"/>
              <a:t>LE PARTAGE DE LA FONCTION RH</a:t>
            </a:r>
            <a:endParaRPr lang="fr-FR" sz="2800" b="1" i="1" u="sng"/>
          </a:p>
          <a:p>
            <a:pPr eaLnBrk="1" hangingPunct="1">
              <a:spcBef>
                <a:spcPct val="50000"/>
              </a:spcBef>
            </a:pPr>
            <a:endParaRPr lang="fr-FR" sz="2400" b="1" i="1"/>
          </a:p>
          <a:p>
            <a:pPr eaLnBrk="1" hangingPunct="1">
              <a:spcBef>
                <a:spcPct val="50000"/>
              </a:spcBef>
            </a:pPr>
            <a:r>
              <a:rPr lang="fr-FR" sz="2400" b="1" i="1"/>
              <a:t>      « La fonction RH est par définition une fonction entachée d ’incomplétude et ne peut être complétée que par l ’autre » : </a:t>
            </a:r>
          </a:p>
          <a:p>
            <a:pPr eaLnBrk="1" hangingPunct="1">
              <a:spcBef>
                <a:spcPct val="50000"/>
              </a:spcBef>
            </a:pPr>
            <a:r>
              <a:rPr lang="fr-FR" sz="2400" b="1" i="1"/>
              <a:t>			</a:t>
            </a:r>
            <a:r>
              <a:rPr lang="fr-FR" sz="2800" b="1" i="1" u="sng"/>
              <a:t>La Hiérarchie Directe</a:t>
            </a:r>
          </a:p>
          <a:p>
            <a:pPr eaLnBrk="1" hangingPunct="1">
              <a:spcBef>
                <a:spcPct val="50000"/>
              </a:spcBef>
            </a:pPr>
            <a:r>
              <a:rPr lang="fr-FR" sz="2400" b="1" i="1"/>
              <a:t>- les responsables opérationnels et fonctionnels</a:t>
            </a:r>
          </a:p>
          <a:p>
            <a:pPr eaLnBrk="1" hangingPunct="1">
              <a:spcBef>
                <a:spcPct val="50000"/>
              </a:spcBef>
            </a:pPr>
            <a:r>
              <a:rPr lang="fr-FR" sz="2400" b="1" i="1"/>
              <a:t>- l ’encadrement (cadres et maîtrises )</a:t>
            </a:r>
          </a:p>
          <a:p>
            <a:pPr eaLnBrk="1" hangingPunct="1">
              <a:spcBef>
                <a:spcPct val="50000"/>
              </a:spcBef>
            </a:pPr>
            <a:r>
              <a:rPr lang="fr-FR" sz="2400" b="1" i="1"/>
              <a:t>- les supérieurs hiérarchiques</a:t>
            </a:r>
          </a:p>
          <a:p>
            <a:pPr eaLnBrk="1" hangingPunct="1">
              <a:spcBef>
                <a:spcPct val="50000"/>
              </a:spcBef>
            </a:pPr>
            <a:r>
              <a:rPr lang="fr-FR" sz="2400" b="1" i="1"/>
              <a:t>- le managers</a:t>
            </a:r>
          </a:p>
          <a:p>
            <a:pPr eaLnBrk="1" hangingPunct="1">
              <a:spcBef>
                <a:spcPct val="50000"/>
              </a:spcBef>
            </a:pPr>
            <a:r>
              <a:rPr lang="fr-FR" sz="2400" b="1" i="1"/>
              <a:t>- ...etc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E45C0B1-F2C5-4434-8C23-830DA4BAE90B}" type="datetime1">
              <a:rPr lang="fr-FR"/>
              <a:pPr eaLnBrk="1" hangingPunct="1"/>
              <a:t>17/09/2019</a:t>
            </a:fld>
            <a:endParaRPr lang="fr-FR" sz="1400" b="0" i="0"/>
          </a:p>
        </p:txBody>
      </p:sp>
      <p:sp>
        <p:nvSpPr>
          <p:cNvPr id="19149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149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BA219BC-B2F0-4C91-8EE5-80F1D241668C}" type="slidenum">
              <a:rPr lang="fr-FR" smtClean="0"/>
              <a:pPr eaLnBrk="1" hangingPunct="1"/>
              <a:t>170</a:t>
            </a:fld>
            <a:endParaRPr lang="fr-FR" smtClean="0"/>
          </a:p>
        </p:txBody>
      </p:sp>
      <p:pic>
        <p:nvPicPr>
          <p:cNvPr id="191493"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050" y="1700213"/>
            <a:ext cx="7775575" cy="204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3"/>
          <p:cNvSpPr txBox="1">
            <a:spLocks noChangeArrowheads="1"/>
          </p:cNvSpPr>
          <p:nvPr/>
        </p:nvSpPr>
        <p:spPr bwMode="auto">
          <a:xfrm>
            <a:off x="914400" y="2251075"/>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CONSEILS POUR LA REUSSITE DE L’ENTRETIEN:</a:t>
            </a:r>
          </a:p>
          <a:p>
            <a:pPr algn="ctr"/>
            <a:r>
              <a:rPr lang="fr-FR" sz="2400" b="1">
                <a:solidFill>
                  <a:schemeClr val="bg1"/>
                </a:solidFill>
                <a:latin typeface="Arial" charset="0"/>
                <a:cs typeface="Arial" charset="0"/>
              </a:rPr>
              <a:t>       LA RELATION EVALUE / EVALUATEUR</a:t>
            </a:r>
          </a:p>
          <a:p>
            <a:pPr algn="ctr"/>
            <a:endParaRPr lang="fr-FR" sz="2400" b="1">
              <a:solidFill>
                <a:srgbClr val="FF3300"/>
              </a:solidFill>
              <a:latin typeface="Arial" charset="0"/>
              <a:cs typeface="Arial"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79A0B09-4087-4662-8528-1BF5949175E9}" type="datetime1">
              <a:rPr lang="fr-FR"/>
              <a:pPr eaLnBrk="1" hangingPunct="1"/>
              <a:t>17/09/2019</a:t>
            </a:fld>
            <a:endParaRPr lang="fr-FR" sz="1400" b="0" i="0"/>
          </a:p>
        </p:txBody>
      </p:sp>
      <p:sp>
        <p:nvSpPr>
          <p:cNvPr id="19251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251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248CF82-68CF-46F8-BA49-0AF469D407DD}" type="slidenum">
              <a:rPr lang="fr-FR" smtClean="0"/>
              <a:pPr eaLnBrk="1" hangingPunct="1"/>
              <a:t>171</a:t>
            </a:fld>
            <a:endParaRPr lang="fr-FR" smtClean="0"/>
          </a:p>
        </p:txBody>
      </p:sp>
      <p:sp>
        <p:nvSpPr>
          <p:cNvPr id="192517" name="Rectangle 2"/>
          <p:cNvSpPr>
            <a:spLocks noChangeArrowheads="1"/>
          </p:cNvSpPr>
          <p:nvPr>
            <p:ph type="body" sz="half" idx="1"/>
          </p:nvPr>
        </p:nvSpPr>
        <p:spPr bwMode="auto">
          <a:xfrm>
            <a:off x="179388" y="1668463"/>
            <a:ext cx="8748712" cy="4640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eaLnBrk="1" hangingPunct="1">
              <a:lnSpc>
                <a:spcPct val="80000"/>
              </a:lnSpc>
              <a:buFontTx/>
              <a:buNone/>
            </a:pPr>
            <a:r>
              <a:rPr lang="fr-CA" sz="2400" b="1" i="1" smtClean="0">
                <a:solidFill>
                  <a:srgbClr val="009999"/>
                </a:solidFill>
              </a:rPr>
              <a:t>				Respecter l ’autre et adopter </a:t>
            </a:r>
          </a:p>
          <a:p>
            <a:pPr marL="285750" indent="-285750" algn="ctr" eaLnBrk="1" hangingPunct="1">
              <a:lnSpc>
                <a:spcPct val="80000"/>
              </a:lnSpc>
              <a:buFontTx/>
              <a:buNone/>
            </a:pPr>
            <a:r>
              <a:rPr lang="fr-CA" sz="2400" b="1" i="1" smtClean="0">
                <a:solidFill>
                  <a:srgbClr val="009999"/>
                </a:solidFill>
              </a:rPr>
              <a:t>une attitude ouverte et constructive</a:t>
            </a:r>
          </a:p>
          <a:p>
            <a:pPr marL="285750" indent="-285750" eaLnBrk="1" hangingPunct="1">
              <a:lnSpc>
                <a:spcPct val="5000"/>
              </a:lnSpc>
              <a:buFontTx/>
              <a:buNone/>
            </a:pPr>
            <a:endParaRPr lang="fr-CA" sz="2400" b="1" smtClean="0"/>
          </a:p>
          <a:p>
            <a:pPr marL="285750" indent="-285750" eaLnBrk="1" hangingPunct="1">
              <a:lnSpc>
                <a:spcPct val="120000"/>
              </a:lnSpc>
              <a:buClr>
                <a:srgbClr val="009999"/>
              </a:buClr>
              <a:buFont typeface="Wingdings" pitchFamily="2" charset="2"/>
              <a:buChar char="Ü"/>
            </a:pPr>
            <a:r>
              <a:rPr lang="fr-CA" sz="2400" b="1" i="1" smtClean="0"/>
              <a:t>L’évaluateur, tout comme vous, peut-être déstabilisé par cet entretien.</a:t>
            </a:r>
          </a:p>
          <a:p>
            <a:pPr marL="285750" indent="-285750" eaLnBrk="1" hangingPunct="1">
              <a:lnSpc>
                <a:spcPct val="120000"/>
              </a:lnSpc>
              <a:buClr>
                <a:srgbClr val="009999"/>
              </a:buClr>
              <a:buFont typeface="Wingdings" pitchFamily="2" charset="2"/>
              <a:buChar char="Ü"/>
            </a:pPr>
            <a:r>
              <a:rPr lang="fr-CA" sz="2400" b="1" i="1" smtClean="0"/>
              <a:t>Ce n’est pas une démarche aisée pour lui et vous pouvez l’aider en adoptant une attitude positive. </a:t>
            </a:r>
          </a:p>
          <a:p>
            <a:pPr marL="285750" indent="-285750" eaLnBrk="1" hangingPunct="1">
              <a:lnSpc>
                <a:spcPct val="120000"/>
              </a:lnSpc>
              <a:buClr>
                <a:srgbClr val="009999"/>
              </a:buClr>
              <a:buFont typeface="Wingdings" pitchFamily="2" charset="2"/>
              <a:buChar char="Ü"/>
            </a:pPr>
            <a:r>
              <a:rPr lang="fr-CA" sz="2400" b="1" i="1" smtClean="0"/>
              <a:t>L’objectif pour vous deux est de sortir de cet entretien avec un résultat.</a:t>
            </a:r>
          </a:p>
          <a:p>
            <a:pPr marL="285750" indent="-285750" algn="ctr" eaLnBrk="1" hangingPunct="1">
              <a:lnSpc>
                <a:spcPct val="120000"/>
              </a:lnSpc>
              <a:buFontTx/>
              <a:buNone/>
            </a:pPr>
            <a:r>
              <a:rPr lang="fr-CA" sz="2400" b="1" smtClean="0">
                <a:solidFill>
                  <a:srgbClr val="009999"/>
                </a:solidFill>
              </a:rPr>
              <a:t>Ne jamais oublier que votre évaluateur à des responsabilités vis à vis de vous et vis à vis de sa propre hiérarchie</a:t>
            </a:r>
            <a:endParaRPr lang="fr-FR" sz="2400" b="1" smtClean="0"/>
          </a:p>
        </p:txBody>
      </p:sp>
      <p:pic>
        <p:nvPicPr>
          <p:cNvPr id="192518"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9" name="Text Box 4"/>
          <p:cNvSpPr txBox="1">
            <a:spLocks noChangeArrowheads="1"/>
          </p:cNvSpPr>
          <p:nvPr/>
        </p:nvSpPr>
        <p:spPr bwMode="auto">
          <a:xfrm>
            <a:off x="2919413" y="549275"/>
            <a:ext cx="401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 RESPECT DE L‘AUTRE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24FDFE4-8E27-4D1A-A72C-5742C976BFCC}" type="datetime1">
              <a:rPr lang="fr-FR"/>
              <a:pPr eaLnBrk="1" hangingPunct="1"/>
              <a:t>17/09/2019</a:t>
            </a:fld>
            <a:endParaRPr lang="fr-FR" sz="1400" b="0" i="0"/>
          </a:p>
        </p:txBody>
      </p:sp>
      <p:sp>
        <p:nvSpPr>
          <p:cNvPr id="193539"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354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81C0AC6-6075-4372-864D-F746738AB753}" type="slidenum">
              <a:rPr lang="fr-FR" smtClean="0"/>
              <a:pPr eaLnBrk="1" hangingPunct="1"/>
              <a:t>172</a:t>
            </a:fld>
            <a:endParaRPr lang="fr-FR" smtClean="0"/>
          </a:p>
        </p:txBody>
      </p:sp>
      <p:sp>
        <p:nvSpPr>
          <p:cNvPr id="193541" name="Rectangle 2"/>
          <p:cNvSpPr>
            <a:spLocks noChangeArrowheads="1"/>
          </p:cNvSpPr>
          <p:nvPr>
            <p:ph type="body" sz="half" idx="1"/>
          </p:nvPr>
        </p:nvSpPr>
        <p:spPr bwMode="auto">
          <a:xfrm>
            <a:off x="838200" y="2038350"/>
            <a:ext cx="7572375" cy="383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90500" indent="-190500" eaLnBrk="1" hangingPunct="1">
              <a:lnSpc>
                <a:spcPct val="80000"/>
              </a:lnSpc>
              <a:buFontTx/>
              <a:buNone/>
            </a:pPr>
            <a:r>
              <a:rPr lang="fr-CA" sz="2400" b="1" i="1" smtClean="0">
                <a:solidFill>
                  <a:srgbClr val="009999"/>
                </a:solidFill>
              </a:rPr>
              <a:t>Un principe fondamental</a:t>
            </a:r>
            <a:endParaRPr lang="fr-CA" sz="2400" b="1" i="1" smtClean="0"/>
          </a:p>
          <a:p>
            <a:pPr marL="190500" indent="-190500" eaLnBrk="1" hangingPunct="1">
              <a:lnSpc>
                <a:spcPct val="80000"/>
              </a:lnSpc>
              <a:buFontTx/>
              <a:buNone/>
            </a:pPr>
            <a:endParaRPr lang="fr-CA" sz="2400" smtClean="0"/>
          </a:p>
          <a:p>
            <a:pPr marL="190500" indent="-190500" eaLnBrk="1" hangingPunct="1">
              <a:lnSpc>
                <a:spcPct val="80000"/>
              </a:lnSpc>
              <a:buFontTx/>
              <a:buNone/>
            </a:pPr>
            <a:r>
              <a:rPr lang="fr-CA" sz="2400" b="1" i="1" smtClean="0"/>
              <a:t>Pour réussir l’entretien , il faut que vous puissiez:</a:t>
            </a:r>
          </a:p>
          <a:p>
            <a:pPr marL="190500" indent="-190500" eaLnBrk="1" hangingPunct="1">
              <a:lnSpc>
                <a:spcPct val="80000"/>
              </a:lnSpc>
              <a:buFontTx/>
              <a:buNone/>
            </a:pPr>
            <a:r>
              <a:rPr lang="fr-CA" sz="2400" b="1" i="1" smtClean="0"/>
              <a:t> </a:t>
            </a:r>
          </a:p>
          <a:p>
            <a:pPr marL="190500" indent="-190500" eaLnBrk="1" hangingPunct="1">
              <a:lnSpc>
                <a:spcPct val="150000"/>
              </a:lnSpc>
              <a:buClr>
                <a:srgbClr val="009999"/>
              </a:buClr>
              <a:buFont typeface="Wingdings" pitchFamily="2" charset="2"/>
              <a:buChar char="Ü"/>
            </a:pPr>
            <a:r>
              <a:rPr lang="fr-CA" sz="2400" b="1" i="1" smtClean="0"/>
              <a:t> devenir l’acteur et le moteur ; il est donc important de vous procurer l’occasion de bien exprimer vos préoccupations et donc de pratiquer l’écoute active.</a:t>
            </a:r>
            <a:endParaRPr lang="fr-CA" sz="2000" b="1" i="1" smtClean="0"/>
          </a:p>
          <a:p>
            <a:pPr marL="190500" indent="-190500" eaLnBrk="1" hangingPunct="1">
              <a:lnSpc>
                <a:spcPct val="80000"/>
              </a:lnSpc>
              <a:buFontTx/>
              <a:buNone/>
            </a:pPr>
            <a:endParaRPr lang="fr-CA" sz="1800" b="1" i="1" smtClean="0"/>
          </a:p>
        </p:txBody>
      </p:sp>
      <p:pic>
        <p:nvPicPr>
          <p:cNvPr id="193542"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3" name="Text Box 4"/>
          <p:cNvSpPr txBox="1">
            <a:spLocks noChangeArrowheads="1"/>
          </p:cNvSpPr>
          <p:nvPr/>
        </p:nvSpPr>
        <p:spPr bwMode="auto">
          <a:xfrm>
            <a:off x="1600200" y="457200"/>
            <a:ext cx="640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ar-EG" sz="2800" b="1">
              <a:solidFill>
                <a:schemeClr val="bg1"/>
              </a:solidFill>
              <a:latin typeface="Arial" charset="0"/>
              <a:cs typeface="Arial" charset="0"/>
            </a:endParaRPr>
          </a:p>
        </p:txBody>
      </p:sp>
      <p:sp>
        <p:nvSpPr>
          <p:cNvPr id="193544" name="Rectangle 5"/>
          <p:cNvSpPr>
            <a:spLocks noChangeArrowheads="1"/>
          </p:cNvSpPr>
          <p:nvPr/>
        </p:nvSpPr>
        <p:spPr bwMode="auto">
          <a:xfrm>
            <a:off x="2801938" y="523875"/>
            <a:ext cx="409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sz="2400" b="1">
                <a:solidFill>
                  <a:schemeClr val="bg1"/>
                </a:solidFill>
                <a:latin typeface="Arial" charset="0"/>
                <a:cs typeface="Arial" charset="0"/>
              </a:rPr>
              <a:t>LE RESPECT DE  L‘AUTRE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7625FDC-1783-49D9-9EC2-447DC93F23DF}" type="datetime1">
              <a:rPr lang="fr-FR"/>
              <a:pPr eaLnBrk="1" hangingPunct="1"/>
              <a:t>17/09/2019</a:t>
            </a:fld>
            <a:endParaRPr lang="fr-FR" sz="1400" b="0" i="0"/>
          </a:p>
        </p:txBody>
      </p:sp>
      <p:sp>
        <p:nvSpPr>
          <p:cNvPr id="19456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456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8CB0C07-A893-433B-9F6D-B2494D7D05D8}" type="slidenum">
              <a:rPr lang="fr-FR" smtClean="0"/>
              <a:pPr eaLnBrk="1" hangingPunct="1"/>
              <a:t>173</a:t>
            </a:fld>
            <a:endParaRPr lang="fr-FR" smtClean="0"/>
          </a:p>
        </p:txBody>
      </p:sp>
      <p:pic>
        <p:nvPicPr>
          <p:cNvPr id="194565"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050" y="1635125"/>
            <a:ext cx="7775575" cy="204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6" name="Text Box 3"/>
          <p:cNvSpPr txBox="1">
            <a:spLocks noChangeArrowheads="1"/>
          </p:cNvSpPr>
          <p:nvPr/>
        </p:nvSpPr>
        <p:spPr bwMode="auto">
          <a:xfrm>
            <a:off x="1692275" y="2251075"/>
            <a:ext cx="619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LES OUTILS</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664489A-4097-4104-8D1C-DB4D582BC252}" type="datetime1">
              <a:rPr lang="fr-FR"/>
              <a:pPr eaLnBrk="1" hangingPunct="1"/>
              <a:t>17/09/2019</a:t>
            </a:fld>
            <a:endParaRPr lang="fr-FR" sz="1400" b="0" i="0"/>
          </a:p>
        </p:txBody>
      </p:sp>
      <p:sp>
        <p:nvSpPr>
          <p:cNvPr id="195587"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558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7669352-73B2-4C77-BFFD-4729E894C0BD}" type="slidenum">
              <a:rPr lang="fr-FR" smtClean="0"/>
              <a:pPr eaLnBrk="1" hangingPunct="1"/>
              <a:t>174</a:t>
            </a:fld>
            <a:endParaRPr lang="fr-FR" smtClean="0"/>
          </a:p>
        </p:txBody>
      </p:sp>
      <p:sp>
        <p:nvSpPr>
          <p:cNvPr id="195589" name="Rectangle 2"/>
          <p:cNvSpPr>
            <a:spLocks noChangeArrowheads="1"/>
          </p:cNvSpPr>
          <p:nvPr>
            <p:ph type="body" sz="half" idx="1"/>
          </p:nvPr>
        </p:nvSpPr>
        <p:spPr bwMode="auto">
          <a:xfrm>
            <a:off x="250825" y="1268413"/>
            <a:ext cx="8839200" cy="5076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fr-CA" sz="2000" b="1" smtClean="0"/>
              <a:t>LA REFORMULATION</a:t>
            </a:r>
            <a:endParaRPr lang="fr-CA" sz="2000" smtClean="0"/>
          </a:p>
          <a:p>
            <a:pPr eaLnBrk="1" hangingPunct="1">
              <a:buFontTx/>
              <a:buNone/>
            </a:pPr>
            <a:r>
              <a:rPr lang="fr-CA" sz="2000" smtClean="0"/>
              <a:t>Chaque fois que vous reprenez les mots de votre interlocuteur  cela vous permet de</a:t>
            </a:r>
          </a:p>
          <a:p>
            <a:pPr eaLnBrk="1" hangingPunct="1">
              <a:buFontTx/>
              <a:buNone/>
            </a:pPr>
            <a:r>
              <a:rPr lang="fr-CA" sz="2000" smtClean="0"/>
              <a:t>vous assurer d’avoir compris ce qu’il vous dit</a:t>
            </a:r>
          </a:p>
          <a:p>
            <a:pPr eaLnBrk="1" hangingPunct="1">
              <a:lnSpc>
                <a:spcPct val="20000"/>
              </a:lnSpc>
              <a:buFontTx/>
              <a:buNone/>
            </a:pPr>
            <a:endParaRPr lang="fr-CA" sz="2000" b="1" smtClean="0"/>
          </a:p>
          <a:p>
            <a:pPr eaLnBrk="1" hangingPunct="1">
              <a:buFontTx/>
              <a:buNone/>
            </a:pPr>
            <a:r>
              <a:rPr lang="fr-CA" sz="2000" b="1" smtClean="0"/>
              <a:t>LA QUESTION OUVERTE</a:t>
            </a:r>
          </a:p>
          <a:p>
            <a:pPr eaLnBrk="1" hangingPunct="1">
              <a:buFontTx/>
              <a:buNone/>
            </a:pPr>
            <a:r>
              <a:rPr lang="fr-CA" sz="2000" smtClean="0"/>
              <a:t>La question ouverte permet d’ouvrir et de renforcer le dialogue, elle permet aussi d’obtenir des informations.</a:t>
            </a:r>
          </a:p>
          <a:p>
            <a:pPr eaLnBrk="1" hangingPunct="1">
              <a:lnSpc>
                <a:spcPct val="10000"/>
              </a:lnSpc>
              <a:buFontTx/>
              <a:buNone/>
            </a:pPr>
            <a:endParaRPr lang="fr-CA" sz="2000" b="1" smtClean="0"/>
          </a:p>
          <a:p>
            <a:pPr eaLnBrk="1" hangingPunct="1">
              <a:buFontTx/>
              <a:buNone/>
            </a:pPr>
            <a:r>
              <a:rPr lang="fr-CA" sz="2000" b="1" smtClean="0"/>
              <a:t>L’ ECOUTE DE L’AUTRE </a:t>
            </a:r>
          </a:p>
          <a:p>
            <a:pPr eaLnBrk="1" hangingPunct="1">
              <a:buFontTx/>
              <a:buNone/>
            </a:pPr>
            <a:r>
              <a:rPr lang="fr-CA" sz="2000" smtClean="0"/>
              <a:t>Il est important de laisser votre manager développer ses idées et d’éviter</a:t>
            </a:r>
          </a:p>
          <a:p>
            <a:pPr eaLnBrk="1" hangingPunct="1">
              <a:buFontTx/>
              <a:buNone/>
            </a:pPr>
            <a:r>
              <a:rPr lang="fr-CA" sz="2000" smtClean="0"/>
              <a:t>de l’interrompre. Cela permet des échanges construits.</a:t>
            </a:r>
          </a:p>
          <a:p>
            <a:pPr eaLnBrk="1" hangingPunct="1">
              <a:lnSpc>
                <a:spcPct val="0"/>
              </a:lnSpc>
              <a:buFontTx/>
              <a:buNone/>
            </a:pPr>
            <a:endParaRPr lang="fr-CA" sz="2000" b="1" smtClean="0"/>
          </a:p>
          <a:p>
            <a:pPr eaLnBrk="1" hangingPunct="1">
              <a:buFontTx/>
              <a:buNone/>
            </a:pPr>
            <a:r>
              <a:rPr lang="fr-CA" sz="2000" b="1" smtClean="0"/>
              <a:t>LES ATTITUDES D’ ECOUTE ACTIVE</a:t>
            </a:r>
          </a:p>
          <a:p>
            <a:pPr eaLnBrk="1" hangingPunct="1">
              <a:buFontTx/>
              <a:buNone/>
            </a:pPr>
            <a:r>
              <a:rPr lang="fr-CA" sz="2000" smtClean="0"/>
              <a:t>Des petits mouvements d’approbation, un regard attentif montrent à votre </a:t>
            </a:r>
          </a:p>
          <a:p>
            <a:pPr eaLnBrk="1" hangingPunct="1">
              <a:buFontTx/>
              <a:buNone/>
            </a:pPr>
            <a:r>
              <a:rPr lang="fr-CA" sz="2000" smtClean="0"/>
              <a:t>interlocuteur que vous l’écoutez réellement et ainsi, vous l’encouragez à</a:t>
            </a:r>
          </a:p>
          <a:p>
            <a:pPr eaLnBrk="1" hangingPunct="1">
              <a:buFontTx/>
              <a:buNone/>
            </a:pPr>
            <a:r>
              <a:rPr lang="fr-CA" sz="2000" smtClean="0"/>
              <a:t>continuer son exposé.</a:t>
            </a:r>
          </a:p>
        </p:txBody>
      </p:sp>
      <p:pic>
        <p:nvPicPr>
          <p:cNvPr id="195590"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113" y="115888"/>
            <a:ext cx="7775575" cy="102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Text Box 4"/>
          <p:cNvSpPr txBox="1">
            <a:spLocks noChangeArrowheads="1"/>
          </p:cNvSpPr>
          <p:nvPr/>
        </p:nvSpPr>
        <p:spPr bwMode="auto">
          <a:xfrm>
            <a:off x="1219200" y="188913"/>
            <a:ext cx="739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CA" sz="2400" b="1">
                <a:solidFill>
                  <a:schemeClr val="bg1"/>
                </a:solidFill>
                <a:latin typeface="Arial" charset="0"/>
                <a:cs typeface="Arial" charset="0"/>
              </a:rPr>
              <a:t>QUATRE OUTILS POUR REUSSIR </a:t>
            </a:r>
          </a:p>
          <a:p>
            <a:pPr algn="ctr"/>
            <a:r>
              <a:rPr lang="fr-CA" sz="2400" b="1">
                <a:solidFill>
                  <a:schemeClr val="bg1"/>
                </a:solidFill>
                <a:latin typeface="Arial" charset="0"/>
                <a:cs typeface="Arial" charset="0"/>
              </a:rPr>
              <a:t>UN ENTRETIEN</a:t>
            </a:r>
            <a:endParaRPr lang="fr-FR" sz="2400" b="1">
              <a:solidFill>
                <a:schemeClr val="bg1"/>
              </a:solidFill>
              <a:latin typeface="Arial" charset="0"/>
              <a:cs typeface="Arial"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C8756CE-28FF-4B5C-83AC-5A342C0DC514}" type="datetime1">
              <a:rPr lang="fr-FR"/>
              <a:pPr eaLnBrk="1" hangingPunct="1"/>
              <a:t>17/09/2019</a:t>
            </a:fld>
            <a:endParaRPr lang="fr-FR" sz="1400" b="0" i="0"/>
          </a:p>
        </p:txBody>
      </p:sp>
      <p:sp>
        <p:nvSpPr>
          <p:cNvPr id="19661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661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3F8A761-D8DC-4946-A5C9-9B140BCFDA09}" type="slidenum">
              <a:rPr lang="fr-FR" smtClean="0"/>
              <a:pPr eaLnBrk="1" hangingPunct="1"/>
              <a:t>175</a:t>
            </a:fld>
            <a:endParaRPr lang="fr-FR" smtClean="0"/>
          </a:p>
        </p:txBody>
      </p:sp>
      <p:pic>
        <p:nvPicPr>
          <p:cNvPr id="196613"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050" y="1635125"/>
            <a:ext cx="7775575" cy="204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3"/>
          <p:cNvSpPr txBox="1">
            <a:spLocks noChangeArrowheads="1"/>
          </p:cNvSpPr>
          <p:nvPr/>
        </p:nvSpPr>
        <p:spPr bwMode="auto">
          <a:xfrm>
            <a:off x="1763713" y="2251075"/>
            <a:ext cx="619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EN RESUME…</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449B8C8-7B4B-473A-8E97-3C4512D34E27}" type="datetime1">
              <a:rPr lang="fr-FR"/>
              <a:pPr eaLnBrk="1" hangingPunct="1"/>
              <a:t>17/09/2019</a:t>
            </a:fld>
            <a:endParaRPr lang="fr-FR" sz="1400" b="0" i="0"/>
          </a:p>
        </p:txBody>
      </p:sp>
      <p:sp>
        <p:nvSpPr>
          <p:cNvPr id="19763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763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8326DD-49BE-40A7-8FFE-595931101BC6}" type="slidenum">
              <a:rPr lang="fr-FR" smtClean="0"/>
              <a:pPr eaLnBrk="1" hangingPunct="1"/>
              <a:t>176</a:t>
            </a:fld>
            <a:endParaRPr lang="fr-FR" smtClean="0"/>
          </a:p>
        </p:txBody>
      </p:sp>
      <p:sp>
        <p:nvSpPr>
          <p:cNvPr id="197637" name="Rectangle 2"/>
          <p:cNvSpPr>
            <a:spLocks noChangeArrowheads="1"/>
          </p:cNvSpPr>
          <p:nvPr>
            <p:ph type="body" sz="half" idx="1"/>
          </p:nvPr>
        </p:nvSpPr>
        <p:spPr bwMode="auto">
          <a:xfrm>
            <a:off x="561975" y="2019300"/>
            <a:ext cx="7958138" cy="3714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fr-CA" sz="2400" b="1" smtClean="0"/>
          </a:p>
          <a:p>
            <a:pPr eaLnBrk="1" hangingPunct="1">
              <a:lnSpc>
                <a:spcPct val="80000"/>
              </a:lnSpc>
              <a:buFontTx/>
              <a:buNone/>
            </a:pPr>
            <a:r>
              <a:rPr lang="fr-CA" sz="2400" b="1" smtClean="0"/>
              <a:t>1ère étape : 	Votre évaluateur vous accueille</a:t>
            </a:r>
          </a:p>
          <a:p>
            <a:pPr eaLnBrk="1" hangingPunct="1">
              <a:lnSpc>
                <a:spcPct val="80000"/>
              </a:lnSpc>
            </a:pPr>
            <a:endParaRPr lang="fr-CA" sz="1800" b="1"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Politesse</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Prise de possession de l’espace</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Écoute et validation de l’objectif</a:t>
            </a:r>
            <a:endParaRPr lang="fr-CA" sz="2400" smtClean="0">
              <a:sym typeface="Monotype Sorts" pitchFamily="2" charset="2"/>
            </a:endParaRPr>
          </a:p>
          <a:p>
            <a:pPr eaLnBrk="1" hangingPunct="1">
              <a:lnSpc>
                <a:spcPct val="150000"/>
              </a:lnSpc>
              <a:buFont typeface="Monotype Sorts" pitchFamily="2" charset="2"/>
              <a:buChar char="å"/>
            </a:pPr>
            <a:r>
              <a:rPr lang="fr-CA" sz="2400" smtClean="0"/>
              <a:t>Durée convenue</a:t>
            </a:r>
          </a:p>
          <a:p>
            <a:pPr eaLnBrk="1" hangingPunct="1">
              <a:lnSpc>
                <a:spcPct val="150000"/>
              </a:lnSpc>
              <a:buFont typeface="Monotype Sorts" pitchFamily="2" charset="2"/>
              <a:buNone/>
            </a:pPr>
            <a:endParaRPr lang="fr-CA" sz="1600" smtClean="0"/>
          </a:p>
        </p:txBody>
      </p:sp>
      <p:pic>
        <p:nvPicPr>
          <p:cNvPr id="197638"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9" name="Text Box 4"/>
          <p:cNvSpPr txBox="1">
            <a:spLocks noChangeArrowheads="1"/>
          </p:cNvSpPr>
          <p:nvPr/>
        </p:nvSpPr>
        <p:spPr bwMode="auto">
          <a:xfrm>
            <a:off x="1619250" y="333375"/>
            <a:ext cx="640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CA" sz="2400" b="1">
                <a:solidFill>
                  <a:schemeClr val="bg1"/>
                </a:solidFill>
                <a:latin typeface="Arial" charset="0"/>
                <a:cs typeface="Arial" charset="0"/>
              </a:rPr>
              <a:t>… L’ENTRETIEN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46029A5-F5CA-4FF0-92CA-B455A8C884FF}" type="datetime1">
              <a:rPr lang="fr-FR"/>
              <a:pPr eaLnBrk="1" hangingPunct="1"/>
              <a:t>17/09/2019</a:t>
            </a:fld>
            <a:endParaRPr lang="fr-FR" sz="1400" b="0" i="0"/>
          </a:p>
        </p:txBody>
      </p:sp>
      <p:sp>
        <p:nvSpPr>
          <p:cNvPr id="198659"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866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BD80321-62CF-43CB-A5C3-94993683A841}" type="slidenum">
              <a:rPr lang="fr-FR" smtClean="0"/>
              <a:pPr eaLnBrk="1" hangingPunct="1"/>
              <a:t>177</a:t>
            </a:fld>
            <a:endParaRPr lang="fr-FR" smtClean="0"/>
          </a:p>
        </p:txBody>
      </p:sp>
      <p:sp>
        <p:nvSpPr>
          <p:cNvPr id="198661" name="Rectangle 2"/>
          <p:cNvSpPr>
            <a:spLocks noChangeArrowheads="1"/>
          </p:cNvSpPr>
          <p:nvPr>
            <p:ph type="body" sz="half" idx="1"/>
          </p:nvPr>
        </p:nvSpPr>
        <p:spPr bwMode="auto">
          <a:xfrm>
            <a:off x="561975" y="1892300"/>
            <a:ext cx="7526338" cy="376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fr-CA" sz="2400" b="1" smtClean="0"/>
          </a:p>
          <a:p>
            <a:pPr eaLnBrk="1" hangingPunct="1">
              <a:lnSpc>
                <a:spcPct val="150000"/>
              </a:lnSpc>
              <a:buFont typeface="Monotype Sorts" pitchFamily="2" charset="2"/>
              <a:buNone/>
            </a:pPr>
            <a:endParaRPr lang="fr-CA" sz="1600" smtClean="0"/>
          </a:p>
          <a:p>
            <a:pPr eaLnBrk="1" hangingPunct="1">
              <a:lnSpc>
                <a:spcPct val="80000"/>
              </a:lnSpc>
              <a:buFontTx/>
              <a:buNone/>
            </a:pPr>
            <a:r>
              <a:rPr lang="fr-CA" sz="2400" b="1" smtClean="0"/>
              <a:t>2ème étape : 	Travailler sur l’objectif</a:t>
            </a:r>
          </a:p>
          <a:p>
            <a:pPr eaLnBrk="1" hangingPunct="1">
              <a:lnSpc>
                <a:spcPct val="80000"/>
              </a:lnSpc>
              <a:buFontTx/>
              <a:buNone/>
            </a:pPr>
            <a:r>
              <a:rPr lang="fr-CA" sz="2400" b="1" smtClean="0"/>
              <a:t>			Les critères de réussite de l’entretien</a:t>
            </a:r>
            <a:endParaRPr lang="fr-CA" sz="2400" b="1"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Argumentaire</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Comportements et attitudes</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Utilisation intensive des outils</a:t>
            </a:r>
          </a:p>
        </p:txBody>
      </p:sp>
      <p:pic>
        <p:nvPicPr>
          <p:cNvPr id="198662"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3" name="Text Box 4"/>
          <p:cNvSpPr txBox="1">
            <a:spLocks noChangeArrowheads="1"/>
          </p:cNvSpPr>
          <p:nvPr/>
        </p:nvSpPr>
        <p:spPr bwMode="auto">
          <a:xfrm>
            <a:off x="1619250" y="333375"/>
            <a:ext cx="640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CA" sz="2400" b="1">
                <a:solidFill>
                  <a:schemeClr val="bg1"/>
                </a:solidFill>
                <a:latin typeface="Arial" charset="0"/>
                <a:cs typeface="Arial" charset="0"/>
              </a:rPr>
              <a:t>… L’ENTRETIEN</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4467380-8A54-49E8-81A5-8079C3562A65}" type="datetime1">
              <a:rPr lang="fr-FR"/>
              <a:pPr eaLnBrk="1" hangingPunct="1"/>
              <a:t>17/09/2019</a:t>
            </a:fld>
            <a:endParaRPr lang="fr-FR" sz="1400" b="0" i="0"/>
          </a:p>
        </p:txBody>
      </p:sp>
      <p:sp>
        <p:nvSpPr>
          <p:cNvPr id="199683"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9968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9AF64BA-1184-4E2A-86AB-27B4A1599384}" type="slidenum">
              <a:rPr lang="fr-FR" smtClean="0"/>
              <a:pPr eaLnBrk="1" hangingPunct="1"/>
              <a:t>178</a:t>
            </a:fld>
            <a:endParaRPr lang="fr-FR" smtClean="0"/>
          </a:p>
        </p:txBody>
      </p:sp>
      <p:sp>
        <p:nvSpPr>
          <p:cNvPr id="199685" name="Rectangle 2"/>
          <p:cNvSpPr>
            <a:spLocks noChangeArrowheads="1"/>
          </p:cNvSpPr>
          <p:nvPr>
            <p:ph type="body" sz="half" idx="1"/>
          </p:nvPr>
        </p:nvSpPr>
        <p:spPr bwMode="auto">
          <a:xfrm>
            <a:off x="468313" y="1668463"/>
            <a:ext cx="8229600" cy="449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Tx/>
              <a:buNone/>
            </a:pPr>
            <a:r>
              <a:rPr lang="fr-CA" sz="2400" b="1" smtClean="0"/>
              <a:t>3ème étape :   Conclure</a:t>
            </a:r>
          </a:p>
          <a:p>
            <a:pPr eaLnBrk="1" hangingPunct="1">
              <a:lnSpc>
                <a:spcPct val="150000"/>
              </a:lnSpc>
              <a:buFontTx/>
              <a:buNone/>
            </a:pPr>
            <a:r>
              <a:rPr lang="fr-CA" sz="2400" smtClean="0">
                <a:sym typeface="Monotype Sorts" pitchFamily="2" charset="2"/>
              </a:rPr>
              <a:t></a:t>
            </a:r>
            <a:r>
              <a:rPr lang="fr-CA" sz="2400" smtClean="0"/>
              <a:t> Reformuler, synthétiser</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S’assurer de l’atteint de l’objectif, mesurer l’écart éventuel</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Convenir d’un plan d’action</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Définir qui fait quoi</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Se donner des échéances</a:t>
            </a:r>
            <a:endParaRPr lang="fr-CA" sz="2400" smtClean="0">
              <a:sym typeface="Monotype Sorts" pitchFamily="2" charset="2"/>
            </a:endParaRPr>
          </a:p>
          <a:p>
            <a:pPr eaLnBrk="1" hangingPunct="1">
              <a:lnSpc>
                <a:spcPct val="150000"/>
              </a:lnSpc>
              <a:buFontTx/>
              <a:buNone/>
            </a:pPr>
            <a:r>
              <a:rPr lang="fr-CA" sz="2400" smtClean="0">
                <a:sym typeface="Monotype Sorts" pitchFamily="2" charset="2"/>
              </a:rPr>
              <a:t></a:t>
            </a:r>
            <a:r>
              <a:rPr lang="fr-CA" sz="2400" smtClean="0"/>
              <a:t> Fixer un nouveau rendez-vous</a:t>
            </a:r>
          </a:p>
        </p:txBody>
      </p:sp>
      <p:pic>
        <p:nvPicPr>
          <p:cNvPr id="199686" name="Picture 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7" name="Text Box 4"/>
          <p:cNvSpPr txBox="1">
            <a:spLocks noChangeArrowheads="1"/>
          </p:cNvSpPr>
          <p:nvPr/>
        </p:nvSpPr>
        <p:spPr bwMode="auto">
          <a:xfrm>
            <a:off x="1619250" y="333375"/>
            <a:ext cx="640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CA" sz="2400" b="1">
                <a:solidFill>
                  <a:schemeClr val="bg1"/>
                </a:solidFill>
                <a:latin typeface="Arial" charset="0"/>
                <a:cs typeface="Arial" charset="0"/>
              </a:rPr>
              <a:t>… L’ENTRETIEN</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4C137F9-E096-42E8-B4C2-C8B50230310A}" type="datetime1">
              <a:rPr lang="fr-FR"/>
              <a:pPr eaLnBrk="1" hangingPunct="1"/>
              <a:t>17/09/2019</a:t>
            </a:fld>
            <a:endParaRPr lang="fr-FR" sz="1400" b="0" i="0"/>
          </a:p>
        </p:txBody>
      </p:sp>
      <p:sp>
        <p:nvSpPr>
          <p:cNvPr id="200707"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070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D6E75E1-B1C3-4031-A93A-33BAFD7389C0}" type="slidenum">
              <a:rPr lang="fr-FR" smtClean="0"/>
              <a:pPr eaLnBrk="1" hangingPunct="1"/>
              <a:t>179</a:t>
            </a:fld>
            <a:endParaRPr lang="fr-FR" smtClean="0"/>
          </a:p>
        </p:txBody>
      </p:sp>
      <p:pic>
        <p:nvPicPr>
          <p:cNvPr id="200709" name="Picture 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8850" y="1892300"/>
            <a:ext cx="7272338" cy="191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0" name="Text Box 3"/>
          <p:cNvSpPr txBox="1">
            <a:spLocks noChangeArrowheads="1"/>
          </p:cNvSpPr>
          <p:nvPr/>
        </p:nvSpPr>
        <p:spPr bwMode="auto">
          <a:xfrm>
            <a:off x="2413000" y="2416175"/>
            <a:ext cx="5219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800" b="1">
                <a:solidFill>
                  <a:schemeClr val="bg1"/>
                </a:solidFill>
                <a:latin typeface="Arial" charset="0"/>
                <a:cs typeface="Arial" charset="0"/>
              </a:rPr>
              <a:t>LE SUPPORT D’EVALUATION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96171B2-3AFB-4571-A866-807E6DFDF26C}" type="datetime1">
              <a:rPr lang="fr-FR"/>
              <a:pPr eaLnBrk="1" hangingPunct="1"/>
              <a:t>17/09/2019</a:t>
            </a:fld>
            <a:endParaRPr lang="fr-FR" sz="1400" b="0" i="0"/>
          </a:p>
        </p:txBody>
      </p:sp>
      <p:sp>
        <p:nvSpPr>
          <p:cNvPr id="3891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89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8360E35-6A57-4C81-9500-6D40D84A9C97}" type="slidenum">
              <a:rPr lang="fr-FR" smtClean="0"/>
              <a:pPr eaLnBrk="1" hangingPunct="1"/>
              <a:t>18</a:t>
            </a:fld>
            <a:endParaRPr lang="fr-FR" smtClean="0"/>
          </a:p>
        </p:txBody>
      </p:sp>
      <p:sp>
        <p:nvSpPr>
          <p:cNvPr id="38917" name="Text Box 5122"/>
          <p:cNvSpPr txBox="1">
            <a:spLocks noChangeArrowheads="1"/>
          </p:cNvSpPr>
          <p:nvPr/>
        </p:nvSpPr>
        <p:spPr bwMode="auto">
          <a:xfrm>
            <a:off x="152400" y="439738"/>
            <a:ext cx="8915400"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700" b="1" i="1" u="sng"/>
              <a:t>POURQUOI LA FONCTION RH EST-ELLE PARTAGEE ?</a:t>
            </a:r>
          </a:p>
          <a:p>
            <a:pPr eaLnBrk="1" hangingPunct="1">
              <a:spcBef>
                <a:spcPct val="50000"/>
              </a:spcBef>
            </a:pPr>
            <a:endParaRPr lang="fr-FR" sz="800" b="1" i="1" u="sng"/>
          </a:p>
          <a:p>
            <a:pPr eaLnBrk="1" hangingPunct="1">
              <a:spcBef>
                <a:spcPct val="50000"/>
              </a:spcBef>
            </a:pPr>
            <a:r>
              <a:rPr lang="fr-FR" sz="2700" b="1" i="1" u="sng"/>
              <a:t>Recrutement</a:t>
            </a:r>
            <a:r>
              <a:rPr lang="fr-FR" sz="2700" b="1" i="1"/>
              <a:t> :</a:t>
            </a:r>
            <a:r>
              <a:rPr lang="fr-FR" sz="2400" b="1" i="1"/>
              <a:t> Expression du besoin (recrues)/ Sélection / Décision</a:t>
            </a:r>
          </a:p>
          <a:p>
            <a:pPr eaLnBrk="1" hangingPunct="1">
              <a:spcBef>
                <a:spcPct val="50000"/>
              </a:spcBef>
            </a:pPr>
            <a:r>
              <a:rPr lang="fr-FR" sz="2700" b="1" i="1" u="sng"/>
              <a:t>Formation</a:t>
            </a:r>
            <a:r>
              <a:rPr lang="fr-FR" sz="2700" b="1" i="1"/>
              <a:t> :   </a:t>
            </a:r>
            <a:r>
              <a:rPr lang="fr-FR" sz="2400" b="1" i="1"/>
              <a:t>Expression du besoin en formation / Ingénierie</a:t>
            </a:r>
          </a:p>
          <a:p>
            <a:pPr eaLnBrk="1" hangingPunct="1">
              <a:spcBef>
                <a:spcPct val="50000"/>
              </a:spcBef>
            </a:pPr>
            <a:r>
              <a:rPr lang="fr-FR" sz="2700" b="1" i="1" u="sng"/>
              <a:t>Évaluation </a:t>
            </a:r>
            <a:r>
              <a:rPr lang="fr-FR" sz="2700" b="1" i="1"/>
              <a:t>: </a:t>
            </a:r>
            <a:r>
              <a:rPr lang="fr-FR" sz="2400" b="1" i="1"/>
              <a:t>Évaluation du collaborateur / Ingénierie&amp; suivi outil</a:t>
            </a:r>
            <a:r>
              <a:rPr lang="fr-FR" sz="2700" b="1" i="1" u="sng"/>
              <a:t> </a:t>
            </a:r>
          </a:p>
          <a:p>
            <a:pPr eaLnBrk="1" hangingPunct="1">
              <a:spcBef>
                <a:spcPct val="50000"/>
              </a:spcBef>
            </a:pPr>
            <a:r>
              <a:rPr lang="fr-FR" sz="2700" b="1" i="1" u="sng"/>
              <a:t>Rémunération variable </a:t>
            </a:r>
            <a:r>
              <a:rPr lang="fr-FR" sz="2700" b="1" i="1"/>
              <a:t>:</a:t>
            </a:r>
            <a:r>
              <a:rPr lang="fr-FR" sz="2400" b="1" i="1"/>
              <a:t>Fixation prime de bilan / Pilotage  budget</a:t>
            </a:r>
            <a:r>
              <a:rPr lang="fr-FR" sz="2700" b="1" i="1" u="sng"/>
              <a:t> </a:t>
            </a:r>
          </a:p>
          <a:p>
            <a:pPr eaLnBrk="1" hangingPunct="1">
              <a:spcBef>
                <a:spcPct val="50000"/>
              </a:spcBef>
            </a:pPr>
            <a:r>
              <a:rPr lang="fr-FR" sz="2700" b="1" i="1" u="sng"/>
              <a:t>Gestion des carrière</a:t>
            </a:r>
            <a:r>
              <a:rPr lang="fr-FR" sz="2700" b="1" i="1"/>
              <a:t> : </a:t>
            </a:r>
            <a:r>
              <a:rPr lang="fr-FR" sz="2400" b="1" i="1"/>
              <a:t>Proposition promotion  / Pilotage système</a:t>
            </a:r>
          </a:p>
          <a:p>
            <a:pPr eaLnBrk="1" hangingPunct="1">
              <a:spcBef>
                <a:spcPct val="50000"/>
              </a:spcBef>
            </a:pPr>
            <a:r>
              <a:rPr lang="fr-FR" sz="2700" b="1" i="1" u="sng"/>
              <a:t>Gestion de la mobilité</a:t>
            </a:r>
            <a:r>
              <a:rPr lang="fr-FR" sz="2700" b="1" i="1"/>
              <a:t> : </a:t>
            </a:r>
            <a:r>
              <a:rPr lang="fr-FR" sz="2400" b="1" i="1"/>
              <a:t>Proposition mobilité  / Pilotage système</a:t>
            </a:r>
          </a:p>
          <a:p>
            <a:pPr eaLnBrk="1" hangingPunct="1">
              <a:spcBef>
                <a:spcPct val="50000"/>
              </a:spcBef>
            </a:pPr>
            <a:endParaRPr lang="fr-FR" sz="2400" b="1" i="1"/>
          </a:p>
          <a:p>
            <a:pPr eaLnBrk="1" hangingPunct="1">
              <a:spcBef>
                <a:spcPct val="50000"/>
              </a:spcBef>
            </a:pPr>
            <a:r>
              <a:rPr lang="fr-FR" sz="2400" b="1" i="1"/>
              <a:t>C/C : La DRH joue un rôle de « facilitateur ». Elle se doit d ’assurer      </a:t>
            </a:r>
            <a:br>
              <a:rPr lang="fr-FR" sz="2400" b="1" i="1"/>
            </a:br>
            <a:r>
              <a:rPr lang="fr-FR" sz="2400" b="1" i="1"/>
              <a:t>         surtout l’harmonie et la cohérence de toute la GRH.</a:t>
            </a:r>
            <a:endParaRPr lang="fr-F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5633BEE-CBCB-4B0C-BF60-CEF4093AD5D0}" type="datetime1">
              <a:rPr lang="fr-FR"/>
              <a:pPr eaLnBrk="1" hangingPunct="1"/>
              <a:t>17/09/2019</a:t>
            </a:fld>
            <a:endParaRPr lang="fr-FR" sz="1400" b="0" i="0"/>
          </a:p>
        </p:txBody>
      </p:sp>
      <p:sp>
        <p:nvSpPr>
          <p:cNvPr id="20173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173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B7B940E-E62F-4443-8C4A-8845E1F390DC}" type="slidenum">
              <a:rPr lang="fr-FR" smtClean="0"/>
              <a:pPr eaLnBrk="1" hangingPunct="1"/>
              <a:t>180</a:t>
            </a:fld>
            <a:endParaRPr lang="fr-FR" smtClean="0"/>
          </a:p>
        </p:txBody>
      </p:sp>
      <p:pic>
        <p:nvPicPr>
          <p:cNvPr id="2017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543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4"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1735" name="Line 4"/>
          <p:cNvSpPr>
            <a:spLocks noChangeShapeType="1"/>
          </p:cNvSpPr>
          <p:nvPr/>
        </p:nvSpPr>
        <p:spPr bwMode="auto">
          <a:xfrm flipH="1">
            <a:off x="1403350" y="333375"/>
            <a:ext cx="0" cy="5903913"/>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1736" name="Line 5"/>
          <p:cNvSpPr>
            <a:spLocks noChangeShapeType="1"/>
          </p:cNvSpPr>
          <p:nvPr/>
        </p:nvSpPr>
        <p:spPr bwMode="auto">
          <a:xfrm>
            <a:off x="1371600" y="6248400"/>
            <a:ext cx="7543800"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1737" name="Line 6"/>
          <p:cNvSpPr>
            <a:spLocks noChangeShapeType="1"/>
          </p:cNvSpPr>
          <p:nvPr/>
        </p:nvSpPr>
        <p:spPr bwMode="auto">
          <a:xfrm flipH="1">
            <a:off x="8915400" y="304800"/>
            <a:ext cx="0" cy="59436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1738"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1739" name="Text Box 8"/>
          <p:cNvSpPr txBox="1">
            <a:spLocks noChangeArrowheads="1"/>
          </p:cNvSpPr>
          <p:nvPr/>
        </p:nvSpPr>
        <p:spPr bwMode="auto">
          <a:xfrm>
            <a:off x="1965325" y="1560513"/>
            <a:ext cx="664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sz="3600">
              <a:latin typeface="Arial" charset="0"/>
            </a:endParaRPr>
          </a:p>
        </p:txBody>
      </p:sp>
      <p:sp>
        <p:nvSpPr>
          <p:cNvPr id="201740" name="Text Box 9"/>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
        <p:nvSpPr>
          <p:cNvPr id="201741" name="Text Box 10"/>
          <p:cNvSpPr txBox="1">
            <a:spLocks noChangeArrowheads="1"/>
          </p:cNvSpPr>
          <p:nvPr/>
        </p:nvSpPr>
        <p:spPr bwMode="auto">
          <a:xfrm>
            <a:off x="1501775" y="476250"/>
            <a:ext cx="710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rPr>
              <a:t>PRESENTATION DU SUPPORT D ’EVALUATION</a:t>
            </a:r>
          </a:p>
        </p:txBody>
      </p:sp>
      <p:sp>
        <p:nvSpPr>
          <p:cNvPr id="201742" name="Text Box 11"/>
          <p:cNvSpPr txBox="1">
            <a:spLocks noChangeArrowheads="1"/>
          </p:cNvSpPr>
          <p:nvPr/>
        </p:nvSpPr>
        <p:spPr bwMode="auto">
          <a:xfrm>
            <a:off x="1600200" y="1143000"/>
            <a:ext cx="7010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fr-FR" b="1" u="sng">
                <a:latin typeface="Arial" charset="0"/>
              </a:rPr>
              <a:t>Objectifs Employés-Maîtrises</a:t>
            </a:r>
          </a:p>
          <a:p>
            <a:pPr lvl="1"/>
            <a:endParaRPr lang="fr-FR" b="1">
              <a:solidFill>
                <a:srgbClr val="800000"/>
              </a:solidFill>
              <a:latin typeface="Arial" charset="0"/>
            </a:endParaRPr>
          </a:p>
          <a:p>
            <a:pPr lvl="1"/>
            <a:r>
              <a:rPr lang="fr-FR" b="1">
                <a:solidFill>
                  <a:srgbClr val="800000"/>
                </a:solidFill>
                <a:latin typeface="Arial" charset="0"/>
              </a:rPr>
              <a:t>L’objectif Société :</a:t>
            </a:r>
            <a:r>
              <a:rPr lang="fr-FR">
                <a:latin typeface="Arial" charset="0"/>
              </a:rPr>
              <a:t> il est lié à la Société d’appartenance . Proposé par le Directeur concerné en concertation avec le comité exécutif. Il est lié à la performance de la filiale, exprimée par des indicateurs de mesure.</a:t>
            </a:r>
          </a:p>
          <a:p>
            <a:pPr lvl="1"/>
            <a:endParaRPr lang="fr-FR">
              <a:latin typeface="Arial" charset="0"/>
            </a:endParaRPr>
          </a:p>
          <a:p>
            <a:pPr lvl="1"/>
            <a:r>
              <a:rPr lang="fr-FR" b="1">
                <a:solidFill>
                  <a:srgbClr val="800000"/>
                </a:solidFill>
                <a:latin typeface="Arial" charset="0"/>
              </a:rPr>
              <a:t>Les objectifs Unités</a:t>
            </a:r>
            <a:r>
              <a:rPr lang="fr-FR">
                <a:latin typeface="Arial" charset="0"/>
              </a:rPr>
              <a:t> : </a:t>
            </a:r>
          </a:p>
          <a:p>
            <a:pPr lvl="1"/>
            <a:r>
              <a:rPr lang="fr-FR" b="1">
                <a:solidFill>
                  <a:srgbClr val="3333CC"/>
                </a:solidFill>
                <a:latin typeface="Arial" charset="0"/>
              </a:rPr>
              <a:t>Objectif Unité 1</a:t>
            </a:r>
            <a:r>
              <a:rPr lang="fr-FR">
                <a:solidFill>
                  <a:srgbClr val="3333CC"/>
                </a:solidFill>
                <a:latin typeface="Arial" charset="0"/>
              </a:rPr>
              <a:t> :</a:t>
            </a:r>
            <a:r>
              <a:rPr lang="fr-FR">
                <a:latin typeface="Arial" charset="0"/>
              </a:rPr>
              <a:t> lié à la Direction d’appartenance pour le siège social. Au niveau des opérationnels, cet objectif correspond à la structure d’appartenance (usine, agence commerciale…).  Il est fixé et évalué par le Directeur concerné en concertation avec le comité exécutif.</a:t>
            </a:r>
          </a:p>
          <a:p>
            <a:pPr lvl="1"/>
            <a:r>
              <a:rPr lang="fr-FR" b="1">
                <a:solidFill>
                  <a:srgbClr val="3333CC"/>
                </a:solidFill>
                <a:latin typeface="Arial" charset="0"/>
              </a:rPr>
              <a:t>Objectif Unité 2</a:t>
            </a:r>
            <a:r>
              <a:rPr lang="fr-FR" b="1">
                <a:latin typeface="Arial" charset="0"/>
              </a:rPr>
              <a:t> </a:t>
            </a:r>
            <a:r>
              <a:rPr lang="fr-FR">
                <a:latin typeface="Arial" charset="0"/>
              </a:rPr>
              <a:t>: lié à l’unité organisationnelle d’appartenance (département, division, etc. ….). Il est proposé par le Responsable de l’unité et validé par la Direction concernée.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C8B0ADA-84E2-4579-AFF7-127044056BCF}" type="datetime1">
              <a:rPr lang="fr-FR"/>
              <a:pPr eaLnBrk="1" hangingPunct="1"/>
              <a:t>17/09/2019</a:t>
            </a:fld>
            <a:endParaRPr lang="fr-FR" sz="1400" b="0" i="0"/>
          </a:p>
        </p:txBody>
      </p:sp>
      <p:sp>
        <p:nvSpPr>
          <p:cNvPr id="20275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275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54CC3BF-33DC-467E-87E0-9EDBD7F76232}" type="slidenum">
              <a:rPr lang="fr-FR" smtClean="0"/>
              <a:pPr eaLnBrk="1" hangingPunct="1"/>
              <a:t>181</a:t>
            </a:fld>
            <a:endParaRPr lang="fr-FR" smtClean="0"/>
          </a:p>
        </p:txBody>
      </p:sp>
      <p:pic>
        <p:nvPicPr>
          <p:cNvPr id="2027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467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8"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2759" name="Line 4"/>
          <p:cNvSpPr>
            <a:spLocks noChangeShapeType="1"/>
          </p:cNvSpPr>
          <p:nvPr/>
        </p:nvSpPr>
        <p:spPr bwMode="auto">
          <a:xfrm flipH="1">
            <a:off x="1403350" y="333375"/>
            <a:ext cx="0" cy="5903913"/>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60" name="Line 5"/>
          <p:cNvSpPr>
            <a:spLocks noChangeShapeType="1"/>
          </p:cNvSpPr>
          <p:nvPr/>
        </p:nvSpPr>
        <p:spPr bwMode="auto">
          <a:xfrm>
            <a:off x="1403350" y="6237288"/>
            <a:ext cx="7489825"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61" name="Line 6"/>
          <p:cNvSpPr>
            <a:spLocks noChangeShapeType="1"/>
          </p:cNvSpPr>
          <p:nvPr/>
        </p:nvSpPr>
        <p:spPr bwMode="auto">
          <a:xfrm>
            <a:off x="8839200" y="838200"/>
            <a:ext cx="0" cy="54102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62"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2763" name="Text Box 8"/>
          <p:cNvSpPr txBox="1">
            <a:spLocks noChangeArrowheads="1"/>
          </p:cNvSpPr>
          <p:nvPr/>
        </p:nvSpPr>
        <p:spPr bwMode="auto">
          <a:xfrm>
            <a:off x="1965325" y="1560513"/>
            <a:ext cx="664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sz="3600">
              <a:latin typeface="Arial" charset="0"/>
            </a:endParaRPr>
          </a:p>
        </p:txBody>
      </p:sp>
      <p:sp>
        <p:nvSpPr>
          <p:cNvPr id="202764" name="Text Box 9"/>
          <p:cNvSpPr txBox="1">
            <a:spLocks noChangeArrowheads="1"/>
          </p:cNvSpPr>
          <p:nvPr/>
        </p:nvSpPr>
        <p:spPr bwMode="auto">
          <a:xfrm>
            <a:off x="1524000" y="533400"/>
            <a:ext cx="7086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0000"/>
              </a:lnSpc>
              <a:spcBef>
                <a:spcPct val="60000"/>
              </a:spcBef>
              <a:buClr>
                <a:schemeClr val="tx1"/>
              </a:buClr>
            </a:pPr>
            <a:r>
              <a:rPr lang="fr-FR" sz="2400" b="1">
                <a:solidFill>
                  <a:schemeClr val="bg1"/>
                </a:solidFill>
                <a:latin typeface="Arial" charset="0"/>
              </a:rPr>
              <a:t>1. FIXATION D ’OBJECTIFS ET EVALUATION</a:t>
            </a:r>
          </a:p>
        </p:txBody>
      </p:sp>
      <p:sp>
        <p:nvSpPr>
          <p:cNvPr id="202765" name="Text Box 10"/>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
        <p:nvSpPr>
          <p:cNvPr id="202766" name="Text Box 11"/>
          <p:cNvSpPr txBox="1">
            <a:spLocks noChangeArrowheads="1"/>
          </p:cNvSpPr>
          <p:nvPr/>
        </p:nvSpPr>
        <p:spPr bwMode="auto">
          <a:xfrm>
            <a:off x="1600200" y="1143000"/>
            <a:ext cx="711835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1022350" indent="-45720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a:r>
              <a:rPr lang="fr-FR" b="1">
                <a:solidFill>
                  <a:srgbClr val="800000"/>
                </a:solidFill>
                <a:latin typeface="Arial" charset="0"/>
              </a:rPr>
              <a:t>Les Objectifs Personnel</a:t>
            </a:r>
            <a:r>
              <a:rPr lang="fr-FR">
                <a:latin typeface="Arial" charset="0"/>
              </a:rPr>
              <a:t> : sont liés au poste occupé. Ils sont proposés par le collaborateur et validés par son responsable hiérarchique lors de l’entretien annuel d’évaluation. Ils sont répartis en 2 catégories :</a:t>
            </a:r>
          </a:p>
          <a:p>
            <a:pPr lvl="1"/>
            <a:endParaRPr lang="fr-FR" b="1">
              <a:latin typeface="Arial" charset="0"/>
            </a:endParaRPr>
          </a:p>
          <a:p>
            <a:pPr lvl="1"/>
            <a:r>
              <a:rPr lang="fr-FR" b="1">
                <a:solidFill>
                  <a:srgbClr val="3333CC"/>
                </a:solidFill>
                <a:latin typeface="Arial" charset="0"/>
              </a:rPr>
              <a:t>Objectif Personnel 1</a:t>
            </a:r>
            <a:r>
              <a:rPr lang="fr-FR">
                <a:solidFill>
                  <a:srgbClr val="3333CC"/>
                </a:solidFill>
                <a:latin typeface="Arial" charset="0"/>
              </a:rPr>
              <a:t> </a:t>
            </a:r>
            <a:r>
              <a:rPr lang="fr-FR">
                <a:latin typeface="Arial" charset="0"/>
              </a:rPr>
              <a:t>: il est lié à la mission du poste occupé et rattaché à des valeurs quantifiables afin de le mesurer sur la base d’éléments précis. Il matérialise les performances réalisées et non pas les tâches quotidiennes.</a:t>
            </a:r>
            <a:endParaRPr lang="fr-FR" b="1">
              <a:latin typeface="Arial" charset="0"/>
            </a:endParaRPr>
          </a:p>
          <a:p>
            <a:pPr lvl="1"/>
            <a:r>
              <a:rPr lang="fr-FR" b="1">
                <a:solidFill>
                  <a:srgbClr val="3333CC"/>
                </a:solidFill>
                <a:latin typeface="Arial" charset="0"/>
              </a:rPr>
              <a:t>Objectif Personnel 2</a:t>
            </a:r>
            <a:r>
              <a:rPr lang="fr-FR">
                <a:latin typeface="Arial" charset="0"/>
              </a:rPr>
              <a:t> :  il est lié à la mission du poste occupé. Il doit être précis et mesurable ou observable. Il concerne l’aspect qualitatif de la fonction et se définit par la mise en place d’un projet qui se réfère aux valeurs du Groupe, tel que : l’organisation ou la réorganisation, le fonctionnement de l’entreprise, le management, , les actions de progrès et de changement, les actions sur la qualité ou la culture de l’entreprise, etc….</a:t>
            </a:r>
          </a:p>
          <a:p>
            <a:endParaRPr lang="fr-FR">
              <a:latin typeface="Arial"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35D4732-7172-4B47-9BAB-055EDE832F23}" type="datetime1">
              <a:rPr lang="fr-FR"/>
              <a:pPr eaLnBrk="1" hangingPunct="1"/>
              <a:t>17/09/2019</a:t>
            </a:fld>
            <a:endParaRPr lang="fr-FR" sz="1400" b="0" i="0"/>
          </a:p>
        </p:txBody>
      </p:sp>
      <p:sp>
        <p:nvSpPr>
          <p:cNvPr id="203779"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378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062C18D-5F23-4282-AB60-33889F95F49A}" type="slidenum">
              <a:rPr lang="fr-FR" smtClean="0"/>
              <a:pPr eaLnBrk="1" hangingPunct="1"/>
              <a:t>182</a:t>
            </a:fld>
            <a:endParaRPr lang="fr-FR" smtClean="0"/>
          </a:p>
        </p:txBody>
      </p:sp>
      <p:pic>
        <p:nvPicPr>
          <p:cNvPr id="2037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467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2"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3783" name="Line 4"/>
          <p:cNvSpPr>
            <a:spLocks noChangeShapeType="1"/>
          </p:cNvSpPr>
          <p:nvPr/>
        </p:nvSpPr>
        <p:spPr bwMode="auto">
          <a:xfrm flipH="1">
            <a:off x="1403350" y="333375"/>
            <a:ext cx="0" cy="5903913"/>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3784" name="Line 5"/>
          <p:cNvSpPr>
            <a:spLocks noChangeShapeType="1"/>
          </p:cNvSpPr>
          <p:nvPr/>
        </p:nvSpPr>
        <p:spPr bwMode="auto">
          <a:xfrm>
            <a:off x="1403350" y="6237288"/>
            <a:ext cx="7489825"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3785" name="Line 6"/>
          <p:cNvSpPr>
            <a:spLocks noChangeShapeType="1"/>
          </p:cNvSpPr>
          <p:nvPr/>
        </p:nvSpPr>
        <p:spPr bwMode="auto">
          <a:xfrm>
            <a:off x="8839200" y="838200"/>
            <a:ext cx="0" cy="54102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3786"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3787" name="Text Box 8"/>
          <p:cNvSpPr txBox="1">
            <a:spLocks noChangeArrowheads="1"/>
          </p:cNvSpPr>
          <p:nvPr/>
        </p:nvSpPr>
        <p:spPr bwMode="auto">
          <a:xfrm>
            <a:off x="1965325" y="1560513"/>
            <a:ext cx="664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sz="3600">
              <a:latin typeface="Arial" charset="0"/>
            </a:endParaRPr>
          </a:p>
        </p:txBody>
      </p:sp>
      <p:sp>
        <p:nvSpPr>
          <p:cNvPr id="203788" name="Text Box 9"/>
          <p:cNvSpPr txBox="1">
            <a:spLocks noChangeArrowheads="1"/>
          </p:cNvSpPr>
          <p:nvPr/>
        </p:nvSpPr>
        <p:spPr bwMode="auto">
          <a:xfrm>
            <a:off x="1524000" y="533400"/>
            <a:ext cx="7086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0000"/>
              </a:lnSpc>
              <a:spcBef>
                <a:spcPct val="60000"/>
              </a:spcBef>
              <a:buClr>
                <a:schemeClr val="tx1"/>
              </a:buClr>
            </a:pPr>
            <a:r>
              <a:rPr lang="fr-FR" sz="2400" b="1">
                <a:solidFill>
                  <a:schemeClr val="bg1"/>
                </a:solidFill>
                <a:latin typeface="Arial" charset="0"/>
              </a:rPr>
              <a:t>1. FIXATION D ’OBJECTIFS ET EVALUATION</a:t>
            </a:r>
          </a:p>
        </p:txBody>
      </p:sp>
      <p:sp>
        <p:nvSpPr>
          <p:cNvPr id="203789" name="Text Box 10"/>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
        <p:nvSpPr>
          <p:cNvPr id="203790" name="Text Box 11"/>
          <p:cNvSpPr txBox="1">
            <a:spLocks noChangeArrowheads="1"/>
          </p:cNvSpPr>
          <p:nvPr/>
        </p:nvSpPr>
        <p:spPr bwMode="auto">
          <a:xfrm>
            <a:off x="1600200" y="1143000"/>
            <a:ext cx="71183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90000"/>
              </a:lnSpc>
              <a:spcBef>
                <a:spcPct val="60000"/>
              </a:spcBef>
              <a:buClr>
                <a:schemeClr val="tx1"/>
              </a:buClr>
            </a:pPr>
            <a:r>
              <a:rPr lang="fr-FR">
                <a:latin typeface="Arial" charset="0"/>
              </a:rPr>
              <a:t>Objectif Groupe – Unité 1 &amp; Unité 2 / Notez de 80 à 100:</a:t>
            </a:r>
          </a:p>
          <a:p>
            <a:endParaRPr lang="fr-FR" b="1">
              <a:latin typeface="Arial" charset="0"/>
            </a:endParaRPr>
          </a:p>
          <a:p>
            <a:r>
              <a:rPr lang="fr-FR" b="1">
                <a:solidFill>
                  <a:srgbClr val="3333CC"/>
                </a:solidFill>
                <a:latin typeface="Arial" charset="0"/>
              </a:rPr>
              <a:t>Note	         Bilan</a:t>
            </a:r>
            <a:r>
              <a:rPr lang="fr-FR">
                <a:latin typeface="Arial" charset="0"/>
              </a:rPr>
              <a:t>	</a:t>
            </a:r>
          </a:p>
          <a:p>
            <a:r>
              <a:rPr lang="fr-FR">
                <a:latin typeface="Arial" charset="0"/>
              </a:rPr>
              <a:t>80	Objectif atteint à 0 %	</a:t>
            </a:r>
          </a:p>
          <a:p>
            <a:r>
              <a:rPr lang="fr-FR">
                <a:latin typeface="Arial" charset="0"/>
              </a:rPr>
              <a:t>85	Objectif atteint à 25 %	</a:t>
            </a:r>
          </a:p>
          <a:p>
            <a:r>
              <a:rPr lang="fr-FR">
                <a:latin typeface="Arial" charset="0"/>
              </a:rPr>
              <a:t>90	Objectif atteint à 50 %	</a:t>
            </a:r>
          </a:p>
          <a:p>
            <a:r>
              <a:rPr lang="fr-FR">
                <a:latin typeface="Arial" charset="0"/>
              </a:rPr>
              <a:t>95	Objectif atteint à 75 %	</a:t>
            </a:r>
          </a:p>
          <a:p>
            <a:r>
              <a:rPr lang="fr-FR">
                <a:latin typeface="Arial" charset="0"/>
              </a:rPr>
              <a:t>100	Objectif atteint à 100 %	</a:t>
            </a:r>
          </a:p>
          <a:p>
            <a:endParaRPr lang="fr-FR">
              <a:latin typeface="Arial" charset="0"/>
            </a:endParaRPr>
          </a:p>
          <a:p>
            <a:r>
              <a:rPr lang="fr-FR">
                <a:latin typeface="Arial" charset="0"/>
              </a:rPr>
              <a:t>Objectif “ Personnel ” / Notez de 0 à 100 :</a:t>
            </a:r>
          </a:p>
          <a:p>
            <a:r>
              <a:rPr lang="fr-FR" b="1">
                <a:solidFill>
                  <a:srgbClr val="3333CC"/>
                </a:solidFill>
                <a:latin typeface="Arial" charset="0"/>
              </a:rPr>
              <a:t>Note	                      Bilan</a:t>
            </a:r>
            <a:r>
              <a:rPr lang="fr-FR">
                <a:solidFill>
                  <a:srgbClr val="3333CC"/>
                </a:solidFill>
                <a:latin typeface="Arial" charset="0"/>
              </a:rPr>
              <a:t>	</a:t>
            </a:r>
            <a:endParaRPr lang="fr-FR">
              <a:latin typeface="Arial" charset="0"/>
            </a:endParaRPr>
          </a:p>
          <a:p>
            <a:r>
              <a:rPr lang="fr-FR">
                <a:latin typeface="Arial" charset="0"/>
              </a:rPr>
              <a:t>&lt; 50	              Objectif atteint à 0 %	</a:t>
            </a:r>
          </a:p>
          <a:p>
            <a:r>
              <a:rPr lang="fr-FR">
                <a:latin typeface="Arial" charset="0"/>
              </a:rPr>
              <a:t>50 – 75	              Objectif atteint à 25 %	</a:t>
            </a:r>
          </a:p>
          <a:p>
            <a:r>
              <a:rPr lang="fr-FR">
                <a:latin typeface="Arial" charset="0"/>
              </a:rPr>
              <a:t> </a:t>
            </a:r>
            <a:r>
              <a:rPr lang="fr-FR">
                <a:latin typeface="Arial" charset="0"/>
                <a:sym typeface="Symbol" pitchFamily="18" charset="2"/>
              </a:rPr>
              <a:t></a:t>
            </a:r>
            <a:r>
              <a:rPr lang="fr-FR">
                <a:latin typeface="Arial" charset="0"/>
              </a:rPr>
              <a:t>75 - 80    	Objectif atteint à 50 %	</a:t>
            </a:r>
          </a:p>
          <a:p>
            <a:r>
              <a:rPr lang="fr-FR">
                <a:latin typeface="Arial" charset="0"/>
                <a:sym typeface="Symbol" pitchFamily="18" charset="2"/>
              </a:rPr>
              <a:t></a:t>
            </a:r>
            <a:r>
              <a:rPr lang="fr-FR">
                <a:latin typeface="Arial" charset="0"/>
              </a:rPr>
              <a:t> 80 - &lt;100	Objectif atteint à 75 %	</a:t>
            </a:r>
          </a:p>
          <a:p>
            <a:r>
              <a:rPr lang="fr-FR">
                <a:latin typeface="Arial" charset="0"/>
              </a:rPr>
              <a:t>= 100	              Objectif atteint à 100 %	</a:t>
            </a:r>
          </a:p>
          <a:p>
            <a:endParaRPr lang="fr-FR">
              <a:latin typeface="Arial"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5063E56-EF8D-4DCC-BC06-D26075E809BE}" type="datetime1">
              <a:rPr lang="fr-FR"/>
              <a:pPr eaLnBrk="1" hangingPunct="1"/>
              <a:t>17/09/2019</a:t>
            </a:fld>
            <a:endParaRPr lang="fr-FR" sz="1400" b="0" i="0"/>
          </a:p>
        </p:txBody>
      </p:sp>
      <p:sp>
        <p:nvSpPr>
          <p:cNvPr id="204803"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480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D2732E1-A388-4385-97D3-D3368D8FE3CC}" type="slidenum">
              <a:rPr lang="fr-FR" smtClean="0"/>
              <a:pPr eaLnBrk="1" hangingPunct="1"/>
              <a:t>183</a:t>
            </a:fld>
            <a:endParaRPr lang="fr-FR" smtClean="0"/>
          </a:p>
        </p:txBody>
      </p:sp>
      <p:pic>
        <p:nvPicPr>
          <p:cNvPr id="2048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467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6"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4807" name="Line 4"/>
          <p:cNvSpPr>
            <a:spLocks noChangeShapeType="1"/>
          </p:cNvSpPr>
          <p:nvPr/>
        </p:nvSpPr>
        <p:spPr bwMode="auto">
          <a:xfrm flipH="1">
            <a:off x="1403350" y="333375"/>
            <a:ext cx="0" cy="5903913"/>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808" name="Line 5"/>
          <p:cNvSpPr>
            <a:spLocks noChangeShapeType="1"/>
          </p:cNvSpPr>
          <p:nvPr/>
        </p:nvSpPr>
        <p:spPr bwMode="auto">
          <a:xfrm>
            <a:off x="1403350" y="6237288"/>
            <a:ext cx="7489825"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809" name="Line 6"/>
          <p:cNvSpPr>
            <a:spLocks noChangeShapeType="1"/>
          </p:cNvSpPr>
          <p:nvPr/>
        </p:nvSpPr>
        <p:spPr bwMode="auto">
          <a:xfrm>
            <a:off x="8839200" y="838200"/>
            <a:ext cx="0" cy="54102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810"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4811" name="Text Box 8"/>
          <p:cNvSpPr txBox="1">
            <a:spLocks noChangeArrowheads="1"/>
          </p:cNvSpPr>
          <p:nvPr/>
        </p:nvSpPr>
        <p:spPr bwMode="auto">
          <a:xfrm>
            <a:off x="1965325" y="1560513"/>
            <a:ext cx="66452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algn="just">
              <a:buFont typeface="Wingdings" pitchFamily="2" charset="2"/>
              <a:buChar char="è"/>
            </a:pPr>
            <a:r>
              <a:rPr lang="fr-FR">
                <a:latin typeface="Arial" charset="0"/>
                <a:cs typeface="Times New Roman" pitchFamily="18" charset="0"/>
              </a:rPr>
              <a:t>	</a:t>
            </a:r>
            <a:r>
              <a:rPr lang="fr-FR" b="1">
                <a:solidFill>
                  <a:srgbClr val="3333CC"/>
                </a:solidFill>
                <a:latin typeface="Arial" charset="0"/>
              </a:rPr>
              <a:t>Les pondérations :</a:t>
            </a:r>
            <a:endParaRPr lang="fr-FR" b="1">
              <a:latin typeface="Arial" charset="0"/>
            </a:endParaRPr>
          </a:p>
          <a:p>
            <a:pPr lvl="1" algn="just"/>
            <a:endParaRPr lang="fr-FR" u="sng">
              <a:latin typeface="Arial" charset="0"/>
            </a:endParaRPr>
          </a:p>
          <a:p>
            <a:pPr lvl="1" algn="just">
              <a:lnSpc>
                <a:spcPct val="130000"/>
              </a:lnSpc>
            </a:pPr>
            <a:r>
              <a:rPr lang="fr-FR">
                <a:latin typeface="Arial" charset="0"/>
              </a:rPr>
              <a:t>Ces objectifs sont pondérés par un poids. Pour les maîtrises et employés, le poids de chaque objectif est défini comme suit :</a:t>
            </a:r>
          </a:p>
          <a:p>
            <a:pPr lvl="1" algn="just">
              <a:lnSpc>
                <a:spcPct val="130000"/>
              </a:lnSpc>
              <a:buFont typeface="Wingdings 3" pitchFamily="18" charset="2"/>
              <a:buChar char="®"/>
            </a:pPr>
            <a:endParaRPr lang="fr-FR">
              <a:latin typeface="Arial" charset="0"/>
            </a:endParaRPr>
          </a:p>
          <a:p>
            <a:pPr lvl="1" algn="just">
              <a:lnSpc>
                <a:spcPct val="130000"/>
              </a:lnSpc>
              <a:buFont typeface="Wingdings 3" pitchFamily="18" charset="2"/>
              <a:buChar char="®"/>
            </a:pPr>
            <a:r>
              <a:rPr lang="fr-FR">
                <a:solidFill>
                  <a:srgbClr val="000080"/>
                </a:solidFill>
                <a:latin typeface="Arial" charset="0"/>
                <a:cs typeface="Times New Roman" pitchFamily="18" charset="0"/>
              </a:rPr>
              <a:t> </a:t>
            </a:r>
            <a:r>
              <a:rPr lang="fr-FR" b="1">
                <a:latin typeface="Arial" charset="0"/>
              </a:rPr>
              <a:t>Objectif Société 			    : 20%</a:t>
            </a:r>
          </a:p>
          <a:p>
            <a:pPr lvl="1">
              <a:lnSpc>
                <a:spcPct val="130000"/>
              </a:lnSpc>
              <a:buFont typeface="Wingdings 3" pitchFamily="18" charset="2"/>
              <a:buChar char="®"/>
            </a:pPr>
            <a:r>
              <a:rPr lang="fr-FR" b="1">
                <a:latin typeface="Arial" charset="0"/>
              </a:rPr>
              <a:t> Objectif Unité 1                                        : 20%</a:t>
            </a:r>
          </a:p>
          <a:p>
            <a:pPr lvl="1">
              <a:lnSpc>
                <a:spcPct val="130000"/>
              </a:lnSpc>
              <a:buFont typeface="Wingdings 3" pitchFamily="18" charset="2"/>
              <a:buChar char="®"/>
            </a:pPr>
            <a:r>
              <a:rPr lang="fr-FR" b="1">
                <a:latin typeface="Arial" charset="0"/>
              </a:rPr>
              <a:t> Objectif Unité 2                	                  : 20%</a:t>
            </a:r>
          </a:p>
          <a:p>
            <a:pPr lvl="1">
              <a:lnSpc>
                <a:spcPct val="130000"/>
              </a:lnSpc>
              <a:buFont typeface="Wingdings 3" pitchFamily="18" charset="2"/>
              <a:buChar char="®"/>
            </a:pPr>
            <a:r>
              <a:rPr lang="fr-FR" b="1">
                <a:latin typeface="Arial" charset="0"/>
              </a:rPr>
              <a:t> Objectif Personnel 1 ( quantitatif )         : 20%</a:t>
            </a:r>
          </a:p>
          <a:p>
            <a:pPr lvl="1">
              <a:lnSpc>
                <a:spcPct val="130000"/>
              </a:lnSpc>
              <a:buFont typeface="Wingdings 3" pitchFamily="18" charset="2"/>
              <a:buChar char="®"/>
            </a:pPr>
            <a:r>
              <a:rPr lang="fr-FR" b="1">
                <a:latin typeface="Arial" charset="0"/>
              </a:rPr>
              <a:t> Objectif Personnel 2 ( qualitatif )           : 20%</a:t>
            </a:r>
          </a:p>
          <a:p>
            <a:pPr lvl="1" algn="just"/>
            <a:endParaRPr lang="fr-FR" sz="2400" b="1">
              <a:latin typeface="Tahoma" pitchFamily="34" charset="0"/>
            </a:endParaRPr>
          </a:p>
        </p:txBody>
      </p:sp>
      <p:sp>
        <p:nvSpPr>
          <p:cNvPr id="204812" name="Text Box 9"/>
          <p:cNvSpPr txBox="1">
            <a:spLocks noChangeArrowheads="1"/>
          </p:cNvSpPr>
          <p:nvPr/>
        </p:nvSpPr>
        <p:spPr bwMode="auto">
          <a:xfrm>
            <a:off x="1524000" y="533400"/>
            <a:ext cx="7086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0000"/>
              </a:lnSpc>
              <a:spcBef>
                <a:spcPct val="60000"/>
              </a:spcBef>
              <a:buClr>
                <a:schemeClr val="tx1"/>
              </a:buClr>
            </a:pPr>
            <a:r>
              <a:rPr lang="fr-FR" sz="2400" b="1">
                <a:solidFill>
                  <a:schemeClr val="bg1"/>
                </a:solidFill>
                <a:latin typeface="Arial" charset="0"/>
              </a:rPr>
              <a:t>1. FIXATION D ’OBJECTIFS ET EVALUATION</a:t>
            </a:r>
          </a:p>
        </p:txBody>
      </p:sp>
      <p:sp>
        <p:nvSpPr>
          <p:cNvPr id="204813" name="Text Box 10"/>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9F2BDA9-5B98-4E3C-9DC7-F9AACC29C435}" type="datetime1">
              <a:rPr lang="fr-FR"/>
              <a:pPr eaLnBrk="1" hangingPunct="1"/>
              <a:t>17/09/2019</a:t>
            </a:fld>
            <a:endParaRPr lang="fr-FR" sz="1400" b="0" i="0"/>
          </a:p>
        </p:txBody>
      </p:sp>
      <p:sp>
        <p:nvSpPr>
          <p:cNvPr id="205827"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582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3E266C3-55EA-40D1-BCA3-220A7A8EF220}" type="slidenum">
              <a:rPr lang="fr-FR" smtClean="0"/>
              <a:pPr eaLnBrk="1" hangingPunct="1"/>
              <a:t>184</a:t>
            </a:fld>
            <a:endParaRPr lang="fr-FR" smtClean="0"/>
          </a:p>
        </p:txBody>
      </p:sp>
      <p:pic>
        <p:nvPicPr>
          <p:cNvPr id="205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7543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0"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5831" name="Line 4"/>
          <p:cNvSpPr>
            <a:spLocks noChangeShapeType="1"/>
          </p:cNvSpPr>
          <p:nvPr/>
        </p:nvSpPr>
        <p:spPr bwMode="auto">
          <a:xfrm>
            <a:off x="1295400" y="571500"/>
            <a:ext cx="0" cy="58293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832" name="Line 5"/>
          <p:cNvSpPr>
            <a:spLocks noChangeShapeType="1"/>
          </p:cNvSpPr>
          <p:nvPr/>
        </p:nvSpPr>
        <p:spPr bwMode="auto">
          <a:xfrm flipV="1">
            <a:off x="1295400" y="6400800"/>
            <a:ext cx="7488238"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833" name="Line 6"/>
          <p:cNvSpPr>
            <a:spLocks noChangeShapeType="1"/>
          </p:cNvSpPr>
          <p:nvPr/>
        </p:nvSpPr>
        <p:spPr bwMode="auto">
          <a:xfrm>
            <a:off x="8820150" y="836613"/>
            <a:ext cx="0" cy="5545137"/>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834"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5835" name="Text Box 8"/>
          <p:cNvSpPr txBox="1">
            <a:spLocks noChangeArrowheads="1"/>
          </p:cNvSpPr>
          <p:nvPr/>
        </p:nvSpPr>
        <p:spPr bwMode="auto">
          <a:xfrm>
            <a:off x="1965325" y="1560513"/>
            <a:ext cx="664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sz="3600">
              <a:latin typeface="Arial" charset="0"/>
            </a:endParaRPr>
          </a:p>
        </p:txBody>
      </p:sp>
      <p:sp>
        <p:nvSpPr>
          <p:cNvPr id="205836" name="Text Box 9"/>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
        <p:nvSpPr>
          <p:cNvPr id="205837" name="Text Box 10"/>
          <p:cNvSpPr txBox="1">
            <a:spLocks noChangeArrowheads="1"/>
          </p:cNvSpPr>
          <p:nvPr/>
        </p:nvSpPr>
        <p:spPr bwMode="auto">
          <a:xfrm>
            <a:off x="1985963" y="403225"/>
            <a:ext cx="565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rPr>
              <a:t>2. EVALUATION DES COMPETENCES</a:t>
            </a:r>
          </a:p>
        </p:txBody>
      </p:sp>
      <p:sp>
        <p:nvSpPr>
          <p:cNvPr id="205838" name="Text Box 11"/>
          <p:cNvSpPr txBox="1">
            <a:spLocks noChangeArrowheads="1"/>
          </p:cNvSpPr>
          <p:nvPr/>
        </p:nvSpPr>
        <p:spPr bwMode="auto">
          <a:xfrm>
            <a:off x="1600200" y="1143000"/>
            <a:ext cx="72009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algn="just"/>
            <a:r>
              <a:rPr lang="fr-FR">
                <a:latin typeface="Arial" charset="0"/>
              </a:rPr>
              <a:t>L’évaluation se porte sur le niveau des compétences requises (techniques, management et relation humaines) pour le poste occupé (Débutant, Expérimenté, Confirmé, Expert) </a:t>
            </a:r>
          </a:p>
          <a:p>
            <a:pPr lvl="1" algn="just"/>
            <a:r>
              <a:rPr lang="fr-FR" b="1">
                <a:latin typeface="Arial" charset="0"/>
              </a:rPr>
              <a:t>(cf dictionnaire des compétences)</a:t>
            </a:r>
            <a:r>
              <a:rPr lang="fr-FR">
                <a:latin typeface="Arial" charset="0"/>
              </a:rPr>
              <a:t>.    </a:t>
            </a:r>
          </a:p>
          <a:p>
            <a:pPr lvl="1" algn="just"/>
            <a:endParaRPr lang="fr-FR">
              <a:latin typeface="Arial" charset="0"/>
            </a:endParaRPr>
          </a:p>
          <a:p>
            <a:pPr lvl="1" algn="just"/>
            <a:r>
              <a:rPr lang="fr-FR">
                <a:latin typeface="Arial" charset="0"/>
              </a:rPr>
              <a:t>En bas de la page 4, un tableau de synthèse d’évaluation des compétences doit être renseigné par le manager. Le collaborateur doit être positionné dans l’une des  situations  suivantes : </a:t>
            </a:r>
          </a:p>
          <a:p>
            <a:pPr lvl="1" algn="just"/>
            <a:endParaRPr lang="fr-FR">
              <a:latin typeface="Arial" charset="0"/>
            </a:endParaRPr>
          </a:p>
          <a:p>
            <a:pPr lvl="1" algn="just"/>
            <a:r>
              <a:rPr lang="fr-FR">
                <a:latin typeface="Arial" charset="0"/>
                <a:cs typeface="Times New Roman" pitchFamily="18" charset="0"/>
              </a:rPr>
              <a:t>	</a:t>
            </a:r>
            <a:r>
              <a:rPr lang="fr-FR" b="1">
                <a:latin typeface="Arial" charset="0"/>
              </a:rPr>
              <a:t>Est supérieur aux attentes 	</a:t>
            </a:r>
          </a:p>
          <a:p>
            <a:pPr lvl="1"/>
            <a:r>
              <a:rPr lang="fr-FR">
                <a:latin typeface="Arial" charset="0"/>
                <a:cs typeface="Times New Roman" pitchFamily="18" charset="0"/>
              </a:rPr>
              <a:t>	</a:t>
            </a:r>
            <a:r>
              <a:rPr lang="fr-FR" b="1">
                <a:latin typeface="Arial" charset="0"/>
              </a:rPr>
              <a:t>Est conforme aux exigences du poste </a:t>
            </a:r>
          </a:p>
          <a:p>
            <a:pPr lvl="1"/>
            <a:r>
              <a:rPr lang="fr-FR">
                <a:latin typeface="Arial" charset="0"/>
                <a:cs typeface="Times New Roman" pitchFamily="18" charset="0"/>
              </a:rPr>
              <a:t>	</a:t>
            </a:r>
            <a:r>
              <a:rPr lang="fr-FR" b="1">
                <a:latin typeface="Arial" charset="0"/>
              </a:rPr>
              <a:t>Est partiellement conforme aux exigences du poste </a:t>
            </a:r>
          </a:p>
          <a:p>
            <a:pPr lvl="1"/>
            <a:r>
              <a:rPr lang="fr-FR">
                <a:latin typeface="Arial" charset="0"/>
                <a:cs typeface="Times New Roman" pitchFamily="18" charset="0"/>
              </a:rPr>
              <a:t>	</a:t>
            </a:r>
            <a:r>
              <a:rPr lang="fr-FR" b="1">
                <a:latin typeface="Arial" charset="0"/>
              </a:rPr>
              <a:t>Est inférieur aux attentes </a:t>
            </a:r>
          </a:p>
          <a:p>
            <a:pPr lvl="1" algn="just"/>
            <a:r>
              <a:rPr lang="fr-FR">
                <a:latin typeface="Arial" charset="0"/>
              </a:rPr>
              <a:t>Cette synthèse situera globalement le profil du collaborateur et contribuera à son développement personnel (formation, apprentissage) et professionnel (mutation, redéploiement, ..).</a:t>
            </a:r>
          </a:p>
          <a:p>
            <a:endParaRPr lang="fr-FR">
              <a:latin typeface="Arial"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DE102F7-0B5F-4BC7-9C07-7CBEA31D488A}" type="datetime1">
              <a:rPr lang="fr-FR"/>
              <a:pPr eaLnBrk="1" hangingPunct="1"/>
              <a:t>17/09/2019</a:t>
            </a:fld>
            <a:endParaRPr lang="fr-FR" sz="1400" b="0" i="0"/>
          </a:p>
        </p:txBody>
      </p:sp>
      <p:sp>
        <p:nvSpPr>
          <p:cNvPr id="206851"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685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08BD3F5-92A2-4390-8DDB-DF1ECDDDB69E}" type="slidenum">
              <a:rPr lang="fr-FR" smtClean="0"/>
              <a:pPr eaLnBrk="1" hangingPunct="1"/>
              <a:t>185</a:t>
            </a:fld>
            <a:endParaRPr lang="fr-FR" smtClean="0"/>
          </a:p>
        </p:txBody>
      </p:sp>
      <p:pic>
        <p:nvPicPr>
          <p:cNvPr id="2068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467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4"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6855" name="Line 4"/>
          <p:cNvSpPr>
            <a:spLocks noChangeShapeType="1"/>
          </p:cNvSpPr>
          <p:nvPr/>
        </p:nvSpPr>
        <p:spPr bwMode="auto">
          <a:xfrm>
            <a:off x="1371600" y="685800"/>
            <a:ext cx="0" cy="56388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6856" name="Line 5"/>
          <p:cNvSpPr>
            <a:spLocks noChangeShapeType="1"/>
          </p:cNvSpPr>
          <p:nvPr/>
        </p:nvSpPr>
        <p:spPr bwMode="auto">
          <a:xfrm>
            <a:off x="1371600" y="6248400"/>
            <a:ext cx="7467600"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6857" name="Line 6"/>
          <p:cNvSpPr>
            <a:spLocks noChangeShapeType="1"/>
          </p:cNvSpPr>
          <p:nvPr/>
        </p:nvSpPr>
        <p:spPr bwMode="auto">
          <a:xfrm>
            <a:off x="8839200" y="838200"/>
            <a:ext cx="0" cy="54102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6858"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6859" name="Text Box 8"/>
          <p:cNvSpPr txBox="1">
            <a:spLocks noChangeArrowheads="1"/>
          </p:cNvSpPr>
          <p:nvPr/>
        </p:nvSpPr>
        <p:spPr bwMode="auto">
          <a:xfrm>
            <a:off x="1965325" y="1560513"/>
            <a:ext cx="664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sz="3600">
              <a:latin typeface="Arial" charset="0"/>
            </a:endParaRPr>
          </a:p>
        </p:txBody>
      </p:sp>
      <p:sp>
        <p:nvSpPr>
          <p:cNvPr id="206860" name="Text Box 9"/>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
        <p:nvSpPr>
          <p:cNvPr id="206861" name="Text Box 10"/>
          <p:cNvSpPr txBox="1">
            <a:spLocks noChangeArrowheads="1"/>
          </p:cNvSpPr>
          <p:nvPr/>
        </p:nvSpPr>
        <p:spPr bwMode="auto">
          <a:xfrm>
            <a:off x="1362075" y="523875"/>
            <a:ext cx="7323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000" b="1">
                <a:solidFill>
                  <a:schemeClr val="bg1"/>
                </a:solidFill>
                <a:latin typeface="Arial" charset="0"/>
              </a:rPr>
              <a:t>3.DEVELOPPEMENT DE CARRIERE DU COLLABORATEUR</a:t>
            </a:r>
          </a:p>
        </p:txBody>
      </p:sp>
      <p:sp>
        <p:nvSpPr>
          <p:cNvPr id="206862" name="Text Box 11"/>
          <p:cNvSpPr txBox="1">
            <a:spLocks noChangeArrowheads="1"/>
          </p:cNvSpPr>
          <p:nvPr/>
        </p:nvSpPr>
        <p:spPr bwMode="auto">
          <a:xfrm>
            <a:off x="1752600" y="1590675"/>
            <a:ext cx="6840538"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fr-FR" b="1">
                <a:solidFill>
                  <a:schemeClr val="accent2"/>
                </a:solidFill>
                <a:latin typeface="Arial" charset="0"/>
              </a:rPr>
              <a:t>1- Souhait du collaborateur:</a:t>
            </a:r>
          </a:p>
          <a:p>
            <a:pPr algn="just"/>
            <a:endParaRPr lang="fr-FR">
              <a:latin typeface="Arial" charset="0"/>
            </a:endParaRPr>
          </a:p>
          <a:p>
            <a:pPr algn="just"/>
            <a:r>
              <a:rPr lang="fr-FR">
                <a:latin typeface="Arial" charset="0"/>
              </a:rPr>
              <a:t>Cette partie est remplie avec le collaborateur, selon ses motivations et attentes. Elle reprend les souhaits professionnels tels qu’ils sont exprimés par le collaborateur mais de la manière la plus explicite possible.</a:t>
            </a:r>
          </a:p>
          <a:p>
            <a:pPr algn="just"/>
            <a:r>
              <a:rPr lang="fr-FR">
                <a:solidFill>
                  <a:schemeClr val="accent2"/>
                </a:solidFill>
                <a:latin typeface="Arial" charset="0"/>
                <a:sym typeface="Wingdings 3" pitchFamily="18" charset="2"/>
              </a:rPr>
              <a:t></a:t>
            </a:r>
            <a:r>
              <a:rPr lang="fr-FR">
                <a:solidFill>
                  <a:schemeClr val="accent2"/>
                </a:solidFill>
                <a:latin typeface="Arial" charset="0"/>
              </a:rPr>
              <a:t> </a:t>
            </a:r>
            <a:r>
              <a:rPr lang="fr-FR">
                <a:latin typeface="Arial" charset="0"/>
              </a:rPr>
              <a:t>Le collaborateur doit justifier ses souhaits en indiquant les motivations et aptitudes mises en avant.</a:t>
            </a:r>
          </a:p>
          <a:p>
            <a:pPr algn="just"/>
            <a:endParaRPr lang="fr-FR">
              <a:latin typeface="Arial" charset="0"/>
            </a:endParaRPr>
          </a:p>
          <a:p>
            <a:pPr algn="just"/>
            <a:r>
              <a:rPr lang="fr-FR" b="1">
                <a:solidFill>
                  <a:schemeClr val="accent2"/>
                </a:solidFill>
                <a:latin typeface="Arial" charset="0"/>
              </a:rPr>
              <a:t>2- Point de vue de la hiérarchie:</a:t>
            </a:r>
          </a:p>
          <a:p>
            <a:pPr algn="just"/>
            <a:endParaRPr lang="fr-FR" b="1">
              <a:solidFill>
                <a:schemeClr val="accent2"/>
              </a:solidFill>
              <a:latin typeface="Arial" charset="0"/>
            </a:endParaRPr>
          </a:p>
          <a:p>
            <a:pPr algn="just"/>
            <a:r>
              <a:rPr lang="fr-FR">
                <a:latin typeface="Arial" charset="0"/>
              </a:rPr>
              <a:t>Exprime son point de vue par rapport au projet professionnel du collaborateur soit en confirmant ou en refusant, auquel cas, il propose d’autres pistes d’évolution en justifiant sa décision.</a:t>
            </a:r>
          </a:p>
          <a:p>
            <a:pPr algn="just"/>
            <a:endParaRPr lang="fr-FR">
              <a:latin typeface="Arial" charset="0"/>
            </a:endParaRPr>
          </a:p>
          <a:p>
            <a:pPr algn="just"/>
            <a:r>
              <a:rPr lang="fr-FR" sz="1600">
                <a:latin typeface="Arial" charset="0"/>
              </a:rPr>
              <a:t> </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e la date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0033F02-1495-4F11-B9CD-4D445460B9D1}" type="datetime1">
              <a:rPr lang="fr-FR"/>
              <a:pPr eaLnBrk="1" hangingPunct="1"/>
              <a:t>17/09/2019</a:t>
            </a:fld>
            <a:endParaRPr lang="fr-FR" sz="1400" b="0" i="0"/>
          </a:p>
        </p:txBody>
      </p:sp>
      <p:sp>
        <p:nvSpPr>
          <p:cNvPr id="207875"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787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52CADA0-E91A-4EDD-BC06-3625DC50952D}" type="slidenum">
              <a:rPr lang="fr-FR" smtClean="0"/>
              <a:pPr eaLnBrk="1" hangingPunct="1"/>
              <a:t>186</a:t>
            </a:fld>
            <a:endParaRPr lang="fr-FR" smtClean="0"/>
          </a:p>
        </p:txBody>
      </p:sp>
      <p:pic>
        <p:nvPicPr>
          <p:cNvPr id="207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7467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8" name="Rectangle 3"/>
          <p:cNvSpPr>
            <a:spLocks noChangeArrowheads="1"/>
          </p:cNvSpPr>
          <p:nvPr/>
        </p:nvSpPr>
        <p:spPr bwMode="auto">
          <a:xfrm>
            <a:off x="2320925" y="381000"/>
            <a:ext cx="6759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3" rIns="95785" bIns="47893" anchor="ctr"/>
          <a:lstStyle/>
          <a:p>
            <a:pPr marL="376238" defTabSz="957263"/>
            <a:endParaRPr lang="ar-EG" sz="4400">
              <a:solidFill>
                <a:schemeClr val="bg1"/>
              </a:solidFill>
            </a:endParaRPr>
          </a:p>
        </p:txBody>
      </p:sp>
      <p:sp>
        <p:nvSpPr>
          <p:cNvPr id="207879" name="Line 4"/>
          <p:cNvSpPr>
            <a:spLocks noChangeShapeType="1"/>
          </p:cNvSpPr>
          <p:nvPr/>
        </p:nvSpPr>
        <p:spPr bwMode="auto">
          <a:xfrm>
            <a:off x="1371600" y="685800"/>
            <a:ext cx="0" cy="56388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7880" name="Line 5"/>
          <p:cNvSpPr>
            <a:spLocks noChangeShapeType="1"/>
          </p:cNvSpPr>
          <p:nvPr/>
        </p:nvSpPr>
        <p:spPr bwMode="auto">
          <a:xfrm>
            <a:off x="1371600" y="6248400"/>
            <a:ext cx="7467600"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7881" name="Line 6"/>
          <p:cNvSpPr>
            <a:spLocks noChangeShapeType="1"/>
          </p:cNvSpPr>
          <p:nvPr/>
        </p:nvSpPr>
        <p:spPr bwMode="auto">
          <a:xfrm>
            <a:off x="8839200" y="838200"/>
            <a:ext cx="0" cy="541020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7882" name="Rectangle 7"/>
          <p:cNvSpPr>
            <a:spLocks noChangeArrowheads="1"/>
          </p:cNvSpPr>
          <p:nvPr/>
        </p:nvSpPr>
        <p:spPr bwMode="auto">
          <a:xfrm>
            <a:off x="1752600" y="419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hangingPunct="0"/>
            <a:endParaRPr lang="ar-EG" sz="2400"/>
          </a:p>
        </p:txBody>
      </p:sp>
      <p:sp>
        <p:nvSpPr>
          <p:cNvPr id="207883" name="Text Box 8"/>
          <p:cNvSpPr txBox="1">
            <a:spLocks noChangeArrowheads="1"/>
          </p:cNvSpPr>
          <p:nvPr/>
        </p:nvSpPr>
        <p:spPr bwMode="auto">
          <a:xfrm>
            <a:off x="1965325" y="1560513"/>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sz="2400">
              <a:latin typeface="Arial" charset="0"/>
            </a:endParaRPr>
          </a:p>
        </p:txBody>
      </p:sp>
      <p:sp>
        <p:nvSpPr>
          <p:cNvPr id="207884" name="Text Box 9"/>
          <p:cNvSpPr txBox="1">
            <a:spLocks noChangeArrowheads="1"/>
          </p:cNvSpPr>
          <p:nvPr/>
        </p:nvSpPr>
        <p:spPr bwMode="auto">
          <a:xfrm>
            <a:off x="1816100" y="1431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ar-EG">
              <a:latin typeface="Arial" charset="0"/>
            </a:endParaRPr>
          </a:p>
        </p:txBody>
      </p:sp>
      <p:sp>
        <p:nvSpPr>
          <p:cNvPr id="207885" name="Text Box 10"/>
          <p:cNvSpPr txBox="1">
            <a:spLocks noChangeArrowheads="1"/>
          </p:cNvSpPr>
          <p:nvPr/>
        </p:nvSpPr>
        <p:spPr bwMode="auto">
          <a:xfrm>
            <a:off x="1209675" y="381000"/>
            <a:ext cx="793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000" b="1">
                <a:solidFill>
                  <a:schemeClr val="bg1"/>
                </a:solidFill>
                <a:latin typeface="Arial" charset="0"/>
              </a:rPr>
              <a:t>4 .OBJECTIFS DE DEVELOPPEMENT INDIVIDUEL ET PROFESSIONNEL</a:t>
            </a:r>
          </a:p>
        </p:txBody>
      </p:sp>
      <p:sp>
        <p:nvSpPr>
          <p:cNvPr id="207886" name="Text Box 11"/>
          <p:cNvSpPr txBox="1">
            <a:spLocks noChangeArrowheads="1"/>
          </p:cNvSpPr>
          <p:nvPr/>
        </p:nvSpPr>
        <p:spPr bwMode="auto">
          <a:xfrm>
            <a:off x="1752600" y="1828800"/>
            <a:ext cx="70564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fr-FR" b="1">
                <a:solidFill>
                  <a:schemeClr val="accent2"/>
                </a:solidFill>
                <a:latin typeface="Arial" charset="0"/>
              </a:rPr>
              <a:t>Cette  partie comporte 4 phases:</a:t>
            </a:r>
          </a:p>
          <a:p>
            <a:pPr algn="just"/>
            <a:endParaRPr lang="fr-FR" b="1">
              <a:solidFill>
                <a:schemeClr val="accent2"/>
              </a:solidFill>
              <a:latin typeface="Arial" charset="0"/>
            </a:endParaRPr>
          </a:p>
          <a:p>
            <a:pPr algn="just">
              <a:buFont typeface="Wingdings" pitchFamily="2" charset="2"/>
              <a:buChar char="Ø"/>
            </a:pPr>
            <a:r>
              <a:rPr lang="fr-FR">
                <a:latin typeface="Arial" charset="0"/>
              </a:rPr>
              <a:t> Evaluation des actions de formation de l’année écoulée:</a:t>
            </a:r>
          </a:p>
          <a:p>
            <a:pPr algn="just">
              <a:buFont typeface="Wingdings" pitchFamily="2" charset="2"/>
              <a:buNone/>
            </a:pPr>
            <a:endParaRPr lang="fr-FR">
              <a:latin typeface="Arial" charset="0"/>
            </a:endParaRPr>
          </a:p>
          <a:p>
            <a:pPr algn="just">
              <a:buFont typeface="Wingdings" pitchFamily="2" charset="2"/>
              <a:buChar char="Ø"/>
            </a:pPr>
            <a:r>
              <a:rPr lang="fr-FR">
                <a:latin typeface="Arial" charset="0"/>
              </a:rPr>
              <a:t> Identification d’actions de formation pour l’année suivante</a:t>
            </a:r>
          </a:p>
          <a:p>
            <a:pPr algn="just">
              <a:buFont typeface="Wingdings" pitchFamily="2" charset="2"/>
              <a:buChar char="Ø"/>
            </a:pPr>
            <a:endParaRPr lang="fr-FR">
              <a:latin typeface="Arial" charset="0"/>
            </a:endParaRPr>
          </a:p>
          <a:p>
            <a:pPr algn="just">
              <a:buFont typeface="Wingdings" pitchFamily="2" charset="2"/>
              <a:buChar char="Ø"/>
            </a:pPr>
            <a:r>
              <a:rPr lang="fr-FR">
                <a:latin typeface="Arial" charset="0"/>
              </a:rPr>
              <a:t> Validation des actions par le manager:</a:t>
            </a:r>
          </a:p>
          <a:p>
            <a:pPr algn="just">
              <a:buFont typeface="Wingdings" pitchFamily="2" charset="2"/>
              <a:buNone/>
            </a:pPr>
            <a:endParaRPr lang="fr-FR">
              <a:latin typeface="Arial" charset="0"/>
            </a:endParaRPr>
          </a:p>
          <a:p>
            <a:pPr algn="just">
              <a:buFont typeface="Wingdings" pitchFamily="2" charset="2"/>
              <a:buChar char="Ø"/>
            </a:pPr>
            <a:r>
              <a:rPr lang="fr-FR">
                <a:latin typeface="Arial" charset="0"/>
              </a:rPr>
              <a:t> Commentaire  sur les différentes phases de l’entretien:</a:t>
            </a:r>
          </a:p>
          <a:p>
            <a:pPr algn="just">
              <a:buFont typeface="Wingdings" pitchFamily="2" charset="2"/>
              <a:buNone/>
            </a:pPr>
            <a:endParaRPr lang="fr-FR">
              <a:latin typeface="Arial"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024BECF-68CB-4011-A20E-512DFABCB7F0}" type="datetime1">
              <a:rPr lang="fr-FR"/>
              <a:pPr eaLnBrk="1" hangingPunct="1"/>
              <a:t>17/09/2019</a:t>
            </a:fld>
            <a:endParaRPr lang="fr-FR" sz="1400" b="0" i="0"/>
          </a:p>
        </p:txBody>
      </p:sp>
      <p:sp>
        <p:nvSpPr>
          <p:cNvPr id="20889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890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AB27341-B1A9-432E-A98D-46845DE98878}" type="slidenum">
              <a:rPr lang="fr-FR" smtClean="0"/>
              <a:pPr eaLnBrk="1" hangingPunct="1"/>
              <a:t>187</a:t>
            </a:fld>
            <a:endParaRPr lang="fr-FR" smtClean="0"/>
          </a:p>
        </p:txBody>
      </p:sp>
      <p:pic>
        <p:nvPicPr>
          <p:cNvPr id="208901"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050" y="1635125"/>
            <a:ext cx="7775575" cy="204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2" name="Text Box 3"/>
          <p:cNvSpPr txBox="1">
            <a:spLocks noChangeArrowheads="1"/>
          </p:cNvSpPr>
          <p:nvPr/>
        </p:nvSpPr>
        <p:spPr bwMode="auto">
          <a:xfrm>
            <a:off x="1763713" y="2251075"/>
            <a:ext cx="619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2400" b="1">
                <a:solidFill>
                  <a:schemeClr val="bg1"/>
                </a:solidFill>
                <a:latin typeface="Arial" charset="0"/>
                <a:cs typeface="Arial" charset="0"/>
              </a:rPr>
              <a:t>EN RESUME…</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9923" name="Rectangle 2"/>
          <p:cNvSpPr>
            <a:spLocks noChangeArrowheads="1"/>
          </p:cNvSpPr>
          <p:nvPr>
            <p:ph type="body" idx="1"/>
          </p:nvPr>
        </p:nvSpPr>
        <p:spPr bwMode="auto">
          <a:xfrm>
            <a:off x="250825" y="2295525"/>
            <a:ext cx="8710613"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defTabSz="762000" eaLnBrk="1" hangingPunct="1">
              <a:lnSpc>
                <a:spcPct val="90000"/>
              </a:lnSpc>
              <a:buFontTx/>
              <a:buNone/>
            </a:pPr>
            <a:r>
              <a:rPr lang="fr-FR" sz="2200" b="1" smtClean="0"/>
              <a:t>	</a:t>
            </a:r>
            <a:r>
              <a:rPr lang="fr-FR" sz="2200" b="1" smtClean="0">
                <a:solidFill>
                  <a:srgbClr val="FF3300"/>
                </a:solidFill>
              </a:rPr>
              <a:t>AVANT L’ENTRETIEN</a:t>
            </a:r>
            <a:r>
              <a:rPr lang="fr-FR" sz="2200" b="1" smtClean="0"/>
              <a:t>:</a:t>
            </a:r>
          </a:p>
          <a:p>
            <a:pPr defTabSz="762000" eaLnBrk="1" hangingPunct="1">
              <a:lnSpc>
                <a:spcPct val="140000"/>
              </a:lnSpc>
              <a:buClr>
                <a:srgbClr val="3333CC"/>
              </a:buClr>
              <a:buFont typeface="Wingdings" pitchFamily="2" charset="2"/>
              <a:buChar char="Ø"/>
            </a:pPr>
            <a:r>
              <a:rPr lang="fr-FR" sz="2200" b="1" smtClean="0"/>
              <a:t>Mes missions sont-elles bien définies?</a:t>
            </a:r>
          </a:p>
          <a:p>
            <a:pPr defTabSz="762000" eaLnBrk="1" hangingPunct="1">
              <a:lnSpc>
                <a:spcPct val="140000"/>
              </a:lnSpc>
              <a:buClr>
                <a:srgbClr val="3333CC"/>
              </a:buClr>
              <a:buFont typeface="Wingdings" pitchFamily="2" charset="2"/>
              <a:buChar char="Ø"/>
            </a:pPr>
            <a:r>
              <a:rPr lang="fr-FR" sz="2200" b="1" smtClean="0"/>
              <a:t>Quelle est ma performance par rapport à mes objectifs?</a:t>
            </a:r>
          </a:p>
          <a:p>
            <a:pPr defTabSz="762000" eaLnBrk="1" hangingPunct="1">
              <a:lnSpc>
                <a:spcPct val="140000"/>
              </a:lnSpc>
              <a:buClr>
                <a:srgbClr val="3333CC"/>
              </a:buClr>
              <a:buFont typeface="Wingdings" pitchFamily="2" charset="2"/>
              <a:buChar char="Ø"/>
            </a:pPr>
            <a:r>
              <a:rPr lang="fr-FR" sz="2200" b="1" smtClean="0"/>
              <a:t>Quels sont mes meilleurs succès?</a:t>
            </a:r>
          </a:p>
          <a:p>
            <a:pPr defTabSz="762000" eaLnBrk="1" hangingPunct="1">
              <a:lnSpc>
                <a:spcPct val="140000"/>
              </a:lnSpc>
              <a:buClr>
                <a:srgbClr val="3333CC"/>
              </a:buClr>
              <a:buFont typeface="Wingdings" pitchFamily="2" charset="2"/>
              <a:buChar char="Ø"/>
            </a:pPr>
            <a:r>
              <a:rPr lang="fr-FR" sz="2200" b="1" smtClean="0"/>
              <a:t>Quels sont mes difficultés, mes problèmes?</a:t>
            </a:r>
          </a:p>
          <a:p>
            <a:pPr defTabSz="762000" eaLnBrk="1" hangingPunct="1">
              <a:lnSpc>
                <a:spcPct val="140000"/>
              </a:lnSpc>
              <a:buClr>
                <a:srgbClr val="3333CC"/>
              </a:buClr>
              <a:buFont typeface="Wingdings" pitchFamily="2" charset="2"/>
              <a:buNone/>
            </a:pPr>
            <a:r>
              <a:rPr lang="fr-FR" sz="2200" b="1" smtClean="0"/>
              <a:t>	</a:t>
            </a:r>
          </a:p>
        </p:txBody>
      </p:sp>
      <p:pic>
        <p:nvPicPr>
          <p:cNvPr id="209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Rectangle 4"/>
          <p:cNvSpPr>
            <a:spLocks noGrp="1" noChangeArrowheads="1"/>
          </p:cNvSpPr>
          <p:nvPr>
            <p:ph type="title"/>
          </p:nvPr>
        </p:nvSpPr>
        <p:spPr>
          <a:xfrm>
            <a:off x="1828800" y="404813"/>
            <a:ext cx="6477000" cy="762000"/>
          </a:xfrm>
        </p:spPr>
        <p:txBody>
          <a:bodyPr/>
          <a:lstStyle/>
          <a:p>
            <a:pPr eaLnBrk="1" hangingPunct="1"/>
            <a:r>
              <a:rPr lang="fr-FR" sz="3200" smtClean="0">
                <a:solidFill>
                  <a:schemeClr val="bg1"/>
                </a:solidFill>
              </a:rPr>
              <a:t>DIX QUESTIONS A SE POSER POUR ETRE UN EVALUE ACTIF</a:t>
            </a:r>
          </a:p>
        </p:txBody>
      </p:sp>
      <p:sp>
        <p:nvSpPr>
          <p:cNvPr id="209926" name="Espace réservé de la date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0A1E5A7-EAA9-45EF-A34F-750938A94D8F}" type="datetime1">
              <a:rPr lang="fr-FR"/>
              <a:pPr eaLnBrk="1" hangingPunct="1"/>
              <a:t>17/09/2019</a:t>
            </a:fld>
            <a:endParaRPr lang="fr-FR" sz="1400" b="0" i="0"/>
          </a:p>
        </p:txBody>
      </p:sp>
      <p:sp>
        <p:nvSpPr>
          <p:cNvPr id="209927" name="Espace réservé du numéro de diapositiv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74F1655-B3B4-4504-9C27-F852B609FA0F}" type="slidenum">
              <a:rPr lang="fr-FR" smtClean="0"/>
              <a:pPr eaLnBrk="1" hangingPunct="1"/>
              <a:t>188</a:t>
            </a:fld>
            <a:endParaRPr lang="fr-FR" smtClean="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0947" name="Rectangle 2"/>
          <p:cNvSpPr>
            <a:spLocks noChangeArrowheads="1"/>
          </p:cNvSpPr>
          <p:nvPr>
            <p:ph type="body" idx="1"/>
          </p:nvPr>
        </p:nvSpPr>
        <p:spPr bwMode="auto">
          <a:xfrm>
            <a:off x="250825" y="1803400"/>
            <a:ext cx="8710613" cy="421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defTabSz="762000" eaLnBrk="1" hangingPunct="1">
              <a:lnSpc>
                <a:spcPct val="90000"/>
              </a:lnSpc>
              <a:buFontTx/>
              <a:buNone/>
            </a:pPr>
            <a:r>
              <a:rPr lang="fr-FR" sz="2200" b="1" smtClean="0"/>
              <a:t>		</a:t>
            </a:r>
            <a:r>
              <a:rPr lang="fr-FR" sz="2200" b="1" smtClean="0">
                <a:solidFill>
                  <a:srgbClr val="FF3300"/>
                </a:solidFill>
              </a:rPr>
              <a:t>APRES L’ENTRETIEN</a:t>
            </a:r>
            <a:r>
              <a:rPr lang="fr-FR" sz="2200" b="1" smtClean="0"/>
              <a:t>:</a:t>
            </a:r>
          </a:p>
          <a:p>
            <a:pPr defTabSz="762000" eaLnBrk="1" hangingPunct="1">
              <a:lnSpc>
                <a:spcPct val="110000"/>
              </a:lnSpc>
            </a:pPr>
            <a:r>
              <a:rPr lang="fr-FR" sz="2200" b="1" smtClean="0"/>
              <a:t>Ai-je compris ce que le responsable attend de moi ?</a:t>
            </a:r>
          </a:p>
          <a:p>
            <a:pPr defTabSz="762000" eaLnBrk="1" hangingPunct="1">
              <a:lnSpc>
                <a:spcPct val="110000"/>
              </a:lnSpc>
            </a:pPr>
            <a:r>
              <a:rPr lang="fr-FR" sz="2200" b="1" smtClean="0"/>
              <a:t>Ai-je clarifié ma mission?</a:t>
            </a:r>
          </a:p>
          <a:p>
            <a:pPr algn="just" defTabSz="762000" eaLnBrk="1" hangingPunct="1">
              <a:lnSpc>
                <a:spcPct val="110000"/>
              </a:lnSpc>
              <a:buClr>
                <a:srgbClr val="3333CC"/>
              </a:buClr>
              <a:buFont typeface="Wingdings" pitchFamily="2" charset="2"/>
              <a:buChar char="Ø"/>
            </a:pPr>
            <a:r>
              <a:rPr lang="fr-FR" sz="2200" b="1" smtClean="0"/>
              <a:t>Ai-je bien compris mes objectifs pour l’année à venir ?</a:t>
            </a:r>
          </a:p>
          <a:p>
            <a:pPr algn="just" defTabSz="762000" eaLnBrk="1" hangingPunct="1">
              <a:lnSpc>
                <a:spcPct val="110000"/>
              </a:lnSpc>
              <a:buClr>
                <a:srgbClr val="3333CC"/>
              </a:buClr>
              <a:buFont typeface="Wingdings" pitchFamily="2" charset="2"/>
              <a:buChar char="Ø"/>
            </a:pPr>
            <a:r>
              <a:rPr lang="fr-FR" sz="2200" b="1" smtClean="0"/>
              <a:t>Me suis-je basé sur des faits SIGNIFICATIFS?</a:t>
            </a:r>
          </a:p>
          <a:p>
            <a:pPr algn="just" defTabSz="762000" eaLnBrk="1" hangingPunct="1">
              <a:lnSpc>
                <a:spcPct val="110000"/>
              </a:lnSpc>
              <a:buClr>
                <a:srgbClr val="3333CC"/>
              </a:buClr>
              <a:buFont typeface="Wingdings" pitchFamily="2" charset="2"/>
              <a:buChar char="Ø"/>
            </a:pPr>
            <a:r>
              <a:rPr lang="fr-FR" sz="2200" b="1" smtClean="0"/>
              <a:t>Ai-je passé en revue tous les sujets qui m’ont préoccupés au cours de l’année?</a:t>
            </a:r>
          </a:p>
          <a:p>
            <a:pPr algn="just" defTabSz="762000" eaLnBrk="1" hangingPunct="1">
              <a:lnSpc>
                <a:spcPct val="110000"/>
              </a:lnSpc>
              <a:buClr>
                <a:srgbClr val="3333CC"/>
              </a:buClr>
              <a:buFont typeface="Wingdings" pitchFamily="2" charset="2"/>
              <a:buChar char="Ø"/>
            </a:pPr>
            <a:r>
              <a:rPr lang="fr-FR" sz="2200" b="1" smtClean="0"/>
              <a:t>Ai-je le sentiment que le responsable a pris en compte mes suggestions, mes aspirations et mes désirs de progrès?</a:t>
            </a:r>
          </a:p>
          <a:p>
            <a:pPr algn="just" defTabSz="762000" eaLnBrk="1" hangingPunct="1">
              <a:lnSpc>
                <a:spcPct val="110000"/>
              </a:lnSpc>
              <a:buClr>
                <a:srgbClr val="3333CC"/>
              </a:buClr>
              <a:buFont typeface="Wingdings" pitchFamily="2" charset="2"/>
              <a:buChar char="Ø"/>
            </a:pPr>
            <a:r>
              <a:rPr lang="fr-FR" sz="2200" b="1" smtClean="0"/>
              <a:t>Quels moyens ont été prévus pour réaliser mes objectifs?</a:t>
            </a:r>
          </a:p>
          <a:p>
            <a:pPr defTabSz="762000" eaLnBrk="1" hangingPunct="1">
              <a:lnSpc>
                <a:spcPct val="90000"/>
              </a:lnSpc>
              <a:buClr>
                <a:srgbClr val="3333CC"/>
              </a:buClr>
              <a:buFont typeface="Wingdings" pitchFamily="2" charset="2"/>
              <a:buChar char="Ø"/>
            </a:pPr>
            <a:endParaRPr lang="fr-FR" sz="2200" b="1" smtClean="0"/>
          </a:p>
        </p:txBody>
      </p:sp>
      <p:pic>
        <p:nvPicPr>
          <p:cNvPr id="2109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Rectangle 4"/>
          <p:cNvSpPr>
            <a:spLocks noGrp="1" noChangeArrowheads="1"/>
          </p:cNvSpPr>
          <p:nvPr>
            <p:ph type="title"/>
          </p:nvPr>
        </p:nvSpPr>
        <p:spPr>
          <a:xfrm>
            <a:off x="1828800" y="404813"/>
            <a:ext cx="6477000" cy="762000"/>
          </a:xfrm>
        </p:spPr>
        <p:txBody>
          <a:bodyPr/>
          <a:lstStyle/>
          <a:p>
            <a:pPr eaLnBrk="1" hangingPunct="1"/>
            <a:r>
              <a:rPr lang="fr-FR" sz="3200" smtClean="0">
                <a:solidFill>
                  <a:schemeClr val="bg1"/>
                </a:solidFill>
              </a:rPr>
              <a:t>DIX QUESTIONS A SE POSER POUR ETRE UN EVALUE ACTIF</a:t>
            </a:r>
          </a:p>
        </p:txBody>
      </p:sp>
      <p:sp>
        <p:nvSpPr>
          <p:cNvPr id="210950" name="Espace réservé de la date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8CC5417-74CF-4871-952B-5F7A4FC1F886}" type="datetime1">
              <a:rPr lang="fr-FR"/>
              <a:pPr eaLnBrk="1" hangingPunct="1"/>
              <a:t>17/09/2019</a:t>
            </a:fld>
            <a:endParaRPr lang="fr-FR" sz="1400" b="0" i="0"/>
          </a:p>
        </p:txBody>
      </p:sp>
      <p:sp>
        <p:nvSpPr>
          <p:cNvPr id="210951" name="Espace réservé du numéro de diapositiv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644E3E1-B24A-457F-AF2F-2EE3CD7EA3EA}" type="slidenum">
              <a:rPr lang="fr-FR" smtClean="0"/>
              <a:pPr eaLnBrk="1" hangingPunct="1"/>
              <a:t>189</a:t>
            </a:fld>
            <a:endParaRPr lang="fr-F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21C543-2419-4012-8C96-5FABF126A00D}" type="datetime1">
              <a:rPr lang="fr-FR"/>
              <a:pPr eaLnBrk="1" hangingPunct="1"/>
              <a:t>17/09/2019</a:t>
            </a:fld>
            <a:endParaRPr lang="fr-FR" sz="1400" b="0" i="0"/>
          </a:p>
        </p:txBody>
      </p:sp>
      <p:sp>
        <p:nvSpPr>
          <p:cNvPr id="3993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3994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B98CC8C-B236-475B-BD37-BAD978FC4981}" type="slidenum">
              <a:rPr lang="fr-FR" smtClean="0"/>
              <a:pPr eaLnBrk="1" hangingPunct="1"/>
              <a:t>19</a:t>
            </a:fld>
            <a:endParaRPr lang="fr-FR" smtClean="0"/>
          </a:p>
        </p:txBody>
      </p:sp>
      <p:sp>
        <p:nvSpPr>
          <p:cNvPr id="39941" name="Rectangle 2"/>
          <p:cNvSpPr>
            <a:spLocks noGrp="1" noChangeArrowheads="1"/>
          </p:cNvSpPr>
          <p:nvPr>
            <p:ph type="title"/>
          </p:nvPr>
        </p:nvSpPr>
        <p:spPr>
          <a:xfrm>
            <a:off x="285750" y="1485900"/>
            <a:ext cx="8534400" cy="3887788"/>
          </a:xfrm>
          <a:solidFill>
            <a:srgbClr val="FFFF66"/>
          </a:solidFill>
          <a:ln>
            <a:solidFill>
              <a:schemeClr val="tx2"/>
            </a:solidFill>
            <a:miter lim="800000"/>
            <a:headEnd/>
            <a:tailEnd/>
          </a:ln>
        </p:spPr>
        <p:txBody>
          <a:bodyPr/>
          <a:lstStyle/>
          <a:p>
            <a:pPr algn="l" eaLnBrk="1" hangingPunct="1">
              <a:lnSpc>
                <a:spcPct val="70000"/>
              </a:lnSpc>
            </a:pPr>
            <a:r>
              <a:rPr lang="fr-FR" sz="3200" b="1" i="1" u="sng" smtClean="0"/>
              <a:t/>
            </a:r>
            <a:br>
              <a:rPr lang="fr-FR" sz="3200" b="1" i="1" u="sng" smtClean="0"/>
            </a:br>
            <a:r>
              <a:rPr lang="fr-FR" sz="4000" b="1" i="1" smtClean="0"/>
              <a:t/>
            </a:r>
            <a:br>
              <a:rPr lang="fr-FR" sz="4000" b="1" i="1" smtClean="0"/>
            </a:br>
            <a:r>
              <a:rPr lang="fr-FR" sz="4000" b="1" i="1" smtClean="0"/>
              <a:t>   </a:t>
            </a:r>
            <a:r>
              <a:rPr lang="fr-FR" sz="3600" b="1" i="1" smtClean="0">
                <a:solidFill>
                  <a:schemeClr val="tx1"/>
                </a:solidFill>
              </a:rPr>
              <a:t>II- </a:t>
            </a:r>
            <a:r>
              <a:rPr lang="fr-FR" sz="3600" b="1" i="1" u="sng" smtClean="0">
                <a:solidFill>
                  <a:schemeClr val="tx1"/>
                </a:solidFill>
              </a:rPr>
              <a:t>PROCESSUS DE SELECTION</a:t>
            </a:r>
            <a:r>
              <a:rPr lang="fr-FR" sz="3600" b="1" i="1" smtClean="0">
                <a:solidFill>
                  <a:schemeClr val="tx1"/>
                </a:solidFill>
              </a:rPr>
              <a:t> </a:t>
            </a:r>
            <a:br>
              <a:rPr lang="fr-FR" sz="3600" b="1" i="1" smtClean="0">
                <a:solidFill>
                  <a:schemeClr val="tx1"/>
                </a:solidFill>
              </a:rPr>
            </a:br>
            <a:r>
              <a:rPr lang="fr-FR" sz="3600" b="1" i="1" smtClean="0">
                <a:solidFill>
                  <a:schemeClr val="tx1"/>
                </a:solidFill>
              </a:rPr>
              <a:t>					</a:t>
            </a:r>
            <a:br>
              <a:rPr lang="fr-FR" sz="3600" b="1" i="1" smtClean="0">
                <a:solidFill>
                  <a:schemeClr val="tx1"/>
                </a:solidFill>
              </a:rPr>
            </a:br>
            <a:r>
              <a:rPr lang="fr-FR" sz="3600" b="1" i="1" smtClean="0">
                <a:solidFill>
                  <a:schemeClr val="tx1"/>
                </a:solidFill>
              </a:rPr>
              <a:t>				&amp;</a:t>
            </a:r>
            <a:br>
              <a:rPr lang="fr-FR" sz="3600" b="1" i="1" smtClean="0">
                <a:solidFill>
                  <a:schemeClr val="tx1"/>
                </a:solidFill>
              </a:rPr>
            </a:br>
            <a:r>
              <a:rPr lang="fr-FR" sz="3600" b="1" i="1" smtClean="0">
                <a:solidFill>
                  <a:schemeClr val="tx1"/>
                </a:solidFill>
              </a:rPr>
              <a:t/>
            </a:r>
            <a:br>
              <a:rPr lang="fr-FR" sz="3600" b="1" i="1" smtClean="0">
                <a:solidFill>
                  <a:schemeClr val="tx1"/>
                </a:solidFill>
              </a:rPr>
            </a:br>
            <a:r>
              <a:rPr lang="fr-FR" sz="3600" b="1" i="1" smtClean="0">
                <a:solidFill>
                  <a:schemeClr val="tx1"/>
                </a:solidFill>
              </a:rPr>
              <a:t>	</a:t>
            </a:r>
            <a:r>
              <a:rPr lang="fr-FR" sz="3600" b="1" i="1" u="sng" smtClean="0">
                <a:solidFill>
                  <a:schemeClr val="tx1"/>
                </a:solidFill>
              </a:rPr>
              <a:t>TECHNIQUES D’EVALUATION</a:t>
            </a:r>
            <a:r>
              <a:rPr lang="fr-FR" sz="3600" b="1" i="1" smtClean="0">
                <a:solidFill>
                  <a:schemeClr val="tx1"/>
                </a:solidFill>
              </a:rPr>
              <a:t>   </a:t>
            </a:r>
            <a:br>
              <a:rPr lang="fr-FR" sz="3600" b="1" i="1" smtClean="0">
                <a:solidFill>
                  <a:schemeClr val="tx1"/>
                </a:solidFill>
              </a:rPr>
            </a:br>
            <a:r>
              <a:rPr lang="fr-FR" sz="3600" b="1" i="1" smtClean="0">
                <a:solidFill>
                  <a:schemeClr val="tx1"/>
                </a:solidFill>
              </a:rPr>
              <a:t>               </a:t>
            </a:r>
            <a:r>
              <a:rPr lang="fr-FR" sz="4000" b="1" i="1" smtClean="0">
                <a:solidFill>
                  <a:schemeClr val="tx1"/>
                </a:solidFill>
              </a:rPr>
              <a:t/>
            </a:r>
            <a:br>
              <a:rPr lang="fr-FR" sz="4000" b="1" i="1" smtClean="0">
                <a:solidFill>
                  <a:schemeClr val="tx1"/>
                </a:solidFill>
              </a:rPr>
            </a:br>
            <a:r>
              <a:rPr lang="fr-FR" sz="4000" b="1" i="1" smtClean="0">
                <a:solidFill>
                  <a:schemeClr val="tx1"/>
                </a:solidFill>
              </a:rPr>
              <a:t/>
            </a:r>
            <a:br>
              <a:rPr lang="fr-FR" sz="4000" b="1" i="1" smtClean="0">
                <a:solidFill>
                  <a:schemeClr val="tx1"/>
                </a:solidFill>
              </a:rPr>
            </a:br>
            <a:endParaRPr lang="fr-FR" b="1" i="1" smtClean="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1971" name="Rectangle 2"/>
          <p:cNvSpPr>
            <a:spLocks noChangeArrowheads="1"/>
          </p:cNvSpPr>
          <p:nvPr>
            <p:ph type="body" idx="1"/>
          </p:nvPr>
        </p:nvSpPr>
        <p:spPr bwMode="auto">
          <a:xfrm>
            <a:off x="533400" y="1751013"/>
            <a:ext cx="8458200" cy="448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defTabSz="762000" eaLnBrk="1" hangingPunct="1">
              <a:lnSpc>
                <a:spcPct val="120000"/>
              </a:lnSpc>
              <a:buClr>
                <a:srgbClr val="3333CC"/>
              </a:buClr>
              <a:buFont typeface="Wingdings" pitchFamily="2" charset="2"/>
              <a:buChar char="Ø"/>
            </a:pPr>
            <a:r>
              <a:rPr lang="fr-FR" sz="2200" b="1" smtClean="0"/>
              <a:t>Préparez l’entretien</a:t>
            </a:r>
          </a:p>
          <a:p>
            <a:pPr defTabSz="762000" eaLnBrk="1" hangingPunct="1">
              <a:lnSpc>
                <a:spcPct val="120000"/>
              </a:lnSpc>
              <a:buClr>
                <a:srgbClr val="3333CC"/>
              </a:buClr>
              <a:buFont typeface="Wingdings" pitchFamily="2" charset="2"/>
              <a:buChar char="Ø"/>
            </a:pPr>
            <a:r>
              <a:rPr lang="fr-FR" sz="2200" b="1" smtClean="0"/>
              <a:t>Assurez-vous que vous avez le temps et le calme nécessaire pour que l’entretien se déroule de manière satisfaisante</a:t>
            </a:r>
          </a:p>
          <a:p>
            <a:pPr defTabSz="762000" eaLnBrk="1" hangingPunct="1">
              <a:lnSpc>
                <a:spcPct val="120000"/>
              </a:lnSpc>
              <a:buClr>
                <a:srgbClr val="3333CC"/>
              </a:buClr>
              <a:buFont typeface="Wingdings" pitchFamily="2" charset="2"/>
              <a:buChar char="Ø"/>
            </a:pPr>
            <a:r>
              <a:rPr lang="fr-FR" sz="2200" b="1" smtClean="0"/>
              <a:t>Gardez présent à l’esprit l’objectif de l’entretien: l’instauration d’un dialogue constructif pour améliorer la qualité d’une collaboration</a:t>
            </a:r>
          </a:p>
          <a:p>
            <a:pPr defTabSz="762000" eaLnBrk="1" hangingPunct="1">
              <a:lnSpc>
                <a:spcPct val="120000"/>
              </a:lnSpc>
              <a:buClr>
                <a:srgbClr val="3333CC"/>
              </a:buClr>
              <a:buFont typeface="Wingdings" pitchFamily="2" charset="2"/>
              <a:buChar char="Ø"/>
            </a:pPr>
            <a:r>
              <a:rPr lang="fr-FR" sz="2200" b="1" smtClean="0"/>
              <a:t>Analysez la situation à partir de faits significatifs plutôt qu’à partir de jugements</a:t>
            </a:r>
          </a:p>
          <a:p>
            <a:pPr defTabSz="762000" eaLnBrk="1" hangingPunct="1">
              <a:lnSpc>
                <a:spcPct val="120000"/>
              </a:lnSpc>
              <a:buClr>
                <a:srgbClr val="3333CC"/>
              </a:buClr>
              <a:buFont typeface="Wingdings" pitchFamily="2" charset="2"/>
              <a:buChar char="Ø"/>
            </a:pPr>
            <a:r>
              <a:rPr lang="fr-FR" sz="2200" b="1" smtClean="0"/>
              <a:t>Exprimez-vous clairement. L’apprécié doit savoir comment vous l’évaluez et ce que vous attendez de lui</a:t>
            </a:r>
          </a:p>
        </p:txBody>
      </p:sp>
      <p:pic>
        <p:nvPicPr>
          <p:cNvPr id="2119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Rectangle 4"/>
          <p:cNvSpPr>
            <a:spLocks noGrp="1" noChangeArrowheads="1"/>
          </p:cNvSpPr>
          <p:nvPr>
            <p:ph type="title"/>
          </p:nvPr>
        </p:nvSpPr>
        <p:spPr>
          <a:xfrm>
            <a:off x="1828800" y="404813"/>
            <a:ext cx="6477000" cy="762000"/>
          </a:xfrm>
        </p:spPr>
        <p:txBody>
          <a:bodyPr/>
          <a:lstStyle/>
          <a:p>
            <a:pPr eaLnBrk="1" hangingPunct="1"/>
            <a:r>
              <a:rPr lang="fr-FR" sz="2800" smtClean="0">
                <a:solidFill>
                  <a:schemeClr val="bg1"/>
                </a:solidFill>
              </a:rPr>
              <a:t>DIX CONDITIONS POUR ETRE UN EVALUATEUR EFFICACE</a:t>
            </a:r>
          </a:p>
        </p:txBody>
      </p:sp>
      <p:sp>
        <p:nvSpPr>
          <p:cNvPr id="211974" name="Espace réservé de la date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31796C4-F7E6-4976-9C6A-17B9EEF5CEC5}" type="datetime1">
              <a:rPr lang="fr-FR"/>
              <a:pPr eaLnBrk="1" hangingPunct="1"/>
              <a:t>17/09/2019</a:t>
            </a:fld>
            <a:endParaRPr lang="fr-FR" sz="1400" b="0" i="0"/>
          </a:p>
        </p:txBody>
      </p:sp>
      <p:sp>
        <p:nvSpPr>
          <p:cNvPr id="211975" name="Espace réservé du numéro de diapositiv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8ABB04B-607B-42DC-8725-E502F52E8BD8}" type="slidenum">
              <a:rPr lang="fr-FR" smtClean="0"/>
              <a:pPr eaLnBrk="1" hangingPunct="1"/>
              <a:t>190</a:t>
            </a:fld>
            <a:endParaRPr lang="fr-FR" smtClean="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2995" name="Rectangle 2"/>
          <p:cNvSpPr>
            <a:spLocks noChangeArrowheads="1"/>
          </p:cNvSpPr>
          <p:nvPr>
            <p:ph type="body" idx="1"/>
          </p:nvPr>
        </p:nvSpPr>
        <p:spPr bwMode="auto">
          <a:xfrm>
            <a:off x="533400" y="1751013"/>
            <a:ext cx="8458200" cy="4557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defTabSz="762000" eaLnBrk="1" hangingPunct="1">
              <a:lnSpc>
                <a:spcPct val="80000"/>
              </a:lnSpc>
              <a:buClr>
                <a:srgbClr val="3333CC"/>
              </a:buClr>
              <a:buFont typeface="Wingdings" pitchFamily="2" charset="2"/>
              <a:buChar char="Ø"/>
            </a:pPr>
            <a:endParaRPr lang="fr-FR" sz="2200" b="1" smtClean="0"/>
          </a:p>
          <a:p>
            <a:pPr defTabSz="762000" eaLnBrk="1" hangingPunct="1">
              <a:lnSpc>
                <a:spcPct val="120000"/>
              </a:lnSpc>
              <a:buClr>
                <a:srgbClr val="3333CC"/>
              </a:buClr>
              <a:buFont typeface="Wingdings" pitchFamily="2" charset="2"/>
              <a:buChar char="Ø"/>
            </a:pPr>
            <a:r>
              <a:rPr lang="fr-FR" sz="2200" b="1" smtClean="0"/>
              <a:t>Soyez prêt à écouter votre interlocuteur et à comprendre son point de vue sur les problèmes </a:t>
            </a:r>
          </a:p>
          <a:p>
            <a:pPr defTabSz="762000" eaLnBrk="1" hangingPunct="1">
              <a:lnSpc>
                <a:spcPct val="120000"/>
              </a:lnSpc>
              <a:buClr>
                <a:srgbClr val="3333CC"/>
              </a:buClr>
              <a:buFont typeface="Wingdings" pitchFamily="2" charset="2"/>
              <a:buChar char="Ø"/>
            </a:pPr>
            <a:r>
              <a:rPr lang="fr-FR" sz="2200" b="1" smtClean="0"/>
              <a:t>Conduisez l’entretien et posez des questions</a:t>
            </a:r>
          </a:p>
          <a:p>
            <a:pPr defTabSz="762000" eaLnBrk="1" hangingPunct="1">
              <a:lnSpc>
                <a:spcPct val="120000"/>
              </a:lnSpc>
              <a:buClr>
                <a:srgbClr val="3333CC"/>
              </a:buClr>
              <a:buFont typeface="Wingdings" pitchFamily="2" charset="2"/>
              <a:buChar char="Ø"/>
            </a:pPr>
            <a:r>
              <a:rPr lang="fr-FR" sz="2200" b="1" smtClean="0"/>
              <a:t>Sachez considérer l’entretien comme un moment privilégié mais intégré dans une politique de management</a:t>
            </a:r>
          </a:p>
          <a:p>
            <a:pPr defTabSz="762000" eaLnBrk="1" hangingPunct="1">
              <a:lnSpc>
                <a:spcPct val="120000"/>
              </a:lnSpc>
              <a:buClr>
                <a:srgbClr val="3333CC"/>
              </a:buClr>
              <a:buFont typeface="Wingdings" pitchFamily="2" charset="2"/>
              <a:buChar char="Ø"/>
            </a:pPr>
            <a:r>
              <a:rPr lang="fr-FR" sz="2200" b="1" smtClean="0"/>
              <a:t>Sachez orienter l’entretien vers l’avenir et l’action (pour l’apprécié, l’appréciateur, </a:t>
            </a:r>
          </a:p>
          <a:p>
            <a:pPr defTabSz="762000" eaLnBrk="1" hangingPunct="1">
              <a:lnSpc>
                <a:spcPct val="120000"/>
              </a:lnSpc>
              <a:buClr>
                <a:srgbClr val="3333CC"/>
              </a:buClr>
              <a:buFont typeface="Wingdings" pitchFamily="2" charset="2"/>
              <a:buNone/>
            </a:pPr>
            <a:r>
              <a:rPr lang="fr-FR" sz="2200" b="1" smtClean="0"/>
              <a:t>	la DRH)</a:t>
            </a:r>
          </a:p>
          <a:p>
            <a:pPr defTabSz="762000" eaLnBrk="1" hangingPunct="1">
              <a:lnSpc>
                <a:spcPct val="120000"/>
              </a:lnSpc>
              <a:buClr>
                <a:srgbClr val="3333CC"/>
              </a:buClr>
              <a:buFont typeface="Wingdings" pitchFamily="2" charset="2"/>
              <a:buChar char="Ø"/>
            </a:pPr>
            <a:r>
              <a:rPr lang="fr-FR" sz="2200" b="1" smtClean="0"/>
              <a:t>Accordez-vous sur des objectifs et des moyens de développement</a:t>
            </a:r>
            <a:endParaRPr lang="fr-FR" sz="2500" b="1" smtClean="0"/>
          </a:p>
        </p:txBody>
      </p:sp>
      <p:pic>
        <p:nvPicPr>
          <p:cNvPr id="2129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7755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Rectangle 4"/>
          <p:cNvSpPr>
            <a:spLocks noGrp="1" noChangeArrowheads="1"/>
          </p:cNvSpPr>
          <p:nvPr>
            <p:ph type="title"/>
          </p:nvPr>
        </p:nvSpPr>
        <p:spPr>
          <a:xfrm>
            <a:off x="1828800" y="404813"/>
            <a:ext cx="6477000" cy="762000"/>
          </a:xfrm>
        </p:spPr>
        <p:txBody>
          <a:bodyPr/>
          <a:lstStyle/>
          <a:p>
            <a:pPr eaLnBrk="1" hangingPunct="1"/>
            <a:r>
              <a:rPr lang="fr-FR" sz="2800" smtClean="0">
                <a:solidFill>
                  <a:schemeClr val="bg1"/>
                </a:solidFill>
              </a:rPr>
              <a:t>DIX CONDITIONS POUR ETRE UN EVALUATEUR EFFICACE</a:t>
            </a:r>
          </a:p>
        </p:txBody>
      </p:sp>
      <p:sp>
        <p:nvSpPr>
          <p:cNvPr id="212998" name="Espace réservé de la date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E2F09EC-15DE-4926-8395-4103351CEEDB}" type="datetime1">
              <a:rPr lang="fr-FR"/>
              <a:pPr eaLnBrk="1" hangingPunct="1"/>
              <a:t>17/09/2019</a:t>
            </a:fld>
            <a:endParaRPr lang="fr-FR" sz="1400" b="0" i="0"/>
          </a:p>
        </p:txBody>
      </p:sp>
      <p:sp>
        <p:nvSpPr>
          <p:cNvPr id="212999" name="Espace réservé du numéro de diapositive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8DF2BA-1196-4F06-AF72-54CDA65DB0C6}" type="slidenum">
              <a:rPr lang="fr-FR" smtClean="0"/>
              <a:pPr eaLnBrk="1" hangingPunct="1"/>
              <a:t>191</a:t>
            </a:fld>
            <a:endParaRPr lang="fr-FR"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3C384BB-D902-406B-A89B-AD5E91B5EACB}" type="datetime1">
              <a:rPr lang="fr-FR"/>
              <a:pPr eaLnBrk="1" hangingPunct="1"/>
              <a:t>17/09/2019</a:t>
            </a:fld>
            <a:endParaRPr lang="fr-FR" sz="1400" b="0" i="0"/>
          </a:p>
        </p:txBody>
      </p:sp>
      <p:sp>
        <p:nvSpPr>
          <p:cNvPr id="21401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402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55BAC28-A189-4D46-87F5-10947F036680}" type="slidenum">
              <a:rPr lang="fr-FR" smtClean="0"/>
              <a:pPr eaLnBrk="1" hangingPunct="1"/>
              <a:t>192</a:t>
            </a:fld>
            <a:endParaRPr lang="fr-FR" smtClean="0"/>
          </a:p>
        </p:txBody>
      </p:sp>
      <p:sp>
        <p:nvSpPr>
          <p:cNvPr id="214021" name="Rectangle 2"/>
          <p:cNvSpPr>
            <a:spLocks noChangeArrowheads="1"/>
          </p:cNvSpPr>
          <p:nvPr>
            <p:ph type="subTitle" idx="1"/>
          </p:nvPr>
        </p:nvSpPr>
        <p:spPr bwMode="auto">
          <a:xfrm>
            <a:off x="395288" y="1676400"/>
            <a:ext cx="8247062" cy="391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endParaRPr lang="fr-FR" sz="2500" b="1" smtClean="0">
              <a:solidFill>
                <a:srgbClr val="009999"/>
              </a:solidFill>
            </a:endParaRPr>
          </a:p>
          <a:p>
            <a:pPr algn="l" eaLnBrk="1" hangingPunct="1">
              <a:lnSpc>
                <a:spcPct val="80000"/>
              </a:lnSpc>
            </a:pPr>
            <a:r>
              <a:rPr lang="fr-FR" sz="2500" b="1" smtClean="0">
                <a:solidFill>
                  <a:srgbClr val="009999"/>
                </a:solidFill>
              </a:rPr>
              <a:t>3 phases pour l’entretien d’appréciation</a:t>
            </a:r>
          </a:p>
          <a:p>
            <a:pPr algn="l" eaLnBrk="1" hangingPunct="1">
              <a:lnSpc>
                <a:spcPct val="80000"/>
              </a:lnSpc>
            </a:pPr>
            <a:endParaRPr lang="fr-FR" sz="2500" b="1" smtClean="0">
              <a:solidFill>
                <a:srgbClr val="009999"/>
              </a:solidFill>
            </a:endParaRPr>
          </a:p>
          <a:p>
            <a:pPr algn="l" eaLnBrk="1" hangingPunct="1">
              <a:lnSpc>
                <a:spcPct val="80000"/>
              </a:lnSpc>
            </a:pPr>
            <a:r>
              <a:rPr lang="fr-FR" sz="2500" b="1" smtClean="0">
                <a:solidFill>
                  <a:srgbClr val="009999"/>
                </a:solidFill>
              </a:rPr>
              <a:t>1- La préparation de l’entretien</a:t>
            </a:r>
            <a:r>
              <a:rPr lang="fr-FR" sz="2500" smtClean="0"/>
              <a:t> </a:t>
            </a:r>
          </a:p>
          <a:p>
            <a:pPr algn="l" eaLnBrk="1" hangingPunct="1">
              <a:lnSpc>
                <a:spcPct val="80000"/>
              </a:lnSpc>
            </a:pPr>
            <a:endParaRPr lang="fr-FR" sz="2500" smtClean="0"/>
          </a:p>
          <a:p>
            <a:pPr algn="l" eaLnBrk="1" hangingPunct="1">
              <a:lnSpc>
                <a:spcPct val="80000"/>
              </a:lnSpc>
            </a:pPr>
            <a:r>
              <a:rPr lang="fr-FR" sz="2500" smtClean="0"/>
              <a:t>1-2 - Quels sont mes objectifs pour cet entretien</a:t>
            </a:r>
          </a:p>
          <a:p>
            <a:pPr algn="l" eaLnBrk="1" hangingPunct="1">
              <a:lnSpc>
                <a:spcPct val="80000"/>
              </a:lnSpc>
            </a:pPr>
            <a:endParaRPr lang="fr-FR" sz="2500" smtClean="0"/>
          </a:p>
          <a:p>
            <a:pPr algn="l" eaLnBrk="1" hangingPunct="1">
              <a:lnSpc>
                <a:spcPct val="80000"/>
              </a:lnSpc>
            </a:pPr>
            <a:r>
              <a:rPr lang="fr-FR" sz="2500" smtClean="0"/>
              <a:t>1-3 - Quels sont les documents et les données dont j’ai besoin</a:t>
            </a:r>
          </a:p>
          <a:p>
            <a:pPr algn="l" eaLnBrk="1" hangingPunct="1">
              <a:lnSpc>
                <a:spcPct val="80000"/>
              </a:lnSpc>
            </a:pPr>
            <a:endParaRPr lang="fr-FR" sz="2500" smtClean="0"/>
          </a:p>
          <a:p>
            <a:pPr algn="l" eaLnBrk="1" hangingPunct="1">
              <a:lnSpc>
                <a:spcPct val="80000"/>
              </a:lnSpc>
            </a:pPr>
            <a:r>
              <a:rPr lang="fr-FR" sz="2500" smtClean="0"/>
              <a:t>1- 4 - Je m’assure de la logistique </a:t>
            </a:r>
          </a:p>
          <a:p>
            <a:pPr algn="l" eaLnBrk="1" hangingPunct="1">
              <a:lnSpc>
                <a:spcPct val="80000"/>
              </a:lnSpc>
            </a:pPr>
            <a:endParaRPr lang="fr-FR" sz="2500" smtClean="0"/>
          </a:p>
        </p:txBody>
      </p:sp>
      <p:pic>
        <p:nvPicPr>
          <p:cNvPr id="214022" name="Picture 3"/>
          <p:cNvPicPr>
            <a:picLocks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331913" y="260350"/>
            <a:ext cx="6931025" cy="1133475"/>
          </a:xfrm>
          <a:noFill/>
        </p:spPr>
      </p:pic>
      <p:sp>
        <p:nvSpPr>
          <p:cNvPr id="214023" name="Rectangle 4"/>
          <p:cNvSpPr>
            <a:spLocks noChangeArrowheads="1"/>
          </p:cNvSpPr>
          <p:nvPr/>
        </p:nvSpPr>
        <p:spPr bwMode="auto">
          <a:xfrm>
            <a:off x="2771775" y="620713"/>
            <a:ext cx="456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chemeClr val="bg1"/>
                </a:solidFill>
                <a:latin typeface="Arial" charset="0"/>
              </a:rPr>
              <a:t>SYNTHESE</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CDA3AB2-A001-47DB-87CE-58F73D5BD06D}" type="datetime1">
              <a:rPr lang="fr-FR"/>
              <a:pPr eaLnBrk="1" hangingPunct="1"/>
              <a:t>17/09/2019</a:t>
            </a:fld>
            <a:endParaRPr lang="fr-FR" sz="1400" b="0" i="0"/>
          </a:p>
        </p:txBody>
      </p:sp>
      <p:sp>
        <p:nvSpPr>
          <p:cNvPr id="21504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504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8311DAE-EE6D-4D05-BC05-E4EB099CDA16}" type="slidenum">
              <a:rPr lang="fr-FR" smtClean="0"/>
              <a:pPr eaLnBrk="1" hangingPunct="1"/>
              <a:t>193</a:t>
            </a:fld>
            <a:endParaRPr lang="fr-FR" smtClean="0"/>
          </a:p>
        </p:txBody>
      </p:sp>
      <p:sp>
        <p:nvSpPr>
          <p:cNvPr id="215045" name="Rectangle 2"/>
          <p:cNvSpPr>
            <a:spLocks noChangeArrowheads="1"/>
          </p:cNvSpPr>
          <p:nvPr>
            <p:ph type="subTitle" idx="1"/>
          </p:nvPr>
        </p:nvSpPr>
        <p:spPr bwMode="auto">
          <a:xfrm>
            <a:off x="1143000" y="1676400"/>
            <a:ext cx="7499350" cy="456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r>
              <a:rPr lang="fr-FR" sz="2500" b="1" smtClean="0">
                <a:solidFill>
                  <a:srgbClr val="009999"/>
                </a:solidFill>
              </a:rPr>
              <a:t>2 - L’entretien proprement dit</a:t>
            </a:r>
            <a:endParaRPr lang="fr-FR" sz="2500" b="1" smtClean="0"/>
          </a:p>
          <a:p>
            <a:pPr algn="l" eaLnBrk="1" hangingPunct="1">
              <a:lnSpc>
                <a:spcPct val="80000"/>
              </a:lnSpc>
            </a:pPr>
            <a:r>
              <a:rPr lang="fr-FR" sz="2500" smtClean="0"/>
              <a:t>2-1-  L’accueil</a:t>
            </a:r>
          </a:p>
          <a:p>
            <a:pPr algn="l" eaLnBrk="1" hangingPunct="1">
              <a:lnSpc>
                <a:spcPct val="90000"/>
              </a:lnSpc>
            </a:pPr>
            <a:r>
              <a:rPr lang="fr-FR" sz="2500" smtClean="0"/>
              <a:t>2-2 – Se concentrer sur les faits significatifs pour arriver à un résultat </a:t>
            </a:r>
            <a:endParaRPr lang="fr-FR" sz="2500" b="1" i="1" smtClean="0"/>
          </a:p>
          <a:p>
            <a:pPr algn="l" eaLnBrk="1" hangingPunct="1">
              <a:lnSpc>
                <a:spcPct val="90000"/>
              </a:lnSpc>
            </a:pPr>
            <a:r>
              <a:rPr lang="fr-FR" sz="2500" smtClean="0"/>
              <a:t>2-3</a:t>
            </a:r>
            <a:r>
              <a:rPr lang="fr-FR" sz="2500" b="1" i="1" smtClean="0"/>
              <a:t> – </a:t>
            </a:r>
            <a:r>
              <a:rPr lang="fr-FR" sz="2500" smtClean="0"/>
              <a:t>Prendre en compte les besoins de mon manager</a:t>
            </a:r>
          </a:p>
          <a:p>
            <a:pPr algn="l" eaLnBrk="1" hangingPunct="1">
              <a:lnSpc>
                <a:spcPct val="90000"/>
              </a:lnSpc>
            </a:pPr>
            <a:r>
              <a:rPr lang="fr-FR" sz="2500" smtClean="0"/>
              <a:t>2-4 – Conclure (nouveau RDV, disponibilités)….</a:t>
            </a:r>
          </a:p>
          <a:p>
            <a:pPr algn="l" eaLnBrk="1" hangingPunct="1">
              <a:lnSpc>
                <a:spcPct val="30000"/>
              </a:lnSpc>
            </a:pPr>
            <a:endParaRPr lang="fr-FR" sz="2500" b="1" smtClean="0"/>
          </a:p>
          <a:p>
            <a:pPr algn="l" eaLnBrk="1" hangingPunct="1">
              <a:lnSpc>
                <a:spcPct val="80000"/>
              </a:lnSpc>
            </a:pPr>
            <a:r>
              <a:rPr lang="fr-FR" sz="2500" b="1" smtClean="0">
                <a:solidFill>
                  <a:srgbClr val="009999"/>
                </a:solidFill>
              </a:rPr>
              <a:t>3 - Après l’entretien</a:t>
            </a:r>
          </a:p>
          <a:p>
            <a:pPr algn="l" eaLnBrk="1" hangingPunct="1">
              <a:lnSpc>
                <a:spcPct val="110000"/>
              </a:lnSpc>
            </a:pPr>
            <a:r>
              <a:rPr lang="fr-FR" sz="2500" smtClean="0"/>
              <a:t>Analyse, suivi, veiller à disposer d’une copie du support, prendre éventuellement RDV pour entretien complémentaire et pour faire un premier bilan</a:t>
            </a:r>
          </a:p>
        </p:txBody>
      </p:sp>
      <p:pic>
        <p:nvPicPr>
          <p:cNvPr id="215046" name="Picture 3"/>
          <p:cNvPicPr>
            <a:picLocks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331913" y="260350"/>
            <a:ext cx="6931025" cy="1133475"/>
          </a:xfrm>
          <a:noFill/>
        </p:spPr>
      </p:pic>
      <p:sp>
        <p:nvSpPr>
          <p:cNvPr id="215047" name="Rectangle 4"/>
          <p:cNvSpPr>
            <a:spLocks noChangeArrowheads="1"/>
          </p:cNvSpPr>
          <p:nvPr/>
        </p:nvSpPr>
        <p:spPr bwMode="auto">
          <a:xfrm>
            <a:off x="2771775" y="620713"/>
            <a:ext cx="456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chemeClr val="bg1"/>
                </a:solidFill>
                <a:latin typeface="Arial" charset="0"/>
              </a:rPr>
              <a:t>SYNTHESE</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E89ACA1-B920-4041-8329-6D51B82EF067}" type="datetime1">
              <a:rPr lang="fr-FR"/>
              <a:pPr eaLnBrk="1" hangingPunct="1"/>
              <a:t>17/09/2019</a:t>
            </a:fld>
            <a:endParaRPr lang="fr-FR" sz="1400" b="0" i="0"/>
          </a:p>
        </p:txBody>
      </p:sp>
      <p:sp>
        <p:nvSpPr>
          <p:cNvPr id="21606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606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2DD283E-9A57-4431-9BA5-80BDA924C194}" type="slidenum">
              <a:rPr lang="fr-FR" smtClean="0"/>
              <a:pPr eaLnBrk="1" hangingPunct="1"/>
              <a:t>194</a:t>
            </a:fld>
            <a:endParaRPr lang="fr-FR" smtClean="0"/>
          </a:p>
        </p:txBody>
      </p:sp>
      <p:sp>
        <p:nvSpPr>
          <p:cNvPr id="216069" name="Rectangle 2"/>
          <p:cNvSpPr>
            <a:spLocks noChangeArrowheads="1"/>
          </p:cNvSpPr>
          <p:nvPr>
            <p:ph type="subTitle" idx="1"/>
          </p:nvPr>
        </p:nvSpPr>
        <p:spPr bwMode="auto">
          <a:xfrm>
            <a:off x="1116013" y="1628775"/>
            <a:ext cx="7377112"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ct val="90000"/>
              </a:lnSpc>
            </a:pPr>
            <a:endParaRPr lang="fr-FR" b="1" i="1" smtClean="0"/>
          </a:p>
          <a:p>
            <a:pPr lvl="1" eaLnBrk="1" hangingPunct="1">
              <a:lnSpc>
                <a:spcPct val="90000"/>
              </a:lnSpc>
            </a:pPr>
            <a:endParaRPr lang="fr-FR" b="1" i="1" smtClean="0"/>
          </a:p>
          <a:p>
            <a:pPr lvl="1" eaLnBrk="1" hangingPunct="1">
              <a:lnSpc>
                <a:spcPct val="90000"/>
              </a:lnSpc>
            </a:pPr>
            <a:r>
              <a:rPr lang="fr-FR" b="1" i="1" smtClean="0"/>
              <a:t>L’OBJECTIF PRINCIPAL DE L’E.A </a:t>
            </a:r>
          </a:p>
          <a:p>
            <a:pPr lvl="1" eaLnBrk="1" hangingPunct="1">
              <a:lnSpc>
                <a:spcPct val="90000"/>
              </a:lnSpc>
            </a:pPr>
            <a:endParaRPr lang="fr-FR" b="1" i="1" smtClean="0"/>
          </a:p>
          <a:p>
            <a:pPr lvl="1" eaLnBrk="1" hangingPunct="1">
              <a:lnSpc>
                <a:spcPct val="90000"/>
              </a:lnSpc>
            </a:pPr>
            <a:r>
              <a:rPr lang="fr-FR" b="1" i="1" smtClean="0"/>
              <a:t>EST DE ME </a:t>
            </a:r>
            <a:r>
              <a:rPr lang="fr-FR" b="1" i="1" u="sng" smtClean="0"/>
              <a:t>FAIRE PROGRESSER</a:t>
            </a:r>
            <a:r>
              <a:rPr lang="fr-FR" b="1" i="1" smtClean="0"/>
              <a:t> </a:t>
            </a:r>
          </a:p>
          <a:p>
            <a:pPr lvl="1" eaLnBrk="1" hangingPunct="1">
              <a:lnSpc>
                <a:spcPct val="0"/>
              </a:lnSpc>
            </a:pPr>
            <a:endParaRPr lang="fr-FR" b="1" i="1" smtClean="0"/>
          </a:p>
          <a:p>
            <a:pPr lvl="1" eaLnBrk="1" hangingPunct="1">
              <a:lnSpc>
                <a:spcPct val="90000"/>
              </a:lnSpc>
            </a:pPr>
            <a:endParaRPr lang="fr-FR" b="1" i="1" smtClean="0"/>
          </a:p>
          <a:p>
            <a:pPr lvl="1" eaLnBrk="1" hangingPunct="1">
              <a:lnSpc>
                <a:spcPct val="90000"/>
              </a:lnSpc>
            </a:pPr>
            <a:r>
              <a:rPr lang="fr-FR" b="1" i="1" smtClean="0"/>
              <a:t>POUR CELA J’AI BESOIN DE SORTIR DE L’ENTRETIEN AVEC </a:t>
            </a:r>
            <a:r>
              <a:rPr lang="fr-FR" sz="3200" b="1" i="1" u="sng" smtClean="0">
                <a:solidFill>
                  <a:srgbClr val="FF0066"/>
                </a:solidFill>
              </a:rPr>
              <a:t>UN RESULTAT</a:t>
            </a:r>
            <a:endParaRPr lang="fr-FR" sz="3200" u="sng" smtClean="0">
              <a:solidFill>
                <a:srgbClr val="FF0066"/>
              </a:solidFill>
            </a:endParaRPr>
          </a:p>
        </p:txBody>
      </p:sp>
      <p:pic>
        <p:nvPicPr>
          <p:cNvPr id="216070" name="Picture 3"/>
          <p:cNvPicPr>
            <a:picLocks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331913" y="260350"/>
            <a:ext cx="6931025" cy="1133475"/>
          </a:xfrm>
          <a:noFill/>
        </p:spPr>
      </p:pic>
      <p:sp>
        <p:nvSpPr>
          <p:cNvPr id="216071" name="Text Box 4"/>
          <p:cNvSpPr txBox="1">
            <a:spLocks noChangeArrowheads="1"/>
          </p:cNvSpPr>
          <p:nvPr/>
        </p:nvSpPr>
        <p:spPr bwMode="auto">
          <a:xfrm>
            <a:off x="2627313" y="549275"/>
            <a:ext cx="482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400" b="1">
                <a:solidFill>
                  <a:schemeClr val="bg1"/>
                </a:solidFill>
                <a:latin typeface="Arial" charset="0"/>
              </a:rPr>
              <a:t>LES ENJEUX DE L’EAE</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5F1208E-8332-4E1C-83E3-268C666A8C50}" type="datetime1">
              <a:rPr lang="fr-FR"/>
              <a:pPr eaLnBrk="1" hangingPunct="1"/>
              <a:t>17/09/2019</a:t>
            </a:fld>
            <a:endParaRPr lang="fr-FR" sz="1400" b="0" i="0"/>
          </a:p>
        </p:txBody>
      </p:sp>
      <p:sp>
        <p:nvSpPr>
          <p:cNvPr id="21709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709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6B2737D-E9A4-44E6-AB77-6CCD4D10DC11}" type="slidenum">
              <a:rPr lang="fr-FR" smtClean="0"/>
              <a:pPr eaLnBrk="1" hangingPunct="1"/>
              <a:t>195</a:t>
            </a:fld>
            <a:endParaRPr lang="fr-FR" smtClean="0"/>
          </a:p>
        </p:txBody>
      </p:sp>
      <p:sp>
        <p:nvSpPr>
          <p:cNvPr id="217093" name="Text Box 2"/>
          <p:cNvSpPr txBox="1">
            <a:spLocks noChangeArrowheads="1"/>
          </p:cNvSpPr>
          <p:nvPr/>
        </p:nvSpPr>
        <p:spPr bwMode="auto">
          <a:xfrm>
            <a:off x="228600" y="1954213"/>
            <a:ext cx="8763000" cy="2843212"/>
          </a:xfrm>
          <a:prstGeom prst="rect">
            <a:avLst/>
          </a:prstGeom>
          <a:solidFill>
            <a:srgbClr val="FFFF66"/>
          </a:solidFill>
          <a:ln w="952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fr-FR" sz="2400">
              <a:latin typeface="Arial" charset="0"/>
            </a:endParaRPr>
          </a:p>
          <a:p>
            <a:pPr algn="ctr">
              <a:lnSpc>
                <a:spcPct val="130000"/>
              </a:lnSpc>
            </a:pPr>
            <a:r>
              <a:rPr lang="fr-FR" sz="4000" b="1" i="1" u="sng">
                <a:solidFill>
                  <a:schemeClr val="tx2"/>
                </a:solidFill>
              </a:rPr>
              <a:t>IV- GESTION DES COMPETENCES</a:t>
            </a:r>
          </a:p>
          <a:p>
            <a:pPr algn="ctr">
              <a:lnSpc>
                <a:spcPct val="130000"/>
              </a:lnSpc>
            </a:pPr>
            <a:r>
              <a:rPr lang="fr-FR" sz="4000" b="1" i="1" u="sng">
                <a:solidFill>
                  <a:schemeClr val="tx2"/>
                </a:solidFill>
              </a:rPr>
              <a:t>Référentiel &amp; Bilan des Compétences</a:t>
            </a:r>
          </a:p>
          <a:p>
            <a:pPr algn="ctr">
              <a:lnSpc>
                <a:spcPct val="130000"/>
              </a:lnSpc>
            </a:pPr>
            <a:endParaRPr lang="fr-FR" sz="4000" b="1" i="1" u="sng">
              <a:solidFill>
                <a:schemeClr val="tx2"/>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4D4D7F-53F6-4D57-AEC3-8B70DB623BD1}" type="datetime1">
              <a:rPr lang="fr-FR"/>
              <a:pPr eaLnBrk="1" hangingPunct="1"/>
              <a:t>17/09/2019</a:t>
            </a:fld>
            <a:endParaRPr lang="fr-FR" sz="1400" b="0" i="0"/>
          </a:p>
        </p:txBody>
      </p:sp>
      <p:sp>
        <p:nvSpPr>
          <p:cNvPr id="21811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81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EE9D4A3-AB3F-4138-92ED-BCD17845B451}" type="slidenum">
              <a:rPr lang="fr-FR" smtClean="0"/>
              <a:pPr eaLnBrk="1" hangingPunct="1"/>
              <a:t>196</a:t>
            </a:fld>
            <a:endParaRPr lang="fr-FR" smtClean="0"/>
          </a:p>
        </p:txBody>
      </p:sp>
      <p:sp>
        <p:nvSpPr>
          <p:cNvPr id="218117" name="Text Box 2"/>
          <p:cNvSpPr txBox="1">
            <a:spLocks noChangeArrowheads="1"/>
          </p:cNvSpPr>
          <p:nvPr/>
        </p:nvSpPr>
        <p:spPr bwMode="auto">
          <a:xfrm>
            <a:off x="228600" y="1143000"/>
            <a:ext cx="86106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600" b="1" i="1" u="sng"/>
              <a:t> GESTION DES COMPETENCES</a:t>
            </a:r>
          </a:p>
          <a:p>
            <a:pPr algn="ctr" eaLnBrk="1" hangingPunct="1">
              <a:lnSpc>
                <a:spcPct val="20000"/>
              </a:lnSpc>
              <a:spcBef>
                <a:spcPct val="50000"/>
              </a:spcBef>
            </a:pPr>
            <a:endParaRPr lang="fr-FR" sz="3600" b="1" i="1"/>
          </a:p>
          <a:p>
            <a:pPr>
              <a:spcBef>
                <a:spcPct val="50000"/>
              </a:spcBef>
            </a:pPr>
            <a:r>
              <a:rPr lang="fr-FR" sz="2800" b="1" i="1"/>
              <a:t>1- Référentiels de Compétences </a:t>
            </a:r>
          </a:p>
          <a:p>
            <a:pPr>
              <a:lnSpc>
                <a:spcPct val="40000"/>
              </a:lnSpc>
              <a:spcBef>
                <a:spcPct val="50000"/>
              </a:spcBef>
            </a:pPr>
            <a:endParaRPr lang="fr-FR" sz="2800" b="1" i="1"/>
          </a:p>
          <a:p>
            <a:pPr>
              <a:spcBef>
                <a:spcPct val="50000"/>
              </a:spcBef>
            </a:pPr>
            <a:r>
              <a:rPr lang="fr-FR" sz="2800" b="1" i="1"/>
              <a:t>2- Bilan des Compétences </a:t>
            </a:r>
          </a:p>
          <a:p>
            <a:pPr>
              <a:lnSpc>
                <a:spcPct val="60000"/>
              </a:lnSpc>
              <a:spcBef>
                <a:spcPct val="50000"/>
              </a:spcBef>
            </a:pPr>
            <a:endParaRPr lang="fr-FR" sz="2800" b="1" i="1"/>
          </a:p>
          <a:p>
            <a:pPr>
              <a:spcBef>
                <a:spcPct val="50000"/>
              </a:spcBef>
            </a:pPr>
            <a:endParaRPr lang="fr-FR" sz="2800" b="1" i="1"/>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2347439-28DD-4CC9-AB35-771C90C7BE6B}" type="datetime1">
              <a:rPr lang="fr-FR"/>
              <a:pPr eaLnBrk="1" hangingPunct="1"/>
              <a:t>17/09/2019</a:t>
            </a:fld>
            <a:endParaRPr lang="fr-FR" sz="1400" b="0" i="0"/>
          </a:p>
        </p:txBody>
      </p:sp>
      <p:sp>
        <p:nvSpPr>
          <p:cNvPr id="21913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1914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BC1CA62-F841-4E44-AEFC-E454E7A0B103}" type="slidenum">
              <a:rPr lang="fr-FR" smtClean="0"/>
              <a:pPr eaLnBrk="1" hangingPunct="1"/>
              <a:t>197</a:t>
            </a:fld>
            <a:endParaRPr lang="fr-FR" smtClean="0"/>
          </a:p>
        </p:txBody>
      </p:sp>
      <p:sp>
        <p:nvSpPr>
          <p:cNvPr id="219141" name="Text Box 2"/>
          <p:cNvSpPr txBox="1">
            <a:spLocks noChangeArrowheads="1"/>
          </p:cNvSpPr>
          <p:nvPr/>
        </p:nvSpPr>
        <p:spPr bwMode="auto">
          <a:xfrm>
            <a:off x="152400" y="2254250"/>
            <a:ext cx="8763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4200" b="1" i="1" u="sng">
                <a:cs typeface="Times New Roman" pitchFamily="18" charset="0"/>
              </a:rPr>
              <a:t>1- Référentiels Métiers Compétences</a:t>
            </a:r>
            <a:endParaRPr lang="fr-FR" sz="4400" b="1" i="1" u="sng">
              <a:cs typeface="Times New Roman"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85ECCAD-F2BD-4E68-9199-A3557B52D3D3}" type="datetime1">
              <a:rPr lang="fr-FR"/>
              <a:pPr eaLnBrk="1" hangingPunct="1"/>
              <a:t>17/09/2019</a:t>
            </a:fld>
            <a:endParaRPr lang="fr-FR" sz="1400" b="0" i="0"/>
          </a:p>
        </p:txBody>
      </p:sp>
      <p:sp>
        <p:nvSpPr>
          <p:cNvPr id="22016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016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61CCC12-C764-4F2F-BF7F-8AC822EA7454}" type="slidenum">
              <a:rPr lang="fr-FR" smtClean="0"/>
              <a:pPr eaLnBrk="1" hangingPunct="1"/>
              <a:t>198</a:t>
            </a:fld>
            <a:endParaRPr lang="fr-FR" smtClean="0"/>
          </a:p>
        </p:txBody>
      </p:sp>
      <p:sp>
        <p:nvSpPr>
          <p:cNvPr id="220165" name="Text Box 2"/>
          <p:cNvSpPr txBox="1">
            <a:spLocks noChangeArrowheads="1"/>
          </p:cNvSpPr>
          <p:nvPr/>
        </p:nvSpPr>
        <p:spPr bwMode="auto">
          <a:xfrm>
            <a:off x="381000" y="457200"/>
            <a:ext cx="84582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Le référentiel comportera :</a:t>
            </a:r>
          </a:p>
          <a:p>
            <a:pPr eaLnBrk="1" hangingPunct="1">
              <a:spcBef>
                <a:spcPct val="20000"/>
              </a:spcBef>
              <a:buClr>
                <a:schemeClr val="hlink"/>
              </a:buClr>
              <a:buSzPct val="110000"/>
              <a:buFont typeface="Wingdings" pitchFamily="2" charset="2"/>
              <a:buNone/>
            </a:pPr>
            <a:endParaRPr lang="fr-FR" sz="2600" b="1" i="1">
              <a:cs typeface="Times New Roman" pitchFamily="18" charset="0"/>
            </a:endParaRP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 des parties communes à tous les emplois nommées </a:t>
            </a:r>
            <a:br>
              <a:rPr lang="fr-FR" sz="2600" b="1" i="1">
                <a:cs typeface="Times New Roman" pitchFamily="18" charset="0"/>
              </a:rPr>
            </a:br>
            <a:r>
              <a:rPr lang="fr-FR" sz="2600" b="1" i="1">
                <a:cs typeface="Times New Roman" pitchFamily="18" charset="0"/>
              </a:rPr>
              <a:t>   compétences transférables </a:t>
            </a: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 des parties propres à chaque emploi nommées </a:t>
            </a:r>
            <a:br>
              <a:rPr lang="fr-FR" sz="2600" b="1" i="1">
                <a:cs typeface="Times New Roman" pitchFamily="18" charset="0"/>
              </a:rPr>
            </a:br>
            <a:r>
              <a:rPr lang="fr-FR" sz="2600" b="1" i="1">
                <a:cs typeface="Times New Roman" pitchFamily="18" charset="0"/>
              </a:rPr>
              <a:t>   compétences distinctives</a:t>
            </a:r>
          </a:p>
          <a:p>
            <a:pPr lvl="1" eaLnBrk="1" hangingPunct="1">
              <a:spcBef>
                <a:spcPct val="20000"/>
              </a:spcBef>
              <a:buClr>
                <a:schemeClr val="tx1"/>
              </a:buClr>
              <a:buSzPct val="60000"/>
              <a:buFont typeface="Wingdings" pitchFamily="2" charset="2"/>
              <a:buNone/>
            </a:pPr>
            <a:endParaRPr lang="fr-FR" sz="2600" b="1" i="1">
              <a:cs typeface="Times New Roman" pitchFamily="18" charset="0"/>
            </a:endParaRP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Il s’agit dans un premier temps de définir des compétences requises dans un emploi-type. Dans une deuxième phase il sera possible de comparer les compétences détenues par les personnes aux compétences nécessaires dans l’emploi.</a:t>
            </a:r>
          </a:p>
          <a:p>
            <a:pPr eaLnBrk="1" hangingPunct="1">
              <a:spcBef>
                <a:spcPct val="50000"/>
              </a:spcBef>
            </a:pPr>
            <a:endParaRPr lang="fr-F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6FF81B5-C3C1-4429-A0C7-353BD0843F86}" type="datetime1">
              <a:rPr lang="fr-FR"/>
              <a:pPr eaLnBrk="1" hangingPunct="1"/>
              <a:t>17/09/2019</a:t>
            </a:fld>
            <a:endParaRPr lang="fr-FR" sz="1400" b="0" i="0"/>
          </a:p>
        </p:txBody>
      </p:sp>
      <p:sp>
        <p:nvSpPr>
          <p:cNvPr id="22118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11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34AAB97-0583-4A76-8724-955411B401C5}" type="slidenum">
              <a:rPr lang="fr-FR" smtClean="0"/>
              <a:pPr eaLnBrk="1" hangingPunct="1"/>
              <a:t>199</a:t>
            </a:fld>
            <a:endParaRPr lang="fr-FR" smtClean="0"/>
          </a:p>
        </p:txBody>
      </p:sp>
      <p:sp>
        <p:nvSpPr>
          <p:cNvPr id="221189" name="Text Box 1026"/>
          <p:cNvSpPr txBox="1">
            <a:spLocks noChangeArrowheads="1"/>
          </p:cNvSpPr>
          <p:nvPr/>
        </p:nvSpPr>
        <p:spPr bwMode="auto">
          <a:xfrm>
            <a:off x="381000" y="2286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cs typeface="Times New Roman" pitchFamily="18" charset="0"/>
              </a:rPr>
              <a:t>Quelles finalités pour le référentiel  ?</a:t>
            </a:r>
            <a:endParaRPr lang="fr-FR" sz="2800">
              <a:solidFill>
                <a:schemeClr val="tx2"/>
              </a:solidFill>
              <a:latin typeface="Tahoma" pitchFamily="34" charset="0"/>
            </a:endParaRPr>
          </a:p>
        </p:txBody>
      </p:sp>
      <p:sp>
        <p:nvSpPr>
          <p:cNvPr id="221190" name="Text Box 1027"/>
          <p:cNvSpPr txBox="1">
            <a:spLocks noChangeArrowheads="1"/>
          </p:cNvSpPr>
          <p:nvPr/>
        </p:nvSpPr>
        <p:spPr bwMode="auto">
          <a:xfrm>
            <a:off x="381000" y="1143000"/>
            <a:ext cx="84582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Objectiver les évaluations</a:t>
            </a: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Constituer une base de données pour la construction du plan de formation en vue de :</a:t>
            </a: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 Développer des compétences collectives</a:t>
            </a: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 Développer des compétences individuelles</a:t>
            </a: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Disposer d’un descriptif de compétences par poste utilisable pour la mobilité interne et pour les recrutements externes</a:t>
            </a: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Objectiver des parcours professionnels internes</a:t>
            </a: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Cursus d’évolution qui correspond à une progression de compétences reconnues et de qualification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B8A2FB7-E3DB-44CB-A0AA-176A026F92A8}" type="datetime1">
              <a:rPr lang="fr-FR"/>
              <a:pPr eaLnBrk="1" hangingPunct="1"/>
              <a:t>17/09/2019</a:t>
            </a:fld>
            <a:endParaRPr lang="fr-FR" sz="1400" b="0" i="0"/>
          </a:p>
        </p:txBody>
      </p:sp>
      <p:sp>
        <p:nvSpPr>
          <p:cNvPr id="2253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400" b="0" i="0"/>
              <a:t>www.tifawt.com </a:t>
            </a:r>
          </a:p>
        </p:txBody>
      </p:sp>
      <p:sp>
        <p:nvSpPr>
          <p:cNvPr id="2253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2009AC1-C9C5-4D31-8A68-E12864467DC9}" type="slidenum">
              <a:rPr lang="fr-FR" smtClean="0"/>
              <a:pPr eaLnBrk="1" hangingPunct="1"/>
              <a:t>2</a:t>
            </a:fld>
            <a:endParaRPr lang="fr-FR" smtClean="0"/>
          </a:p>
        </p:txBody>
      </p:sp>
      <p:sp>
        <p:nvSpPr>
          <p:cNvPr id="22533" name="Rectangle 2"/>
          <p:cNvSpPr>
            <a:spLocks noGrp="1" noChangeArrowheads="1"/>
          </p:cNvSpPr>
          <p:nvPr>
            <p:ph type="title"/>
          </p:nvPr>
        </p:nvSpPr>
        <p:spPr>
          <a:xfrm>
            <a:off x="685800" y="152400"/>
            <a:ext cx="7772400" cy="914400"/>
          </a:xfrm>
        </p:spPr>
        <p:txBody>
          <a:bodyPr/>
          <a:lstStyle/>
          <a:p>
            <a:pPr eaLnBrk="1" hangingPunct="1"/>
            <a:r>
              <a:rPr lang="fr-FR" sz="4000" b="1" i="1" u="sng" smtClean="0"/>
              <a:t>FAISONS CONNAISSANCE</a:t>
            </a:r>
            <a:endParaRPr lang="fr-FR" sz="4000" i="1" u="sng" smtClean="0"/>
          </a:p>
        </p:txBody>
      </p:sp>
      <p:sp>
        <p:nvSpPr>
          <p:cNvPr id="22534" name="Text Box 3"/>
          <p:cNvSpPr txBox="1">
            <a:spLocks noChangeArrowheads="1"/>
          </p:cNvSpPr>
          <p:nvPr/>
        </p:nvSpPr>
        <p:spPr bwMode="auto">
          <a:xfrm>
            <a:off x="76200" y="1219200"/>
            <a:ext cx="9067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u="sng"/>
              <a:t>PRESENTATION ANIMATEUR</a:t>
            </a:r>
            <a:r>
              <a:rPr lang="fr-FR" sz="2400" i="1"/>
              <a:t> </a:t>
            </a:r>
            <a:r>
              <a:rPr lang="fr-FR" sz="2400" b="1" i="1"/>
              <a:t>:</a:t>
            </a:r>
            <a:endParaRPr lang="fr-FR" sz="2400" b="1"/>
          </a:p>
          <a:p>
            <a:pPr eaLnBrk="1" hangingPunct="1">
              <a:spcBef>
                <a:spcPct val="50000"/>
              </a:spcBef>
            </a:pPr>
            <a:r>
              <a:rPr lang="fr-FR" sz="2400" b="1"/>
              <a:t>   </a:t>
            </a:r>
            <a:r>
              <a:rPr lang="fr-FR" sz="2400" i="1"/>
              <a:t>* IDENTITE : moumen </a:t>
            </a:r>
          </a:p>
          <a:p>
            <a:pPr eaLnBrk="1" hangingPunct="1">
              <a:spcBef>
                <a:spcPct val="50000"/>
              </a:spcBef>
            </a:pPr>
            <a:r>
              <a:rPr lang="fr-FR" sz="2400" i="1"/>
              <a:t>* IDENTITE</a:t>
            </a:r>
          </a:p>
          <a:p>
            <a:pPr eaLnBrk="1" hangingPunct="1">
              <a:lnSpc>
                <a:spcPct val="80000"/>
              </a:lnSpc>
              <a:spcBef>
                <a:spcPct val="50000"/>
              </a:spcBef>
            </a:pPr>
            <a:r>
              <a:rPr lang="fr-FR" sz="2400" i="1"/>
              <a:t>  * INTERETS POUR CE MODULE</a:t>
            </a:r>
          </a:p>
          <a:p>
            <a:pPr eaLnBrk="1" hangingPunct="1">
              <a:lnSpc>
                <a:spcPct val="80000"/>
              </a:lnSpc>
              <a:spcBef>
                <a:spcPct val="50000"/>
              </a:spcBef>
            </a:pPr>
            <a:r>
              <a:rPr lang="fr-FR" sz="2400" i="1"/>
              <a:t>  * ATTENTES VIS A VISDE CE MODULE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50B63F8-BC1C-4B1C-92FE-4C16D2D07DE9}" type="datetime1">
              <a:rPr lang="fr-FR"/>
              <a:pPr eaLnBrk="1" hangingPunct="1"/>
              <a:t>17/09/2019</a:t>
            </a:fld>
            <a:endParaRPr lang="fr-FR" sz="1400" b="0" i="0"/>
          </a:p>
        </p:txBody>
      </p:sp>
      <p:sp>
        <p:nvSpPr>
          <p:cNvPr id="4096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096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F1C6850-89FC-424C-8776-1BD574511537}" type="slidenum">
              <a:rPr lang="fr-FR" smtClean="0"/>
              <a:pPr eaLnBrk="1" hangingPunct="1"/>
              <a:t>20</a:t>
            </a:fld>
            <a:endParaRPr lang="fr-FR" smtClean="0"/>
          </a:p>
        </p:txBody>
      </p:sp>
      <p:sp>
        <p:nvSpPr>
          <p:cNvPr id="40965" name="Text Box 2"/>
          <p:cNvSpPr>
            <a:spLocks noChangeArrowheads="1"/>
          </p:cNvSpPr>
          <p:nvPr>
            <p:ph type="title"/>
          </p:nvPr>
        </p:nvSpPr>
        <p:spPr>
          <a:xfrm>
            <a:off x="76200" y="152400"/>
            <a:ext cx="8915400" cy="6019800"/>
          </a:xfrm>
          <a:noFill/>
        </p:spPr>
        <p:txBody>
          <a:bodyPr/>
          <a:lstStyle/>
          <a:p>
            <a:pPr algn="l" eaLnBrk="1" hangingPunct="1"/>
            <a:r>
              <a:rPr lang="fr-FR" sz="3200" b="1" i="1" smtClean="0">
                <a:latin typeface="Arial" charset="0"/>
              </a:rPr>
              <a:t>  </a:t>
            </a:r>
            <a:r>
              <a:rPr lang="fr-FR" sz="3000" b="1" i="1" smtClean="0"/>
              <a:t>   </a:t>
            </a:r>
            <a:r>
              <a:rPr lang="fr-FR" sz="3000" b="1" i="1" u="sng" smtClean="0"/>
              <a:t> Le Processus de Sélection et de Recrutement</a:t>
            </a:r>
            <a:r>
              <a:rPr lang="fr-FR" sz="2800" b="1" i="1" u="sng" smtClean="0"/>
              <a:t> </a:t>
            </a:r>
            <a:r>
              <a:rPr lang="fr-FR" sz="2800" smtClean="0">
                <a:latin typeface="Arial" charset="0"/>
              </a:rPr>
              <a:t/>
            </a:r>
            <a:br>
              <a:rPr lang="fr-FR" sz="2800" smtClean="0">
                <a:latin typeface="Arial" charset="0"/>
              </a:rPr>
            </a:br>
            <a:r>
              <a:rPr lang="fr-FR" sz="3200" smtClean="0">
                <a:latin typeface="Arial" charset="0"/>
              </a:rPr>
              <a:t> </a:t>
            </a:r>
            <a:br>
              <a:rPr lang="fr-FR" sz="3200" smtClean="0">
                <a:latin typeface="Arial" charset="0"/>
              </a:rPr>
            </a:br>
            <a:r>
              <a:rPr lang="fr-FR" sz="2400" b="1" i="1" smtClean="0"/>
              <a:t>Une démarche rigoureuse de recrutement  comprend</a:t>
            </a:r>
            <a:r>
              <a:rPr lang="fr-FR" sz="2400" i="1" smtClean="0"/>
              <a:t> </a:t>
            </a:r>
            <a:r>
              <a:rPr lang="fr-FR" sz="2400" b="1" i="1" smtClean="0"/>
              <a:t>10 étapes</a:t>
            </a:r>
            <a:r>
              <a:rPr lang="fr-FR" sz="2400" smtClean="0"/>
              <a:t> :</a:t>
            </a:r>
            <a:r>
              <a:rPr lang="fr-FR" smtClean="0"/>
              <a:t/>
            </a:r>
            <a:br>
              <a:rPr lang="fr-FR" smtClean="0"/>
            </a:br>
            <a:r>
              <a:rPr lang="fr-FR" sz="3200" smtClean="0">
                <a:latin typeface="Arial" charset="0"/>
              </a:rPr>
              <a:t/>
            </a:r>
            <a:br>
              <a:rPr lang="fr-FR" sz="3200" smtClean="0">
                <a:latin typeface="Arial" charset="0"/>
              </a:rPr>
            </a:br>
            <a:r>
              <a:rPr lang="fr-FR" sz="1600" b="1" i="1" smtClean="0">
                <a:latin typeface="Arial" charset="0"/>
              </a:rPr>
              <a:t>  1- Expression du besoin en recrutement                      6- Traitement des candidatures</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2- Analyse du besoin en personnel                              7- Questionnaire d’embauche</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3- Descriptif du poste 		      	           8- Entretien avec le candidat</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4- Prospection interne                                                  9- Tests  et  Décision</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5- Prospection externe                                                 10- Accueil et Intégration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60BFA60-C19F-44A9-9A0A-672FE3F28432}" type="datetime1">
              <a:rPr lang="fr-FR"/>
              <a:pPr eaLnBrk="1" hangingPunct="1"/>
              <a:t>17/09/2019</a:t>
            </a:fld>
            <a:endParaRPr lang="fr-FR" sz="1400" b="0" i="0"/>
          </a:p>
        </p:txBody>
      </p:sp>
      <p:sp>
        <p:nvSpPr>
          <p:cNvPr id="22221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22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EE1D17A-DA84-4637-A494-83814275FD03}" type="slidenum">
              <a:rPr lang="fr-FR" smtClean="0"/>
              <a:pPr eaLnBrk="1" hangingPunct="1"/>
              <a:t>200</a:t>
            </a:fld>
            <a:endParaRPr lang="fr-FR" smtClean="0"/>
          </a:p>
        </p:txBody>
      </p:sp>
      <p:sp>
        <p:nvSpPr>
          <p:cNvPr id="222213" name="Text Box 1026"/>
          <p:cNvSpPr txBox="1">
            <a:spLocks noChangeArrowheads="1"/>
          </p:cNvSpPr>
          <p:nvPr/>
        </p:nvSpPr>
        <p:spPr bwMode="auto">
          <a:xfrm>
            <a:off x="76200" y="123825"/>
            <a:ext cx="8915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90000"/>
              </a:lnSpc>
              <a:spcBef>
                <a:spcPct val="20000"/>
              </a:spcBef>
              <a:buClr>
                <a:schemeClr val="hlink"/>
              </a:buClr>
              <a:buSzPct val="110000"/>
              <a:buFont typeface="Wingdings" pitchFamily="2" charset="2"/>
              <a:buChar char="w"/>
            </a:pPr>
            <a:r>
              <a:rPr lang="fr-FR" sz="2600" b="1" i="1">
                <a:cs typeface="Times New Roman" pitchFamily="18" charset="0"/>
              </a:rPr>
              <a:t>Les compétences nécessaires pour réaliser les activités 	dominantes d’un emploi seront classées en 3 catégories </a:t>
            </a:r>
          </a:p>
          <a:p>
            <a:pPr eaLnBrk="1" hangingPunct="1">
              <a:lnSpc>
                <a:spcPct val="0"/>
              </a:lnSpc>
              <a:spcBef>
                <a:spcPct val="20000"/>
              </a:spcBef>
              <a:buClr>
                <a:schemeClr val="hlink"/>
              </a:buClr>
              <a:buSzPct val="110000"/>
              <a:buFont typeface="Wingdings" pitchFamily="2" charset="2"/>
              <a:buChar char="w"/>
            </a:pPr>
            <a:endParaRPr lang="fr-FR" sz="2600" b="1" i="1">
              <a:cs typeface="Times New Roman" pitchFamily="18" charset="0"/>
            </a:endParaRPr>
          </a:p>
          <a:p>
            <a:pPr lvl="1" eaLnBrk="1" hangingPunct="1">
              <a:lnSpc>
                <a:spcPct val="90000"/>
              </a:lnSpc>
              <a:spcBef>
                <a:spcPct val="20000"/>
              </a:spcBef>
              <a:buClr>
                <a:schemeClr val="tx1"/>
              </a:buClr>
              <a:buSzPct val="60000"/>
              <a:buFont typeface="Wingdings" pitchFamily="2" charset="2"/>
              <a:buChar char="n"/>
            </a:pPr>
            <a:r>
              <a:rPr lang="fr-FR" sz="2600" b="1" i="1">
                <a:cs typeface="Times New Roman" pitchFamily="18" charset="0"/>
              </a:rPr>
              <a:t>Des compétences techniques qui sont des savoirs, savoirs faire distinctifs liés à la technicité de l’emploi concerné ( ex la technicité du malteur, du comptable…)</a:t>
            </a:r>
          </a:p>
          <a:p>
            <a:pPr lvl="1" eaLnBrk="1" hangingPunct="1">
              <a:lnSpc>
                <a:spcPct val="90000"/>
              </a:lnSpc>
              <a:spcBef>
                <a:spcPct val="20000"/>
              </a:spcBef>
              <a:buClr>
                <a:schemeClr val="tx1"/>
              </a:buClr>
              <a:buSzPct val="60000"/>
              <a:buFont typeface="Wingdings" pitchFamily="2" charset="2"/>
              <a:buChar char="n"/>
            </a:pPr>
            <a:r>
              <a:rPr lang="fr-FR" sz="2600" b="1" i="1">
                <a:cs typeface="Times New Roman" pitchFamily="18" charset="0"/>
              </a:rPr>
              <a:t>Des compétences en management qui regroupent les savoirs faire et pratiques permettant d’organiser, piloter et arbitrer en situation opérationnelle, fonctionnelle ou de pilotage de projet (négociation, définition d’objectifs,formalisation d’une organisation, niveau de prise de décision, complexité des problèmes a résoudre …)</a:t>
            </a:r>
          </a:p>
          <a:p>
            <a:pPr lvl="1" eaLnBrk="1" hangingPunct="1">
              <a:lnSpc>
                <a:spcPct val="90000"/>
              </a:lnSpc>
              <a:spcBef>
                <a:spcPct val="20000"/>
              </a:spcBef>
              <a:buClr>
                <a:schemeClr val="tx1"/>
              </a:buClr>
              <a:buSzPct val="60000"/>
              <a:buFont typeface="Wingdings" pitchFamily="2" charset="2"/>
              <a:buChar char="n"/>
            </a:pPr>
            <a:r>
              <a:rPr lang="fr-FR" sz="2600" b="1" i="1">
                <a:cs typeface="Times New Roman" pitchFamily="18" charset="0"/>
              </a:rPr>
              <a:t>Des compétences relations humaines qui sont  transférables d’un emploi type à un autre et qui regroupent les savoirs faire permettant de mobiliser les hommes et les équipes, de gérer les relations interpersonnelles et d’encadrer ( communiquer, gérer les conflits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EB5F434-CFA0-402A-85FE-E24D3BEEB192}" type="datetime1">
              <a:rPr lang="fr-FR"/>
              <a:pPr eaLnBrk="1" hangingPunct="1"/>
              <a:t>17/09/2019</a:t>
            </a:fld>
            <a:endParaRPr lang="fr-FR" sz="1400" b="0" i="0"/>
          </a:p>
        </p:txBody>
      </p:sp>
      <p:sp>
        <p:nvSpPr>
          <p:cNvPr id="22323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323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0423F36-95A8-47E7-B9C1-FF4FC628EC91}" type="slidenum">
              <a:rPr lang="fr-FR" smtClean="0"/>
              <a:pPr eaLnBrk="1" hangingPunct="1"/>
              <a:t>201</a:t>
            </a:fld>
            <a:endParaRPr lang="fr-FR" smtClean="0"/>
          </a:p>
        </p:txBody>
      </p:sp>
      <p:sp>
        <p:nvSpPr>
          <p:cNvPr id="223237" name="Text Box 2"/>
          <p:cNvSpPr txBox="1">
            <a:spLocks noChangeArrowheads="1"/>
          </p:cNvSpPr>
          <p:nvPr/>
        </p:nvSpPr>
        <p:spPr bwMode="auto">
          <a:xfrm>
            <a:off x="2286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cs typeface="Times New Roman" pitchFamily="18" charset="0"/>
              </a:rPr>
              <a:t>Qualification des niveaux de compétences pour chacun des 3 types</a:t>
            </a:r>
          </a:p>
        </p:txBody>
      </p:sp>
      <p:sp>
        <p:nvSpPr>
          <p:cNvPr id="223238" name="Text Box 3"/>
          <p:cNvSpPr txBox="1">
            <a:spLocks noChangeArrowheads="1"/>
          </p:cNvSpPr>
          <p:nvPr/>
        </p:nvSpPr>
        <p:spPr bwMode="auto">
          <a:xfrm>
            <a:off x="152400" y="1600200"/>
            <a:ext cx="88392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10000"/>
              <a:buFont typeface="Wingdings" pitchFamily="2" charset="2"/>
              <a:buChar char="w"/>
            </a:pPr>
            <a:r>
              <a:rPr lang="fr-FR" sz="2600" b="1" i="1" u="sng">
                <a:cs typeface="Times New Roman" pitchFamily="18" charset="0"/>
              </a:rPr>
              <a:t>Niveau 1</a:t>
            </a:r>
            <a:r>
              <a:rPr lang="fr-FR" sz="2600" b="1" i="1">
                <a:cs typeface="Times New Roman" pitchFamily="18" charset="0"/>
              </a:rPr>
              <a:t> = Maîtrise basique de la compétence – démarche </a:t>
            </a:r>
            <a:br>
              <a:rPr lang="fr-FR" sz="2600" b="1" i="1">
                <a:cs typeface="Times New Roman" pitchFamily="18" charset="0"/>
              </a:rPr>
            </a:br>
            <a:r>
              <a:rPr lang="fr-FR" sz="2600" b="1" i="1">
                <a:cs typeface="Times New Roman" pitchFamily="18" charset="0"/>
              </a:rPr>
              <a:t>                      intellectuelle d’application</a:t>
            </a:r>
          </a:p>
          <a:p>
            <a:pPr eaLnBrk="1" hangingPunct="1">
              <a:spcBef>
                <a:spcPct val="20000"/>
              </a:spcBef>
              <a:buClr>
                <a:schemeClr val="hlink"/>
              </a:buClr>
              <a:buSzPct val="110000"/>
              <a:buFont typeface="Wingdings" pitchFamily="2" charset="2"/>
              <a:buChar char="w"/>
            </a:pPr>
            <a:r>
              <a:rPr lang="fr-FR" sz="2600" b="1" i="1" u="sng">
                <a:cs typeface="Times New Roman" pitchFamily="18" charset="0"/>
              </a:rPr>
              <a:t>Niveau 2</a:t>
            </a:r>
            <a:r>
              <a:rPr lang="fr-FR" sz="2600" b="1" i="1">
                <a:cs typeface="Times New Roman" pitchFamily="18" charset="0"/>
              </a:rPr>
              <a:t> = Capacité de mise en œuvre de la compétence dans </a:t>
            </a:r>
            <a:br>
              <a:rPr lang="fr-FR" sz="2600" b="1" i="1">
                <a:cs typeface="Times New Roman" pitchFamily="18" charset="0"/>
              </a:rPr>
            </a:br>
            <a:r>
              <a:rPr lang="fr-FR" sz="2600" b="1" i="1">
                <a:cs typeface="Times New Roman" pitchFamily="18" charset="0"/>
              </a:rPr>
              <a:t>                      un contexte simple – démarche intellectuelle </a:t>
            </a:r>
            <a:br>
              <a:rPr lang="fr-FR" sz="2600" b="1" i="1">
                <a:cs typeface="Times New Roman" pitchFamily="18" charset="0"/>
              </a:rPr>
            </a:br>
            <a:r>
              <a:rPr lang="fr-FR" sz="2600" b="1" i="1">
                <a:cs typeface="Times New Roman" pitchFamily="18" charset="0"/>
              </a:rPr>
              <a:t>                      d’adaptation</a:t>
            </a:r>
          </a:p>
          <a:p>
            <a:pPr eaLnBrk="1" hangingPunct="1">
              <a:spcBef>
                <a:spcPct val="20000"/>
              </a:spcBef>
              <a:buClr>
                <a:schemeClr val="hlink"/>
              </a:buClr>
              <a:buSzPct val="110000"/>
              <a:buFont typeface="Wingdings" pitchFamily="2" charset="2"/>
              <a:buChar char="w"/>
            </a:pPr>
            <a:r>
              <a:rPr lang="fr-FR" sz="2600" b="1" i="1" u="sng">
                <a:cs typeface="Times New Roman" pitchFamily="18" charset="0"/>
              </a:rPr>
              <a:t>Niveau 3</a:t>
            </a:r>
            <a:r>
              <a:rPr lang="fr-FR" sz="2600" b="1" i="1">
                <a:cs typeface="Times New Roman" pitchFamily="18" charset="0"/>
              </a:rPr>
              <a:t> = Capacité de mise en œuvre  de la compétence dans </a:t>
            </a:r>
            <a:br>
              <a:rPr lang="fr-FR" sz="2600" b="1" i="1">
                <a:cs typeface="Times New Roman" pitchFamily="18" charset="0"/>
              </a:rPr>
            </a:br>
            <a:r>
              <a:rPr lang="fr-FR" sz="2600" b="1" i="1">
                <a:cs typeface="Times New Roman" pitchFamily="18" charset="0"/>
              </a:rPr>
              <a:t>                      un contexte complexe – démarche intellectuelle </a:t>
            </a:r>
            <a:br>
              <a:rPr lang="fr-FR" sz="2600" b="1" i="1">
                <a:cs typeface="Times New Roman" pitchFamily="18" charset="0"/>
              </a:rPr>
            </a:br>
            <a:r>
              <a:rPr lang="fr-FR" sz="2600" b="1" i="1">
                <a:cs typeface="Times New Roman" pitchFamily="18" charset="0"/>
              </a:rPr>
              <a:t>                      d’analyse et de choix</a:t>
            </a:r>
          </a:p>
          <a:p>
            <a:pPr eaLnBrk="1" hangingPunct="1">
              <a:spcBef>
                <a:spcPct val="20000"/>
              </a:spcBef>
              <a:buClr>
                <a:schemeClr val="hlink"/>
              </a:buClr>
              <a:buSzPct val="110000"/>
              <a:buFont typeface="Wingdings" pitchFamily="2" charset="2"/>
              <a:buChar char="w"/>
            </a:pPr>
            <a:r>
              <a:rPr lang="fr-FR" sz="2600" b="1" i="1" u="sng">
                <a:cs typeface="Times New Roman" pitchFamily="18" charset="0"/>
              </a:rPr>
              <a:t>Niveau 4</a:t>
            </a:r>
            <a:r>
              <a:rPr lang="fr-FR" sz="2600" b="1" i="1">
                <a:cs typeface="Times New Roman" pitchFamily="18" charset="0"/>
              </a:rPr>
              <a:t> = Maîtrise d’une expertise rare et/ou capacité </a:t>
            </a:r>
            <a:br>
              <a:rPr lang="fr-FR" sz="2600" b="1" i="1">
                <a:cs typeface="Times New Roman" pitchFamily="18" charset="0"/>
              </a:rPr>
            </a:br>
            <a:r>
              <a:rPr lang="fr-FR" sz="2600" b="1" i="1">
                <a:cs typeface="Times New Roman" pitchFamily="18" charset="0"/>
              </a:rPr>
              <a:t>                      d’innovation dans la compétence concernée – </a:t>
            </a:r>
            <a:br>
              <a:rPr lang="fr-FR" sz="2600" b="1" i="1">
                <a:cs typeface="Times New Roman" pitchFamily="18" charset="0"/>
              </a:rPr>
            </a:br>
            <a:r>
              <a:rPr lang="fr-FR" sz="2600" b="1" i="1">
                <a:cs typeface="Times New Roman" pitchFamily="18" charset="0"/>
              </a:rPr>
              <a:t>                      démarche intellectuelle de création</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467DF60-700A-4F3E-97C6-08EA29C9511C}" type="datetime1">
              <a:rPr lang="fr-FR"/>
              <a:pPr eaLnBrk="1" hangingPunct="1"/>
              <a:t>17/09/2019</a:t>
            </a:fld>
            <a:endParaRPr lang="fr-FR" sz="1400" b="0" i="0"/>
          </a:p>
        </p:txBody>
      </p:sp>
      <p:sp>
        <p:nvSpPr>
          <p:cNvPr id="22425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426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EACD451-F950-4052-8ED4-7BBEF1118D99}" type="slidenum">
              <a:rPr lang="fr-FR" smtClean="0"/>
              <a:pPr eaLnBrk="1" hangingPunct="1"/>
              <a:t>202</a:t>
            </a:fld>
            <a:endParaRPr lang="fr-FR" smtClean="0"/>
          </a:p>
        </p:txBody>
      </p:sp>
      <p:sp>
        <p:nvSpPr>
          <p:cNvPr id="224261" name="Text Box 2"/>
          <p:cNvSpPr txBox="1">
            <a:spLocks noChangeArrowheads="1"/>
          </p:cNvSpPr>
          <p:nvPr/>
        </p:nvSpPr>
        <p:spPr bwMode="auto">
          <a:xfrm>
            <a:off x="152400" y="762000"/>
            <a:ext cx="8839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Correspondent aux savoirs et savoirs faire spécifiques d’un métier, requis dans le métier concerné</a:t>
            </a: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Elles peuvent être acquises :</a:t>
            </a: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 Par un niveau de formation initiale sur la technicité concernée attesté par un diplôme</a:t>
            </a:r>
          </a:p>
          <a:p>
            <a:pPr lvl="1" eaLnBrk="1" hangingPunct="1">
              <a:spcBef>
                <a:spcPct val="20000"/>
              </a:spcBef>
              <a:buClr>
                <a:schemeClr val="tx1"/>
              </a:buClr>
              <a:buSzPct val="60000"/>
              <a:buFont typeface="Wingdings" pitchFamily="2" charset="2"/>
              <a:buBlip>
                <a:blip r:embed="rId2"/>
              </a:buBlip>
            </a:pPr>
            <a:r>
              <a:rPr lang="fr-FR" sz="2600" b="1" i="1">
                <a:cs typeface="Times New Roman" pitchFamily="18" charset="0"/>
              </a:rPr>
              <a:t> Au fil de l’expérience et attestés par la maîtrise de méthodes propres au métier</a:t>
            </a: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Comme les deux autres catégories de compétences celles-ci sont évaluées pour chaque emploi-type en 4 niveaux.</a:t>
            </a:r>
          </a:p>
          <a:p>
            <a:pPr eaLnBrk="1" hangingPunct="1">
              <a:spcBef>
                <a:spcPct val="20000"/>
              </a:spcBef>
              <a:buClr>
                <a:schemeClr val="hlink"/>
              </a:buClr>
              <a:buSzPct val="110000"/>
              <a:buFont typeface="Wingdings" pitchFamily="2" charset="2"/>
              <a:buBlip>
                <a:blip r:embed="rId2"/>
              </a:buBlip>
            </a:pPr>
            <a:r>
              <a:rPr lang="fr-FR" sz="2600" b="1" i="1">
                <a:cs typeface="Times New Roman" pitchFamily="18" charset="0"/>
              </a:rPr>
              <a:t>Cette évaluation est réalisée a partir d’une réflexion menée par un groupe d’experts représentatifs de l’emploi-type concerné, qui déterminent les compétences techniques de l’emploi et caractérisent chacun des niveaux</a:t>
            </a:r>
            <a:endParaRPr lang="fr-FR" sz="2000">
              <a:latin typeface="Tahoma" pitchFamily="34" charset="0"/>
            </a:endParaRPr>
          </a:p>
        </p:txBody>
      </p:sp>
      <p:sp>
        <p:nvSpPr>
          <p:cNvPr id="224262" name="Text Box 3"/>
          <p:cNvSpPr txBox="1">
            <a:spLocks noChangeArrowheads="1"/>
          </p:cNvSpPr>
          <p:nvPr/>
        </p:nvSpPr>
        <p:spPr bwMode="auto">
          <a:xfrm>
            <a:off x="609600" y="762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600" b="1" i="1" u="sng"/>
              <a:t>COMPETENCES TECHNIQUES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6DA97B1-7E2F-474D-B50A-0E6AA31C4DFD}" type="datetime1">
              <a:rPr lang="fr-FR"/>
              <a:pPr eaLnBrk="1" hangingPunct="1"/>
              <a:t>17/09/2019</a:t>
            </a:fld>
            <a:endParaRPr lang="fr-FR" sz="1400" b="0" i="0"/>
          </a:p>
        </p:txBody>
      </p:sp>
      <p:sp>
        <p:nvSpPr>
          <p:cNvPr id="22528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528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14B9B80-563F-405F-B563-FC6C3EC4523F}" type="slidenum">
              <a:rPr lang="fr-FR" smtClean="0"/>
              <a:pPr eaLnBrk="1" hangingPunct="1"/>
              <a:t>203</a:t>
            </a:fld>
            <a:endParaRPr lang="fr-FR" smtClean="0"/>
          </a:p>
        </p:txBody>
      </p:sp>
      <p:sp>
        <p:nvSpPr>
          <p:cNvPr id="225285" name="Text Box 2"/>
          <p:cNvSpPr txBox="1">
            <a:spLocks noChangeArrowheads="1"/>
          </p:cNvSpPr>
          <p:nvPr/>
        </p:nvSpPr>
        <p:spPr bwMode="auto">
          <a:xfrm>
            <a:off x="304800" y="5334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600" b="1" i="1" u="sng"/>
              <a:t>COMPETENCES MANAGERIALES</a:t>
            </a:r>
            <a:endParaRPr lang="fr-FR"/>
          </a:p>
        </p:txBody>
      </p:sp>
      <p:sp>
        <p:nvSpPr>
          <p:cNvPr id="225286" name="Text Box 3"/>
          <p:cNvSpPr txBox="1">
            <a:spLocks noChangeArrowheads="1"/>
          </p:cNvSpPr>
          <p:nvPr/>
        </p:nvSpPr>
        <p:spPr bwMode="auto">
          <a:xfrm>
            <a:off x="228600" y="1981200"/>
            <a:ext cx="8610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0000"/>
              </a:lnSpc>
              <a:spcBef>
                <a:spcPct val="20000"/>
              </a:spcBef>
              <a:buClr>
                <a:schemeClr val="hlink"/>
              </a:buClr>
              <a:buSzPct val="110000"/>
              <a:buFont typeface="Wingdings" pitchFamily="2" charset="2"/>
              <a:buChar char="w"/>
            </a:pPr>
            <a:r>
              <a:rPr lang="fr-FR" sz="2600" b="1" i="1">
                <a:cs typeface="Times New Roman" pitchFamily="18" charset="0"/>
              </a:rPr>
              <a:t>Cette catégorie regroupe les critères classant: Complexité/responsabilité et Autonomie/initiative </a:t>
            </a:r>
          </a:p>
          <a:p>
            <a:pPr eaLnBrk="1" hangingPunct="1">
              <a:lnSpc>
                <a:spcPct val="110000"/>
              </a:lnSpc>
              <a:spcBef>
                <a:spcPct val="20000"/>
              </a:spcBef>
              <a:buClr>
                <a:schemeClr val="hlink"/>
              </a:buClr>
              <a:buSzPct val="110000"/>
              <a:buFont typeface="Wingdings" pitchFamily="2" charset="2"/>
              <a:buChar char="w"/>
            </a:pPr>
            <a:endParaRPr lang="fr-FR" sz="2600" b="1" i="1">
              <a:cs typeface="Times New Roman" pitchFamily="18" charset="0"/>
            </a:endParaRPr>
          </a:p>
          <a:p>
            <a:pPr eaLnBrk="1" hangingPunct="1">
              <a:lnSpc>
                <a:spcPct val="110000"/>
              </a:lnSpc>
              <a:spcBef>
                <a:spcPct val="20000"/>
              </a:spcBef>
              <a:buClr>
                <a:schemeClr val="hlink"/>
              </a:buClr>
              <a:buSzPct val="110000"/>
              <a:buFont typeface="Wingdings" pitchFamily="2" charset="2"/>
              <a:buChar char="w"/>
            </a:pPr>
            <a:r>
              <a:rPr lang="fr-FR" sz="2600" b="1" i="1">
                <a:cs typeface="Times New Roman" pitchFamily="18" charset="0"/>
              </a:rPr>
              <a:t>La définition des compétences pour chaque niveau a été prédéfinie par un groupe de travail RH. Pour chaque emploi type un groupe d’experts du métier devra déterminer les compétences requises pour un professionnel confirmé.</a:t>
            </a:r>
          </a:p>
          <a:p>
            <a:pPr eaLnBrk="1" hangingPunct="1">
              <a:spcBef>
                <a:spcPct val="50000"/>
              </a:spcBef>
            </a:pPr>
            <a:endParaRPr lang="fr-F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A86460E-1185-4399-A3E1-8E0892CAA69B}" type="datetime1">
              <a:rPr lang="fr-FR"/>
              <a:pPr eaLnBrk="1" hangingPunct="1"/>
              <a:t>17/09/2019</a:t>
            </a:fld>
            <a:endParaRPr lang="fr-FR" sz="1400" b="0" i="0"/>
          </a:p>
        </p:txBody>
      </p:sp>
      <p:sp>
        <p:nvSpPr>
          <p:cNvPr id="22630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630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00DA039-3156-46EE-B72E-818255853735}" type="slidenum">
              <a:rPr lang="fr-FR" smtClean="0"/>
              <a:pPr eaLnBrk="1" hangingPunct="1"/>
              <a:t>204</a:t>
            </a:fld>
            <a:endParaRPr lang="fr-FR" smtClean="0"/>
          </a:p>
        </p:txBody>
      </p:sp>
      <p:sp>
        <p:nvSpPr>
          <p:cNvPr id="226309" name="Text Box 1026"/>
          <p:cNvSpPr txBox="1">
            <a:spLocks noChangeArrowheads="1"/>
          </p:cNvSpPr>
          <p:nvPr/>
        </p:nvSpPr>
        <p:spPr bwMode="auto">
          <a:xfrm>
            <a:off x="76200" y="4572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600" b="1" i="1" u="sng"/>
              <a:t>COMPETENCE RELATIONS HUMAINES</a:t>
            </a:r>
          </a:p>
        </p:txBody>
      </p:sp>
      <p:sp>
        <p:nvSpPr>
          <p:cNvPr id="226310" name="Text Box 1027"/>
          <p:cNvSpPr txBox="1">
            <a:spLocks noChangeArrowheads="1"/>
          </p:cNvSpPr>
          <p:nvPr/>
        </p:nvSpPr>
        <p:spPr bwMode="auto">
          <a:xfrm>
            <a:off x="152400" y="1676400"/>
            <a:ext cx="89154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0000"/>
              </a:lnSpc>
              <a:spcBef>
                <a:spcPct val="20000"/>
              </a:spcBef>
              <a:buClr>
                <a:schemeClr val="hlink"/>
              </a:buClr>
              <a:buSzPct val="110000"/>
              <a:buFont typeface="Wingdings" pitchFamily="2" charset="2"/>
              <a:buChar char="w"/>
            </a:pPr>
            <a:r>
              <a:rPr lang="fr-FR" sz="2600" b="1" i="1">
                <a:cs typeface="Times New Roman" pitchFamily="18" charset="0"/>
              </a:rPr>
              <a:t>Cette compétence regroupe les catégories de critères classant : relationnel/coopération et Management/Leadership</a:t>
            </a:r>
          </a:p>
          <a:p>
            <a:pPr eaLnBrk="1" hangingPunct="1">
              <a:lnSpc>
                <a:spcPct val="120000"/>
              </a:lnSpc>
              <a:spcBef>
                <a:spcPct val="20000"/>
              </a:spcBef>
              <a:buClr>
                <a:schemeClr val="hlink"/>
              </a:buClr>
              <a:buSzPct val="110000"/>
              <a:buFont typeface="Wingdings" pitchFamily="2" charset="2"/>
              <a:buChar char="w"/>
            </a:pPr>
            <a:endParaRPr lang="fr-FR" sz="2600" b="1" i="1">
              <a:cs typeface="Times New Roman" pitchFamily="18" charset="0"/>
            </a:endParaRPr>
          </a:p>
          <a:p>
            <a:pPr eaLnBrk="1" hangingPunct="1">
              <a:lnSpc>
                <a:spcPct val="120000"/>
              </a:lnSpc>
              <a:spcBef>
                <a:spcPct val="20000"/>
              </a:spcBef>
              <a:buClr>
                <a:schemeClr val="hlink"/>
              </a:buClr>
              <a:buSzPct val="110000"/>
              <a:buFont typeface="Wingdings" pitchFamily="2" charset="2"/>
              <a:buChar char="w"/>
            </a:pPr>
            <a:r>
              <a:rPr lang="fr-FR" sz="2600" b="1" i="1">
                <a:cs typeface="Times New Roman" pitchFamily="18" charset="0"/>
              </a:rPr>
              <a:t>La définition des compétences pour chaque niveau a été prédéfinie par un groupe de travail RH. Pour chaque emploi type un groupe d’experts du métier devra déterminer les compétences requises pour un professionnel confirmé.</a:t>
            </a:r>
            <a:endParaRPr lang="fr-FR" sz="2400">
              <a:latin typeface="Tahoma" pitchFamily="34" charset="0"/>
            </a:endParaRPr>
          </a:p>
          <a:p>
            <a:pPr eaLnBrk="1" hangingPunct="1">
              <a:spcBef>
                <a:spcPct val="50000"/>
              </a:spcBef>
            </a:pPr>
            <a:endParaRPr lang="fr-F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9BD4F3C-D6B1-44D1-A1A1-5381EC77830F}" type="datetime1">
              <a:rPr lang="fr-FR"/>
              <a:pPr eaLnBrk="1" hangingPunct="1"/>
              <a:t>17/09/2019</a:t>
            </a:fld>
            <a:endParaRPr lang="fr-FR" sz="1400" b="0" i="0"/>
          </a:p>
        </p:txBody>
      </p:sp>
      <p:sp>
        <p:nvSpPr>
          <p:cNvPr id="4100"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10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29B1239-756A-4119-A3EE-B3FFBB8D80C9}" type="slidenum">
              <a:rPr lang="fr-FR" smtClean="0"/>
              <a:pPr eaLnBrk="1" hangingPunct="1"/>
              <a:t>205</a:t>
            </a:fld>
            <a:endParaRPr lang="fr-FR" smtClean="0"/>
          </a:p>
        </p:txBody>
      </p:sp>
      <p:graphicFrame>
        <p:nvGraphicFramePr>
          <p:cNvPr id="4098" name="Object 1026"/>
          <p:cNvGraphicFramePr>
            <a:graphicFrameLocks noChangeAspect="1"/>
          </p:cNvGraphicFramePr>
          <p:nvPr/>
        </p:nvGraphicFramePr>
        <p:xfrm>
          <a:off x="228600" y="457200"/>
          <a:ext cx="8686800" cy="5943600"/>
        </p:xfrm>
        <a:graphic>
          <a:graphicData uri="http://schemas.openxmlformats.org/presentationml/2006/ole">
            <mc:AlternateContent xmlns:mc="http://schemas.openxmlformats.org/markup-compatibility/2006">
              <mc:Choice xmlns:v="urn:schemas-microsoft-com:vml" Requires="v">
                <p:oleObj spid="_x0000_s4103" name="Feuille de calcul" r:id="rId3" imgW="5724751" imgH="8667991" progId="Excel.Sheet.8">
                  <p:embed/>
                </p:oleObj>
              </mc:Choice>
              <mc:Fallback>
                <p:oleObj name="Feuille de calcul" r:id="rId3" imgW="5724751" imgH="8667991" progId="Excel.Sheet.8">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1027"/>
          <p:cNvSpPr txBox="1">
            <a:spLocks noChangeArrowheads="1"/>
          </p:cNvSpPr>
          <p:nvPr/>
        </p:nvSpPr>
        <p:spPr bwMode="auto">
          <a:xfrm>
            <a:off x="762000" y="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400" b="1" u="sng"/>
              <a:t>REFERENTIEL DE COMPETENCES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E4AD3B5-C760-4237-9055-858F68019EFA}" type="datetime1">
              <a:rPr lang="fr-FR"/>
              <a:pPr eaLnBrk="1" hangingPunct="1"/>
              <a:t>17/09/2019</a:t>
            </a:fld>
            <a:endParaRPr lang="fr-FR" sz="1400" b="0" i="0"/>
          </a:p>
        </p:txBody>
      </p:sp>
      <p:sp>
        <p:nvSpPr>
          <p:cNvPr id="5124"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12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6B53882-04CE-419A-B564-C9EB1EECB824}" type="slidenum">
              <a:rPr lang="fr-FR" smtClean="0"/>
              <a:pPr eaLnBrk="1" hangingPunct="1"/>
              <a:t>206</a:t>
            </a:fld>
            <a:endParaRPr lang="fr-FR" smtClean="0"/>
          </a:p>
        </p:txBody>
      </p:sp>
      <p:graphicFrame>
        <p:nvGraphicFramePr>
          <p:cNvPr id="5122" name="Object 2"/>
          <p:cNvGraphicFramePr>
            <a:graphicFrameLocks noChangeAspect="1"/>
          </p:cNvGraphicFramePr>
          <p:nvPr/>
        </p:nvGraphicFramePr>
        <p:xfrm>
          <a:off x="66675" y="1095375"/>
          <a:ext cx="9010650" cy="5153025"/>
        </p:xfrm>
        <a:graphic>
          <a:graphicData uri="http://schemas.openxmlformats.org/presentationml/2006/ole">
            <mc:AlternateContent xmlns:mc="http://schemas.openxmlformats.org/markup-compatibility/2006">
              <mc:Choice xmlns:v="urn:schemas-microsoft-com:vml" Requires="v">
                <p:oleObj spid="_x0000_s5127" name="Document" r:id="rId3" imgW="9008280" imgH="5152320" progId="Word.Document.8">
                  <p:embed/>
                </p:oleObj>
              </mc:Choice>
              <mc:Fallback>
                <p:oleObj name="Document" r:id="rId3" imgW="9008280" imgH="51523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1095375"/>
                        <a:ext cx="9010650" cy="5153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75" name="Text Box 3"/>
          <p:cNvSpPr txBox="1">
            <a:spLocks noChangeArrowheads="1"/>
          </p:cNvSpPr>
          <p:nvPr/>
        </p:nvSpPr>
        <p:spPr bwMode="auto">
          <a:xfrm>
            <a:off x="685800" y="228600"/>
            <a:ext cx="4800600" cy="619125"/>
          </a:xfrm>
          <a:prstGeom prst="rect">
            <a:avLst/>
          </a:prstGeom>
          <a:solidFill>
            <a:schemeClr val="tx1"/>
          </a:solidFill>
          <a:ln w="9525">
            <a:solidFill>
              <a:schemeClr val="bg2"/>
            </a:solidFill>
            <a:miter lim="800000"/>
            <a:headEnd/>
            <a:tailEnd/>
          </a:ln>
          <a:effectLst>
            <a:outerShdw dist="107763" dir="2700000" algn="ctr" rotWithShape="0">
              <a:schemeClr val="bg2"/>
            </a:outerShdw>
          </a:effectLst>
        </p:spPr>
        <p:txBody>
          <a:bodyPr>
            <a:spAutoFit/>
          </a:bodyPr>
          <a:lstStyle/>
          <a:p>
            <a:pPr>
              <a:lnSpc>
                <a:spcPct val="60000"/>
              </a:lnSpc>
              <a:spcBef>
                <a:spcPct val="50000"/>
              </a:spcBef>
              <a:defRPr/>
            </a:pPr>
            <a:r>
              <a:rPr lang="fr-FR" sz="2000" b="1">
                <a:solidFill>
                  <a:schemeClr val="hlink"/>
                </a:solidFill>
              </a:rPr>
              <a:t>En</a:t>
            </a:r>
            <a:r>
              <a:rPr lang="fr-FR" sz="2000" b="1">
                <a:solidFill>
                  <a:schemeClr val="bg2"/>
                </a:solidFill>
              </a:rPr>
              <a:t> </a:t>
            </a:r>
            <a:r>
              <a:rPr lang="fr-FR" sz="2000" b="1">
                <a:solidFill>
                  <a:schemeClr val="hlink"/>
                </a:solidFill>
              </a:rPr>
              <a:t>rouge</a:t>
            </a:r>
            <a:r>
              <a:rPr lang="fr-FR" sz="2000" b="1">
                <a:solidFill>
                  <a:schemeClr val="bg2"/>
                </a:solidFill>
              </a:rPr>
              <a:t> : </a:t>
            </a:r>
            <a:r>
              <a:rPr lang="fr-FR" sz="2000" b="1">
                <a:solidFill>
                  <a:schemeClr val="hlink"/>
                </a:solidFill>
              </a:rPr>
              <a:t>compétences « critiques »</a:t>
            </a:r>
          </a:p>
          <a:p>
            <a:pPr>
              <a:lnSpc>
                <a:spcPct val="60000"/>
              </a:lnSpc>
              <a:spcBef>
                <a:spcPct val="50000"/>
              </a:spcBef>
              <a:defRPr/>
            </a:pPr>
            <a:r>
              <a:rPr lang="fr-FR" sz="2000" b="1">
                <a:solidFill>
                  <a:schemeClr val="bg1"/>
                </a:solidFill>
              </a:rPr>
              <a:t>En</a:t>
            </a:r>
            <a:r>
              <a:rPr lang="fr-FR" sz="2000" b="1">
                <a:solidFill>
                  <a:schemeClr val="bg2"/>
                </a:solidFill>
              </a:rPr>
              <a:t> </a:t>
            </a:r>
            <a:r>
              <a:rPr lang="fr-FR" sz="2000" b="1">
                <a:solidFill>
                  <a:schemeClr val="bg1"/>
                </a:solidFill>
              </a:rPr>
              <a:t>bleu : compétences « indispensables »</a:t>
            </a:r>
            <a:endParaRPr lang="fr-FR" sz="2400">
              <a:solidFill>
                <a:schemeClr val="bg1"/>
              </a:solidFill>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D3FC14E-669F-48B4-9E92-F7B1BE96C711}" type="datetime1">
              <a:rPr lang="fr-FR"/>
              <a:pPr eaLnBrk="1" hangingPunct="1"/>
              <a:t>17/09/2019</a:t>
            </a:fld>
            <a:endParaRPr lang="fr-FR" sz="1400" b="0" i="0"/>
          </a:p>
        </p:txBody>
      </p:sp>
      <p:sp>
        <p:nvSpPr>
          <p:cNvPr id="22733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733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A267EAC-1A55-403C-AEB5-9EC36649D2A2}" type="slidenum">
              <a:rPr lang="fr-FR" smtClean="0"/>
              <a:pPr eaLnBrk="1" hangingPunct="1"/>
              <a:t>207</a:t>
            </a:fld>
            <a:endParaRPr lang="fr-FR" smtClean="0"/>
          </a:p>
        </p:txBody>
      </p:sp>
      <p:sp>
        <p:nvSpPr>
          <p:cNvPr id="227333" name="Text Box 2"/>
          <p:cNvSpPr txBox="1">
            <a:spLocks noChangeArrowheads="1"/>
          </p:cNvSpPr>
          <p:nvPr/>
        </p:nvSpPr>
        <p:spPr bwMode="auto">
          <a:xfrm>
            <a:off x="228600" y="2544763"/>
            <a:ext cx="8686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4200" b="1" i="1" u="sng">
                <a:cs typeface="Times New Roman" pitchFamily="18" charset="0"/>
              </a:rPr>
              <a:t>2- LE BILAN DES COMPETENCES</a:t>
            </a:r>
            <a:endParaRPr lang="fr-FR" sz="3600" b="1" i="1"/>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A7DD55B-CD54-4D6F-8824-FEF21C1EC073}" type="datetime1">
              <a:rPr lang="fr-FR"/>
              <a:pPr eaLnBrk="1" hangingPunct="1"/>
              <a:t>17/09/2019</a:t>
            </a:fld>
            <a:endParaRPr lang="fr-FR" sz="1400" b="0" i="0"/>
          </a:p>
        </p:txBody>
      </p:sp>
      <p:sp>
        <p:nvSpPr>
          <p:cNvPr id="22835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835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70CB2A-6E10-495F-9641-E756C06482A6}" type="slidenum">
              <a:rPr lang="fr-FR" smtClean="0"/>
              <a:pPr eaLnBrk="1" hangingPunct="1"/>
              <a:t>208</a:t>
            </a:fld>
            <a:endParaRPr lang="fr-FR" smtClean="0"/>
          </a:p>
        </p:txBody>
      </p:sp>
      <p:sp>
        <p:nvSpPr>
          <p:cNvPr id="228357" name="Text Box 1026"/>
          <p:cNvSpPr txBox="1">
            <a:spLocks noChangeArrowheads="1"/>
          </p:cNvSpPr>
          <p:nvPr/>
        </p:nvSpPr>
        <p:spPr bwMode="auto">
          <a:xfrm>
            <a:off x="152400" y="1524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800" b="1" i="1" u="sng">
                <a:cs typeface="Times New Roman" pitchFamily="18" charset="0"/>
              </a:rPr>
              <a:t>DE QUOI S ’AGIT -IL?</a:t>
            </a:r>
          </a:p>
        </p:txBody>
      </p:sp>
      <p:sp>
        <p:nvSpPr>
          <p:cNvPr id="228358" name="Text Box 1027"/>
          <p:cNvSpPr txBox="1">
            <a:spLocks noChangeArrowheads="1"/>
          </p:cNvSpPr>
          <p:nvPr/>
        </p:nvSpPr>
        <p:spPr bwMode="auto">
          <a:xfrm>
            <a:off x="304800" y="838200"/>
            <a:ext cx="86106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85750" algn="l"/>
              </a:tabLst>
              <a:defRPr>
                <a:solidFill>
                  <a:schemeClr val="tx1"/>
                </a:solidFill>
                <a:latin typeface="Times New Roman" pitchFamily="18" charset="0"/>
              </a:defRPr>
            </a:lvl1pPr>
            <a:lvl2pPr marL="742950" indent="-285750" eaLnBrk="0" hangingPunct="0">
              <a:tabLst>
                <a:tab pos="285750" algn="l"/>
              </a:tabLst>
              <a:defRPr>
                <a:solidFill>
                  <a:schemeClr val="tx1"/>
                </a:solidFill>
                <a:latin typeface="Times New Roman" pitchFamily="18" charset="0"/>
              </a:defRPr>
            </a:lvl2pPr>
            <a:lvl3pPr marL="1143000" indent="-228600" eaLnBrk="0" hangingPunct="0">
              <a:tabLst>
                <a:tab pos="285750" algn="l"/>
              </a:tabLst>
              <a:defRPr>
                <a:solidFill>
                  <a:schemeClr val="tx1"/>
                </a:solidFill>
                <a:latin typeface="Times New Roman" pitchFamily="18" charset="0"/>
              </a:defRPr>
            </a:lvl3pPr>
            <a:lvl4pPr marL="1600200" indent="-228600" eaLnBrk="0" hangingPunct="0">
              <a:tabLst>
                <a:tab pos="285750" algn="l"/>
              </a:tabLst>
              <a:defRPr>
                <a:solidFill>
                  <a:schemeClr val="tx1"/>
                </a:solidFill>
                <a:latin typeface="Times New Roman" pitchFamily="18" charset="0"/>
              </a:defRPr>
            </a:lvl4pPr>
            <a:lvl5pPr marL="2057400" indent="-228600" eaLnBrk="0" hangingPunct="0">
              <a:tabLst>
                <a:tab pos="285750" algn="l"/>
              </a:tabLst>
              <a:defRPr>
                <a:solidFill>
                  <a:schemeClr val="tx1"/>
                </a:solidFill>
                <a:latin typeface="Times New Roman" pitchFamily="18" charset="0"/>
              </a:defRPr>
            </a:lvl5pPr>
            <a:lvl6pPr marL="2514600" indent="-228600" eaLnBrk="0" fontAlgn="base" hangingPunct="0">
              <a:spcBef>
                <a:spcPct val="0"/>
              </a:spcBef>
              <a:spcAft>
                <a:spcPct val="0"/>
              </a:spcAft>
              <a:tabLst>
                <a:tab pos="285750" algn="l"/>
              </a:tabLst>
              <a:defRPr>
                <a:solidFill>
                  <a:schemeClr val="tx1"/>
                </a:solidFill>
                <a:latin typeface="Times New Roman" pitchFamily="18" charset="0"/>
              </a:defRPr>
            </a:lvl6pPr>
            <a:lvl7pPr marL="2971800" indent="-228600" eaLnBrk="0" fontAlgn="base" hangingPunct="0">
              <a:spcBef>
                <a:spcPct val="0"/>
              </a:spcBef>
              <a:spcAft>
                <a:spcPct val="0"/>
              </a:spcAft>
              <a:tabLst>
                <a:tab pos="285750" algn="l"/>
              </a:tabLst>
              <a:defRPr>
                <a:solidFill>
                  <a:schemeClr val="tx1"/>
                </a:solidFill>
                <a:latin typeface="Times New Roman" pitchFamily="18" charset="0"/>
              </a:defRPr>
            </a:lvl7pPr>
            <a:lvl8pPr marL="3429000" indent="-228600" eaLnBrk="0" fontAlgn="base" hangingPunct="0">
              <a:spcBef>
                <a:spcPct val="0"/>
              </a:spcBef>
              <a:spcAft>
                <a:spcPct val="0"/>
              </a:spcAft>
              <a:tabLst>
                <a:tab pos="285750" algn="l"/>
              </a:tabLst>
              <a:defRPr>
                <a:solidFill>
                  <a:schemeClr val="tx1"/>
                </a:solidFill>
                <a:latin typeface="Times New Roman" pitchFamily="18" charset="0"/>
              </a:defRPr>
            </a:lvl8pPr>
            <a:lvl9pPr marL="3886200" indent="-228600" eaLnBrk="0" fontAlgn="base" hangingPunct="0">
              <a:spcBef>
                <a:spcPct val="0"/>
              </a:spcBef>
              <a:spcAft>
                <a:spcPct val="0"/>
              </a:spcAft>
              <a:tabLst>
                <a:tab pos="285750" algn="l"/>
              </a:tabLst>
              <a:defRPr>
                <a:solidFill>
                  <a:schemeClr val="tx1"/>
                </a:solidFill>
                <a:latin typeface="Times New Roman" pitchFamily="18" charset="0"/>
              </a:defRPr>
            </a:lvl9pPr>
          </a:lstStyle>
          <a:p>
            <a:pPr algn="just" eaLnBrk="1" hangingPunct="1">
              <a:lnSpc>
                <a:spcPct val="80000"/>
              </a:lnSpc>
              <a:spcBef>
                <a:spcPct val="50000"/>
              </a:spcBef>
            </a:pPr>
            <a:r>
              <a:rPr lang="fr-FR" sz="2600" b="1" i="1">
                <a:cs typeface="Times New Roman" pitchFamily="18" charset="0"/>
              </a:rPr>
              <a:t>Dans cette optique de connaissance de soi, le bilan de compétences délivre un check-up complet de vos atouts et vos lacunes, vos savoir-faire et vos savoir être tant du point de vue de vos qualités personnelles. A une époque où le travail est devenu un élément vital, l’ensemble de vos compétences apparaît comme un capital santé qu’il convient d’analyser, voire de réviser de temps en temps.</a:t>
            </a:r>
          </a:p>
          <a:p>
            <a:pPr algn="just" eaLnBrk="1" hangingPunct="1">
              <a:lnSpc>
                <a:spcPct val="80000"/>
              </a:lnSpc>
              <a:spcBef>
                <a:spcPct val="50000"/>
              </a:spcBef>
            </a:pPr>
            <a:r>
              <a:rPr lang="fr-FR" sz="2600" b="1" i="1">
                <a:cs typeface="Times New Roman" pitchFamily="18" charset="0"/>
              </a:rPr>
              <a:t>Initialement pratiqué par les entreprises pour mesurer l’employabilité de leurs salariés afin de les affecter aux postes adéquats, le bilan n ’est plus cet outil qui récompense la valeur ou sanctionne l ’incompétence. Il est devenu une occasion de s’écouter , de se comprendre et de s’évaluer afin de devenir acteur de sa vie professionnelle. Dans divers cas, il peut répondre à un besoin précis, débloquer une situation difficile, permettre d’éviter des erreurs d’orientation ou de mener à bien un projet.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D3796F3-0A39-42E6-8C7A-63E9F345D4E4}" type="datetime1">
              <a:rPr lang="fr-FR"/>
              <a:pPr eaLnBrk="1" hangingPunct="1"/>
              <a:t>17/09/2019</a:t>
            </a:fld>
            <a:endParaRPr lang="fr-FR" sz="1400" b="0" i="0"/>
          </a:p>
        </p:txBody>
      </p:sp>
      <p:sp>
        <p:nvSpPr>
          <p:cNvPr id="22937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2938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0293128-0708-4784-B773-32ADAFF583E1}" type="slidenum">
              <a:rPr lang="fr-FR" smtClean="0"/>
              <a:pPr eaLnBrk="1" hangingPunct="1"/>
              <a:t>209</a:t>
            </a:fld>
            <a:endParaRPr lang="fr-FR" smtClean="0"/>
          </a:p>
        </p:txBody>
      </p:sp>
      <p:sp>
        <p:nvSpPr>
          <p:cNvPr id="229381" name="Text Box 2"/>
          <p:cNvSpPr txBox="1">
            <a:spLocks noChangeArrowheads="1"/>
          </p:cNvSpPr>
          <p:nvPr/>
        </p:nvSpPr>
        <p:spPr bwMode="auto">
          <a:xfrm>
            <a:off x="152400" y="292100"/>
            <a:ext cx="88392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90000"/>
              </a:lnSpc>
              <a:spcBef>
                <a:spcPct val="50000"/>
              </a:spcBef>
            </a:pPr>
            <a:r>
              <a:rPr lang="fr-FR" sz="2600" b="1" i="1">
                <a:cs typeface="Times New Roman" pitchFamily="18" charset="0"/>
              </a:rPr>
              <a:t>	En général, le bilan de compétences intervient à un moment charnière d ’une vie professionnelle: lorsque l’on est en poste et que l’on « stagne » dans son entreprise, quand on a l’impression de se retrouver en «  panne de carrière », lorsque l’on n ’arrive pas à décrocher un job ou lorsque l’on nourrit un  rêve sans savoir s ’il est ou non réaliste. Pour entreprendre un bilan de compétences, les bonnes raisons ne manquent pas.</a:t>
            </a:r>
          </a:p>
          <a:p>
            <a:pPr eaLnBrk="1" hangingPunct="1">
              <a:lnSpc>
                <a:spcPct val="90000"/>
              </a:lnSpc>
              <a:spcBef>
                <a:spcPct val="50000"/>
              </a:spcBef>
            </a:pPr>
            <a:r>
              <a:rPr lang="fr-FR" sz="2600" b="1" i="1">
                <a:cs typeface="Times New Roman" pitchFamily="18" charset="0"/>
              </a:rPr>
              <a:t>	Nous en détaillerons six principales pour recadrer son parcours professionnel. Celui qui pousse la porte d ’un cabinet de consultants ou d ’un centre de bilan s’engage dans  une drôle de quête, celle qui lui permettra de trouver un sens à sa vie professionnelle. Demandeur d ’emploi, jeune diplomé,femme au foyer souhaitant reprendre une activité ou salarié désirant changer de métier, les motivations sont diverses. Il existe plus de dix bonnes raisons de vouloir entreprendre un état-des-lieux de ses compétences.</a:t>
            </a: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ABF4BA6-E0F7-4FA4-BF88-79D1BFDF39EE}" type="datetime1">
              <a:rPr lang="fr-FR"/>
              <a:pPr eaLnBrk="1" hangingPunct="1"/>
              <a:t>17/09/2019</a:t>
            </a:fld>
            <a:endParaRPr lang="fr-FR" sz="1400" b="0" i="0"/>
          </a:p>
        </p:txBody>
      </p:sp>
      <p:sp>
        <p:nvSpPr>
          <p:cNvPr id="4198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198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19E5265-1707-4DBF-893D-A99CEFFDDCA7}" type="slidenum">
              <a:rPr lang="fr-FR" smtClean="0"/>
              <a:pPr eaLnBrk="1" hangingPunct="1"/>
              <a:t>21</a:t>
            </a:fld>
            <a:endParaRPr lang="fr-FR" smtClean="0"/>
          </a:p>
        </p:txBody>
      </p:sp>
      <p:sp>
        <p:nvSpPr>
          <p:cNvPr id="41989" name="Text Box 2"/>
          <p:cNvSpPr txBox="1">
            <a:spLocks noChangeArrowheads="1"/>
          </p:cNvSpPr>
          <p:nvPr/>
        </p:nvSpPr>
        <p:spPr bwMode="auto">
          <a:xfrm>
            <a:off x="152400" y="1219200"/>
            <a:ext cx="8763000" cy="4175125"/>
          </a:xfrm>
          <a:prstGeom prst="rect">
            <a:avLst/>
          </a:prstGeom>
          <a:solidFill>
            <a:schemeClr val="hlink"/>
          </a:solidFill>
          <a:ln w="9525">
            <a:solidFill>
              <a:schemeClr val="tx2"/>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endParaRPr lang="fr-FR" sz="4800" b="1" i="1" u="sng">
              <a:solidFill>
                <a:schemeClr val="tx2"/>
              </a:solidFill>
            </a:endParaRPr>
          </a:p>
          <a:p>
            <a:pPr algn="ctr" eaLnBrk="1" hangingPunct="1">
              <a:spcBef>
                <a:spcPct val="50000"/>
              </a:spcBef>
            </a:pPr>
            <a:r>
              <a:rPr lang="fr-FR" sz="4800" b="1" i="1" u="sng"/>
              <a:t>A- Le Processus de Sélection et de Recrutement</a:t>
            </a:r>
          </a:p>
          <a:p>
            <a:pPr algn="ctr" eaLnBrk="1" hangingPunct="1">
              <a:spcBef>
                <a:spcPct val="50000"/>
              </a:spcBef>
            </a:pPr>
            <a:endParaRPr lang="fr-FR" sz="4800" b="1" i="1" u="sng">
              <a:solidFill>
                <a:schemeClr val="tx2"/>
              </a:solidFill>
            </a:endParaRPr>
          </a:p>
          <a:p>
            <a:pPr eaLnBrk="1" hangingPunct="1">
              <a:spcBef>
                <a:spcPct val="50000"/>
              </a:spcBef>
            </a:pPr>
            <a:endParaRPr lang="fr-F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83C644B-1FE9-456A-84C3-B20F9065D366}" type="datetime1">
              <a:rPr lang="fr-FR"/>
              <a:pPr eaLnBrk="1" hangingPunct="1"/>
              <a:t>17/09/2019</a:t>
            </a:fld>
            <a:endParaRPr lang="fr-FR" sz="1400" b="0" i="0"/>
          </a:p>
        </p:txBody>
      </p:sp>
      <p:sp>
        <p:nvSpPr>
          <p:cNvPr id="6148"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14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D3438DE-73BA-479A-A0C5-14819B6C8B72}" type="slidenum">
              <a:rPr lang="fr-FR" smtClean="0"/>
              <a:pPr eaLnBrk="1" hangingPunct="1"/>
              <a:t>210</a:t>
            </a:fld>
            <a:endParaRPr lang="fr-FR" smtClean="0"/>
          </a:p>
        </p:txBody>
      </p:sp>
      <p:graphicFrame>
        <p:nvGraphicFramePr>
          <p:cNvPr id="6146" name="Object 0"/>
          <p:cNvGraphicFramePr>
            <a:graphicFrameLocks noChangeAspect="1"/>
          </p:cNvGraphicFramePr>
          <p:nvPr/>
        </p:nvGraphicFramePr>
        <p:xfrm>
          <a:off x="228600" y="392113"/>
          <a:ext cx="8686800" cy="5616575"/>
        </p:xfrm>
        <a:graphic>
          <a:graphicData uri="http://schemas.openxmlformats.org/presentationml/2006/ole">
            <mc:AlternateContent xmlns:mc="http://schemas.openxmlformats.org/markup-compatibility/2006">
              <mc:Choice xmlns:v="urn:schemas-microsoft-com:vml" Requires="v">
                <p:oleObj spid="_x0000_s6151" name="Feuille de calcul" r:id="rId3" imgW="5724763" imgH="7648813" progId="Excel.Sheet.8">
                  <p:embed/>
                </p:oleObj>
              </mc:Choice>
              <mc:Fallback>
                <p:oleObj name="Feuille de calcul" r:id="rId3" imgW="5724763" imgH="7648813"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2113"/>
                        <a:ext cx="86868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3"/>
          <p:cNvSpPr txBox="1">
            <a:spLocks noChangeArrowheads="1"/>
          </p:cNvSpPr>
          <p:nvPr/>
        </p:nvSpPr>
        <p:spPr bwMode="auto">
          <a:xfrm>
            <a:off x="762000" y="166688"/>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400" b="1" u="sng"/>
              <a:t>BILAN DE COMPETENCES</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BC055D2-F63B-48D6-9C20-F95B2B689C7A}" type="datetime1">
              <a:rPr lang="fr-FR"/>
              <a:pPr eaLnBrk="1" hangingPunct="1"/>
              <a:t>17/09/2019</a:t>
            </a:fld>
            <a:endParaRPr lang="fr-FR" sz="1400" b="0" i="0"/>
          </a:p>
        </p:txBody>
      </p:sp>
      <p:sp>
        <p:nvSpPr>
          <p:cNvPr id="23040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040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95A3E70-7EB3-4532-8678-FD932D100E0C}" type="slidenum">
              <a:rPr lang="fr-FR" smtClean="0"/>
              <a:pPr eaLnBrk="1" hangingPunct="1"/>
              <a:t>211</a:t>
            </a:fld>
            <a:endParaRPr lang="fr-FR" smtClean="0"/>
          </a:p>
        </p:txBody>
      </p:sp>
      <p:sp>
        <p:nvSpPr>
          <p:cNvPr id="230405" name="Text Box 2"/>
          <p:cNvSpPr txBox="1">
            <a:spLocks noChangeArrowheads="1"/>
          </p:cNvSpPr>
          <p:nvPr/>
        </p:nvSpPr>
        <p:spPr bwMode="auto">
          <a:xfrm>
            <a:off x="152400" y="1524000"/>
            <a:ext cx="8839200" cy="3341688"/>
          </a:xfrm>
          <a:prstGeom prst="rect">
            <a:avLst/>
          </a:prstGeom>
          <a:solidFill>
            <a:srgbClr val="FFFF66"/>
          </a:solidFill>
          <a:ln w="952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    </a:t>
            </a:r>
          </a:p>
          <a:p>
            <a:pPr eaLnBrk="1" hangingPunct="1">
              <a:spcBef>
                <a:spcPct val="50000"/>
              </a:spcBef>
            </a:pPr>
            <a:r>
              <a:rPr lang="fr-FR" sz="4000" b="1" i="1" u="sng"/>
              <a:t>V- LA COMMUNICATION  INTERNE</a:t>
            </a:r>
          </a:p>
          <a:p>
            <a:pPr eaLnBrk="1" hangingPunct="1">
              <a:lnSpc>
                <a:spcPct val="10000"/>
              </a:lnSpc>
              <a:spcBef>
                <a:spcPct val="50000"/>
              </a:spcBef>
            </a:pPr>
            <a:r>
              <a:rPr lang="fr-FR" sz="3200" b="1" i="1"/>
              <a:t>      </a:t>
            </a:r>
          </a:p>
          <a:p>
            <a:pPr eaLnBrk="1" hangingPunct="1">
              <a:lnSpc>
                <a:spcPct val="70000"/>
              </a:lnSpc>
              <a:spcBef>
                <a:spcPct val="50000"/>
              </a:spcBef>
            </a:pPr>
            <a:r>
              <a:rPr lang="fr-FR" sz="3200" b="1" i="1"/>
              <a:t>	Diagnostic, élaboration et exécution</a:t>
            </a:r>
          </a:p>
          <a:p>
            <a:pPr eaLnBrk="1" hangingPunct="1">
              <a:lnSpc>
                <a:spcPct val="70000"/>
              </a:lnSpc>
              <a:spcBef>
                <a:spcPct val="50000"/>
              </a:spcBef>
            </a:pPr>
            <a:r>
              <a:rPr lang="fr-FR" sz="3200" b="1" i="1"/>
              <a:t>                d’un plan de communication</a:t>
            </a:r>
            <a:r>
              <a:rPr lang="fr-FR" sz="3200" b="1" i="1" u="sng"/>
              <a:t> </a:t>
            </a:r>
          </a:p>
          <a:p>
            <a:pPr eaLnBrk="1" hangingPunct="1">
              <a:lnSpc>
                <a:spcPct val="70000"/>
              </a:lnSpc>
              <a:spcBef>
                <a:spcPct val="50000"/>
              </a:spcBef>
            </a:pPr>
            <a:endParaRPr lang="fr-FR" sz="3200" b="1" i="1" u="sng"/>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55181B8-BD32-416F-BC10-7C97633FDCAB}" type="datetime1">
              <a:rPr lang="fr-FR"/>
              <a:pPr eaLnBrk="1" hangingPunct="1"/>
              <a:t>17/09/2019</a:t>
            </a:fld>
            <a:endParaRPr lang="fr-FR" sz="1400" b="0" i="0"/>
          </a:p>
        </p:txBody>
      </p:sp>
      <p:sp>
        <p:nvSpPr>
          <p:cNvPr id="23142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142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0008EFA-378A-4165-88E0-CB8FBE8E05DA}" type="slidenum">
              <a:rPr lang="fr-FR" smtClean="0"/>
              <a:pPr eaLnBrk="1" hangingPunct="1"/>
              <a:t>212</a:t>
            </a:fld>
            <a:endParaRPr lang="fr-FR" smtClean="0"/>
          </a:p>
        </p:txBody>
      </p:sp>
      <p:sp>
        <p:nvSpPr>
          <p:cNvPr id="231429" name="Text Box 2"/>
          <p:cNvSpPr txBox="1">
            <a:spLocks noChangeArrowheads="1"/>
          </p:cNvSpPr>
          <p:nvPr/>
        </p:nvSpPr>
        <p:spPr bwMode="auto">
          <a:xfrm>
            <a:off x="76200" y="584200"/>
            <a:ext cx="891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4000" b="1" i="1" u="sng"/>
              <a:t>PLAN</a:t>
            </a:r>
          </a:p>
          <a:p>
            <a:pPr eaLnBrk="1" hangingPunct="1">
              <a:lnSpc>
                <a:spcPct val="0"/>
              </a:lnSpc>
              <a:spcBef>
                <a:spcPct val="50000"/>
              </a:spcBef>
            </a:pPr>
            <a:endParaRPr lang="fr-FR" sz="2400" b="1" i="1" u="sng"/>
          </a:p>
          <a:p>
            <a:pPr eaLnBrk="1" hangingPunct="1">
              <a:lnSpc>
                <a:spcPct val="0"/>
              </a:lnSpc>
              <a:spcBef>
                <a:spcPct val="50000"/>
              </a:spcBef>
            </a:pPr>
            <a:endParaRPr lang="fr-FR" sz="2400" b="1" i="1" u="sng"/>
          </a:p>
          <a:p>
            <a:pPr eaLnBrk="1" hangingPunct="1">
              <a:spcBef>
                <a:spcPct val="50000"/>
              </a:spcBef>
            </a:pPr>
            <a:r>
              <a:rPr lang="fr-FR" sz="2600" b="1" i="1"/>
              <a:t> </a:t>
            </a:r>
          </a:p>
          <a:p>
            <a:pPr eaLnBrk="1" hangingPunct="1">
              <a:spcBef>
                <a:spcPct val="50000"/>
              </a:spcBef>
            </a:pPr>
            <a:r>
              <a:rPr lang="fr-FR" sz="2600" b="1" i="1"/>
              <a:t>I  - </a:t>
            </a:r>
            <a:r>
              <a:rPr lang="fr-FR" sz="2400" b="1" i="1"/>
              <a:t>LES FLUX ET SUPPORTS DE LA COMMUNICATION</a:t>
            </a:r>
          </a:p>
          <a:p>
            <a:pPr eaLnBrk="1" hangingPunct="1">
              <a:spcBef>
                <a:spcPct val="50000"/>
              </a:spcBef>
            </a:pPr>
            <a:endParaRPr lang="fr-FR" sz="2400" b="1" i="1"/>
          </a:p>
          <a:p>
            <a:pPr eaLnBrk="1" hangingPunct="1">
              <a:spcBef>
                <a:spcPct val="50000"/>
              </a:spcBef>
            </a:pPr>
            <a:r>
              <a:rPr lang="fr-FR" sz="2400" b="1" i="1"/>
              <a:t>II  - LES POLITIQUES  DE  COMMUNICATION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DB7505A-6917-452D-A66D-909F1B7053A0}" type="datetime1">
              <a:rPr lang="fr-FR"/>
              <a:pPr eaLnBrk="1" hangingPunct="1"/>
              <a:t>17/09/2019</a:t>
            </a:fld>
            <a:endParaRPr lang="fr-FR" sz="1400" b="0" i="0"/>
          </a:p>
        </p:txBody>
      </p:sp>
      <p:sp>
        <p:nvSpPr>
          <p:cNvPr id="23245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245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B81E652-7BE3-4BDC-BEEA-30743845A46E}" type="slidenum">
              <a:rPr lang="fr-FR" smtClean="0"/>
              <a:pPr eaLnBrk="1" hangingPunct="1"/>
              <a:t>213</a:t>
            </a:fld>
            <a:endParaRPr lang="fr-FR" smtClean="0"/>
          </a:p>
        </p:txBody>
      </p:sp>
      <p:sp>
        <p:nvSpPr>
          <p:cNvPr id="232453" name="Text Box 2"/>
          <p:cNvSpPr txBox="1">
            <a:spLocks noChangeArrowheads="1"/>
          </p:cNvSpPr>
          <p:nvPr/>
        </p:nvSpPr>
        <p:spPr bwMode="auto">
          <a:xfrm>
            <a:off x="228600" y="938213"/>
            <a:ext cx="86106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5000"/>
              </a:lnSpc>
              <a:spcBef>
                <a:spcPct val="50000"/>
              </a:spcBef>
            </a:pPr>
            <a:endParaRPr kumimoji="1" lang="fr-FR" sz="2800"/>
          </a:p>
          <a:p>
            <a:pPr eaLnBrk="1" hangingPunct="1"/>
            <a:r>
              <a:rPr lang="fr-FR" sz="2800" b="1" i="1" u="sng"/>
              <a:t>Introduction</a:t>
            </a:r>
            <a:r>
              <a:rPr lang="fr-FR" sz="2800"/>
              <a:t>:</a:t>
            </a:r>
          </a:p>
          <a:p>
            <a:pPr eaLnBrk="1" hangingPunct="1">
              <a:lnSpc>
                <a:spcPct val="90000"/>
              </a:lnSpc>
            </a:pPr>
            <a:r>
              <a:rPr lang="fr-FR" sz="2800"/>
              <a:t>		</a:t>
            </a:r>
            <a:endParaRPr lang="fr-FR" sz="2000"/>
          </a:p>
          <a:p>
            <a:pPr eaLnBrk="1" hangingPunct="1">
              <a:lnSpc>
                <a:spcPct val="140000"/>
              </a:lnSpc>
            </a:pPr>
            <a:r>
              <a:rPr lang="fr-FR" sz="2000"/>
              <a:t>	</a:t>
            </a:r>
            <a:r>
              <a:rPr lang="fr-FR" sz="2400" b="1" i="1"/>
              <a:t>La communication interne ou externe  d’une entreprise, se matérialise par la maîtrise de l ’ensemble des flux d’information internes  et externes, ainsi que des supports, matériels et immatériels qui véhiculent l’information au sein de l ’entreprise.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8643FD4-B6F7-47C4-A79C-BEDCEA4A8E1C}" type="datetime1">
              <a:rPr lang="fr-FR"/>
              <a:pPr eaLnBrk="1" hangingPunct="1"/>
              <a:t>17/09/2019</a:t>
            </a:fld>
            <a:endParaRPr lang="fr-FR" sz="1400" b="0" i="0"/>
          </a:p>
        </p:txBody>
      </p:sp>
      <p:sp>
        <p:nvSpPr>
          <p:cNvPr id="23347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347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A8295CE-6055-48BE-9780-8DE86F22A128}" type="slidenum">
              <a:rPr lang="fr-FR" smtClean="0"/>
              <a:pPr eaLnBrk="1" hangingPunct="1"/>
              <a:t>214</a:t>
            </a:fld>
            <a:endParaRPr lang="fr-FR" smtClean="0"/>
          </a:p>
        </p:txBody>
      </p:sp>
      <p:sp>
        <p:nvSpPr>
          <p:cNvPr id="395266" name="Rectangle 2"/>
          <p:cNvSpPr>
            <a:spLocks noChangeArrowheads="1"/>
          </p:cNvSpPr>
          <p:nvPr>
            <p:ph type="body" idx="1"/>
          </p:nvPr>
        </p:nvSpPr>
        <p:spPr bwMode="auto">
          <a:xfrm>
            <a:off x="152400" y="152400"/>
            <a:ext cx="88392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endParaRPr lang="fr-FR" sz="2800" b="1" i="1" smtClean="0"/>
          </a:p>
          <a:p>
            <a:pPr algn="ctr" eaLnBrk="1" hangingPunct="1">
              <a:lnSpc>
                <a:spcPct val="90000"/>
              </a:lnSpc>
              <a:buFontTx/>
              <a:buNone/>
            </a:pPr>
            <a:r>
              <a:rPr lang="fr-FR" sz="2800" b="1" i="1" smtClean="0"/>
              <a:t>I-</a:t>
            </a:r>
            <a:r>
              <a:rPr lang="fr-FR" sz="2800" b="1" i="1" u="sng" smtClean="0"/>
              <a:t>LES FLUX ET SUPPORTS DE LA COMMUNICATION </a:t>
            </a:r>
            <a:endParaRPr lang="fr-FR" sz="2800" u="sng" smtClean="0"/>
          </a:p>
          <a:p>
            <a:pPr algn="ctr" eaLnBrk="1" hangingPunct="1">
              <a:lnSpc>
                <a:spcPct val="5000"/>
              </a:lnSpc>
              <a:buFontTx/>
              <a:buNone/>
            </a:pPr>
            <a:r>
              <a:rPr lang="fr-FR" sz="2800" i="1" smtClean="0"/>
              <a:t>			</a:t>
            </a:r>
            <a:r>
              <a:rPr lang="fr-FR" i="1" smtClean="0"/>
              <a:t>   </a:t>
            </a:r>
          </a:p>
          <a:p>
            <a:pPr algn="just" eaLnBrk="1" hangingPunct="1">
              <a:lnSpc>
                <a:spcPct val="60000"/>
              </a:lnSpc>
              <a:buFontTx/>
              <a:buNone/>
            </a:pPr>
            <a:r>
              <a:rPr lang="fr-FR" i="1" smtClean="0"/>
              <a:t>     </a:t>
            </a:r>
            <a:endParaRPr lang="fr-FR" sz="2400" b="1" i="1" smtClean="0"/>
          </a:p>
          <a:p>
            <a:pPr algn="just" eaLnBrk="1" hangingPunct="1">
              <a:lnSpc>
                <a:spcPct val="90000"/>
              </a:lnSpc>
              <a:buFontTx/>
              <a:buNone/>
            </a:pPr>
            <a:r>
              <a:rPr lang="fr-FR" sz="2800" b="1" i="1" u="sng" smtClean="0"/>
              <a:t>1-Le défi majeur</a:t>
            </a:r>
            <a:r>
              <a:rPr lang="fr-FR" sz="2800" smtClean="0"/>
              <a:t> : </a:t>
            </a:r>
          </a:p>
          <a:p>
            <a:pPr algn="just" eaLnBrk="1" hangingPunct="1">
              <a:lnSpc>
                <a:spcPct val="90000"/>
              </a:lnSpc>
              <a:buFontTx/>
              <a:buNone/>
            </a:pPr>
            <a:r>
              <a:rPr lang="fr-FR" sz="2800" smtClean="0"/>
              <a:t>		 </a:t>
            </a:r>
          </a:p>
          <a:p>
            <a:pPr algn="just" eaLnBrk="1" hangingPunct="1">
              <a:lnSpc>
                <a:spcPct val="90000"/>
              </a:lnSpc>
              <a:buFontTx/>
              <a:buNone/>
            </a:pPr>
            <a:r>
              <a:rPr lang="fr-FR" sz="2800" smtClean="0"/>
              <a:t>		S</a:t>
            </a:r>
            <a:r>
              <a:rPr lang="fr-FR" sz="2400" b="1" i="1" smtClean="0"/>
              <a:t>i la communication externe peut être rattachée au département Marketing ou directement à la DG ou même confiée à des spécialistes de la communication (agences,cabinets..),</a:t>
            </a:r>
            <a:r>
              <a:rPr lang="fr-FR" sz="2800" smtClean="0"/>
              <a:t> </a:t>
            </a:r>
            <a:r>
              <a:rPr lang="fr-FR" sz="2400" b="1" i="1" smtClean="0"/>
              <a:t>le défi majeur reste celui d’implanter une véritable culture de communication interne.</a:t>
            </a:r>
          </a:p>
          <a:p>
            <a:pPr algn="just" eaLnBrk="1" hangingPunct="1">
              <a:lnSpc>
                <a:spcPct val="90000"/>
              </a:lnSpc>
              <a:buFontTx/>
              <a:buNone/>
            </a:pPr>
            <a:r>
              <a:rPr lang="fr-FR" sz="2400" b="1" i="1" smtClean="0"/>
              <a:t>		Plusieurs auteurs et analystes sont d ’accord pour dire que le coût des dysfonctionnements dus à la communication aggravent la structure de charge et par conséquent augmentent le prix de revient.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5266">
                                            <p:txEl>
                                              <p:pRg st="1" end="1"/>
                                            </p:txEl>
                                          </p:spTgt>
                                        </p:tgtEl>
                                        <p:attrNameLst>
                                          <p:attrName>style.visibility</p:attrName>
                                        </p:attrNameLst>
                                      </p:cBhvr>
                                      <p:to>
                                        <p:strVal val="visible"/>
                                      </p:to>
                                    </p:set>
                                    <p:anim calcmode="lin" valueType="num">
                                      <p:cBhvr additive="base">
                                        <p:cTn id="7" dur="500" fill="hold"/>
                                        <p:tgtEl>
                                          <p:spTgt spid="39526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52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5266">
                                            <p:txEl>
                                              <p:pRg st="2" end="2"/>
                                            </p:txEl>
                                          </p:spTgt>
                                        </p:tgtEl>
                                        <p:attrNameLst>
                                          <p:attrName>style.visibility</p:attrName>
                                        </p:attrNameLst>
                                      </p:cBhvr>
                                      <p:to>
                                        <p:strVal val="visible"/>
                                      </p:to>
                                    </p:set>
                                    <p:anim calcmode="lin" valueType="num">
                                      <p:cBhvr additive="base">
                                        <p:cTn id="13" dur="500" fill="hold"/>
                                        <p:tgtEl>
                                          <p:spTgt spid="39526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52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5266">
                                            <p:txEl>
                                              <p:pRg st="3" end="3"/>
                                            </p:txEl>
                                          </p:spTgt>
                                        </p:tgtEl>
                                        <p:attrNameLst>
                                          <p:attrName>style.visibility</p:attrName>
                                        </p:attrNameLst>
                                      </p:cBhvr>
                                      <p:to>
                                        <p:strVal val="visible"/>
                                      </p:to>
                                    </p:set>
                                    <p:anim calcmode="lin" valueType="num">
                                      <p:cBhvr additive="base">
                                        <p:cTn id="19" dur="500" fill="hold"/>
                                        <p:tgtEl>
                                          <p:spTgt spid="39526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52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5266">
                                            <p:txEl>
                                              <p:pRg st="4" end="4"/>
                                            </p:txEl>
                                          </p:spTgt>
                                        </p:tgtEl>
                                        <p:attrNameLst>
                                          <p:attrName>style.visibility</p:attrName>
                                        </p:attrNameLst>
                                      </p:cBhvr>
                                      <p:to>
                                        <p:strVal val="visible"/>
                                      </p:to>
                                    </p:set>
                                    <p:anim calcmode="lin" valueType="num">
                                      <p:cBhvr additive="base">
                                        <p:cTn id="25" dur="500" fill="hold"/>
                                        <p:tgtEl>
                                          <p:spTgt spid="39526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526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95266">
                                            <p:txEl>
                                              <p:pRg st="5" end="5"/>
                                            </p:txEl>
                                          </p:spTgt>
                                        </p:tgtEl>
                                        <p:attrNameLst>
                                          <p:attrName>style.visibility</p:attrName>
                                        </p:attrNameLst>
                                      </p:cBhvr>
                                      <p:to>
                                        <p:strVal val="visible"/>
                                      </p:to>
                                    </p:set>
                                    <p:anim calcmode="lin" valueType="num">
                                      <p:cBhvr additive="base">
                                        <p:cTn id="31" dur="500" fill="hold"/>
                                        <p:tgtEl>
                                          <p:spTgt spid="39526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526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5266">
                                            <p:txEl>
                                              <p:pRg st="6" end="6"/>
                                            </p:txEl>
                                          </p:spTgt>
                                        </p:tgtEl>
                                        <p:attrNameLst>
                                          <p:attrName>style.visibility</p:attrName>
                                        </p:attrNameLst>
                                      </p:cBhvr>
                                      <p:to>
                                        <p:strVal val="visible"/>
                                      </p:to>
                                    </p:set>
                                    <p:anim calcmode="lin" valueType="num">
                                      <p:cBhvr additive="base">
                                        <p:cTn id="37" dur="500" fill="hold"/>
                                        <p:tgtEl>
                                          <p:spTgt spid="395266">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9526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95266">
                                            <p:txEl>
                                              <p:pRg st="7" end="7"/>
                                            </p:txEl>
                                          </p:spTgt>
                                        </p:tgtEl>
                                        <p:attrNameLst>
                                          <p:attrName>style.visibility</p:attrName>
                                        </p:attrNameLst>
                                      </p:cBhvr>
                                      <p:to>
                                        <p:strVal val="visible"/>
                                      </p:to>
                                    </p:set>
                                    <p:anim calcmode="lin" valueType="num">
                                      <p:cBhvr additive="base">
                                        <p:cTn id="43" dur="500" fill="hold"/>
                                        <p:tgtEl>
                                          <p:spTgt spid="395266">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526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build="p"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784105F-5160-4D18-AA3E-5B5BE490315F}" type="datetime1">
              <a:rPr lang="fr-FR"/>
              <a:pPr eaLnBrk="1" hangingPunct="1"/>
              <a:t>17/09/2019</a:t>
            </a:fld>
            <a:endParaRPr lang="fr-FR" sz="1400" b="0" i="0"/>
          </a:p>
        </p:txBody>
      </p:sp>
      <p:sp>
        <p:nvSpPr>
          <p:cNvPr id="23449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450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D6CBFC1-ED92-4F4B-B5FB-A9A0C029213F}" type="slidenum">
              <a:rPr lang="fr-FR" smtClean="0"/>
              <a:pPr eaLnBrk="1" hangingPunct="1"/>
              <a:t>215</a:t>
            </a:fld>
            <a:endParaRPr lang="fr-FR" smtClean="0"/>
          </a:p>
        </p:txBody>
      </p:sp>
      <p:sp>
        <p:nvSpPr>
          <p:cNvPr id="396290" name="Rectangle 2"/>
          <p:cNvSpPr>
            <a:spLocks noChangeArrowheads="1"/>
          </p:cNvSpPr>
          <p:nvPr>
            <p:ph type="body" idx="1"/>
          </p:nvPr>
        </p:nvSpPr>
        <p:spPr bwMode="auto">
          <a:xfrm>
            <a:off x="76200" y="228600"/>
            <a:ext cx="90678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r>
              <a:rPr lang="fr-FR" smtClean="0"/>
              <a:t>		</a:t>
            </a:r>
            <a:r>
              <a:rPr lang="fr-FR" b="1" smtClean="0"/>
              <a:t>2-</a:t>
            </a:r>
            <a:r>
              <a:rPr lang="fr-FR" b="1" i="1" u="sng" smtClean="0"/>
              <a:t>Les Flux de Communication</a:t>
            </a:r>
          </a:p>
          <a:p>
            <a:pPr eaLnBrk="1" hangingPunct="1">
              <a:lnSpc>
                <a:spcPct val="40000"/>
              </a:lnSpc>
              <a:buFontTx/>
              <a:buNone/>
            </a:pPr>
            <a:endParaRPr lang="fr-FR" b="1" smtClean="0"/>
          </a:p>
          <a:p>
            <a:pPr eaLnBrk="1" hangingPunct="1">
              <a:lnSpc>
                <a:spcPct val="20000"/>
              </a:lnSpc>
              <a:buFontTx/>
              <a:buNone/>
            </a:pPr>
            <a:r>
              <a:rPr lang="fr-FR" sz="2800" smtClean="0"/>
              <a:t>	      		</a:t>
            </a:r>
          </a:p>
          <a:p>
            <a:pPr eaLnBrk="1" hangingPunct="1">
              <a:lnSpc>
                <a:spcPct val="90000"/>
              </a:lnSpc>
              <a:buFontTx/>
              <a:buNone/>
            </a:pPr>
            <a:r>
              <a:rPr lang="fr-FR" sz="2800" smtClean="0"/>
              <a:t>	</a:t>
            </a:r>
            <a:r>
              <a:rPr lang="fr-FR" sz="2800" b="1" i="1" smtClean="0"/>
              <a:t>* </a:t>
            </a:r>
            <a:r>
              <a:rPr lang="fr-FR" sz="2800" b="1" i="1" u="sng" smtClean="0"/>
              <a:t>Formels</a:t>
            </a:r>
            <a:r>
              <a:rPr lang="fr-FR" sz="2800" b="1" i="1" smtClean="0"/>
              <a:t> :</a:t>
            </a:r>
            <a:r>
              <a:rPr lang="fr-FR" sz="2800" smtClean="0"/>
              <a:t>      </a:t>
            </a:r>
            <a:r>
              <a:rPr lang="fr-FR" sz="2800" b="1" i="1" smtClean="0">
                <a:solidFill>
                  <a:schemeClr val="tx2"/>
                </a:solidFill>
              </a:rPr>
              <a:t>matériels ou immatériels</a:t>
            </a:r>
            <a:r>
              <a:rPr lang="fr-FR" sz="2800" smtClean="0"/>
              <a:t> </a:t>
            </a:r>
          </a:p>
          <a:p>
            <a:pPr eaLnBrk="1" hangingPunct="1">
              <a:lnSpc>
                <a:spcPct val="10000"/>
              </a:lnSpc>
              <a:buFontTx/>
              <a:buNone/>
            </a:pPr>
            <a:endParaRPr lang="fr-FR" sz="2800" smtClean="0"/>
          </a:p>
          <a:p>
            <a:pPr eaLnBrk="1" hangingPunct="1">
              <a:lnSpc>
                <a:spcPct val="90000"/>
              </a:lnSpc>
              <a:buFontTx/>
              <a:buNone/>
            </a:pPr>
            <a:r>
              <a:rPr lang="fr-FR" sz="2800" smtClean="0"/>
              <a:t>		</a:t>
            </a:r>
            <a:r>
              <a:rPr lang="fr-FR" sz="2400" b="1" i="1" smtClean="0">
                <a:solidFill>
                  <a:srgbClr val="003399"/>
                </a:solidFill>
              </a:rPr>
              <a:t>Internes     : </a:t>
            </a:r>
            <a:r>
              <a:rPr lang="fr-FR" sz="2400" b="1" i="1" smtClean="0">
                <a:solidFill>
                  <a:schemeClr val="tx2"/>
                </a:solidFill>
              </a:rPr>
              <a:t>Circulation des flux au sein de l ’entreprise</a:t>
            </a:r>
            <a:r>
              <a:rPr lang="fr-FR" sz="2400" b="1" i="1" smtClean="0">
                <a:solidFill>
                  <a:srgbClr val="003399"/>
                </a:solidFill>
              </a:rPr>
              <a:t>  </a:t>
            </a:r>
          </a:p>
          <a:p>
            <a:pPr eaLnBrk="1" hangingPunct="1">
              <a:lnSpc>
                <a:spcPct val="90000"/>
              </a:lnSpc>
              <a:buFontTx/>
              <a:buNone/>
            </a:pPr>
            <a:r>
              <a:rPr lang="fr-FR" sz="2400" b="1" i="1" smtClean="0">
                <a:solidFill>
                  <a:srgbClr val="003399"/>
                </a:solidFill>
              </a:rPr>
              <a:t>		Externes    : </a:t>
            </a:r>
            <a:r>
              <a:rPr lang="fr-FR" sz="2400" b="1" i="1" smtClean="0">
                <a:solidFill>
                  <a:schemeClr val="tx2"/>
                </a:solidFill>
              </a:rPr>
              <a:t>Échange de flux avec l ’environnement externe</a:t>
            </a:r>
            <a:r>
              <a:rPr lang="fr-FR" sz="2400" b="1" i="1" smtClean="0">
                <a:solidFill>
                  <a:srgbClr val="003399"/>
                </a:solidFill>
              </a:rPr>
              <a:t>       	Descendants: </a:t>
            </a:r>
            <a:r>
              <a:rPr lang="fr-FR" sz="2400" b="1" i="1" smtClean="0">
                <a:solidFill>
                  <a:schemeClr val="tx2"/>
                </a:solidFill>
              </a:rPr>
              <a:t>Flux venant du sommet </a:t>
            </a:r>
            <a:r>
              <a:rPr lang="fr-FR" sz="2000" b="1" i="1" smtClean="0">
                <a:solidFill>
                  <a:schemeClr val="tx2"/>
                </a:solidFill>
              </a:rPr>
              <a:t>( orientations,... )</a:t>
            </a:r>
            <a:endParaRPr lang="fr-FR" sz="2400" b="1" i="1" smtClean="0">
              <a:solidFill>
                <a:srgbClr val="003399"/>
              </a:solidFill>
            </a:endParaRPr>
          </a:p>
          <a:p>
            <a:pPr eaLnBrk="1" hangingPunct="1">
              <a:lnSpc>
                <a:spcPct val="90000"/>
              </a:lnSpc>
              <a:buFontTx/>
              <a:buNone/>
            </a:pPr>
            <a:r>
              <a:rPr lang="fr-FR" sz="2400" b="1" i="1" smtClean="0">
                <a:solidFill>
                  <a:srgbClr val="003399"/>
                </a:solidFill>
              </a:rPr>
              <a:t>		Ascendants : </a:t>
            </a:r>
            <a:r>
              <a:rPr lang="fr-FR" sz="2400" b="1" i="1" smtClean="0">
                <a:solidFill>
                  <a:schemeClr val="tx2"/>
                </a:solidFill>
              </a:rPr>
              <a:t>Flux émanant de la base </a:t>
            </a:r>
            <a:r>
              <a:rPr lang="fr-FR" sz="2000" b="1" i="1" smtClean="0">
                <a:solidFill>
                  <a:schemeClr val="tx2"/>
                </a:solidFill>
              </a:rPr>
              <a:t>(revendications, proposition)</a:t>
            </a:r>
            <a:r>
              <a:rPr lang="fr-FR" sz="2400" b="1" i="1" smtClean="0">
                <a:solidFill>
                  <a:srgbClr val="003399"/>
                </a:solidFill>
              </a:rPr>
              <a:t>	Latéraux     : </a:t>
            </a:r>
            <a:r>
              <a:rPr lang="fr-FR" sz="2400" b="1" i="1" smtClean="0">
                <a:solidFill>
                  <a:schemeClr val="tx2"/>
                </a:solidFill>
              </a:rPr>
              <a:t>Flux horizontaux au sein de la même direction</a:t>
            </a:r>
          </a:p>
          <a:p>
            <a:pPr eaLnBrk="1" hangingPunct="1">
              <a:lnSpc>
                <a:spcPct val="90000"/>
              </a:lnSpc>
              <a:buFontTx/>
              <a:buNone/>
            </a:pPr>
            <a:r>
              <a:rPr lang="fr-FR" sz="2400" b="1" i="1" smtClean="0">
                <a:solidFill>
                  <a:srgbClr val="003399"/>
                </a:solidFill>
              </a:rPr>
              <a:t>		Transversaux : </a:t>
            </a:r>
            <a:r>
              <a:rPr lang="fr-FR" sz="2400" b="1" i="1" smtClean="0">
                <a:solidFill>
                  <a:schemeClr val="tx2"/>
                </a:solidFill>
              </a:rPr>
              <a:t>Flux transverses entre différents directions</a:t>
            </a:r>
          </a:p>
          <a:p>
            <a:pPr eaLnBrk="1" hangingPunct="1">
              <a:lnSpc>
                <a:spcPct val="90000"/>
              </a:lnSpc>
              <a:buFontTx/>
              <a:buNone/>
            </a:pPr>
            <a:endParaRPr lang="fr-FR" sz="2400" b="1" i="1" smtClean="0">
              <a:solidFill>
                <a:schemeClr val="tx2"/>
              </a:solidFill>
            </a:endParaRPr>
          </a:p>
          <a:p>
            <a:pPr eaLnBrk="1" hangingPunct="1">
              <a:lnSpc>
                <a:spcPct val="90000"/>
              </a:lnSpc>
              <a:buFontTx/>
              <a:buNone/>
            </a:pPr>
            <a:r>
              <a:rPr lang="fr-FR" sz="2400" b="1" i="1" smtClean="0">
                <a:solidFill>
                  <a:schemeClr val="tx2"/>
                </a:solidFill>
              </a:rPr>
              <a:t>	 </a:t>
            </a:r>
            <a:r>
              <a:rPr lang="fr-FR" sz="2800" b="1" i="1" smtClean="0"/>
              <a:t>* </a:t>
            </a:r>
            <a:r>
              <a:rPr lang="fr-FR" sz="2800" b="1" i="1" u="sng" smtClean="0"/>
              <a:t>Informels :</a:t>
            </a:r>
            <a:r>
              <a:rPr lang="fr-FR" sz="2400" b="1" i="1" smtClean="0">
                <a:solidFill>
                  <a:schemeClr val="tx2"/>
                </a:solidFill>
              </a:rPr>
              <a:t> </a:t>
            </a:r>
          </a:p>
          <a:p>
            <a:pPr eaLnBrk="1" hangingPunct="1">
              <a:lnSpc>
                <a:spcPct val="20000"/>
              </a:lnSpc>
              <a:buFontTx/>
              <a:buNone/>
            </a:pPr>
            <a:r>
              <a:rPr lang="fr-FR" sz="2400" b="1" i="1" smtClean="0">
                <a:solidFill>
                  <a:schemeClr val="tx2"/>
                </a:solidFill>
              </a:rPr>
              <a:t> </a:t>
            </a:r>
          </a:p>
          <a:p>
            <a:pPr eaLnBrk="1" hangingPunct="1">
              <a:lnSpc>
                <a:spcPct val="90000"/>
              </a:lnSpc>
              <a:buFontTx/>
              <a:buNone/>
            </a:pPr>
            <a:r>
              <a:rPr lang="fr-FR" sz="2400" b="1" i="1" smtClean="0"/>
              <a:t>		 </a:t>
            </a:r>
            <a:r>
              <a:rPr lang="fr-FR" sz="2400" b="1" i="1" smtClean="0">
                <a:solidFill>
                  <a:srgbClr val="003399"/>
                </a:solidFill>
              </a:rPr>
              <a:t>Rumeurs   : </a:t>
            </a:r>
            <a:r>
              <a:rPr lang="fr-FR" sz="2400" b="1" i="1" smtClean="0">
                <a:solidFill>
                  <a:schemeClr val="tx2"/>
                </a:solidFill>
              </a:rPr>
              <a:t>Flux dont l’origine d ’émanation n’est pas officiel</a:t>
            </a:r>
            <a:endParaRPr lang="fr-FR" sz="2400" b="1" i="1" smtClean="0"/>
          </a:p>
          <a:p>
            <a:pPr eaLnBrk="1" hangingPunct="1">
              <a:lnSpc>
                <a:spcPct val="90000"/>
              </a:lnSpc>
              <a:buFontTx/>
              <a:buNone/>
            </a:pPr>
            <a:r>
              <a:rPr lang="fr-FR" sz="2400" b="1" i="1" smtClean="0"/>
              <a:t>		 </a:t>
            </a:r>
            <a:r>
              <a:rPr lang="fr-FR" sz="2400" b="1" i="1" smtClean="0">
                <a:solidFill>
                  <a:srgbClr val="003399"/>
                </a:solidFill>
              </a:rPr>
              <a:t>Propagande : </a:t>
            </a:r>
            <a:r>
              <a:rPr lang="fr-FR" sz="2400" b="1" i="1" smtClean="0">
                <a:solidFill>
                  <a:schemeClr val="tx2"/>
                </a:solidFill>
              </a:rPr>
              <a:t>Flux tendant à propager des idées et surtout à   </a:t>
            </a:r>
            <a:br>
              <a:rPr lang="fr-FR" sz="2400" b="1" i="1" smtClean="0">
                <a:solidFill>
                  <a:schemeClr val="tx2"/>
                </a:solidFill>
              </a:rPr>
            </a:br>
            <a:r>
              <a:rPr lang="fr-FR" sz="2400" b="1" i="1" smtClean="0">
                <a:solidFill>
                  <a:schemeClr val="tx2"/>
                </a:solidFill>
              </a:rPr>
              <a:t>                                rallier des partisans à une idée ou à une cause</a:t>
            </a:r>
            <a:endParaRPr lang="fr-FR" sz="2400" b="1"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6290">
                                            <p:txEl>
                                              <p:pRg st="0" end="0"/>
                                            </p:txEl>
                                          </p:spTgt>
                                        </p:tgtEl>
                                        <p:attrNameLst>
                                          <p:attrName>style.visibility</p:attrName>
                                        </p:attrNameLst>
                                      </p:cBhvr>
                                      <p:to>
                                        <p:strVal val="visible"/>
                                      </p:to>
                                    </p:set>
                                    <p:anim calcmode="lin" valueType="num">
                                      <p:cBhvr additive="base">
                                        <p:cTn id="7" dur="500" fill="hold"/>
                                        <p:tgtEl>
                                          <p:spTgt spid="396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6290">
                                            <p:txEl>
                                              <p:pRg st="2" end="2"/>
                                            </p:txEl>
                                          </p:spTgt>
                                        </p:tgtEl>
                                        <p:attrNameLst>
                                          <p:attrName>style.visibility</p:attrName>
                                        </p:attrNameLst>
                                      </p:cBhvr>
                                      <p:to>
                                        <p:strVal val="visible"/>
                                      </p:to>
                                    </p:set>
                                    <p:anim calcmode="lin" valueType="num">
                                      <p:cBhvr additive="base">
                                        <p:cTn id="13" dur="500" fill="hold"/>
                                        <p:tgtEl>
                                          <p:spTgt spid="3962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6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6290">
                                            <p:txEl>
                                              <p:pRg st="3" end="3"/>
                                            </p:txEl>
                                          </p:spTgt>
                                        </p:tgtEl>
                                        <p:attrNameLst>
                                          <p:attrName>style.visibility</p:attrName>
                                        </p:attrNameLst>
                                      </p:cBhvr>
                                      <p:to>
                                        <p:strVal val="visible"/>
                                      </p:to>
                                    </p:set>
                                    <p:anim calcmode="lin" valueType="num">
                                      <p:cBhvr additive="base">
                                        <p:cTn id="19" dur="500" fill="hold"/>
                                        <p:tgtEl>
                                          <p:spTgt spid="3962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6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6290">
                                            <p:txEl>
                                              <p:pRg st="5" end="5"/>
                                            </p:txEl>
                                          </p:spTgt>
                                        </p:tgtEl>
                                        <p:attrNameLst>
                                          <p:attrName>style.visibility</p:attrName>
                                        </p:attrNameLst>
                                      </p:cBhvr>
                                      <p:to>
                                        <p:strVal val="visible"/>
                                      </p:to>
                                    </p:set>
                                    <p:anim calcmode="lin" valueType="num">
                                      <p:cBhvr additive="base">
                                        <p:cTn id="25" dur="500" fill="hold"/>
                                        <p:tgtEl>
                                          <p:spTgt spid="39629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62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6290">
                                            <p:txEl>
                                              <p:pRg st="6" end="6"/>
                                            </p:txEl>
                                          </p:spTgt>
                                        </p:tgtEl>
                                        <p:attrNameLst>
                                          <p:attrName>style.visibility</p:attrName>
                                        </p:attrNameLst>
                                      </p:cBhvr>
                                      <p:to>
                                        <p:strVal val="visible"/>
                                      </p:to>
                                    </p:set>
                                    <p:anim calcmode="lin" valueType="num">
                                      <p:cBhvr additive="base">
                                        <p:cTn id="31" dur="500" fill="hold"/>
                                        <p:tgtEl>
                                          <p:spTgt spid="39629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62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6290">
                                            <p:txEl>
                                              <p:pRg st="7" end="7"/>
                                            </p:txEl>
                                          </p:spTgt>
                                        </p:tgtEl>
                                        <p:attrNameLst>
                                          <p:attrName>style.visibility</p:attrName>
                                        </p:attrNameLst>
                                      </p:cBhvr>
                                      <p:to>
                                        <p:strVal val="visible"/>
                                      </p:to>
                                    </p:set>
                                    <p:anim calcmode="lin" valueType="num">
                                      <p:cBhvr additive="base">
                                        <p:cTn id="37" dur="500" fill="hold"/>
                                        <p:tgtEl>
                                          <p:spTgt spid="39629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629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6290">
                                            <p:txEl>
                                              <p:pRg st="8" end="8"/>
                                            </p:txEl>
                                          </p:spTgt>
                                        </p:tgtEl>
                                        <p:attrNameLst>
                                          <p:attrName>style.visibility</p:attrName>
                                        </p:attrNameLst>
                                      </p:cBhvr>
                                      <p:to>
                                        <p:strVal val="visible"/>
                                      </p:to>
                                    </p:set>
                                    <p:anim calcmode="lin" valueType="num">
                                      <p:cBhvr additive="base">
                                        <p:cTn id="43" dur="500" fill="hold"/>
                                        <p:tgtEl>
                                          <p:spTgt spid="39629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629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6290">
                                            <p:txEl>
                                              <p:pRg st="10" end="10"/>
                                            </p:txEl>
                                          </p:spTgt>
                                        </p:tgtEl>
                                        <p:attrNameLst>
                                          <p:attrName>style.visibility</p:attrName>
                                        </p:attrNameLst>
                                      </p:cBhvr>
                                      <p:to>
                                        <p:strVal val="visible"/>
                                      </p:to>
                                    </p:set>
                                    <p:anim calcmode="lin" valueType="num">
                                      <p:cBhvr additive="base">
                                        <p:cTn id="49" dur="500" fill="hold"/>
                                        <p:tgtEl>
                                          <p:spTgt spid="396290">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62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6290">
                                            <p:txEl>
                                              <p:pRg st="11" end="11"/>
                                            </p:txEl>
                                          </p:spTgt>
                                        </p:tgtEl>
                                        <p:attrNameLst>
                                          <p:attrName>style.visibility</p:attrName>
                                        </p:attrNameLst>
                                      </p:cBhvr>
                                      <p:to>
                                        <p:strVal val="visible"/>
                                      </p:to>
                                    </p:set>
                                    <p:anim calcmode="lin" valueType="num">
                                      <p:cBhvr additive="base">
                                        <p:cTn id="55" dur="500" fill="hold"/>
                                        <p:tgtEl>
                                          <p:spTgt spid="396290">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629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6290">
                                            <p:txEl>
                                              <p:pRg st="12" end="12"/>
                                            </p:txEl>
                                          </p:spTgt>
                                        </p:tgtEl>
                                        <p:attrNameLst>
                                          <p:attrName>style.visibility</p:attrName>
                                        </p:attrNameLst>
                                      </p:cBhvr>
                                      <p:to>
                                        <p:strVal val="visible"/>
                                      </p:to>
                                    </p:set>
                                    <p:anim calcmode="lin" valueType="num">
                                      <p:cBhvr additive="base">
                                        <p:cTn id="61" dur="500" fill="hold"/>
                                        <p:tgtEl>
                                          <p:spTgt spid="396290">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629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96290">
                                            <p:txEl>
                                              <p:pRg st="13" end="13"/>
                                            </p:txEl>
                                          </p:spTgt>
                                        </p:tgtEl>
                                        <p:attrNameLst>
                                          <p:attrName>style.visibility</p:attrName>
                                        </p:attrNameLst>
                                      </p:cBhvr>
                                      <p:to>
                                        <p:strVal val="visible"/>
                                      </p:to>
                                    </p:set>
                                    <p:anim calcmode="lin" valueType="num">
                                      <p:cBhvr additive="base">
                                        <p:cTn id="67" dur="500" fill="hold"/>
                                        <p:tgtEl>
                                          <p:spTgt spid="396290">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629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7AE6061-71A8-4C43-8992-C35680747291}" type="datetime1">
              <a:rPr lang="fr-FR"/>
              <a:pPr eaLnBrk="1" hangingPunct="1"/>
              <a:t>17/09/2019</a:t>
            </a:fld>
            <a:endParaRPr lang="fr-FR" sz="1400" b="0" i="0"/>
          </a:p>
        </p:txBody>
      </p:sp>
      <p:sp>
        <p:nvSpPr>
          <p:cNvPr id="23552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552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9FEA89C-29EA-4CFA-89E1-F07D8EA6F3DE}" type="slidenum">
              <a:rPr lang="fr-FR" smtClean="0"/>
              <a:pPr eaLnBrk="1" hangingPunct="1"/>
              <a:t>216</a:t>
            </a:fld>
            <a:endParaRPr lang="fr-FR" smtClean="0"/>
          </a:p>
        </p:txBody>
      </p:sp>
      <p:sp>
        <p:nvSpPr>
          <p:cNvPr id="397314" name="Rectangle 2"/>
          <p:cNvSpPr>
            <a:spLocks noChangeArrowheads="1"/>
          </p:cNvSpPr>
          <p:nvPr>
            <p:ph type="body" idx="1"/>
          </p:nvPr>
        </p:nvSpPr>
        <p:spPr bwMode="auto">
          <a:xfrm>
            <a:off x="228600" y="304800"/>
            <a:ext cx="86106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fr-FR" sz="3600" b="1" i="1" u="sng" smtClean="0"/>
              <a:t>3-Les supports de communication</a:t>
            </a:r>
            <a:r>
              <a:rPr lang="fr-FR" sz="3600" i="1" u="sng" smtClean="0"/>
              <a:t> </a:t>
            </a:r>
            <a:endParaRPr lang="fr-FR" sz="2800" u="sng" smtClean="0"/>
          </a:p>
          <a:p>
            <a:pPr eaLnBrk="1" hangingPunct="1">
              <a:lnSpc>
                <a:spcPct val="30000"/>
              </a:lnSpc>
              <a:buFontTx/>
              <a:buNone/>
            </a:pPr>
            <a:endParaRPr lang="fr-FR" sz="2800" b="1" i="1" u="sng" smtClean="0"/>
          </a:p>
          <a:p>
            <a:pPr eaLnBrk="1" hangingPunct="1">
              <a:buFontTx/>
              <a:buNone/>
            </a:pPr>
            <a:r>
              <a:rPr lang="fr-FR" sz="2800" b="1" i="1" u="sng" smtClean="0"/>
              <a:t>1-FORMELS</a:t>
            </a:r>
            <a:r>
              <a:rPr lang="fr-FR" sz="2800" b="1" i="1" smtClean="0"/>
              <a:t> :</a:t>
            </a:r>
            <a:endParaRPr lang="fr-FR" sz="2800" smtClean="0"/>
          </a:p>
          <a:p>
            <a:pPr eaLnBrk="1" hangingPunct="1">
              <a:lnSpc>
                <a:spcPct val="0"/>
              </a:lnSpc>
              <a:buFontTx/>
              <a:buNone/>
            </a:pPr>
            <a:endParaRPr lang="fr-FR" sz="2600" b="1" i="1" u="sng" smtClean="0"/>
          </a:p>
          <a:p>
            <a:pPr eaLnBrk="1" hangingPunct="1">
              <a:buFontTx/>
              <a:buNone/>
            </a:pPr>
            <a:r>
              <a:rPr lang="fr-FR" sz="2600" b="1" i="1" smtClean="0"/>
              <a:t>   		</a:t>
            </a:r>
            <a:r>
              <a:rPr lang="fr-FR" sz="2600" b="1" i="1" u="sng" smtClean="0"/>
              <a:t>a- Matériels :</a:t>
            </a:r>
            <a:endParaRPr lang="fr-FR" sz="2800" u="sng" smtClean="0"/>
          </a:p>
          <a:p>
            <a:pPr eaLnBrk="1" hangingPunct="1">
              <a:lnSpc>
                <a:spcPct val="25000"/>
              </a:lnSpc>
              <a:buFontTx/>
              <a:buNone/>
            </a:pPr>
            <a:endParaRPr lang="fr-FR" sz="2800" smtClean="0"/>
          </a:p>
          <a:p>
            <a:pPr eaLnBrk="1" hangingPunct="1">
              <a:buFontTx/>
              <a:buNone/>
            </a:pPr>
            <a:r>
              <a:rPr lang="fr-FR" sz="2800" smtClean="0"/>
              <a:t>			- </a:t>
            </a:r>
            <a:r>
              <a:rPr lang="fr-FR" sz="2400" b="1" i="1" smtClean="0"/>
              <a:t>Journal d ’entreprise</a:t>
            </a:r>
          </a:p>
          <a:p>
            <a:pPr eaLnBrk="1" hangingPunct="1">
              <a:buFontTx/>
              <a:buNone/>
            </a:pPr>
            <a:r>
              <a:rPr lang="fr-FR" sz="2400" b="1" i="1" smtClean="0"/>
              <a:t>			- Revue interne		</a:t>
            </a:r>
          </a:p>
          <a:p>
            <a:pPr eaLnBrk="1" hangingPunct="1">
              <a:buFontTx/>
              <a:buNone/>
            </a:pPr>
            <a:r>
              <a:rPr lang="fr-FR" sz="2400" b="1" i="1" smtClean="0"/>
              <a:t>			- Lettre aux cadres</a:t>
            </a:r>
          </a:p>
          <a:p>
            <a:pPr eaLnBrk="1" hangingPunct="1">
              <a:buFontTx/>
              <a:buNone/>
            </a:pPr>
            <a:r>
              <a:rPr lang="fr-FR" sz="2400" b="1" i="1" smtClean="0"/>
              <a:t>			- Répertoires &amp; Annuaire du personnel                 			- Manuel d ’attributions</a:t>
            </a:r>
          </a:p>
          <a:p>
            <a:pPr eaLnBrk="1" hangingPunct="1">
              <a:buFontTx/>
              <a:buNone/>
            </a:pPr>
            <a:r>
              <a:rPr lang="fr-FR" sz="2400" b="1" i="1" smtClean="0"/>
              <a:t>			- Charte de communication</a:t>
            </a:r>
          </a:p>
          <a:p>
            <a:pPr eaLnBrk="1" hangingPunct="1">
              <a:buFontTx/>
              <a:buNone/>
            </a:pPr>
            <a:r>
              <a:rPr lang="fr-FR" sz="2400" b="1" i="1" smtClean="0"/>
              <a:t>			- Livret d’accueil</a:t>
            </a:r>
          </a:p>
          <a:p>
            <a:pPr eaLnBrk="1" hangingPunct="1">
              <a:buFontTx/>
              <a:buNone/>
            </a:pPr>
            <a:r>
              <a:rPr lang="fr-FR" sz="2400" b="1" i="1" smtClean="0"/>
              <a:t>			- Messagerie électronique</a:t>
            </a:r>
            <a:endParaRPr lang="fr-FR"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7314">
                                            <p:txEl>
                                              <p:pRg st="0" end="0"/>
                                            </p:txEl>
                                          </p:spTgt>
                                        </p:tgtEl>
                                        <p:attrNameLst>
                                          <p:attrName>style.visibility</p:attrName>
                                        </p:attrNameLst>
                                      </p:cBhvr>
                                      <p:to>
                                        <p:strVal val="visible"/>
                                      </p:to>
                                    </p:set>
                                    <p:anim calcmode="lin" valueType="num">
                                      <p:cBhvr additive="base">
                                        <p:cTn id="7" dur="500" fill="hold"/>
                                        <p:tgtEl>
                                          <p:spTgt spid="397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7314">
                                            <p:txEl>
                                              <p:pRg st="2" end="2"/>
                                            </p:txEl>
                                          </p:spTgt>
                                        </p:tgtEl>
                                        <p:attrNameLst>
                                          <p:attrName>style.visibility</p:attrName>
                                        </p:attrNameLst>
                                      </p:cBhvr>
                                      <p:to>
                                        <p:strVal val="visible"/>
                                      </p:to>
                                    </p:set>
                                    <p:anim calcmode="lin" valueType="num">
                                      <p:cBhvr additive="base">
                                        <p:cTn id="13" dur="500" fill="hold"/>
                                        <p:tgtEl>
                                          <p:spTgt spid="397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73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7314">
                                            <p:txEl>
                                              <p:pRg st="4" end="4"/>
                                            </p:txEl>
                                          </p:spTgt>
                                        </p:tgtEl>
                                        <p:attrNameLst>
                                          <p:attrName>style.visibility</p:attrName>
                                        </p:attrNameLst>
                                      </p:cBhvr>
                                      <p:to>
                                        <p:strVal val="visible"/>
                                      </p:to>
                                    </p:set>
                                    <p:anim calcmode="lin" valueType="num">
                                      <p:cBhvr additive="base">
                                        <p:cTn id="19" dur="500" fill="hold"/>
                                        <p:tgtEl>
                                          <p:spTgt spid="3973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731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97314">
                                            <p:txEl>
                                              <p:pRg st="6" end="6"/>
                                            </p:txEl>
                                          </p:spTgt>
                                        </p:tgtEl>
                                        <p:attrNameLst>
                                          <p:attrName>style.visibility</p:attrName>
                                        </p:attrNameLst>
                                      </p:cBhvr>
                                      <p:to>
                                        <p:strVal val="visible"/>
                                      </p:to>
                                    </p:set>
                                    <p:anim calcmode="lin" valueType="num">
                                      <p:cBhvr additive="base">
                                        <p:cTn id="25" dur="500" fill="hold"/>
                                        <p:tgtEl>
                                          <p:spTgt spid="39731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1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97314">
                                            <p:txEl>
                                              <p:pRg st="7" end="7"/>
                                            </p:txEl>
                                          </p:spTgt>
                                        </p:tgtEl>
                                        <p:attrNameLst>
                                          <p:attrName>style.visibility</p:attrName>
                                        </p:attrNameLst>
                                      </p:cBhvr>
                                      <p:to>
                                        <p:strVal val="visible"/>
                                      </p:to>
                                    </p:set>
                                    <p:anim calcmode="lin" valueType="num">
                                      <p:cBhvr additive="base">
                                        <p:cTn id="31" dur="500" fill="hold"/>
                                        <p:tgtEl>
                                          <p:spTgt spid="39731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731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97314">
                                            <p:txEl>
                                              <p:pRg st="8" end="8"/>
                                            </p:txEl>
                                          </p:spTgt>
                                        </p:tgtEl>
                                        <p:attrNameLst>
                                          <p:attrName>style.visibility</p:attrName>
                                        </p:attrNameLst>
                                      </p:cBhvr>
                                      <p:to>
                                        <p:strVal val="visible"/>
                                      </p:to>
                                    </p:set>
                                    <p:anim calcmode="lin" valueType="num">
                                      <p:cBhvr additive="base">
                                        <p:cTn id="37" dur="500" fill="hold"/>
                                        <p:tgtEl>
                                          <p:spTgt spid="39731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7314">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97314">
                                            <p:txEl>
                                              <p:pRg st="9" end="9"/>
                                            </p:txEl>
                                          </p:spTgt>
                                        </p:tgtEl>
                                        <p:attrNameLst>
                                          <p:attrName>style.visibility</p:attrName>
                                        </p:attrNameLst>
                                      </p:cBhvr>
                                      <p:to>
                                        <p:strVal val="visible"/>
                                      </p:to>
                                    </p:set>
                                    <p:anim calcmode="lin" valueType="num">
                                      <p:cBhvr additive="base">
                                        <p:cTn id="43" dur="500" fill="hold"/>
                                        <p:tgtEl>
                                          <p:spTgt spid="39731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731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97314">
                                            <p:txEl>
                                              <p:pRg st="10" end="10"/>
                                            </p:txEl>
                                          </p:spTgt>
                                        </p:tgtEl>
                                        <p:attrNameLst>
                                          <p:attrName>style.visibility</p:attrName>
                                        </p:attrNameLst>
                                      </p:cBhvr>
                                      <p:to>
                                        <p:strVal val="visible"/>
                                      </p:to>
                                    </p:set>
                                    <p:anim calcmode="lin" valueType="num">
                                      <p:cBhvr additive="base">
                                        <p:cTn id="49" dur="500" fill="hold"/>
                                        <p:tgtEl>
                                          <p:spTgt spid="39731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731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97314">
                                            <p:txEl>
                                              <p:pRg st="11" end="11"/>
                                            </p:txEl>
                                          </p:spTgt>
                                        </p:tgtEl>
                                        <p:attrNameLst>
                                          <p:attrName>style.visibility</p:attrName>
                                        </p:attrNameLst>
                                      </p:cBhvr>
                                      <p:to>
                                        <p:strVal val="visible"/>
                                      </p:to>
                                    </p:set>
                                    <p:anim calcmode="lin" valueType="num">
                                      <p:cBhvr additive="base">
                                        <p:cTn id="55" dur="500" fill="hold"/>
                                        <p:tgtEl>
                                          <p:spTgt spid="39731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731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97314">
                                            <p:txEl>
                                              <p:pRg st="12" end="12"/>
                                            </p:txEl>
                                          </p:spTgt>
                                        </p:tgtEl>
                                        <p:attrNameLst>
                                          <p:attrName>style.visibility</p:attrName>
                                        </p:attrNameLst>
                                      </p:cBhvr>
                                      <p:to>
                                        <p:strVal val="visible"/>
                                      </p:to>
                                    </p:set>
                                    <p:anim calcmode="lin" valueType="num">
                                      <p:cBhvr additive="base">
                                        <p:cTn id="61" dur="500" fill="hold"/>
                                        <p:tgtEl>
                                          <p:spTgt spid="39731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7314">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build="p"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7BFCEC4-4397-4075-B978-D844C09452CE}" type="datetime1">
              <a:rPr lang="fr-FR"/>
              <a:pPr eaLnBrk="1" hangingPunct="1"/>
              <a:t>17/09/2019</a:t>
            </a:fld>
            <a:endParaRPr lang="fr-FR" sz="1400" b="0" i="0"/>
          </a:p>
        </p:txBody>
      </p:sp>
      <p:sp>
        <p:nvSpPr>
          <p:cNvPr id="23654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654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390177A-DF8B-4EA9-9419-34DB8E3121F6}" type="slidenum">
              <a:rPr lang="fr-FR" smtClean="0"/>
              <a:pPr eaLnBrk="1" hangingPunct="1"/>
              <a:t>217</a:t>
            </a:fld>
            <a:endParaRPr lang="fr-FR" smtClean="0"/>
          </a:p>
        </p:txBody>
      </p:sp>
      <p:sp>
        <p:nvSpPr>
          <p:cNvPr id="398338" name="Rectangle 2"/>
          <p:cNvSpPr>
            <a:spLocks noChangeArrowheads="1"/>
          </p:cNvSpPr>
          <p:nvPr>
            <p:ph type="body" idx="1"/>
          </p:nvPr>
        </p:nvSpPr>
        <p:spPr bwMode="auto">
          <a:xfrm>
            <a:off x="533400" y="304800"/>
            <a:ext cx="83820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fr-FR" sz="2600" b="1" i="1" u="sng" smtClean="0"/>
              <a:t>b- Immatériels</a:t>
            </a:r>
            <a:r>
              <a:rPr lang="fr-FR" sz="2400" b="1" i="1" smtClean="0"/>
              <a:t> :</a:t>
            </a:r>
          </a:p>
          <a:p>
            <a:pPr eaLnBrk="1" hangingPunct="1">
              <a:lnSpc>
                <a:spcPct val="55000"/>
              </a:lnSpc>
              <a:buFontTx/>
              <a:buNone/>
            </a:pPr>
            <a:endParaRPr lang="fr-FR" sz="2400" b="1" i="1" smtClean="0"/>
          </a:p>
          <a:p>
            <a:pPr eaLnBrk="1" hangingPunct="1">
              <a:lnSpc>
                <a:spcPct val="90000"/>
              </a:lnSpc>
              <a:buFontTx/>
              <a:buNone/>
            </a:pPr>
            <a:r>
              <a:rPr lang="fr-FR" sz="2400" b="1" i="1" smtClean="0"/>
              <a:t>			-  Rencontres avec la direction,</a:t>
            </a:r>
          </a:p>
          <a:p>
            <a:pPr eaLnBrk="1" hangingPunct="1">
              <a:lnSpc>
                <a:spcPct val="90000"/>
              </a:lnSpc>
              <a:buFontTx/>
              <a:buNone/>
            </a:pPr>
            <a:r>
              <a:rPr lang="fr-FR" sz="2400" b="1" i="1" smtClean="0"/>
              <a:t>			- Cercles de progrès,</a:t>
            </a:r>
          </a:p>
          <a:p>
            <a:pPr eaLnBrk="1" hangingPunct="1">
              <a:lnSpc>
                <a:spcPct val="90000"/>
              </a:lnSpc>
              <a:buFontTx/>
              <a:buNone/>
            </a:pPr>
            <a:r>
              <a:rPr lang="fr-FR" sz="2400" b="1" i="1" smtClean="0"/>
              <a:t>			- Groupes de réflexion,</a:t>
            </a:r>
          </a:p>
          <a:p>
            <a:pPr eaLnBrk="1" hangingPunct="1">
              <a:lnSpc>
                <a:spcPct val="90000"/>
              </a:lnSpc>
              <a:buFontTx/>
              <a:buNone/>
            </a:pPr>
            <a:r>
              <a:rPr lang="fr-FR" sz="2400" b="1" i="1" smtClean="0"/>
              <a:t>			- Réunions inter-divisions, inter-services,</a:t>
            </a:r>
          </a:p>
          <a:p>
            <a:pPr eaLnBrk="1" hangingPunct="1">
              <a:lnSpc>
                <a:spcPct val="90000"/>
              </a:lnSpc>
              <a:buFontTx/>
              <a:buNone/>
            </a:pPr>
            <a:r>
              <a:rPr lang="fr-FR" sz="2400" b="1" i="1" smtClean="0"/>
              <a:t>			- Attitudes et comportements.</a:t>
            </a:r>
            <a:endParaRPr lang="fr-FR" sz="2800" smtClean="0"/>
          </a:p>
          <a:p>
            <a:pPr eaLnBrk="1" hangingPunct="1">
              <a:lnSpc>
                <a:spcPct val="90000"/>
              </a:lnSpc>
              <a:buFontTx/>
              <a:buNone/>
            </a:pPr>
            <a:endParaRPr lang="fr-FR" sz="2800" u="sng" smtClean="0"/>
          </a:p>
          <a:p>
            <a:pPr eaLnBrk="1" hangingPunct="1">
              <a:lnSpc>
                <a:spcPct val="90000"/>
              </a:lnSpc>
              <a:buFontTx/>
              <a:buNone/>
            </a:pPr>
            <a:r>
              <a:rPr lang="fr-FR" b="1" i="1" u="sng" smtClean="0"/>
              <a:t>2- Informels</a:t>
            </a:r>
            <a:r>
              <a:rPr lang="fr-FR" b="1" i="1" smtClean="0"/>
              <a:t> :</a:t>
            </a:r>
            <a:endParaRPr lang="fr-FR" sz="2800" smtClean="0"/>
          </a:p>
          <a:p>
            <a:pPr eaLnBrk="1" hangingPunct="1">
              <a:lnSpc>
                <a:spcPct val="90000"/>
              </a:lnSpc>
              <a:buFontTx/>
              <a:buNone/>
            </a:pPr>
            <a:r>
              <a:rPr lang="fr-FR" sz="2800" smtClean="0"/>
              <a:t>  			 </a:t>
            </a:r>
            <a:r>
              <a:rPr lang="fr-FR" sz="2400" b="1" i="1" smtClean="0"/>
              <a:t>- Rumeurs </a:t>
            </a:r>
          </a:p>
          <a:p>
            <a:pPr eaLnBrk="1" hangingPunct="1">
              <a:lnSpc>
                <a:spcPct val="90000"/>
              </a:lnSpc>
              <a:buFontTx/>
              <a:buNone/>
            </a:pPr>
            <a:r>
              <a:rPr lang="fr-FR" sz="2400" b="1" i="1" smtClean="0"/>
              <a:t>  			- propagande</a:t>
            </a:r>
          </a:p>
          <a:p>
            <a:pPr eaLnBrk="1" hangingPunct="1">
              <a:lnSpc>
                <a:spcPct val="90000"/>
              </a:lnSpc>
              <a:buFontTx/>
              <a:buNone/>
            </a:pPr>
            <a:r>
              <a:rPr lang="fr-FR" sz="2400" b="1" i="1" smtClean="0"/>
              <a:t>   			- discussions dans le restaurant d ’entreprise...</a:t>
            </a:r>
            <a:endParaRPr lang="fr-FR" sz="2800" smtClean="0"/>
          </a:p>
          <a:p>
            <a:pPr eaLnBrk="1" hangingPunct="1">
              <a:lnSpc>
                <a:spcPct val="90000"/>
              </a:lnSpc>
              <a:buFontTx/>
              <a:buNone/>
            </a:pPr>
            <a:r>
              <a:rPr lang="fr-FR"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8338">
                                            <p:txEl>
                                              <p:pRg st="0" end="0"/>
                                            </p:txEl>
                                          </p:spTgt>
                                        </p:tgtEl>
                                        <p:attrNameLst>
                                          <p:attrName>style.visibility</p:attrName>
                                        </p:attrNameLst>
                                      </p:cBhvr>
                                      <p:to>
                                        <p:strVal val="visible"/>
                                      </p:to>
                                    </p:set>
                                    <p:anim calcmode="lin" valueType="num">
                                      <p:cBhvr additive="base">
                                        <p:cTn id="7" dur="500" fill="hold"/>
                                        <p:tgtEl>
                                          <p:spTgt spid="398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8">
                                            <p:txEl>
                                              <p:pRg st="2" end="2"/>
                                            </p:txEl>
                                          </p:spTgt>
                                        </p:tgtEl>
                                        <p:attrNameLst>
                                          <p:attrName>style.visibility</p:attrName>
                                        </p:attrNameLst>
                                      </p:cBhvr>
                                      <p:to>
                                        <p:strVal val="visible"/>
                                      </p:to>
                                    </p:set>
                                    <p:anim calcmode="lin" valueType="num">
                                      <p:cBhvr additive="base">
                                        <p:cTn id="13" dur="500" fill="hold"/>
                                        <p:tgtEl>
                                          <p:spTgt spid="39833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8338">
                                            <p:txEl>
                                              <p:pRg st="3" end="3"/>
                                            </p:txEl>
                                          </p:spTgt>
                                        </p:tgtEl>
                                        <p:attrNameLst>
                                          <p:attrName>style.visibility</p:attrName>
                                        </p:attrNameLst>
                                      </p:cBhvr>
                                      <p:to>
                                        <p:strVal val="visible"/>
                                      </p:to>
                                    </p:set>
                                    <p:anim calcmode="lin" valueType="num">
                                      <p:cBhvr additive="base">
                                        <p:cTn id="19" dur="500" fill="hold"/>
                                        <p:tgtEl>
                                          <p:spTgt spid="3983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83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8338">
                                            <p:txEl>
                                              <p:pRg st="4" end="4"/>
                                            </p:txEl>
                                          </p:spTgt>
                                        </p:tgtEl>
                                        <p:attrNameLst>
                                          <p:attrName>style.visibility</p:attrName>
                                        </p:attrNameLst>
                                      </p:cBhvr>
                                      <p:to>
                                        <p:strVal val="visible"/>
                                      </p:to>
                                    </p:set>
                                    <p:anim calcmode="lin" valueType="num">
                                      <p:cBhvr additive="base">
                                        <p:cTn id="25" dur="500" fill="hold"/>
                                        <p:tgtEl>
                                          <p:spTgt spid="39833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83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8338">
                                            <p:txEl>
                                              <p:pRg st="5" end="5"/>
                                            </p:txEl>
                                          </p:spTgt>
                                        </p:tgtEl>
                                        <p:attrNameLst>
                                          <p:attrName>style.visibility</p:attrName>
                                        </p:attrNameLst>
                                      </p:cBhvr>
                                      <p:to>
                                        <p:strVal val="visible"/>
                                      </p:to>
                                    </p:set>
                                    <p:anim calcmode="lin" valueType="num">
                                      <p:cBhvr additive="base">
                                        <p:cTn id="31" dur="500" fill="hold"/>
                                        <p:tgtEl>
                                          <p:spTgt spid="39833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83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8338">
                                            <p:txEl>
                                              <p:pRg st="6" end="6"/>
                                            </p:txEl>
                                          </p:spTgt>
                                        </p:tgtEl>
                                        <p:attrNameLst>
                                          <p:attrName>style.visibility</p:attrName>
                                        </p:attrNameLst>
                                      </p:cBhvr>
                                      <p:to>
                                        <p:strVal val="visible"/>
                                      </p:to>
                                    </p:set>
                                    <p:anim calcmode="lin" valueType="num">
                                      <p:cBhvr additive="base">
                                        <p:cTn id="37" dur="500" fill="hold"/>
                                        <p:tgtEl>
                                          <p:spTgt spid="39833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833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8338">
                                            <p:txEl>
                                              <p:pRg st="8" end="8"/>
                                            </p:txEl>
                                          </p:spTgt>
                                        </p:tgtEl>
                                        <p:attrNameLst>
                                          <p:attrName>style.visibility</p:attrName>
                                        </p:attrNameLst>
                                      </p:cBhvr>
                                      <p:to>
                                        <p:strVal val="visible"/>
                                      </p:to>
                                    </p:set>
                                    <p:anim calcmode="lin" valueType="num">
                                      <p:cBhvr additive="base">
                                        <p:cTn id="43" dur="500" fill="hold"/>
                                        <p:tgtEl>
                                          <p:spTgt spid="39833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833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8338">
                                            <p:txEl>
                                              <p:pRg st="9" end="9"/>
                                            </p:txEl>
                                          </p:spTgt>
                                        </p:tgtEl>
                                        <p:attrNameLst>
                                          <p:attrName>style.visibility</p:attrName>
                                        </p:attrNameLst>
                                      </p:cBhvr>
                                      <p:to>
                                        <p:strVal val="visible"/>
                                      </p:to>
                                    </p:set>
                                    <p:anim calcmode="lin" valueType="num">
                                      <p:cBhvr additive="base">
                                        <p:cTn id="49" dur="500" fill="hold"/>
                                        <p:tgtEl>
                                          <p:spTgt spid="39833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833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8338">
                                            <p:txEl>
                                              <p:pRg st="10" end="10"/>
                                            </p:txEl>
                                          </p:spTgt>
                                        </p:tgtEl>
                                        <p:attrNameLst>
                                          <p:attrName>style.visibility</p:attrName>
                                        </p:attrNameLst>
                                      </p:cBhvr>
                                      <p:to>
                                        <p:strVal val="visible"/>
                                      </p:to>
                                    </p:set>
                                    <p:anim calcmode="lin" valueType="num">
                                      <p:cBhvr additive="base">
                                        <p:cTn id="55" dur="500" fill="hold"/>
                                        <p:tgtEl>
                                          <p:spTgt spid="39833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833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98338">
                                            <p:txEl>
                                              <p:pRg st="11" end="11"/>
                                            </p:txEl>
                                          </p:spTgt>
                                        </p:tgtEl>
                                        <p:attrNameLst>
                                          <p:attrName>style.visibility</p:attrName>
                                        </p:attrNameLst>
                                      </p:cBhvr>
                                      <p:to>
                                        <p:strVal val="visible"/>
                                      </p:to>
                                    </p:set>
                                    <p:anim calcmode="lin" valueType="num">
                                      <p:cBhvr additive="base">
                                        <p:cTn id="61" dur="500" fill="hold"/>
                                        <p:tgtEl>
                                          <p:spTgt spid="398338">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98338">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98338">
                                            <p:txEl>
                                              <p:pRg st="12" end="12"/>
                                            </p:txEl>
                                          </p:spTgt>
                                        </p:tgtEl>
                                        <p:attrNameLst>
                                          <p:attrName>style.visibility</p:attrName>
                                        </p:attrNameLst>
                                      </p:cBhvr>
                                      <p:to>
                                        <p:strVal val="visible"/>
                                      </p:to>
                                    </p:set>
                                    <p:anim calcmode="lin" valueType="num">
                                      <p:cBhvr additive="base">
                                        <p:cTn id="67" dur="500" fill="hold"/>
                                        <p:tgtEl>
                                          <p:spTgt spid="398338">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98338">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B8615AE-4F76-4A28-90AF-D4887700F609}" type="datetime1">
              <a:rPr lang="fr-FR"/>
              <a:pPr eaLnBrk="1" hangingPunct="1"/>
              <a:t>17/09/2019</a:t>
            </a:fld>
            <a:endParaRPr lang="fr-FR" sz="1400" b="0" i="0"/>
          </a:p>
        </p:txBody>
      </p:sp>
      <p:sp>
        <p:nvSpPr>
          <p:cNvPr id="23757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757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4A4635-8C25-48F5-8D69-70E06D22D74A}" type="slidenum">
              <a:rPr lang="fr-FR" smtClean="0"/>
              <a:pPr eaLnBrk="1" hangingPunct="1"/>
              <a:t>218</a:t>
            </a:fld>
            <a:endParaRPr lang="fr-FR" smtClean="0"/>
          </a:p>
        </p:txBody>
      </p:sp>
      <p:sp>
        <p:nvSpPr>
          <p:cNvPr id="399362" name="Rectangle 2"/>
          <p:cNvSpPr>
            <a:spLocks noChangeArrowheads="1"/>
          </p:cNvSpPr>
          <p:nvPr>
            <p:ph type="body" idx="1"/>
          </p:nvPr>
        </p:nvSpPr>
        <p:spPr bwMode="auto">
          <a:xfrm>
            <a:off x="228600" y="381000"/>
            <a:ext cx="86868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fr-FR" sz="2800" smtClean="0"/>
              <a:t>	</a:t>
            </a:r>
            <a:r>
              <a:rPr lang="fr-FR" sz="3600" b="1" i="1" u="sng" smtClean="0"/>
              <a:t>4- La Déperdition de l’information dans la</a:t>
            </a:r>
            <a:r>
              <a:rPr lang="fr-FR" sz="3600" i="1" u="sng" smtClean="0"/>
              <a:t> </a:t>
            </a:r>
            <a:r>
              <a:rPr lang="fr-FR" sz="3600" b="1" i="1" u="sng" smtClean="0"/>
              <a:t>communication.</a:t>
            </a:r>
          </a:p>
          <a:p>
            <a:pPr eaLnBrk="1" hangingPunct="1">
              <a:buFontTx/>
              <a:buNone/>
            </a:pPr>
            <a:endParaRPr lang="fr-FR" sz="2800" b="1" smtClean="0"/>
          </a:p>
          <a:p>
            <a:pPr eaLnBrk="1" hangingPunct="1">
              <a:buFontTx/>
              <a:buNone/>
            </a:pPr>
            <a:r>
              <a:rPr lang="fr-FR" sz="2800" smtClean="0"/>
              <a:t>				    </a:t>
            </a:r>
            <a:r>
              <a:rPr lang="fr-FR" sz="2600" b="1" i="1" smtClean="0"/>
              <a:t>1. Ce que l ’on veut dire</a:t>
            </a:r>
          </a:p>
          <a:p>
            <a:pPr eaLnBrk="1" hangingPunct="1">
              <a:buFontTx/>
              <a:buNone/>
            </a:pPr>
            <a:r>
              <a:rPr lang="fr-FR" sz="2600" b="1" i="1" smtClean="0"/>
              <a:t>				0.9 Ce que l ’on dit </a:t>
            </a:r>
          </a:p>
          <a:p>
            <a:pPr eaLnBrk="1" hangingPunct="1">
              <a:buFontTx/>
              <a:buNone/>
            </a:pPr>
            <a:r>
              <a:rPr lang="fr-FR" sz="2600" b="1" i="1" smtClean="0"/>
              <a:t>			      0.8 Ce qui a été entendu		</a:t>
            </a:r>
          </a:p>
          <a:p>
            <a:pPr eaLnBrk="1" hangingPunct="1">
              <a:buFontTx/>
              <a:buNone/>
            </a:pPr>
            <a:r>
              <a:rPr lang="fr-FR" sz="2600" b="1" i="1" smtClean="0"/>
              <a:t>			  0.7 Ce qui a  été écouté</a:t>
            </a:r>
          </a:p>
          <a:p>
            <a:pPr eaLnBrk="1" hangingPunct="1">
              <a:buFontTx/>
              <a:buNone/>
            </a:pPr>
            <a:r>
              <a:rPr lang="fr-FR" sz="2600" b="1" i="1" smtClean="0"/>
              <a:t>		         0.6 Ce qui a été compris</a:t>
            </a:r>
          </a:p>
          <a:p>
            <a:pPr eaLnBrk="1" hangingPunct="1">
              <a:buFontTx/>
              <a:buNone/>
            </a:pPr>
            <a:r>
              <a:rPr lang="fr-FR" sz="2600" b="1" i="1" smtClean="0"/>
              <a:t>	           0.5 Ce qui  été retenu</a:t>
            </a:r>
          </a:p>
          <a:p>
            <a:pPr eaLnBrk="1" hangingPunct="1">
              <a:buFontTx/>
              <a:buNone/>
            </a:pPr>
            <a:r>
              <a:rPr lang="fr-FR" sz="2600" b="1" i="1" smtClean="0"/>
              <a:t>		0.4 Ce qui a été répercuté</a:t>
            </a:r>
            <a:endParaRPr lang="fr-FR"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2">
                                            <p:txEl>
                                              <p:pRg st="0" end="0"/>
                                            </p:txEl>
                                          </p:spTgt>
                                        </p:tgtEl>
                                        <p:attrNameLst>
                                          <p:attrName>style.visibility</p:attrName>
                                        </p:attrNameLst>
                                      </p:cBhvr>
                                      <p:to>
                                        <p:strVal val="visible"/>
                                      </p:to>
                                    </p:set>
                                    <p:anim calcmode="lin" valueType="num">
                                      <p:cBhvr additive="base">
                                        <p:cTn id="7" dur="500" fill="hold"/>
                                        <p:tgtEl>
                                          <p:spTgt spid="3993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62">
                                            <p:txEl>
                                              <p:pRg st="2" end="2"/>
                                            </p:txEl>
                                          </p:spTgt>
                                        </p:tgtEl>
                                        <p:attrNameLst>
                                          <p:attrName>style.visibility</p:attrName>
                                        </p:attrNameLst>
                                      </p:cBhvr>
                                      <p:to>
                                        <p:strVal val="visible"/>
                                      </p:to>
                                    </p:set>
                                    <p:anim calcmode="lin" valueType="num">
                                      <p:cBhvr additive="base">
                                        <p:cTn id="13" dur="500" fill="hold"/>
                                        <p:tgtEl>
                                          <p:spTgt spid="39936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62">
                                            <p:txEl>
                                              <p:pRg st="3" end="3"/>
                                            </p:txEl>
                                          </p:spTgt>
                                        </p:tgtEl>
                                        <p:attrNameLst>
                                          <p:attrName>style.visibility</p:attrName>
                                        </p:attrNameLst>
                                      </p:cBhvr>
                                      <p:to>
                                        <p:strVal val="visible"/>
                                      </p:to>
                                    </p:set>
                                    <p:anim calcmode="lin" valueType="num">
                                      <p:cBhvr additive="base">
                                        <p:cTn id="19" dur="500" fill="hold"/>
                                        <p:tgtEl>
                                          <p:spTgt spid="39936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62">
                                            <p:txEl>
                                              <p:pRg st="4" end="4"/>
                                            </p:txEl>
                                          </p:spTgt>
                                        </p:tgtEl>
                                        <p:attrNameLst>
                                          <p:attrName>style.visibility</p:attrName>
                                        </p:attrNameLst>
                                      </p:cBhvr>
                                      <p:to>
                                        <p:strVal val="visible"/>
                                      </p:to>
                                    </p:set>
                                    <p:anim calcmode="lin" valueType="num">
                                      <p:cBhvr additive="base">
                                        <p:cTn id="25" dur="500" fill="hold"/>
                                        <p:tgtEl>
                                          <p:spTgt spid="39936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62">
                                            <p:txEl>
                                              <p:pRg st="5" end="5"/>
                                            </p:txEl>
                                          </p:spTgt>
                                        </p:tgtEl>
                                        <p:attrNameLst>
                                          <p:attrName>style.visibility</p:attrName>
                                        </p:attrNameLst>
                                      </p:cBhvr>
                                      <p:to>
                                        <p:strVal val="visible"/>
                                      </p:to>
                                    </p:set>
                                    <p:anim calcmode="lin" valueType="num">
                                      <p:cBhvr additive="base">
                                        <p:cTn id="31" dur="500" fill="hold"/>
                                        <p:tgtEl>
                                          <p:spTgt spid="39936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6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62">
                                            <p:txEl>
                                              <p:pRg st="6" end="6"/>
                                            </p:txEl>
                                          </p:spTgt>
                                        </p:tgtEl>
                                        <p:attrNameLst>
                                          <p:attrName>style.visibility</p:attrName>
                                        </p:attrNameLst>
                                      </p:cBhvr>
                                      <p:to>
                                        <p:strVal val="visible"/>
                                      </p:to>
                                    </p:set>
                                    <p:anim calcmode="lin" valueType="num">
                                      <p:cBhvr additive="base">
                                        <p:cTn id="37" dur="500" fill="hold"/>
                                        <p:tgtEl>
                                          <p:spTgt spid="39936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6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62">
                                            <p:txEl>
                                              <p:pRg st="7" end="7"/>
                                            </p:txEl>
                                          </p:spTgt>
                                        </p:tgtEl>
                                        <p:attrNameLst>
                                          <p:attrName>style.visibility</p:attrName>
                                        </p:attrNameLst>
                                      </p:cBhvr>
                                      <p:to>
                                        <p:strVal val="visible"/>
                                      </p:to>
                                    </p:set>
                                    <p:anim calcmode="lin" valueType="num">
                                      <p:cBhvr additive="base">
                                        <p:cTn id="43" dur="500" fill="hold"/>
                                        <p:tgtEl>
                                          <p:spTgt spid="39936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6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362">
                                            <p:txEl>
                                              <p:pRg st="8" end="8"/>
                                            </p:txEl>
                                          </p:spTgt>
                                        </p:tgtEl>
                                        <p:attrNameLst>
                                          <p:attrName>style.visibility</p:attrName>
                                        </p:attrNameLst>
                                      </p:cBhvr>
                                      <p:to>
                                        <p:strVal val="visible"/>
                                      </p:to>
                                    </p:set>
                                    <p:anim calcmode="lin" valueType="num">
                                      <p:cBhvr additive="base">
                                        <p:cTn id="49" dur="500" fill="hold"/>
                                        <p:tgtEl>
                                          <p:spTgt spid="39936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936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build="p"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1F3B012-1607-4FC9-B334-AA4B7EF49733}" type="datetime1">
              <a:rPr lang="fr-FR"/>
              <a:pPr eaLnBrk="1" hangingPunct="1"/>
              <a:t>17/09/2019</a:t>
            </a:fld>
            <a:endParaRPr lang="fr-FR" sz="1400" b="0" i="0"/>
          </a:p>
        </p:txBody>
      </p:sp>
      <p:sp>
        <p:nvSpPr>
          <p:cNvPr id="23859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859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8ED3FEB-32EB-4CCB-876F-1113C3E12FDE}" type="slidenum">
              <a:rPr lang="fr-FR" smtClean="0"/>
              <a:pPr eaLnBrk="1" hangingPunct="1"/>
              <a:t>219</a:t>
            </a:fld>
            <a:endParaRPr lang="fr-FR" smtClean="0"/>
          </a:p>
        </p:txBody>
      </p:sp>
      <p:sp>
        <p:nvSpPr>
          <p:cNvPr id="400386" name="Rectangle 2"/>
          <p:cNvSpPr>
            <a:spLocks noGrp="1" noChangeArrowheads="1"/>
          </p:cNvSpPr>
          <p:nvPr>
            <p:ph type="title"/>
          </p:nvPr>
        </p:nvSpPr>
        <p:spPr>
          <a:xfrm>
            <a:off x="76200" y="228600"/>
            <a:ext cx="8991600" cy="1066800"/>
          </a:xfrm>
        </p:spPr>
        <p:txBody>
          <a:bodyPr/>
          <a:lstStyle/>
          <a:p>
            <a:pPr eaLnBrk="1" hangingPunct="1"/>
            <a:r>
              <a:rPr lang="fr-FR" sz="3400" b="1" i="1" smtClean="0"/>
              <a:t>5- </a:t>
            </a:r>
            <a:r>
              <a:rPr lang="fr-FR" sz="3000" b="1" i="1" u="sng" smtClean="0"/>
              <a:t>Quelques </a:t>
            </a:r>
            <a:r>
              <a:rPr lang="fr-FR" sz="3000" b="1" i="1" u="sng" smtClean="0">
                <a:solidFill>
                  <a:schemeClr val="tx1"/>
                </a:solidFill>
              </a:rPr>
              <a:t>principes d’une culture de communication</a:t>
            </a:r>
            <a:r>
              <a:rPr lang="fr-FR" sz="3400" i="1" u="sng" smtClean="0">
                <a:solidFill>
                  <a:schemeClr val="tx1"/>
                </a:solidFill>
              </a:rPr>
              <a:t> </a:t>
            </a:r>
            <a:endParaRPr lang="fr-FR" sz="2800" smtClean="0"/>
          </a:p>
        </p:txBody>
      </p:sp>
      <p:sp>
        <p:nvSpPr>
          <p:cNvPr id="400387" name="Rectangle 3"/>
          <p:cNvSpPr>
            <a:spLocks noChangeArrowheads="1"/>
          </p:cNvSpPr>
          <p:nvPr>
            <p:ph type="body" idx="1"/>
          </p:nvPr>
        </p:nvSpPr>
        <p:spPr bwMode="auto">
          <a:xfrm>
            <a:off x="152400" y="1676400"/>
            <a:ext cx="8915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20000"/>
              </a:lnSpc>
              <a:buFontTx/>
              <a:buNone/>
            </a:pPr>
            <a:r>
              <a:rPr lang="fr-FR" sz="2400" b="1" i="1" smtClean="0"/>
              <a:t>1-  L’information n ’est pas la propriété personnelle de son destinataire : il ne faut pas faire de la rétention de l ’information,</a:t>
            </a:r>
          </a:p>
          <a:p>
            <a:pPr eaLnBrk="1" hangingPunct="1">
              <a:lnSpc>
                <a:spcPct val="120000"/>
              </a:lnSpc>
              <a:buFontTx/>
              <a:buNone/>
            </a:pPr>
            <a:r>
              <a:rPr lang="fr-FR" sz="2400" b="1" i="1" smtClean="0"/>
              <a:t>2- Communiquer ses travaux c’est valoriser ses réalisations, mais c’est aussi s »exposer au risque des critiques qui doivent être constructives et positives.</a:t>
            </a:r>
          </a:p>
          <a:p>
            <a:pPr eaLnBrk="1" hangingPunct="1">
              <a:lnSpc>
                <a:spcPct val="120000"/>
              </a:lnSpc>
              <a:buFontTx/>
              <a:buNone/>
            </a:pPr>
            <a:r>
              <a:rPr lang="fr-FR" sz="2400" b="1" i="1" smtClean="0"/>
              <a:t>3- Informer et communiquer avec ses équipes et son supérieur hiérarchique, mais aussi avec ses collaborateurs,</a:t>
            </a:r>
          </a:p>
          <a:p>
            <a:pPr eaLnBrk="1" hangingPunct="1">
              <a:lnSpc>
                <a:spcPct val="120000"/>
              </a:lnSpc>
              <a:buFontTx/>
              <a:buNone/>
            </a:pPr>
            <a:r>
              <a:rPr lang="fr-FR" sz="2400" b="1" i="1" smtClean="0"/>
              <a:t>4- Le personnel est le premier vecteur  de l ’image externe de   </a:t>
            </a:r>
            <a:br>
              <a:rPr lang="fr-FR" sz="2400" b="1" i="1" smtClean="0"/>
            </a:br>
            <a:r>
              <a:rPr lang="fr-FR" sz="2400" b="1" i="1" smtClean="0"/>
              <a:t>l ’entreprise ( effort sur les commerciaux),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0386"/>
                                        </p:tgtEl>
                                        <p:attrNameLst>
                                          <p:attrName>style.visibility</p:attrName>
                                        </p:attrNameLst>
                                      </p:cBhvr>
                                      <p:to>
                                        <p:strVal val="visible"/>
                                      </p:to>
                                    </p:set>
                                    <p:anim calcmode="lin" valueType="num">
                                      <p:cBhvr additive="base">
                                        <p:cTn id="7" dur="500" fill="hold"/>
                                        <p:tgtEl>
                                          <p:spTgt spid="400386"/>
                                        </p:tgtEl>
                                        <p:attrNameLst>
                                          <p:attrName>ppt_x</p:attrName>
                                        </p:attrNameLst>
                                      </p:cBhvr>
                                      <p:tavLst>
                                        <p:tav tm="0">
                                          <p:val>
                                            <p:strVal val="1+#ppt_w/2"/>
                                          </p:val>
                                        </p:tav>
                                        <p:tav tm="100000">
                                          <p:val>
                                            <p:strVal val="#ppt_x"/>
                                          </p:val>
                                        </p:tav>
                                      </p:tavLst>
                                    </p:anim>
                                    <p:anim calcmode="lin" valueType="num">
                                      <p:cBhvr additive="base">
                                        <p:cTn id="8" dur="500" fill="hold"/>
                                        <p:tgtEl>
                                          <p:spTgt spid="400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0387">
                                            <p:txEl>
                                              <p:pRg st="0" end="0"/>
                                            </p:txEl>
                                          </p:spTgt>
                                        </p:tgtEl>
                                        <p:attrNameLst>
                                          <p:attrName>style.visibility</p:attrName>
                                        </p:attrNameLst>
                                      </p:cBhvr>
                                      <p:to>
                                        <p:strVal val="visible"/>
                                      </p:to>
                                    </p:set>
                                    <p:anim calcmode="lin" valueType="num">
                                      <p:cBhvr additive="base">
                                        <p:cTn id="13" dur="500" fill="hold"/>
                                        <p:tgtEl>
                                          <p:spTgt spid="400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0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0387">
                                            <p:txEl>
                                              <p:pRg st="1" end="1"/>
                                            </p:txEl>
                                          </p:spTgt>
                                        </p:tgtEl>
                                        <p:attrNameLst>
                                          <p:attrName>style.visibility</p:attrName>
                                        </p:attrNameLst>
                                      </p:cBhvr>
                                      <p:to>
                                        <p:strVal val="visible"/>
                                      </p:to>
                                    </p:set>
                                    <p:anim calcmode="lin" valueType="num">
                                      <p:cBhvr additive="base">
                                        <p:cTn id="19" dur="500" fill="hold"/>
                                        <p:tgtEl>
                                          <p:spTgt spid="400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0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0387">
                                            <p:txEl>
                                              <p:pRg st="2" end="2"/>
                                            </p:txEl>
                                          </p:spTgt>
                                        </p:tgtEl>
                                        <p:attrNameLst>
                                          <p:attrName>style.visibility</p:attrName>
                                        </p:attrNameLst>
                                      </p:cBhvr>
                                      <p:to>
                                        <p:strVal val="visible"/>
                                      </p:to>
                                    </p:set>
                                    <p:anim calcmode="lin" valueType="num">
                                      <p:cBhvr additive="base">
                                        <p:cTn id="25" dur="500" fill="hold"/>
                                        <p:tgtEl>
                                          <p:spTgt spid="4003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0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0387">
                                            <p:txEl>
                                              <p:pRg st="3" end="3"/>
                                            </p:txEl>
                                          </p:spTgt>
                                        </p:tgtEl>
                                        <p:attrNameLst>
                                          <p:attrName>style.visibility</p:attrName>
                                        </p:attrNameLst>
                                      </p:cBhvr>
                                      <p:to>
                                        <p:strVal val="visible"/>
                                      </p:to>
                                    </p:set>
                                    <p:anim calcmode="lin" valueType="num">
                                      <p:cBhvr additive="base">
                                        <p:cTn id="31" dur="500" fill="hold"/>
                                        <p:tgtEl>
                                          <p:spTgt spid="4003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0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autoUpdateAnimBg="0"/>
      <p:bldP spid="4003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BF6E700-D10D-4461-872D-E993411C18FD}" type="datetime1">
              <a:rPr lang="fr-FR"/>
              <a:pPr eaLnBrk="1" hangingPunct="1"/>
              <a:t>17/09/2019</a:t>
            </a:fld>
            <a:endParaRPr lang="fr-FR" sz="1400" b="0" i="0"/>
          </a:p>
        </p:txBody>
      </p:sp>
      <p:sp>
        <p:nvSpPr>
          <p:cNvPr id="4301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301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8D2243-064F-46B2-A839-7E1B6A005856}" type="slidenum">
              <a:rPr lang="fr-FR" smtClean="0"/>
              <a:pPr eaLnBrk="1" hangingPunct="1"/>
              <a:t>22</a:t>
            </a:fld>
            <a:endParaRPr lang="fr-FR" smtClean="0"/>
          </a:p>
        </p:txBody>
      </p:sp>
      <p:sp>
        <p:nvSpPr>
          <p:cNvPr id="43013" name="Text Box 2"/>
          <p:cNvSpPr>
            <a:spLocks noChangeArrowheads="1"/>
          </p:cNvSpPr>
          <p:nvPr>
            <p:ph type="title"/>
          </p:nvPr>
        </p:nvSpPr>
        <p:spPr>
          <a:xfrm>
            <a:off x="76200" y="152400"/>
            <a:ext cx="8915400" cy="6019800"/>
          </a:xfrm>
          <a:noFill/>
        </p:spPr>
        <p:txBody>
          <a:bodyPr/>
          <a:lstStyle/>
          <a:p>
            <a:pPr algn="l" eaLnBrk="1" hangingPunct="1"/>
            <a:r>
              <a:rPr lang="fr-FR" sz="3200" b="1" i="1" smtClean="0">
                <a:latin typeface="Arial" charset="0"/>
              </a:rPr>
              <a:t>  </a:t>
            </a:r>
            <a:r>
              <a:rPr lang="fr-FR" sz="3000" b="1" i="1" smtClean="0"/>
              <a:t>   </a:t>
            </a:r>
            <a:r>
              <a:rPr lang="fr-FR" sz="3000" b="1" i="1" u="sng" smtClean="0"/>
              <a:t> Le Processus de Sélection et de Recrutement</a:t>
            </a:r>
            <a:r>
              <a:rPr lang="fr-FR" sz="2800" b="1" i="1" u="sng" smtClean="0"/>
              <a:t> </a:t>
            </a:r>
            <a:r>
              <a:rPr lang="fr-FR" sz="2800" smtClean="0">
                <a:latin typeface="Arial" charset="0"/>
              </a:rPr>
              <a:t/>
            </a:r>
            <a:br>
              <a:rPr lang="fr-FR" sz="2800" smtClean="0">
                <a:latin typeface="Arial" charset="0"/>
              </a:rPr>
            </a:br>
            <a:r>
              <a:rPr lang="fr-FR" sz="3200" smtClean="0">
                <a:latin typeface="Arial" charset="0"/>
              </a:rPr>
              <a:t> </a:t>
            </a:r>
            <a:br>
              <a:rPr lang="fr-FR" sz="3200" smtClean="0">
                <a:latin typeface="Arial" charset="0"/>
              </a:rPr>
            </a:br>
            <a:r>
              <a:rPr lang="fr-FR" sz="2400" b="1" i="1" smtClean="0"/>
              <a:t>Une démarche rigoureuse de recrutement  comprend</a:t>
            </a:r>
            <a:r>
              <a:rPr lang="fr-FR" sz="2400" i="1" smtClean="0"/>
              <a:t> </a:t>
            </a:r>
            <a:r>
              <a:rPr lang="fr-FR" sz="2400" b="1" i="1" smtClean="0"/>
              <a:t>10 étapes</a:t>
            </a:r>
            <a:r>
              <a:rPr lang="fr-FR" sz="2400" smtClean="0"/>
              <a:t> :</a:t>
            </a:r>
            <a:r>
              <a:rPr lang="fr-FR" smtClean="0"/>
              <a:t/>
            </a:r>
            <a:br>
              <a:rPr lang="fr-FR" smtClean="0"/>
            </a:br>
            <a:r>
              <a:rPr lang="fr-FR" sz="3200" smtClean="0">
                <a:latin typeface="Arial" charset="0"/>
              </a:rPr>
              <a:t/>
            </a:r>
            <a:br>
              <a:rPr lang="fr-FR" sz="3200" smtClean="0">
                <a:latin typeface="Arial" charset="0"/>
              </a:rPr>
            </a:br>
            <a:r>
              <a:rPr lang="fr-FR" sz="1600" b="1" i="1" smtClean="0">
                <a:latin typeface="Arial" charset="0"/>
              </a:rPr>
              <a:t>  1- Expression du besoin en recrutement                      6- Traitement des candidatures</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2- Analyse du besoin en personnel                              7- Questionnaire d’embauche</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3- Descriptif du poste 		      	           8- Entretien avec le candidat</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4- Prospection interne                                                  9- Tests  et  Décision</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a:r>
            <a:br>
              <a:rPr lang="fr-FR" sz="1600" b="1" i="1" smtClean="0">
                <a:latin typeface="Arial" charset="0"/>
              </a:rPr>
            </a:br>
            <a:r>
              <a:rPr lang="fr-FR" sz="1600" b="1" i="1" smtClean="0">
                <a:latin typeface="Arial" charset="0"/>
              </a:rPr>
              <a:t>  5- Prospection externe                                                 10- Accueil et Intégration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62CBA5-7223-46CB-9D80-5989384BFA82}" type="datetime1">
              <a:rPr lang="fr-FR"/>
              <a:pPr eaLnBrk="1" hangingPunct="1"/>
              <a:t>17/09/2019</a:t>
            </a:fld>
            <a:endParaRPr lang="fr-FR" sz="1400" b="0" i="0"/>
          </a:p>
        </p:txBody>
      </p:sp>
      <p:sp>
        <p:nvSpPr>
          <p:cNvPr id="23961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962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77B9FE6-AD4F-4F14-A3D4-CF7F7A461C8B}" type="slidenum">
              <a:rPr lang="fr-FR" smtClean="0"/>
              <a:pPr eaLnBrk="1" hangingPunct="1"/>
              <a:t>220</a:t>
            </a:fld>
            <a:endParaRPr lang="fr-FR" smtClean="0"/>
          </a:p>
        </p:txBody>
      </p:sp>
      <p:sp>
        <p:nvSpPr>
          <p:cNvPr id="401410" name="Rectangle 2"/>
          <p:cNvSpPr>
            <a:spLocks noChangeArrowheads="1"/>
          </p:cNvSpPr>
          <p:nvPr>
            <p:ph type="body" idx="1"/>
          </p:nvPr>
        </p:nvSpPr>
        <p:spPr bwMode="auto">
          <a:xfrm>
            <a:off x="152400" y="381000"/>
            <a:ext cx="8839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buFontTx/>
              <a:buNone/>
            </a:pPr>
            <a:r>
              <a:rPr lang="fr-FR" sz="2800" smtClean="0"/>
              <a:t>		  </a:t>
            </a:r>
            <a:r>
              <a:rPr lang="fr-FR" sz="3600" b="1" i="1" u="sng" smtClean="0"/>
              <a:t>6- Communiquer oui, mais sur quoi ?</a:t>
            </a:r>
            <a:r>
              <a:rPr lang="fr-FR" sz="2800" smtClean="0"/>
              <a:t> </a:t>
            </a:r>
          </a:p>
          <a:p>
            <a:pPr algn="just" eaLnBrk="1" hangingPunct="1">
              <a:lnSpc>
                <a:spcPct val="10000"/>
              </a:lnSpc>
              <a:buFontTx/>
              <a:buNone/>
            </a:pPr>
            <a:endParaRPr lang="fr-FR" sz="2400" b="1" i="1" smtClean="0"/>
          </a:p>
          <a:p>
            <a:pPr eaLnBrk="1" hangingPunct="1">
              <a:buFontTx/>
              <a:buNone/>
            </a:pPr>
            <a:r>
              <a:rPr lang="fr-FR" sz="2400" b="1" i="1" smtClean="0"/>
              <a:t>1-</a:t>
            </a:r>
            <a:r>
              <a:rPr lang="fr-FR" sz="2800" smtClean="0"/>
              <a:t> </a:t>
            </a:r>
            <a:r>
              <a:rPr lang="fr-FR" sz="2400" b="1" i="1" smtClean="0"/>
              <a:t>Faire connaître la stratégie de l ’entreprise, ou au moins sa partie communicable, en des termes adaptés à chacun des publics-cibles ( les axes de développement, les défis, les grandes enjeux, …..)</a:t>
            </a:r>
          </a:p>
          <a:p>
            <a:pPr eaLnBrk="1" hangingPunct="1">
              <a:lnSpc>
                <a:spcPct val="20000"/>
              </a:lnSpc>
              <a:buFontTx/>
              <a:buNone/>
            </a:pPr>
            <a:endParaRPr lang="fr-FR" sz="2400" b="1" i="1" smtClean="0"/>
          </a:p>
          <a:p>
            <a:pPr eaLnBrk="1" hangingPunct="1">
              <a:buFontTx/>
              <a:buNone/>
            </a:pPr>
            <a:r>
              <a:rPr lang="fr-FR" sz="2400" b="1" i="1" smtClean="0"/>
              <a:t>2- Diffuser les politiques de l’entreprise ( commerciale, technique,  économique, financière, sociale…)</a:t>
            </a:r>
          </a:p>
          <a:p>
            <a:pPr eaLnBrk="1" hangingPunct="1">
              <a:lnSpc>
                <a:spcPct val="20000"/>
              </a:lnSpc>
              <a:buFontTx/>
              <a:buNone/>
            </a:pPr>
            <a:endParaRPr lang="fr-FR" sz="2400" b="1" i="1" smtClean="0"/>
          </a:p>
          <a:p>
            <a:pPr eaLnBrk="1" hangingPunct="1">
              <a:buFontTx/>
              <a:buNone/>
            </a:pPr>
            <a:r>
              <a:rPr lang="fr-FR" sz="2400" b="1" i="1" smtClean="0"/>
              <a:t>3- Informer sur les événements marquants de  l’entreprise </a:t>
            </a:r>
            <a:br>
              <a:rPr lang="fr-FR" sz="2400" b="1" i="1" smtClean="0"/>
            </a:br>
            <a:r>
              <a:rPr lang="fr-FR" sz="2400" b="1" i="1" smtClean="0"/>
              <a:t>( résultat annuel, cessions, acquisitions, contrats,…).</a:t>
            </a:r>
          </a:p>
          <a:p>
            <a:pPr eaLnBrk="1" hangingPunct="1">
              <a:lnSpc>
                <a:spcPct val="20000"/>
              </a:lnSpc>
              <a:buFontTx/>
              <a:buNone/>
            </a:pPr>
            <a:endParaRPr lang="fr-FR" sz="2400" b="1" i="1" smtClean="0"/>
          </a:p>
          <a:p>
            <a:pPr eaLnBrk="1" hangingPunct="1">
              <a:buFontTx/>
              <a:buNone/>
            </a:pPr>
            <a:r>
              <a:rPr lang="fr-FR" sz="2400" b="1" i="1" smtClean="0"/>
              <a:t>4- Informer sur les événements de la vie quotidienne : </a:t>
            </a:r>
          </a:p>
          <a:p>
            <a:pPr eaLnBrk="1" hangingPunct="1">
              <a:buFontTx/>
              <a:buNone/>
            </a:pPr>
            <a:r>
              <a:rPr lang="fr-FR" sz="2400" b="1" i="1" smtClean="0"/>
              <a:t>    ( embauches, mutations, promotions, départs, naissances, décès,   </a:t>
            </a:r>
            <a:br>
              <a:rPr lang="fr-FR" sz="2400" b="1" i="1" smtClean="0"/>
            </a:br>
            <a:r>
              <a:rPr lang="fr-FR" sz="2400" b="1" i="1" smtClean="0"/>
              <a:t>  activités culturelles, sociales, sportives…).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01410">
                                            <p:txEl>
                                              <p:pRg st="0" end="0"/>
                                            </p:txEl>
                                          </p:spTgt>
                                        </p:tgtEl>
                                        <p:attrNameLst>
                                          <p:attrName>style.visibility</p:attrName>
                                        </p:attrNameLst>
                                      </p:cBhvr>
                                      <p:to>
                                        <p:strVal val="visible"/>
                                      </p:to>
                                    </p:set>
                                    <p:anim calcmode="lin" valueType="num">
                                      <p:cBhvr additive="base">
                                        <p:cTn id="7" dur="500" fill="hold"/>
                                        <p:tgtEl>
                                          <p:spTgt spid="4014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01410">
                                            <p:txEl>
                                              <p:pRg st="2" end="2"/>
                                            </p:txEl>
                                          </p:spTgt>
                                        </p:tgtEl>
                                        <p:attrNameLst>
                                          <p:attrName>style.visibility</p:attrName>
                                        </p:attrNameLst>
                                      </p:cBhvr>
                                      <p:to>
                                        <p:strVal val="visible"/>
                                      </p:to>
                                    </p:set>
                                    <p:anim calcmode="lin" valueType="num">
                                      <p:cBhvr additive="base">
                                        <p:cTn id="13" dur="500" fill="hold"/>
                                        <p:tgtEl>
                                          <p:spTgt spid="40141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01410">
                                            <p:txEl>
                                              <p:pRg st="4" end="4"/>
                                            </p:txEl>
                                          </p:spTgt>
                                        </p:tgtEl>
                                        <p:attrNameLst>
                                          <p:attrName>style.visibility</p:attrName>
                                        </p:attrNameLst>
                                      </p:cBhvr>
                                      <p:to>
                                        <p:strVal val="visible"/>
                                      </p:to>
                                    </p:set>
                                    <p:anim calcmode="lin" valueType="num">
                                      <p:cBhvr additive="base">
                                        <p:cTn id="19" dur="500" fill="hold"/>
                                        <p:tgtEl>
                                          <p:spTgt spid="40141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01410">
                                            <p:txEl>
                                              <p:pRg st="6" end="6"/>
                                            </p:txEl>
                                          </p:spTgt>
                                        </p:tgtEl>
                                        <p:attrNameLst>
                                          <p:attrName>style.visibility</p:attrName>
                                        </p:attrNameLst>
                                      </p:cBhvr>
                                      <p:to>
                                        <p:strVal val="visible"/>
                                      </p:to>
                                    </p:set>
                                    <p:anim calcmode="lin" valueType="num">
                                      <p:cBhvr additive="base">
                                        <p:cTn id="25" dur="500" fill="hold"/>
                                        <p:tgtEl>
                                          <p:spTgt spid="40141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14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01410">
                                            <p:txEl>
                                              <p:pRg st="8" end="8"/>
                                            </p:txEl>
                                          </p:spTgt>
                                        </p:tgtEl>
                                        <p:attrNameLst>
                                          <p:attrName>style.visibility</p:attrName>
                                        </p:attrNameLst>
                                      </p:cBhvr>
                                      <p:to>
                                        <p:strVal val="visible"/>
                                      </p:to>
                                    </p:set>
                                    <p:anim calcmode="lin" valueType="num">
                                      <p:cBhvr additive="base">
                                        <p:cTn id="31" dur="500" fill="hold"/>
                                        <p:tgtEl>
                                          <p:spTgt spid="40141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14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401410">
                                            <p:txEl>
                                              <p:pRg st="9" end="9"/>
                                            </p:txEl>
                                          </p:spTgt>
                                        </p:tgtEl>
                                        <p:attrNameLst>
                                          <p:attrName>style.visibility</p:attrName>
                                        </p:attrNameLst>
                                      </p:cBhvr>
                                      <p:to>
                                        <p:strVal val="visible"/>
                                      </p:to>
                                    </p:set>
                                    <p:anim calcmode="lin" valueType="num">
                                      <p:cBhvr additive="base">
                                        <p:cTn id="37" dur="500" fill="hold"/>
                                        <p:tgtEl>
                                          <p:spTgt spid="401410">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14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build="p"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B91B023-493A-4F23-8922-2E7B6249E7BF}" type="datetime1">
              <a:rPr lang="fr-FR"/>
              <a:pPr eaLnBrk="1" hangingPunct="1"/>
              <a:t>17/09/2019</a:t>
            </a:fld>
            <a:endParaRPr lang="fr-FR" sz="1400" b="0" i="0"/>
          </a:p>
        </p:txBody>
      </p:sp>
      <p:sp>
        <p:nvSpPr>
          <p:cNvPr id="24064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064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C9461F2-B25F-4D57-A50E-D0C335FF1BE8}" type="slidenum">
              <a:rPr lang="fr-FR" smtClean="0"/>
              <a:pPr eaLnBrk="1" hangingPunct="1"/>
              <a:t>221</a:t>
            </a:fld>
            <a:endParaRPr lang="fr-FR" smtClean="0"/>
          </a:p>
        </p:txBody>
      </p:sp>
      <p:sp>
        <p:nvSpPr>
          <p:cNvPr id="402434" name="Rectangle 2"/>
          <p:cNvSpPr>
            <a:spLocks noChangeArrowheads="1"/>
          </p:cNvSpPr>
          <p:nvPr>
            <p:ph type="body" idx="1"/>
          </p:nvPr>
        </p:nvSpPr>
        <p:spPr bwMode="auto">
          <a:xfrm>
            <a:off x="152400" y="152400"/>
            <a:ext cx="88392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fr-FR" b="1" i="1" u="sng" smtClean="0"/>
              <a:t>7-Les préalables d’une culture de communication ?</a:t>
            </a:r>
          </a:p>
          <a:p>
            <a:pPr eaLnBrk="1" hangingPunct="1">
              <a:lnSpc>
                <a:spcPct val="0"/>
              </a:lnSpc>
              <a:buFontTx/>
              <a:buNone/>
            </a:pPr>
            <a:endParaRPr lang="fr-FR" sz="2400" b="1" i="1" smtClean="0"/>
          </a:p>
          <a:p>
            <a:pPr eaLnBrk="1" hangingPunct="1">
              <a:lnSpc>
                <a:spcPct val="110000"/>
              </a:lnSpc>
              <a:buFontTx/>
              <a:buNone/>
            </a:pPr>
            <a:endParaRPr lang="fr-FR" sz="2400" b="1" i="1" smtClean="0"/>
          </a:p>
          <a:p>
            <a:pPr eaLnBrk="1" hangingPunct="1">
              <a:lnSpc>
                <a:spcPct val="110000"/>
              </a:lnSpc>
              <a:buFontTx/>
              <a:buNone/>
            </a:pPr>
            <a:r>
              <a:rPr lang="fr-FR" sz="2400" b="1" i="1" smtClean="0"/>
              <a:t>a- La conviction de la DG et des membres du comité de direction,</a:t>
            </a:r>
          </a:p>
          <a:p>
            <a:pPr eaLnBrk="1" hangingPunct="1">
              <a:lnSpc>
                <a:spcPct val="110000"/>
              </a:lnSpc>
              <a:buFontTx/>
              <a:buNone/>
            </a:pPr>
            <a:r>
              <a:rPr lang="fr-FR" sz="2400" b="1" i="1" smtClean="0"/>
              <a:t>b- Une définition claire et partagée de la stratégie de communication </a:t>
            </a:r>
          </a:p>
          <a:p>
            <a:pPr eaLnBrk="1" hangingPunct="1">
              <a:lnSpc>
                <a:spcPct val="110000"/>
              </a:lnSpc>
              <a:buFontTx/>
              <a:buNone/>
            </a:pPr>
            <a:r>
              <a:rPr lang="fr-FR" sz="2400" b="1" i="1" smtClean="0"/>
              <a:t>c- Un diagnostic communication : un état des lieux qui fait ressortir le bilan des forces et faiblesses de l ’entreprise en la matière,</a:t>
            </a:r>
          </a:p>
          <a:p>
            <a:pPr algn="just" eaLnBrk="1" hangingPunct="1">
              <a:lnSpc>
                <a:spcPct val="110000"/>
              </a:lnSpc>
              <a:buFontTx/>
              <a:buNone/>
            </a:pPr>
            <a:r>
              <a:rPr lang="fr-FR" sz="2400" b="1" i="1" smtClean="0"/>
              <a:t>d- Une définition de la politique de communication à la lumière des résultats du diagnostic et en relation avec la stratégie de l’entreprise,</a:t>
            </a:r>
          </a:p>
          <a:p>
            <a:pPr algn="just" eaLnBrk="1" hangingPunct="1">
              <a:lnSpc>
                <a:spcPct val="110000"/>
              </a:lnSpc>
              <a:buFontTx/>
              <a:buNone/>
            </a:pPr>
            <a:r>
              <a:rPr lang="fr-FR" sz="2400" b="1" i="1" smtClean="0"/>
              <a:t>e- Une valorisation  des moyens matériels et humains nécessaires pour réaliser les objectifs fixés,</a:t>
            </a:r>
          </a:p>
          <a:p>
            <a:pPr eaLnBrk="1" hangingPunct="1">
              <a:lnSpc>
                <a:spcPct val="110000"/>
              </a:lnSpc>
              <a:buFontTx/>
              <a:buNone/>
            </a:pPr>
            <a:r>
              <a:rPr lang="fr-FR" sz="2400" b="1" i="1" smtClean="0"/>
              <a:t>f- Une évaluation de l ’impact de supports et flux de communication.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2434">
                                            <p:txEl>
                                              <p:pRg st="0" end="0"/>
                                            </p:txEl>
                                          </p:spTgt>
                                        </p:tgtEl>
                                        <p:attrNameLst>
                                          <p:attrName>style.visibility</p:attrName>
                                        </p:attrNameLst>
                                      </p:cBhvr>
                                      <p:to>
                                        <p:strVal val="visible"/>
                                      </p:to>
                                    </p:set>
                                    <p:anim calcmode="lin" valueType="num">
                                      <p:cBhvr additive="base">
                                        <p:cTn id="7" dur="500" fill="hold"/>
                                        <p:tgtEl>
                                          <p:spTgt spid="4024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2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2434">
                                            <p:txEl>
                                              <p:pRg st="3" end="3"/>
                                            </p:txEl>
                                          </p:spTgt>
                                        </p:tgtEl>
                                        <p:attrNameLst>
                                          <p:attrName>style.visibility</p:attrName>
                                        </p:attrNameLst>
                                      </p:cBhvr>
                                      <p:to>
                                        <p:strVal val="visible"/>
                                      </p:to>
                                    </p:set>
                                    <p:anim calcmode="lin" valueType="num">
                                      <p:cBhvr additive="base">
                                        <p:cTn id="13" dur="500" fill="hold"/>
                                        <p:tgtEl>
                                          <p:spTgt spid="402434">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24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2434">
                                            <p:txEl>
                                              <p:pRg st="4" end="4"/>
                                            </p:txEl>
                                          </p:spTgt>
                                        </p:tgtEl>
                                        <p:attrNameLst>
                                          <p:attrName>style.visibility</p:attrName>
                                        </p:attrNameLst>
                                      </p:cBhvr>
                                      <p:to>
                                        <p:strVal val="visible"/>
                                      </p:to>
                                    </p:set>
                                    <p:anim calcmode="lin" valueType="num">
                                      <p:cBhvr additive="base">
                                        <p:cTn id="19" dur="500" fill="hold"/>
                                        <p:tgtEl>
                                          <p:spTgt spid="40243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24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2434">
                                            <p:txEl>
                                              <p:pRg st="5" end="5"/>
                                            </p:txEl>
                                          </p:spTgt>
                                        </p:tgtEl>
                                        <p:attrNameLst>
                                          <p:attrName>style.visibility</p:attrName>
                                        </p:attrNameLst>
                                      </p:cBhvr>
                                      <p:to>
                                        <p:strVal val="visible"/>
                                      </p:to>
                                    </p:set>
                                    <p:anim calcmode="lin" valueType="num">
                                      <p:cBhvr additive="base">
                                        <p:cTn id="25" dur="500" fill="hold"/>
                                        <p:tgtEl>
                                          <p:spTgt spid="40243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24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2434">
                                            <p:txEl>
                                              <p:pRg st="6" end="6"/>
                                            </p:txEl>
                                          </p:spTgt>
                                        </p:tgtEl>
                                        <p:attrNameLst>
                                          <p:attrName>style.visibility</p:attrName>
                                        </p:attrNameLst>
                                      </p:cBhvr>
                                      <p:to>
                                        <p:strVal val="visible"/>
                                      </p:to>
                                    </p:set>
                                    <p:anim calcmode="lin" valueType="num">
                                      <p:cBhvr additive="base">
                                        <p:cTn id="31" dur="500" fill="hold"/>
                                        <p:tgtEl>
                                          <p:spTgt spid="40243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24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2434">
                                            <p:txEl>
                                              <p:pRg st="7" end="7"/>
                                            </p:txEl>
                                          </p:spTgt>
                                        </p:tgtEl>
                                        <p:attrNameLst>
                                          <p:attrName>style.visibility</p:attrName>
                                        </p:attrNameLst>
                                      </p:cBhvr>
                                      <p:to>
                                        <p:strVal val="visible"/>
                                      </p:to>
                                    </p:set>
                                    <p:anim calcmode="lin" valueType="num">
                                      <p:cBhvr additive="base">
                                        <p:cTn id="37" dur="500" fill="hold"/>
                                        <p:tgtEl>
                                          <p:spTgt spid="402434">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0243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02434">
                                            <p:txEl>
                                              <p:pRg st="8" end="8"/>
                                            </p:txEl>
                                          </p:spTgt>
                                        </p:tgtEl>
                                        <p:attrNameLst>
                                          <p:attrName>style.visibility</p:attrName>
                                        </p:attrNameLst>
                                      </p:cBhvr>
                                      <p:to>
                                        <p:strVal val="visible"/>
                                      </p:to>
                                    </p:set>
                                    <p:anim calcmode="lin" valueType="num">
                                      <p:cBhvr additive="base">
                                        <p:cTn id="43" dur="500" fill="hold"/>
                                        <p:tgtEl>
                                          <p:spTgt spid="402434">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0243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build="p"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C84C37C-4284-4923-AD93-A2FBDFA84539}" type="datetime1">
              <a:rPr lang="fr-FR"/>
              <a:pPr eaLnBrk="1" hangingPunct="1"/>
              <a:t>17/09/2019</a:t>
            </a:fld>
            <a:endParaRPr lang="fr-FR" sz="1400" b="0" i="0"/>
          </a:p>
        </p:txBody>
      </p:sp>
      <p:sp>
        <p:nvSpPr>
          <p:cNvPr id="24166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166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A377A1F-3770-472D-B296-E3A91F1EEE14}" type="slidenum">
              <a:rPr lang="fr-FR" smtClean="0"/>
              <a:pPr eaLnBrk="1" hangingPunct="1"/>
              <a:t>222</a:t>
            </a:fld>
            <a:endParaRPr lang="fr-FR" smtClean="0"/>
          </a:p>
        </p:txBody>
      </p:sp>
      <p:sp>
        <p:nvSpPr>
          <p:cNvPr id="241669" name="Text Box 2"/>
          <p:cNvSpPr txBox="1">
            <a:spLocks noChangeArrowheads="1"/>
          </p:cNvSpPr>
          <p:nvPr/>
        </p:nvSpPr>
        <p:spPr bwMode="auto">
          <a:xfrm>
            <a:off x="457200" y="3810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1670" name="Rectangle 3"/>
          <p:cNvSpPr>
            <a:spLocks noGrp="1" noChangeArrowheads="1"/>
          </p:cNvSpPr>
          <p:nvPr>
            <p:ph type="title"/>
          </p:nvPr>
        </p:nvSpPr>
        <p:spPr>
          <a:xfrm>
            <a:off x="228600" y="457200"/>
            <a:ext cx="8686800" cy="914400"/>
          </a:xfrm>
          <a:noFill/>
        </p:spPr>
        <p:txBody>
          <a:bodyPr/>
          <a:lstStyle/>
          <a:p>
            <a:pPr algn="l" eaLnBrk="1" hangingPunct="1"/>
            <a:r>
              <a:rPr lang="fr-FR" sz="2800" b="1" i="1" smtClean="0">
                <a:solidFill>
                  <a:srgbClr val="FF0000"/>
                </a:solidFill>
              </a:rPr>
              <a:t>  </a:t>
            </a:r>
            <a:r>
              <a:rPr lang="fr-FR" sz="2800" b="1" i="1" u="sng" smtClean="0">
                <a:solidFill>
                  <a:schemeClr val="tx1"/>
                </a:solidFill>
              </a:rPr>
              <a:t>II- L’ELABORATION D’UNE POLITIQUE DE   </a:t>
            </a:r>
            <a:br>
              <a:rPr lang="fr-FR" sz="2800" b="1" i="1" u="sng" smtClean="0">
                <a:solidFill>
                  <a:schemeClr val="tx1"/>
                </a:solidFill>
              </a:rPr>
            </a:br>
            <a:r>
              <a:rPr lang="fr-FR" sz="2800" b="1" i="1" smtClean="0">
                <a:solidFill>
                  <a:schemeClr val="tx1"/>
                </a:solidFill>
              </a:rPr>
              <a:t>                           </a:t>
            </a:r>
            <a:r>
              <a:rPr lang="fr-FR" sz="2800" b="1" i="1" u="sng" smtClean="0">
                <a:solidFill>
                  <a:schemeClr val="tx1"/>
                </a:solidFill>
              </a:rPr>
              <a:t>COMMUNICATION</a:t>
            </a:r>
            <a:endParaRPr lang="fr-FR" sz="2800" b="1" i="1" smtClean="0">
              <a:solidFill>
                <a:srgbClr val="FF0000"/>
              </a:solidFill>
            </a:endParaRPr>
          </a:p>
        </p:txBody>
      </p:sp>
      <p:sp>
        <p:nvSpPr>
          <p:cNvPr id="241671" name="Text Box 4"/>
          <p:cNvSpPr txBox="1">
            <a:spLocks noChangeArrowheads="1"/>
          </p:cNvSpPr>
          <p:nvPr/>
        </p:nvSpPr>
        <p:spPr bwMode="auto">
          <a:xfrm>
            <a:off x="152400" y="1947863"/>
            <a:ext cx="8991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50000"/>
              </a:lnSpc>
              <a:spcBef>
                <a:spcPct val="50000"/>
              </a:spcBef>
            </a:pPr>
            <a:r>
              <a:rPr kumimoji="1" lang="fr-FR" sz="2800"/>
              <a:t>	</a:t>
            </a:r>
            <a:r>
              <a:rPr lang="fr-FR" sz="2400" b="1" i="1"/>
              <a:t>Pour que ces instruments de communication :</a:t>
            </a:r>
          </a:p>
          <a:p>
            <a:pPr eaLnBrk="1" hangingPunct="1">
              <a:lnSpc>
                <a:spcPct val="150000"/>
              </a:lnSpc>
              <a:spcBef>
                <a:spcPct val="50000"/>
              </a:spcBef>
            </a:pPr>
            <a:r>
              <a:rPr lang="fr-FR" sz="2400" b="1" i="1"/>
              <a:t>   * aient un sens, une logique et une légitimité au sein de l ’entreprise </a:t>
            </a:r>
          </a:p>
          <a:p>
            <a:pPr eaLnBrk="1" hangingPunct="1">
              <a:lnSpc>
                <a:spcPct val="150000"/>
              </a:lnSpc>
              <a:spcBef>
                <a:spcPct val="50000"/>
              </a:spcBef>
            </a:pPr>
            <a:r>
              <a:rPr lang="fr-FR" sz="2400" b="1" i="1"/>
              <a:t>    * soient réellement efficaces et qu’ils ne deviennent pas totalement </a:t>
            </a:r>
            <a:br>
              <a:rPr lang="fr-FR" sz="2400" b="1" i="1"/>
            </a:br>
            <a:r>
              <a:rPr lang="fr-FR" sz="2400" b="1" i="1"/>
              <a:t>       impuissants à force d ’être utilisés «  au coup par coup », </a:t>
            </a:r>
          </a:p>
          <a:p>
            <a:pPr eaLnBrk="1" hangingPunct="1">
              <a:lnSpc>
                <a:spcPct val="150000"/>
              </a:lnSpc>
              <a:spcBef>
                <a:spcPct val="50000"/>
              </a:spcBef>
            </a:pPr>
            <a:r>
              <a:rPr lang="fr-FR" sz="2400" b="1" i="1"/>
              <a:t>ils doivent obligatoirement s’inscrire dans le cadre d ’une politique d ’information et de communication mûrement réfléchie.</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CEB6EE8-D78F-4530-A954-9DE4CAD76BE9}" type="datetime1">
              <a:rPr lang="fr-FR"/>
              <a:pPr eaLnBrk="1" hangingPunct="1"/>
              <a:t>17/09/2019</a:t>
            </a:fld>
            <a:endParaRPr lang="fr-FR" sz="1400" b="0" i="0"/>
          </a:p>
        </p:txBody>
      </p:sp>
      <p:sp>
        <p:nvSpPr>
          <p:cNvPr id="24269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269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8C44234-88D2-43F3-AC6A-1EBB07B44C17}" type="slidenum">
              <a:rPr lang="fr-FR" smtClean="0"/>
              <a:pPr eaLnBrk="1" hangingPunct="1"/>
              <a:t>223</a:t>
            </a:fld>
            <a:endParaRPr lang="fr-FR" smtClean="0"/>
          </a:p>
        </p:txBody>
      </p:sp>
      <p:sp>
        <p:nvSpPr>
          <p:cNvPr id="242693" name="Text Box 2"/>
          <p:cNvSpPr txBox="1">
            <a:spLocks noChangeArrowheads="1"/>
          </p:cNvSpPr>
          <p:nvPr/>
        </p:nvSpPr>
        <p:spPr bwMode="auto">
          <a:xfrm>
            <a:off x="381000" y="457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2694" name="Rectangle 3"/>
          <p:cNvSpPr>
            <a:spLocks noChangeArrowheads="1"/>
          </p:cNvSpPr>
          <p:nvPr/>
        </p:nvSpPr>
        <p:spPr bwMode="auto">
          <a:xfrm>
            <a:off x="2286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2800" b="1" i="1"/>
              <a:t>1</a:t>
            </a:r>
            <a:r>
              <a:rPr lang="fr-FR" sz="2800" b="1" i="1" u="sng"/>
              <a:t>- POLITIQUE DE COMMUNICATION</a:t>
            </a:r>
            <a:endParaRPr lang="fr-FR" sz="2400" b="1" i="1">
              <a:solidFill>
                <a:srgbClr val="FF0000"/>
              </a:solidFill>
            </a:endParaRPr>
          </a:p>
        </p:txBody>
      </p:sp>
      <p:sp>
        <p:nvSpPr>
          <p:cNvPr id="242695" name="Text Box 4"/>
          <p:cNvSpPr txBox="1">
            <a:spLocks noChangeArrowheads="1"/>
          </p:cNvSpPr>
          <p:nvPr/>
        </p:nvSpPr>
        <p:spPr bwMode="auto">
          <a:xfrm>
            <a:off x="304800" y="15240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2696" name="Rectangle 5"/>
          <p:cNvSpPr>
            <a:spLocks noChangeArrowheads="1"/>
          </p:cNvSpPr>
          <p:nvPr/>
        </p:nvSpPr>
        <p:spPr bwMode="auto">
          <a:xfrm>
            <a:off x="76200" y="1143000"/>
            <a:ext cx="8915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20000"/>
              </a:spcBef>
            </a:pPr>
            <a:r>
              <a:rPr lang="fr-FR" sz="1600" i="1">
                <a:latin typeface="Bookman Old Style" pitchFamily="18" charset="0"/>
              </a:rPr>
              <a:t>		</a:t>
            </a:r>
            <a:r>
              <a:rPr lang="fr-FR" sz="2400" b="1" i="1"/>
              <a:t>L ’élaboration d ’une politique d ’information et de communication  passe par trois phases principales :</a:t>
            </a:r>
          </a:p>
          <a:p>
            <a:pPr marL="342900" indent="-342900" algn="just">
              <a:lnSpc>
                <a:spcPct val="25000"/>
              </a:lnSpc>
              <a:spcBef>
                <a:spcPct val="20000"/>
              </a:spcBef>
            </a:pPr>
            <a:r>
              <a:rPr lang="fr-FR" sz="2800"/>
              <a:t>           </a:t>
            </a:r>
          </a:p>
          <a:p>
            <a:pPr marL="342900" indent="-342900" algn="ctr">
              <a:lnSpc>
                <a:spcPct val="95000"/>
              </a:lnSpc>
              <a:spcBef>
                <a:spcPct val="20000"/>
              </a:spcBef>
            </a:pPr>
            <a:r>
              <a:rPr lang="fr-FR" sz="2800" b="1" i="1" u="sng"/>
              <a:t>Phase 1: Diagnostic et besoins</a:t>
            </a:r>
            <a:endParaRPr lang="fr-FR" sz="2800"/>
          </a:p>
          <a:p>
            <a:pPr marL="342900" indent="-342900" algn="just">
              <a:lnSpc>
                <a:spcPct val="95000"/>
              </a:lnSpc>
              <a:spcBef>
                <a:spcPct val="20000"/>
              </a:spcBef>
            </a:pPr>
            <a:r>
              <a:rPr lang="fr-FR" sz="2800"/>
              <a:t>		</a:t>
            </a:r>
            <a:r>
              <a:rPr lang="fr-FR" sz="2400" b="1" i="1"/>
              <a:t>Avant de chercher les besoins en communication cette phase suppose au préalable un bilan-diagnostic offrant une connaissance précise du terrain social sur lequel il faut travailler.  On cherche ainsi à :</a:t>
            </a:r>
            <a:endParaRPr lang="fr-FR" sz="2800"/>
          </a:p>
          <a:p>
            <a:pPr marL="342900" indent="-342900">
              <a:lnSpc>
                <a:spcPct val="95000"/>
              </a:lnSpc>
              <a:spcBef>
                <a:spcPct val="20000"/>
              </a:spcBef>
            </a:pPr>
            <a:r>
              <a:rPr lang="fr-FR" sz="2800"/>
              <a:t>- </a:t>
            </a:r>
            <a:r>
              <a:rPr lang="fr-FR" sz="2400" b="1" i="1"/>
              <a:t>Cerner l ’identité et la personnalité de l ’entreprise</a:t>
            </a:r>
          </a:p>
          <a:p>
            <a:pPr marL="342900" indent="-342900">
              <a:lnSpc>
                <a:spcPct val="95000"/>
              </a:lnSpc>
              <a:spcBef>
                <a:spcPct val="20000"/>
              </a:spcBef>
            </a:pPr>
            <a:r>
              <a:rPr lang="fr-FR" sz="2400" b="1" i="1"/>
              <a:t>  	(Connaissances de l ’entreprise : histoire, perspectives ..)	</a:t>
            </a:r>
          </a:p>
          <a:p>
            <a:pPr marL="342900" indent="-342900">
              <a:lnSpc>
                <a:spcPct val="95000"/>
              </a:lnSpc>
              <a:spcBef>
                <a:spcPct val="20000"/>
              </a:spcBef>
            </a:pPr>
            <a:r>
              <a:rPr lang="fr-FR" sz="2400" b="1" i="1"/>
              <a:t>- Localiser les nœuds de tension et les conflits éventuels       </a:t>
            </a:r>
            <a:br>
              <a:rPr lang="fr-FR" sz="2400" b="1" i="1"/>
            </a:br>
            <a:r>
              <a:rPr lang="fr-FR" sz="2400" b="1" i="1"/>
              <a:t>  (conflit entre anciens et nouveaux, différences des </a:t>
            </a:r>
          </a:p>
          <a:p>
            <a:pPr marL="342900" indent="-342900">
              <a:lnSpc>
                <a:spcPct val="95000"/>
              </a:lnSpc>
              <a:spcBef>
                <a:spcPct val="20000"/>
              </a:spcBef>
            </a:pPr>
            <a:r>
              <a:rPr lang="fr-FR" sz="2400" b="1" i="1"/>
              <a:t>      statuts, zones de mécontentement, inquiétudes etc...)</a:t>
            </a:r>
            <a:r>
              <a:rPr lang="fr-FR" sz="2800"/>
              <a:t>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6DAF979-D244-4240-939F-F02E8C0F649D}" type="datetime1">
              <a:rPr lang="fr-FR"/>
              <a:pPr eaLnBrk="1" hangingPunct="1"/>
              <a:t>17/09/2019</a:t>
            </a:fld>
            <a:endParaRPr lang="fr-FR" sz="1400" b="0" i="0"/>
          </a:p>
        </p:txBody>
      </p:sp>
      <p:sp>
        <p:nvSpPr>
          <p:cNvPr id="24371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37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028BD85-42C4-4AE0-AEBA-F1BF9F3ECD1C}" type="slidenum">
              <a:rPr lang="fr-FR" smtClean="0"/>
              <a:pPr eaLnBrk="1" hangingPunct="1"/>
              <a:t>224</a:t>
            </a:fld>
            <a:endParaRPr lang="fr-FR" smtClean="0"/>
          </a:p>
        </p:txBody>
      </p:sp>
      <p:sp>
        <p:nvSpPr>
          <p:cNvPr id="243717" name="Text Box 2"/>
          <p:cNvSpPr txBox="1">
            <a:spLocks noChangeArrowheads="1"/>
          </p:cNvSpPr>
          <p:nvPr/>
        </p:nvSpPr>
        <p:spPr bwMode="auto">
          <a:xfrm>
            <a:off x="304800" y="609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3718" name="Rectangle 3"/>
          <p:cNvSpPr>
            <a:spLocks noChangeArrowheads="1"/>
          </p:cNvSpPr>
          <p:nvPr/>
        </p:nvSpPr>
        <p:spPr bwMode="auto">
          <a:xfrm>
            <a:off x="76200" y="381000"/>
            <a:ext cx="891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20000"/>
              </a:spcBef>
            </a:pPr>
            <a:r>
              <a:rPr lang="fr-FR" sz="2400" b="1" i="1"/>
              <a:t> - Répertorier les moyens d’information et  de communication existants ( supports, réunions ...)</a:t>
            </a:r>
          </a:p>
          <a:p>
            <a:pPr marL="342900" indent="-342900">
              <a:lnSpc>
                <a:spcPct val="95000"/>
              </a:lnSpc>
              <a:spcBef>
                <a:spcPct val="20000"/>
              </a:spcBef>
            </a:pPr>
            <a:r>
              <a:rPr lang="fr-FR" sz="2400" b="1" i="1"/>
              <a:t>- Rassembler les jugements portés sur ces moyens d ’information      et de communication ( forme, contenu, diffusion, taux de pénétration…etc),</a:t>
            </a:r>
          </a:p>
          <a:p>
            <a:pPr marL="342900" indent="-342900">
              <a:lnSpc>
                <a:spcPct val="95000"/>
              </a:lnSpc>
              <a:spcBef>
                <a:spcPct val="20000"/>
              </a:spcBef>
            </a:pPr>
            <a:r>
              <a:rPr lang="fr-FR" sz="2800"/>
              <a:t>- </a:t>
            </a:r>
            <a:r>
              <a:rPr lang="fr-FR" sz="2400" b="1" i="1"/>
              <a:t>Faire une évaluation quantitative et qualitative de l ’existant. 	</a:t>
            </a:r>
          </a:p>
          <a:p>
            <a:pPr marL="342900" indent="-342900">
              <a:lnSpc>
                <a:spcPct val="95000"/>
              </a:lnSpc>
              <a:spcBef>
                <a:spcPct val="20000"/>
              </a:spcBef>
            </a:pPr>
            <a:r>
              <a:rPr lang="fr-FR" sz="2400" b="1" i="1"/>
              <a:t>- Détecter d ’une part, tout ce qui  peut entraver la communication    ( climat social, centralisation excessive, dispersion dans l’espace..)  et d ’autres part tout ce qui peut faciliter la circulation de l ’information ( confiance dans l ’entreprise, conviction et détermination des hommes , initiatives en cours ...)</a:t>
            </a:r>
          </a:p>
          <a:p>
            <a:pPr marL="342900" indent="-342900">
              <a:lnSpc>
                <a:spcPct val="95000"/>
              </a:lnSpc>
              <a:spcBef>
                <a:spcPct val="20000"/>
              </a:spcBef>
            </a:pPr>
            <a:r>
              <a:rPr lang="fr-FR" sz="2400" b="1" i="1"/>
              <a:t>- Faire émerger les besoins, les préoccupations et les aspirations de </a:t>
            </a:r>
          </a:p>
          <a:p>
            <a:pPr marL="342900" indent="-342900">
              <a:lnSpc>
                <a:spcPct val="95000"/>
              </a:lnSpc>
              <a:spcBef>
                <a:spcPct val="20000"/>
              </a:spcBef>
            </a:pPr>
            <a:r>
              <a:rPr lang="fr-FR" sz="2400" b="1" i="1"/>
              <a:t>   la direction et des salariés, en matière d ’information et </a:t>
            </a:r>
          </a:p>
          <a:p>
            <a:pPr marL="342900" indent="-342900">
              <a:lnSpc>
                <a:spcPct val="95000"/>
              </a:lnSpc>
              <a:spcBef>
                <a:spcPct val="20000"/>
              </a:spcBef>
            </a:pPr>
            <a:r>
              <a:rPr lang="fr-FR" sz="2400" b="1" i="1"/>
              <a:t>   de communication ( problèmes posés, projets en cours ou prévus..).</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11B7A99-2E07-4C50-A9F1-260BBEF8F6ED}" type="datetime1">
              <a:rPr lang="fr-FR"/>
              <a:pPr eaLnBrk="1" hangingPunct="1"/>
              <a:t>17/09/2019</a:t>
            </a:fld>
            <a:endParaRPr lang="fr-FR" sz="1400" b="0" i="0"/>
          </a:p>
        </p:txBody>
      </p:sp>
      <p:sp>
        <p:nvSpPr>
          <p:cNvPr id="24473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474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32E575A-179F-4D4C-859D-A340B63BE4E2}" type="slidenum">
              <a:rPr lang="fr-FR" smtClean="0"/>
              <a:pPr eaLnBrk="1" hangingPunct="1"/>
              <a:t>225</a:t>
            </a:fld>
            <a:endParaRPr lang="fr-FR" smtClean="0"/>
          </a:p>
        </p:txBody>
      </p:sp>
      <p:sp>
        <p:nvSpPr>
          <p:cNvPr id="244741" name="Text Box 2"/>
          <p:cNvSpPr txBox="1">
            <a:spLocks noChangeArrowheads="1"/>
          </p:cNvSpPr>
          <p:nvPr/>
        </p:nvSpPr>
        <p:spPr bwMode="auto">
          <a:xfrm>
            <a:off x="2286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4742" name="Rectangle 3"/>
          <p:cNvSpPr>
            <a:spLocks noChangeArrowheads="1"/>
          </p:cNvSpPr>
          <p:nvPr/>
        </p:nvSpPr>
        <p:spPr bwMode="auto">
          <a:xfrm>
            <a:off x="0" y="152400"/>
            <a:ext cx="8991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55000"/>
              </a:lnSpc>
              <a:spcBef>
                <a:spcPct val="20000"/>
              </a:spcBef>
            </a:pPr>
            <a:r>
              <a:rPr lang="fr-FR" sz="1600" i="1">
                <a:latin typeface="Bookman Old Style" pitchFamily="18" charset="0"/>
              </a:rPr>
              <a:t>		</a:t>
            </a:r>
            <a:r>
              <a:rPr lang="fr-FR" sz="2800" b="1" i="1" u="sng"/>
              <a:t>Phase 2: Définir les objectifs</a:t>
            </a:r>
          </a:p>
          <a:p>
            <a:pPr marL="342900" indent="-342900" algn="just">
              <a:lnSpc>
                <a:spcPct val="15000"/>
              </a:lnSpc>
              <a:spcBef>
                <a:spcPct val="20000"/>
              </a:spcBef>
            </a:pPr>
            <a:endParaRPr lang="fr-FR" sz="2800" b="1" i="1" u="sng"/>
          </a:p>
          <a:p>
            <a:pPr marL="342900" indent="-342900" algn="just">
              <a:lnSpc>
                <a:spcPct val="15000"/>
              </a:lnSpc>
              <a:spcBef>
                <a:spcPct val="20000"/>
              </a:spcBef>
            </a:pPr>
            <a:endParaRPr lang="fr-FR" sz="2800" b="1" i="1" u="sng"/>
          </a:p>
          <a:p>
            <a:pPr marL="342900" indent="-342900" algn="just">
              <a:lnSpc>
                <a:spcPct val="15000"/>
              </a:lnSpc>
              <a:spcBef>
                <a:spcPct val="20000"/>
              </a:spcBef>
            </a:pPr>
            <a:endParaRPr lang="fr-FR" sz="2800" b="1" i="1" u="sng"/>
          </a:p>
          <a:p>
            <a:pPr marL="342900" indent="-342900" algn="just">
              <a:lnSpc>
                <a:spcPct val="105000"/>
              </a:lnSpc>
              <a:spcBef>
                <a:spcPct val="20000"/>
              </a:spcBef>
            </a:pPr>
            <a:r>
              <a:rPr lang="fr-FR" sz="2400" i="1"/>
              <a:t>		</a:t>
            </a:r>
            <a:r>
              <a:rPr lang="fr-FR" sz="2400" b="1" i="1"/>
              <a:t>Une fois la 1ère phase achevée, une multitude d ’objectifs s ’offre à l ’analyse. Ainsi cette phase mettra en évidence quelques grandes tendances, caractéristiques du climat social de l ’entreprise. De même, elle conduira à classer les discours par catégorie ( Directeurs, cadres, maîtrise, et  ouvriers) et à déterminer pour chacune d ’elles des typologies d ’attitudes               ( satisfait, insatisfait, indifférent ) et des besoins prioritaires.</a:t>
            </a:r>
          </a:p>
          <a:p>
            <a:pPr marL="342900" indent="-342900" algn="just">
              <a:lnSpc>
                <a:spcPct val="105000"/>
              </a:lnSpc>
              <a:spcBef>
                <a:spcPct val="20000"/>
              </a:spcBef>
            </a:pPr>
            <a:r>
              <a:rPr lang="fr-FR" sz="2400" b="1" i="1"/>
              <a:t>		 Il faut s ’interroger d ’abord sur la signification des attentes exprimées avant de les transformer ensuite en objectifs concrètement assignables à une politique de communication . </a:t>
            </a:r>
          </a:p>
          <a:p>
            <a:pPr marL="342900" indent="-342900" algn="just">
              <a:lnSpc>
                <a:spcPct val="105000"/>
              </a:lnSpc>
              <a:spcBef>
                <a:spcPct val="20000"/>
              </a:spcBef>
            </a:pPr>
            <a:r>
              <a:rPr lang="fr-FR" sz="2400" b="1" i="1"/>
              <a:t>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95AD8D0-453D-4DBE-BB68-2DCA075C7D8D}" type="datetime1">
              <a:rPr lang="fr-FR"/>
              <a:pPr eaLnBrk="1" hangingPunct="1"/>
              <a:t>17/09/2019</a:t>
            </a:fld>
            <a:endParaRPr lang="fr-FR" sz="1400" b="0" i="0"/>
          </a:p>
        </p:txBody>
      </p:sp>
      <p:sp>
        <p:nvSpPr>
          <p:cNvPr id="24576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576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0876B96-0D95-409A-8171-FC7CBA6CC519}" type="slidenum">
              <a:rPr lang="fr-FR" smtClean="0"/>
              <a:pPr eaLnBrk="1" hangingPunct="1"/>
              <a:t>226</a:t>
            </a:fld>
            <a:endParaRPr lang="fr-FR" smtClean="0"/>
          </a:p>
        </p:txBody>
      </p:sp>
      <p:sp>
        <p:nvSpPr>
          <p:cNvPr id="245765" name="Text Box 2"/>
          <p:cNvSpPr txBox="1">
            <a:spLocks noChangeArrowheads="1"/>
          </p:cNvSpPr>
          <p:nvPr/>
        </p:nvSpPr>
        <p:spPr bwMode="auto">
          <a:xfrm>
            <a:off x="3048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5766" name="Rectangle 3"/>
          <p:cNvSpPr>
            <a:spLocks noChangeArrowheads="1"/>
          </p:cNvSpPr>
          <p:nvPr/>
        </p:nvSpPr>
        <p:spPr bwMode="auto">
          <a:xfrm>
            <a:off x="76200" y="152400"/>
            <a:ext cx="8915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55000"/>
              </a:lnSpc>
              <a:spcBef>
                <a:spcPct val="20000"/>
              </a:spcBef>
            </a:pPr>
            <a:r>
              <a:rPr lang="fr-FR" sz="1600" i="1">
                <a:latin typeface="Bookman Old Style" pitchFamily="18" charset="0"/>
              </a:rPr>
              <a:t>		</a:t>
            </a:r>
            <a:r>
              <a:rPr lang="fr-FR" sz="2800" b="1" i="1" u="sng"/>
              <a:t>Phase 3: Choisir les moyens</a:t>
            </a:r>
            <a:endParaRPr lang="fr-FR" sz="2400" i="1"/>
          </a:p>
          <a:p>
            <a:pPr marL="342900" indent="-342900">
              <a:lnSpc>
                <a:spcPct val="125000"/>
              </a:lnSpc>
              <a:spcBef>
                <a:spcPct val="20000"/>
              </a:spcBef>
            </a:pPr>
            <a:r>
              <a:rPr lang="fr-FR" sz="2400" i="1"/>
              <a:t>		 </a:t>
            </a:r>
            <a:r>
              <a:rPr lang="fr-FR" sz="2400" b="1" i="1"/>
              <a:t>Certes la communication est une affaire d ’état d ’esprit,      mais le prix à payer pour le développement d ’une politique d ’information et de communication ne se chiffre pas seulement en bonnes intentions, les opérations à programmer doivent s ’inscrire nécessairement dans un cadre temporel et budgétaire dont  dépendront leur durée, leur ampleur et leur répétition.</a:t>
            </a:r>
          </a:p>
          <a:p>
            <a:pPr marL="342900" indent="-342900">
              <a:lnSpc>
                <a:spcPct val="125000"/>
              </a:lnSpc>
              <a:spcBef>
                <a:spcPct val="20000"/>
              </a:spcBef>
            </a:pPr>
            <a:r>
              <a:rPr lang="fr-FR" sz="2400" b="1" i="1"/>
              <a:t>		Une politique d information et de communication n’échappe pas non plus à une évaluation rigoureuse comportant un contrôle des procédures ainsi qu ’une évaluation des instruments de contrôle; sous forme d ’enquêtes qui permettront de mesurer périodiquement l ’impact des actions et leur taux de pénétration.</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A0657BB-1131-4069-8EAF-B094529CBE8D}" type="datetime1">
              <a:rPr lang="fr-FR"/>
              <a:pPr eaLnBrk="1" hangingPunct="1"/>
              <a:t>17/09/2019</a:t>
            </a:fld>
            <a:endParaRPr lang="fr-FR" sz="1400" b="0" i="0"/>
          </a:p>
        </p:txBody>
      </p:sp>
      <p:sp>
        <p:nvSpPr>
          <p:cNvPr id="24678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67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CF8C392-8ADE-425D-AA15-51393EED3593}" type="slidenum">
              <a:rPr lang="fr-FR" smtClean="0"/>
              <a:pPr eaLnBrk="1" hangingPunct="1"/>
              <a:t>227</a:t>
            </a:fld>
            <a:endParaRPr lang="fr-FR" smtClean="0"/>
          </a:p>
        </p:txBody>
      </p:sp>
      <p:sp>
        <p:nvSpPr>
          <p:cNvPr id="246789" name="Text Box 2"/>
          <p:cNvSpPr txBox="1">
            <a:spLocks noChangeArrowheads="1"/>
          </p:cNvSpPr>
          <p:nvPr/>
        </p:nvSpPr>
        <p:spPr bwMode="auto">
          <a:xfrm>
            <a:off x="609600" y="304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6790" name="Rectangle 3"/>
          <p:cNvSpPr>
            <a:spLocks noChangeArrowheads="1"/>
          </p:cNvSpPr>
          <p:nvPr/>
        </p:nvSpPr>
        <p:spPr bwMode="auto">
          <a:xfrm>
            <a:off x="152400" y="304800"/>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2400" b="1" i="1">
                <a:solidFill>
                  <a:srgbClr val="FF0000"/>
                </a:solidFill>
              </a:rPr>
              <a:t>              </a:t>
            </a:r>
            <a:r>
              <a:rPr lang="fr-FR" sz="2800" b="1" i="1" u="sng"/>
              <a:t>2- LA MISE EN ŒUVRE DES POLITIQUES   </a:t>
            </a:r>
            <a:br>
              <a:rPr lang="fr-FR" sz="2800" b="1" i="1" u="sng"/>
            </a:br>
            <a:r>
              <a:rPr lang="fr-FR" sz="2800" b="1" i="1"/>
              <a:t>         </a:t>
            </a:r>
            <a:r>
              <a:rPr lang="fr-FR" sz="2800" b="1" i="1" u="sng"/>
              <a:t>D ’INFORMATION ET DE COMMMUNICATION</a:t>
            </a:r>
            <a:endParaRPr lang="fr-FR" sz="2400" b="1" i="1">
              <a:solidFill>
                <a:srgbClr val="FF0000"/>
              </a:solidFill>
            </a:endParaRPr>
          </a:p>
        </p:txBody>
      </p:sp>
      <p:sp>
        <p:nvSpPr>
          <p:cNvPr id="246791" name="Text Box 4"/>
          <p:cNvSpPr txBox="1">
            <a:spLocks noChangeArrowheads="1"/>
          </p:cNvSpPr>
          <p:nvPr/>
        </p:nvSpPr>
        <p:spPr bwMode="auto">
          <a:xfrm>
            <a:off x="304800" y="1295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6792" name="Rectangle 5"/>
          <p:cNvSpPr>
            <a:spLocks noChangeArrowheads="1"/>
          </p:cNvSpPr>
          <p:nvPr/>
        </p:nvSpPr>
        <p:spPr bwMode="auto">
          <a:xfrm>
            <a:off x="152400" y="12954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5000"/>
              </a:lnSpc>
              <a:spcBef>
                <a:spcPct val="20000"/>
              </a:spcBef>
            </a:pPr>
            <a:r>
              <a:rPr lang="fr-FR" sz="1600" i="1">
                <a:latin typeface="Bookman Old Style" pitchFamily="18" charset="0"/>
              </a:rPr>
              <a:t>	   </a:t>
            </a:r>
            <a:r>
              <a:rPr lang="fr-FR" sz="2400" b="1" i="1"/>
              <a:t>La réussite d ’une politique d ’information et de communication dépend de la compétence des hommes, de leur enthousiasme et de la volonté qu’ils ont pour s’engager dans ce processus. </a:t>
            </a:r>
          </a:p>
          <a:p>
            <a:pPr marL="342900" indent="-342900" algn="just">
              <a:lnSpc>
                <a:spcPct val="95000"/>
              </a:lnSpc>
              <a:spcBef>
                <a:spcPct val="20000"/>
              </a:spcBef>
            </a:pPr>
            <a:r>
              <a:rPr lang="fr-FR" sz="2800"/>
              <a:t>	   </a:t>
            </a:r>
            <a:r>
              <a:rPr lang="fr-FR" sz="2600" b="1" i="1" u="sng"/>
              <a:t>a/ Nécessite d ’un chef de projet</a:t>
            </a:r>
            <a:r>
              <a:rPr lang="fr-FR" sz="2600"/>
              <a:t>:</a:t>
            </a:r>
            <a:endParaRPr lang="fr-FR" sz="2800"/>
          </a:p>
          <a:p>
            <a:pPr marL="342900" indent="-342900" algn="just">
              <a:lnSpc>
                <a:spcPct val="85000"/>
              </a:lnSpc>
              <a:spcBef>
                <a:spcPct val="20000"/>
              </a:spcBef>
            </a:pPr>
            <a:r>
              <a:rPr lang="fr-FR" sz="2800"/>
              <a:t>	  </a:t>
            </a:r>
            <a:r>
              <a:rPr lang="fr-FR" sz="2400" b="1" i="1"/>
              <a:t>Pour mener à bien des opérations d ’information et de communication dans le cadre d ’une politique à long terme ou même d ’un programme à court terme ( deux ou trois ans), la désignation d ’un chef de projet s’avère indispensable.Très au fait des rouages et du mode de fonctionnement de son organisation et en contact direct avec les responsables des principaux services, ce médiateur aura encore pour mission de faciliter la collecte et la centralisation de l ’information.                         </a:t>
            </a:r>
            <a:br>
              <a:rPr lang="fr-FR" sz="2400" b="1" i="1"/>
            </a:br>
            <a:r>
              <a:rPr lang="fr-FR" sz="2400" b="1" i="1"/>
              <a:t>    Il sera capable de survoler le devenir de l entreprise tout en étant averti de ce qui se passe à sa périphérie.</a:t>
            </a:r>
            <a:r>
              <a:rPr lang="fr-FR" sz="2800"/>
              <a:t>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833713F-2BC6-4189-AE4E-A671669913B9}" type="datetime1">
              <a:rPr lang="fr-FR"/>
              <a:pPr eaLnBrk="1" hangingPunct="1"/>
              <a:t>17/09/2019</a:t>
            </a:fld>
            <a:endParaRPr lang="fr-FR" sz="1400" b="0" i="0"/>
          </a:p>
        </p:txBody>
      </p:sp>
      <p:sp>
        <p:nvSpPr>
          <p:cNvPr id="24781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78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DF19DF8-6325-40D3-89DF-AA41AFACE2BF}" type="slidenum">
              <a:rPr lang="fr-FR" smtClean="0"/>
              <a:pPr eaLnBrk="1" hangingPunct="1"/>
              <a:t>228</a:t>
            </a:fld>
            <a:endParaRPr lang="fr-FR" smtClean="0"/>
          </a:p>
        </p:txBody>
      </p:sp>
      <p:sp>
        <p:nvSpPr>
          <p:cNvPr id="247813" name="Text Box 2"/>
          <p:cNvSpPr txBox="1">
            <a:spLocks noChangeArrowheads="1"/>
          </p:cNvSpPr>
          <p:nvPr/>
        </p:nvSpPr>
        <p:spPr bwMode="auto">
          <a:xfrm>
            <a:off x="228600" y="304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7814" name="Rectangle 3"/>
          <p:cNvSpPr>
            <a:spLocks noChangeArrowheads="1"/>
          </p:cNvSpPr>
          <p:nvPr/>
        </p:nvSpPr>
        <p:spPr bwMode="auto">
          <a:xfrm>
            <a:off x="152400" y="76200"/>
            <a:ext cx="8839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5000"/>
              </a:lnSpc>
              <a:spcBef>
                <a:spcPct val="20000"/>
              </a:spcBef>
            </a:pPr>
            <a:r>
              <a:rPr lang="fr-FR" sz="1600" i="1">
                <a:latin typeface="Bookman Old Style" pitchFamily="18" charset="0"/>
              </a:rPr>
              <a:t>		</a:t>
            </a:r>
            <a:r>
              <a:rPr lang="fr-FR" sz="2600" b="1" i="1" u="sng"/>
              <a:t>b/ Intérêt d’un apport extérieur :</a:t>
            </a:r>
          </a:p>
          <a:p>
            <a:pPr marL="342900" indent="-342900">
              <a:lnSpc>
                <a:spcPct val="115000"/>
              </a:lnSpc>
              <a:spcBef>
                <a:spcPct val="20000"/>
              </a:spcBef>
            </a:pPr>
            <a:r>
              <a:rPr lang="fr-FR" sz="2400" i="1"/>
              <a:t>		</a:t>
            </a:r>
            <a:r>
              <a:rPr lang="fr-FR" sz="2400" b="1" i="1"/>
              <a:t>Dans la plupart des cas et par la force des choses                      ( multiplicité des tâches) la politique d ’information et de communication sera menée par une cellule pluridisciplinaire intégrée à l ’entreprise et dans laquelle la DRH pourra avoir un rôle de mobilisateur.</a:t>
            </a:r>
            <a:r>
              <a:rPr lang="fr-FR" sz="2800"/>
              <a:t> </a:t>
            </a:r>
            <a:r>
              <a:rPr lang="fr-FR" sz="2400" b="1" i="1"/>
              <a:t>En dépit de la variété de ses talents, cette équipe peut solliciter des experts en communication extérieurs à l ’entreprise et qui interviendront alors soit au niveau :</a:t>
            </a:r>
          </a:p>
          <a:p>
            <a:pPr marL="342900" indent="-342900">
              <a:lnSpc>
                <a:spcPct val="115000"/>
              </a:lnSpc>
              <a:spcBef>
                <a:spcPct val="20000"/>
              </a:spcBef>
            </a:pPr>
            <a:r>
              <a:rPr lang="fr-FR" sz="2400" b="1" i="1"/>
              <a:t>    - du conseil ( diagnostic, élaboration de politique et plan de com. ),</a:t>
            </a:r>
          </a:p>
          <a:p>
            <a:pPr marL="342900" indent="-342900">
              <a:lnSpc>
                <a:spcPct val="115000"/>
              </a:lnSpc>
              <a:spcBef>
                <a:spcPct val="20000"/>
              </a:spcBef>
            </a:pPr>
            <a:r>
              <a:rPr lang="fr-FR" sz="2400" b="1" i="1"/>
              <a:t>    - de l’assistance technique (conception et réalisation de supports).</a:t>
            </a:r>
          </a:p>
          <a:p>
            <a:pPr marL="342900" indent="-342900">
              <a:lnSpc>
                <a:spcPct val="120000"/>
              </a:lnSpc>
              <a:spcBef>
                <a:spcPct val="20000"/>
              </a:spcBef>
            </a:pPr>
            <a:r>
              <a:rPr lang="fr-FR" sz="2400" b="1" i="1"/>
              <a:t>      Négociée et pilotée par le responsable de communication, cette prestation peut  déclencher dans une entreprise une dynamique de changement, compte tenu des attentes vis à vis de l ’extérieur.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9E2E1AD-5E58-40EB-A3B3-6A2D3A7FEDC7}" type="datetime1">
              <a:rPr lang="fr-FR"/>
              <a:pPr eaLnBrk="1" hangingPunct="1"/>
              <a:t>17/09/2019</a:t>
            </a:fld>
            <a:endParaRPr lang="fr-FR" sz="1400" b="0" i="0"/>
          </a:p>
        </p:txBody>
      </p:sp>
      <p:sp>
        <p:nvSpPr>
          <p:cNvPr id="24883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883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182202B-C3C7-4B18-B80B-36FCF2806145}" type="slidenum">
              <a:rPr lang="fr-FR" smtClean="0"/>
              <a:pPr eaLnBrk="1" hangingPunct="1"/>
              <a:t>229</a:t>
            </a:fld>
            <a:endParaRPr lang="fr-FR" smtClean="0"/>
          </a:p>
        </p:txBody>
      </p:sp>
      <p:sp>
        <p:nvSpPr>
          <p:cNvPr id="248837" name="Text Box 2"/>
          <p:cNvSpPr txBox="1">
            <a:spLocks noChangeArrowheads="1"/>
          </p:cNvSpPr>
          <p:nvPr/>
        </p:nvSpPr>
        <p:spPr bwMode="auto">
          <a:xfrm>
            <a:off x="381000" y="457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8838" name="Rectangle 3"/>
          <p:cNvSpPr>
            <a:spLocks noChangeArrowheads="1"/>
          </p:cNvSpPr>
          <p:nvPr/>
        </p:nvSpPr>
        <p:spPr bwMode="auto">
          <a:xfrm>
            <a:off x="152400" y="1524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5000"/>
              </a:lnSpc>
              <a:spcBef>
                <a:spcPct val="20000"/>
              </a:spcBef>
            </a:pPr>
            <a:r>
              <a:rPr lang="fr-FR" sz="1600" i="1">
                <a:latin typeface="Bookman Old Style" pitchFamily="18" charset="0"/>
              </a:rPr>
              <a:t>		</a:t>
            </a:r>
            <a:r>
              <a:rPr lang="fr-FR" sz="2600" b="1" i="1" u="sng"/>
              <a:t>c/ Rôle décisif des relais:</a:t>
            </a:r>
            <a:endParaRPr lang="fr-FR" sz="3200" i="1" u="sng"/>
          </a:p>
          <a:p>
            <a:pPr marL="342900" indent="-342900" algn="just">
              <a:lnSpc>
                <a:spcPct val="115000"/>
              </a:lnSpc>
              <a:spcBef>
                <a:spcPct val="20000"/>
              </a:spcBef>
            </a:pPr>
            <a:r>
              <a:rPr lang="fr-FR" sz="2800"/>
              <a:t>		</a:t>
            </a:r>
            <a:r>
              <a:rPr lang="fr-FR" sz="2400" b="1" i="1"/>
              <a:t>Une politique d ’information et de consommation ne peut réellement se déployer au sein d ’une entreprise que si elle est l ’affaire de tous. Aussi, le chef du projet devra-t-il faire appel à des relais de communication issus d ’autres sites ou directions et s’employer à respecter les petits groupes déjà existants et qui constituent autant de foyers de communication et de matière première à partager. </a:t>
            </a:r>
          </a:p>
          <a:p>
            <a:pPr marL="342900" indent="-342900" algn="just">
              <a:lnSpc>
                <a:spcPct val="115000"/>
              </a:lnSpc>
              <a:spcBef>
                <a:spcPct val="20000"/>
              </a:spcBef>
            </a:pPr>
            <a:r>
              <a:rPr lang="fr-FR" sz="2400" b="1" i="1"/>
              <a:t>		Bien plus, il aura à s ’appuyer sur l  ’ensemble de</a:t>
            </a:r>
            <a:r>
              <a:rPr lang="fr-FR" sz="2800"/>
              <a:t> </a:t>
            </a:r>
            <a:r>
              <a:rPr lang="fr-FR" sz="2400" b="1" i="1" u="sng"/>
              <a:t>l ’encadrement et de la maîtrise</a:t>
            </a:r>
            <a:r>
              <a:rPr lang="fr-FR" sz="2400" b="1" i="1"/>
              <a:t>, c ’est à ce niveau que se situent les vrais relais ayant d ’abord pour vocation de prolonger les initiatives prises et de donner essor à la politique adoptée.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1A5F181-6AC3-4874-928E-B697D2E3AE7D}" type="datetime1">
              <a:rPr lang="fr-FR"/>
              <a:pPr eaLnBrk="1" hangingPunct="1"/>
              <a:t>17/09/2019</a:t>
            </a:fld>
            <a:endParaRPr lang="fr-FR" sz="1400" b="0" i="0"/>
          </a:p>
        </p:txBody>
      </p:sp>
      <p:sp>
        <p:nvSpPr>
          <p:cNvPr id="4403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403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89CEFA5-1AC2-4069-BA0D-ED41644E0050}" type="slidenum">
              <a:rPr lang="fr-FR" smtClean="0"/>
              <a:pPr eaLnBrk="1" hangingPunct="1"/>
              <a:t>23</a:t>
            </a:fld>
            <a:endParaRPr lang="fr-FR" smtClean="0"/>
          </a:p>
        </p:txBody>
      </p:sp>
      <p:sp>
        <p:nvSpPr>
          <p:cNvPr id="44037" name="Rectangle 2"/>
          <p:cNvSpPr>
            <a:spLocks noGrp="1" noChangeArrowheads="1"/>
          </p:cNvSpPr>
          <p:nvPr>
            <p:ph type="title"/>
          </p:nvPr>
        </p:nvSpPr>
        <p:spPr/>
        <p:txBody>
          <a:bodyPr/>
          <a:lstStyle/>
          <a:p>
            <a:pPr eaLnBrk="1" hangingPunct="1"/>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r>
              <a:rPr lang="fr-FR" smtClean="0"/>
              <a:t/>
            </a:r>
            <a:br>
              <a:rPr lang="fr-FR" smtClean="0"/>
            </a:br>
            <a:endParaRPr lang="fr-FR" smtClean="0"/>
          </a:p>
        </p:txBody>
      </p:sp>
      <p:sp>
        <p:nvSpPr>
          <p:cNvPr id="44038" name="Text Box 3"/>
          <p:cNvSpPr txBox="1">
            <a:spLocks noChangeArrowheads="1"/>
          </p:cNvSpPr>
          <p:nvPr/>
        </p:nvSpPr>
        <p:spPr bwMode="auto">
          <a:xfrm>
            <a:off x="76200" y="231775"/>
            <a:ext cx="89916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800" b="1" i="1"/>
              <a:t>     </a:t>
            </a:r>
            <a:r>
              <a:rPr lang="fr-FR" sz="2800" b="1" i="1" u="sng"/>
              <a:t>1ére étape - L’Expression du Besoin en Recrutement</a:t>
            </a:r>
            <a:r>
              <a:rPr lang="fr-FR" sz="2800" b="1"/>
              <a:t> </a:t>
            </a:r>
            <a:r>
              <a:rPr lang="fr-FR" sz="2800">
                <a:latin typeface="Arial" charset="0"/>
              </a:rPr>
              <a:t> </a:t>
            </a:r>
          </a:p>
          <a:p>
            <a:pPr eaLnBrk="1" hangingPunct="1"/>
            <a:r>
              <a:rPr lang="fr-FR" sz="1600">
                <a:latin typeface="Arial" charset="0"/>
              </a:rPr>
              <a:t>      </a:t>
            </a:r>
          </a:p>
          <a:p>
            <a:pPr eaLnBrk="1" hangingPunct="1"/>
            <a:r>
              <a:rPr lang="fr-FR" i="1"/>
              <a:t> </a:t>
            </a:r>
            <a:r>
              <a:rPr lang="fr-FR" sz="2800" b="1" i="1">
                <a:solidFill>
                  <a:srgbClr val="0033CC"/>
                </a:solidFill>
              </a:rPr>
              <a:t>I -</a:t>
            </a:r>
            <a:r>
              <a:rPr lang="fr-FR" sz="2800" b="1" i="1">
                <a:solidFill>
                  <a:srgbClr val="0033CC"/>
                </a:solidFill>
                <a:latin typeface="Arial" charset="0"/>
              </a:rPr>
              <a:t> </a:t>
            </a:r>
            <a:r>
              <a:rPr lang="fr-FR" sz="2800" b="1" i="1" u="sng">
                <a:solidFill>
                  <a:srgbClr val="0033CC"/>
                </a:solidFill>
              </a:rPr>
              <a:t>Besoins Permanents : </a:t>
            </a:r>
            <a:r>
              <a:rPr lang="fr-FR" sz="2800" b="1" i="1">
                <a:solidFill>
                  <a:srgbClr val="0033CC"/>
                </a:solidFill>
              </a:rPr>
              <a:t> </a:t>
            </a:r>
          </a:p>
          <a:p>
            <a:pPr eaLnBrk="1" hangingPunct="1">
              <a:lnSpc>
                <a:spcPct val="140000"/>
              </a:lnSpc>
            </a:pPr>
            <a:r>
              <a:rPr lang="fr-FR" sz="2400" b="1" i="1"/>
              <a:t>	1</a:t>
            </a:r>
            <a:r>
              <a:rPr lang="fr-FR" i="1"/>
              <a:t> </a:t>
            </a:r>
            <a:r>
              <a:rPr lang="fr-FR" sz="2400" b="1" i="1"/>
              <a:t>-</a:t>
            </a:r>
            <a:r>
              <a:rPr lang="fr-FR" sz="2400" b="1" i="1">
                <a:latin typeface="Arial" charset="0"/>
              </a:rPr>
              <a:t> </a:t>
            </a:r>
            <a:r>
              <a:rPr lang="fr-FR" sz="2400" b="1" i="1" u="sng"/>
              <a:t>Besoins stratégiques</a:t>
            </a:r>
            <a:r>
              <a:rPr lang="fr-FR" sz="2400" i="1">
                <a:latin typeface="Arial" charset="0"/>
              </a:rPr>
              <a:t> :</a:t>
            </a:r>
            <a:r>
              <a:rPr lang="fr-FR" i="1">
                <a:latin typeface="Arial" charset="0"/>
              </a:rPr>
              <a:t> </a:t>
            </a:r>
          </a:p>
          <a:p>
            <a:pPr eaLnBrk="1" hangingPunct="1">
              <a:lnSpc>
                <a:spcPct val="140000"/>
              </a:lnSpc>
            </a:pPr>
            <a:r>
              <a:rPr lang="fr-FR" i="1">
                <a:latin typeface="Arial" charset="0"/>
              </a:rPr>
              <a:t>         Investissements, Réaménagements organisationnels, Extensions, </a:t>
            </a:r>
          </a:p>
          <a:p>
            <a:pPr eaLnBrk="1" hangingPunct="1">
              <a:lnSpc>
                <a:spcPct val="140000"/>
              </a:lnSpc>
            </a:pPr>
            <a:r>
              <a:rPr lang="fr-FR" i="1">
                <a:latin typeface="Arial" charset="0"/>
              </a:rPr>
              <a:t>         Créations de nouveaux postes,…etc</a:t>
            </a:r>
          </a:p>
          <a:p>
            <a:pPr eaLnBrk="1" hangingPunct="1">
              <a:lnSpc>
                <a:spcPct val="140000"/>
              </a:lnSpc>
            </a:pPr>
            <a:r>
              <a:rPr lang="fr-FR" sz="2400" b="1" i="1"/>
              <a:t>	2 - </a:t>
            </a:r>
            <a:r>
              <a:rPr lang="fr-FR" sz="2400" b="1" i="1" u="sng"/>
              <a:t>Besoins liés aux mouvements du personnel :</a:t>
            </a:r>
            <a:r>
              <a:rPr lang="fr-FR" i="1"/>
              <a:t> </a:t>
            </a:r>
          </a:p>
          <a:p>
            <a:pPr eaLnBrk="1" hangingPunct="1">
              <a:lnSpc>
                <a:spcPct val="140000"/>
              </a:lnSpc>
            </a:pPr>
            <a:r>
              <a:rPr lang="fr-FR" i="1"/>
              <a:t>       </a:t>
            </a:r>
            <a:r>
              <a:rPr lang="fr-FR" b="1" i="1">
                <a:latin typeface="Arial" charset="0"/>
              </a:rPr>
              <a:t>Mobilités</a:t>
            </a:r>
            <a:r>
              <a:rPr lang="fr-FR" i="1">
                <a:latin typeface="Arial" charset="0"/>
              </a:rPr>
              <a:t> : Horizontale, Transversale, Verticale.</a:t>
            </a:r>
          </a:p>
          <a:p>
            <a:pPr eaLnBrk="1" hangingPunct="1">
              <a:lnSpc>
                <a:spcPct val="140000"/>
              </a:lnSpc>
            </a:pPr>
            <a:r>
              <a:rPr lang="fr-FR" i="1">
                <a:latin typeface="Arial" charset="0"/>
              </a:rPr>
              <a:t>     </a:t>
            </a:r>
            <a:r>
              <a:rPr lang="fr-FR" i="1"/>
              <a:t>                     </a:t>
            </a:r>
            <a:r>
              <a:rPr lang="fr-FR" b="1" i="1"/>
              <a:t>M</a:t>
            </a:r>
            <a:r>
              <a:rPr lang="fr-FR" i="1">
                <a:latin typeface="Arial" charset="0"/>
              </a:rPr>
              <a:t>utation,    Reconversion, Promotions ( besoins en cascade ).</a:t>
            </a:r>
          </a:p>
          <a:p>
            <a:pPr eaLnBrk="1" hangingPunct="1">
              <a:lnSpc>
                <a:spcPct val="140000"/>
              </a:lnSpc>
            </a:pPr>
            <a:r>
              <a:rPr lang="fr-FR" sz="2800" b="1" i="1" u="sng">
                <a:solidFill>
                  <a:srgbClr val="0033CC"/>
                </a:solidFill>
              </a:rPr>
              <a:t>II - Besoins Temporaires:</a:t>
            </a:r>
            <a:r>
              <a:rPr lang="fr-FR" i="1">
                <a:latin typeface="Arial" charset="0"/>
              </a:rPr>
              <a:t> </a:t>
            </a:r>
          </a:p>
          <a:p>
            <a:pPr eaLnBrk="1" hangingPunct="1">
              <a:lnSpc>
                <a:spcPct val="140000"/>
              </a:lnSpc>
            </a:pPr>
            <a:r>
              <a:rPr lang="fr-FR" i="1">
                <a:latin typeface="Arial" charset="0"/>
              </a:rPr>
              <a:t>    Remplacements des départs en congé ou maladie, Renforcements des effectifs      </a:t>
            </a:r>
            <a:br>
              <a:rPr lang="fr-FR" i="1">
                <a:latin typeface="Arial" charset="0"/>
              </a:rPr>
            </a:br>
            <a:r>
              <a:rPr lang="fr-FR" i="1">
                <a:latin typeface="Arial" charset="0"/>
              </a:rPr>
              <a:t>   suite à augmentation de la charge de travail, forte saisonnalité, commandes en plus.</a:t>
            </a:r>
          </a:p>
          <a:p>
            <a:pPr eaLnBrk="1" hangingPunct="1"/>
            <a:r>
              <a:rPr lang="fr-FR" b="1" i="1">
                <a:latin typeface="Arial" charset="0"/>
              </a:rPr>
              <a:t/>
            </a:r>
            <a:br>
              <a:rPr lang="fr-FR" b="1" i="1">
                <a:latin typeface="Arial" charset="0"/>
              </a:rPr>
            </a:br>
            <a:r>
              <a:rPr lang="fr-FR" b="1" i="1">
                <a:latin typeface="Arial" charset="0"/>
              </a:rPr>
              <a:t>   </a:t>
            </a:r>
            <a:r>
              <a:rPr lang="fr-FR" b="1" i="1" u="sng">
                <a:latin typeface="Arial" charset="0"/>
              </a:rPr>
              <a:t>Question</a:t>
            </a:r>
            <a:r>
              <a:rPr lang="fr-FR" b="1" i="1">
                <a:latin typeface="Arial" charset="0"/>
              </a:rPr>
              <a:t> :</a:t>
            </a:r>
            <a:r>
              <a:rPr lang="fr-FR" i="1">
                <a:latin typeface="Arial" charset="0"/>
              </a:rPr>
              <a:t> </a:t>
            </a:r>
            <a:r>
              <a:rPr lang="fr-FR" b="1" i="1">
                <a:latin typeface="Arial" charset="0"/>
              </a:rPr>
              <a:t>Est ce qu’un besoin en effectif exprimé par une entité  exige           	    vraiment le recours à des recrutements externes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27DAF1E-48FE-4478-90C7-E87335169FEF}" type="datetime1">
              <a:rPr lang="fr-FR"/>
              <a:pPr eaLnBrk="1" hangingPunct="1"/>
              <a:t>17/09/2019</a:t>
            </a:fld>
            <a:endParaRPr lang="fr-FR" sz="1400" b="0" i="0"/>
          </a:p>
        </p:txBody>
      </p:sp>
      <p:sp>
        <p:nvSpPr>
          <p:cNvPr id="24985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986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F5DDDBE-5C39-4BBE-8EC5-D6B344AFD7CA}" type="slidenum">
              <a:rPr lang="fr-FR" smtClean="0"/>
              <a:pPr eaLnBrk="1" hangingPunct="1"/>
              <a:t>230</a:t>
            </a:fld>
            <a:endParaRPr lang="fr-FR" smtClean="0"/>
          </a:p>
        </p:txBody>
      </p:sp>
      <p:sp>
        <p:nvSpPr>
          <p:cNvPr id="249861" name="Text Box 2"/>
          <p:cNvSpPr txBox="1">
            <a:spLocks noChangeArrowheads="1"/>
          </p:cNvSpPr>
          <p:nvPr/>
        </p:nvSpPr>
        <p:spPr bwMode="auto">
          <a:xfrm>
            <a:off x="3048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49862" name="Rectangle 3"/>
          <p:cNvSpPr>
            <a:spLocks noChangeArrowheads="1"/>
          </p:cNvSpPr>
          <p:nvPr/>
        </p:nvSpPr>
        <p:spPr bwMode="auto">
          <a:xfrm>
            <a:off x="228600" y="3048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05000"/>
              </a:lnSpc>
              <a:spcBef>
                <a:spcPct val="20000"/>
              </a:spcBef>
            </a:pPr>
            <a:endParaRPr lang="fr-FR" sz="2800"/>
          </a:p>
          <a:p>
            <a:pPr marL="342900" indent="-342900">
              <a:lnSpc>
                <a:spcPct val="135000"/>
              </a:lnSpc>
              <a:spcBef>
                <a:spcPct val="20000"/>
              </a:spcBef>
            </a:pPr>
            <a:r>
              <a:rPr lang="fr-FR" sz="2800"/>
              <a:t>      </a:t>
            </a:r>
            <a:r>
              <a:rPr lang="fr-FR" sz="2400" b="1" i="1"/>
              <a:t>On sait en effet que la première fonction de l ’encadrement consiste à répercuter </a:t>
            </a:r>
            <a:r>
              <a:rPr lang="fr-FR" sz="2400" b="1" i="1" u="sng"/>
              <a:t>l ’information descendante</a:t>
            </a:r>
            <a:r>
              <a:rPr lang="fr-FR" sz="2400" b="1" i="1"/>
              <a:t>, mais aussi faire remonter les besoins et aspirations des salaires : </a:t>
            </a:r>
            <a:r>
              <a:rPr lang="fr-FR" sz="2400" b="1" i="1" u="sng"/>
              <a:t>l ’information ascendante</a:t>
            </a:r>
            <a:r>
              <a:rPr lang="fr-FR" sz="2400" b="1" i="1"/>
              <a:t> . 	 </a:t>
            </a:r>
          </a:p>
          <a:p>
            <a:pPr marL="342900" indent="-342900">
              <a:lnSpc>
                <a:spcPct val="135000"/>
              </a:lnSpc>
              <a:spcBef>
                <a:spcPct val="20000"/>
              </a:spcBef>
            </a:pPr>
            <a:r>
              <a:rPr lang="fr-FR" sz="2400" b="1" i="1"/>
              <a:t>		Au point de rencontre des deux flux, l ’encadrement  aura ainsi à entretenir la motivation nécessaire à la réussite effective d ’une politique de communication, susciter le désir d ’information et  surtout développer l ’envie de communiquer.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EE5CF29-FD0E-47AD-8778-3EBFFA42D5AC}" type="datetime1">
              <a:rPr lang="fr-FR"/>
              <a:pPr eaLnBrk="1" hangingPunct="1"/>
              <a:t>17/09/2019</a:t>
            </a:fld>
            <a:endParaRPr lang="fr-FR" sz="1400" b="0" i="0"/>
          </a:p>
        </p:txBody>
      </p:sp>
      <p:sp>
        <p:nvSpPr>
          <p:cNvPr id="25088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088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7A96110-3525-4976-ABDB-1C4F19AF666D}" type="slidenum">
              <a:rPr lang="fr-FR" smtClean="0"/>
              <a:pPr eaLnBrk="1" hangingPunct="1"/>
              <a:t>231</a:t>
            </a:fld>
            <a:endParaRPr lang="fr-FR" smtClean="0"/>
          </a:p>
        </p:txBody>
      </p:sp>
      <p:sp>
        <p:nvSpPr>
          <p:cNvPr id="250885" name="Text Box 2"/>
          <p:cNvSpPr txBox="1">
            <a:spLocks noChangeArrowheads="1"/>
          </p:cNvSpPr>
          <p:nvPr/>
        </p:nvSpPr>
        <p:spPr bwMode="auto">
          <a:xfrm>
            <a:off x="304800" y="4572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250886" name="Rectangle 3"/>
          <p:cNvSpPr>
            <a:spLocks noChangeArrowheads="1"/>
          </p:cNvSpPr>
          <p:nvPr/>
        </p:nvSpPr>
        <p:spPr bwMode="auto">
          <a:xfrm>
            <a:off x="152400" y="304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5000"/>
              </a:lnSpc>
              <a:spcBef>
                <a:spcPct val="20000"/>
              </a:spcBef>
            </a:pPr>
            <a:r>
              <a:rPr lang="fr-FR" sz="1600" i="1">
                <a:latin typeface="Bookman Old Style" pitchFamily="18" charset="0"/>
              </a:rPr>
              <a:t>		</a:t>
            </a:r>
            <a:r>
              <a:rPr lang="fr-FR" sz="2600" b="1" i="1" u="sng"/>
              <a:t>d/ Mobilisation de l ’entreprise:</a:t>
            </a:r>
            <a:endParaRPr lang="fr-FR" sz="2400" b="1" i="1" u="sng"/>
          </a:p>
          <a:p>
            <a:pPr marL="342900" indent="-342900" algn="just">
              <a:lnSpc>
                <a:spcPct val="70000"/>
              </a:lnSpc>
              <a:spcBef>
                <a:spcPct val="20000"/>
              </a:spcBef>
            </a:pPr>
            <a:r>
              <a:rPr lang="fr-FR" sz="2400" i="1"/>
              <a:t>		</a:t>
            </a:r>
          </a:p>
          <a:p>
            <a:pPr marL="342900" indent="-342900" algn="just">
              <a:lnSpc>
                <a:spcPct val="120000"/>
              </a:lnSpc>
              <a:spcBef>
                <a:spcPct val="20000"/>
              </a:spcBef>
            </a:pPr>
            <a:r>
              <a:rPr lang="fr-FR" sz="2400" i="1"/>
              <a:t>		</a:t>
            </a:r>
            <a:r>
              <a:rPr lang="fr-FR" sz="2400" b="1" i="1"/>
              <a:t>Pour qu’elle soit un succès dans une entreprise et qu’ elle se traduise réellement en dynamique du changement, la politique et le plan de communication doivent être diffusés à tout le personnel qui sera systématiquement tenu au courant des phases et du déroulement du projet.</a:t>
            </a:r>
          </a:p>
          <a:p>
            <a:pPr marL="342900" indent="-342900">
              <a:lnSpc>
                <a:spcPct val="120000"/>
              </a:lnSpc>
              <a:spcBef>
                <a:spcPct val="20000"/>
              </a:spcBef>
            </a:pPr>
            <a:r>
              <a:rPr lang="fr-FR" sz="2400" b="1" i="1"/>
              <a:t>            «  L ’homme de communication ne peut pas tout faire. Il peut être un catalyseur, il peut orienter, installer les système et les politiques, mais la communication ne peut s ’instaurer qu ’avec l ’appui des hommes à commencer par le sommet »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FCFABFE-B930-456A-9790-20E252A73E04}" type="datetime1">
              <a:rPr lang="fr-FR"/>
              <a:pPr eaLnBrk="1" hangingPunct="1"/>
              <a:t>17/09/2019</a:t>
            </a:fld>
            <a:endParaRPr lang="fr-FR" sz="1400" b="0" i="0"/>
          </a:p>
        </p:txBody>
      </p:sp>
      <p:sp>
        <p:nvSpPr>
          <p:cNvPr id="25190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190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67F6155-1525-4D18-A17E-5550C1C1BDDF}" type="slidenum">
              <a:rPr lang="fr-FR" smtClean="0"/>
              <a:pPr eaLnBrk="1" hangingPunct="1"/>
              <a:t>232</a:t>
            </a:fld>
            <a:endParaRPr lang="fr-FR" smtClean="0"/>
          </a:p>
        </p:txBody>
      </p:sp>
      <p:sp>
        <p:nvSpPr>
          <p:cNvPr id="251909" name="Text Box 2"/>
          <p:cNvSpPr txBox="1">
            <a:spLocks noChangeArrowheads="1"/>
          </p:cNvSpPr>
          <p:nvPr/>
        </p:nvSpPr>
        <p:spPr bwMode="auto">
          <a:xfrm>
            <a:off x="76200" y="1755775"/>
            <a:ext cx="8915400" cy="3430588"/>
          </a:xfrm>
          <a:prstGeom prst="rect">
            <a:avLst/>
          </a:prstGeom>
          <a:solidFill>
            <a:srgbClr val="FFFF66"/>
          </a:solidFill>
          <a:ln w="9525">
            <a:solidFill>
              <a:schemeClr val="tx1"/>
            </a:solidFill>
            <a:miter lim="800000"/>
            <a:headEnd/>
            <a:tailEnd/>
          </a:ln>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4400" b="1" i="1" u="sng">
                <a:solidFill>
                  <a:schemeClr val="tx2"/>
                </a:solidFill>
              </a:rPr>
              <a:t>La Fonction Ressources Humaines au Maroc</a:t>
            </a:r>
            <a:endParaRPr lang="fr-FR" sz="4000" b="1" i="1" u="sng">
              <a:solidFill>
                <a:srgbClr val="003399"/>
              </a:solidFill>
            </a:endParaRPr>
          </a:p>
          <a:p>
            <a:pPr algn="ctr" eaLnBrk="1" hangingPunct="1">
              <a:lnSpc>
                <a:spcPct val="0"/>
              </a:lnSpc>
              <a:spcBef>
                <a:spcPct val="50000"/>
              </a:spcBef>
            </a:pPr>
            <a:r>
              <a:rPr lang="fr-FR" sz="2800" b="1" i="1">
                <a:solidFill>
                  <a:srgbClr val="003399"/>
                </a:solidFill>
              </a:rPr>
              <a:t>  </a:t>
            </a:r>
          </a:p>
          <a:p>
            <a:pPr algn="ctr" eaLnBrk="1" hangingPunct="1">
              <a:spcBef>
                <a:spcPct val="50000"/>
              </a:spcBef>
            </a:pPr>
            <a:r>
              <a:rPr lang="fr-FR" sz="3200" b="1" i="1">
                <a:solidFill>
                  <a:srgbClr val="003399"/>
                </a:solidFill>
              </a:rPr>
              <a:t>Quels Écarts entre les Fondements Théoriques et les Réalités Pratiques au niveau des Entreprises ? </a:t>
            </a:r>
          </a:p>
          <a:p>
            <a:pPr algn="ctr" eaLnBrk="1" hangingPunct="1">
              <a:lnSpc>
                <a:spcPct val="80000"/>
              </a:lnSpc>
              <a:spcBef>
                <a:spcPct val="50000"/>
              </a:spcBef>
            </a:pPr>
            <a:endParaRPr lang="fr-FR" sz="2800" b="1" i="1">
              <a:solidFill>
                <a:srgbClr val="003399"/>
              </a:solidFill>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0F23EC3-9AE2-4FB6-B4A0-447D34014B29}" type="datetime1">
              <a:rPr lang="fr-FR"/>
              <a:pPr eaLnBrk="1" hangingPunct="1"/>
              <a:t>17/09/2019</a:t>
            </a:fld>
            <a:endParaRPr lang="fr-FR" sz="1400" b="0" i="0"/>
          </a:p>
        </p:txBody>
      </p:sp>
      <p:sp>
        <p:nvSpPr>
          <p:cNvPr id="25293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293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F9D951A-B5EF-4D61-86C9-435F1028200C}" type="slidenum">
              <a:rPr lang="fr-FR" smtClean="0"/>
              <a:pPr eaLnBrk="1" hangingPunct="1"/>
              <a:t>233</a:t>
            </a:fld>
            <a:endParaRPr lang="fr-FR" smtClean="0"/>
          </a:p>
        </p:txBody>
      </p:sp>
      <p:sp>
        <p:nvSpPr>
          <p:cNvPr id="473090" name="Rectangle 2"/>
          <p:cNvSpPr>
            <a:spLocks noGrp="1" noChangeArrowheads="1"/>
          </p:cNvSpPr>
          <p:nvPr>
            <p:ph type="title"/>
          </p:nvPr>
        </p:nvSpPr>
        <p:spPr>
          <a:xfrm>
            <a:off x="762000" y="228600"/>
            <a:ext cx="8001000" cy="685800"/>
          </a:xfrm>
          <a:solidFill>
            <a:schemeClr val="hlink"/>
          </a:solidFill>
          <a:ln w="28575">
            <a:solidFill>
              <a:schemeClr val="tx1"/>
            </a:solidFill>
            <a:miter lim="800000"/>
            <a:headEnd/>
            <a:tailEnd/>
          </a:ln>
        </p:spPr>
        <p:txBody>
          <a:bodyPr/>
          <a:lstStyle/>
          <a:p>
            <a:pPr eaLnBrk="1" hangingPunct="1"/>
            <a:r>
              <a:rPr lang="fr-FR" sz="3200" b="1" i="1" smtClean="0"/>
              <a:t>POLITIQUE RESSOURCES HUMAINES</a:t>
            </a:r>
            <a:endParaRPr lang="fr-FR" smtClean="0"/>
          </a:p>
        </p:txBody>
      </p:sp>
      <p:sp>
        <p:nvSpPr>
          <p:cNvPr id="473091" name="Oval 3"/>
          <p:cNvSpPr>
            <a:spLocks noChangeArrowheads="1"/>
          </p:cNvSpPr>
          <p:nvPr/>
        </p:nvSpPr>
        <p:spPr bwMode="auto">
          <a:xfrm>
            <a:off x="2362200" y="2590800"/>
            <a:ext cx="4724400" cy="2209800"/>
          </a:xfrm>
          <a:prstGeom prst="ellipse">
            <a:avLst/>
          </a:prstGeom>
          <a:solidFill>
            <a:schemeClr val="hlink"/>
          </a:solidFill>
          <a:ln w="9525">
            <a:solidFill>
              <a:schemeClr val="tx1"/>
            </a:solidFill>
            <a:round/>
            <a:headEnd/>
            <a:tailEnd/>
          </a:ln>
        </p:spPr>
        <p:txBody>
          <a:bodyPr wrap="none" anchor="ctr"/>
          <a:lstStyle/>
          <a:p>
            <a:pPr algn="ctr"/>
            <a:r>
              <a:rPr lang="fr-FR" sz="5400" b="1"/>
              <a:t>G.R.H</a:t>
            </a:r>
            <a:endParaRPr lang="fr-FR" sz="5400"/>
          </a:p>
        </p:txBody>
      </p:sp>
      <p:sp>
        <p:nvSpPr>
          <p:cNvPr id="473092" name="Text Box 4"/>
          <p:cNvSpPr txBox="1">
            <a:spLocks noChangeArrowheads="1"/>
          </p:cNvSpPr>
          <p:nvPr/>
        </p:nvSpPr>
        <p:spPr bwMode="auto">
          <a:xfrm>
            <a:off x="3048000" y="5273675"/>
            <a:ext cx="3048000" cy="746125"/>
          </a:xfrm>
          <a:prstGeom prst="rect">
            <a:avLst/>
          </a:prstGeom>
          <a:solidFill>
            <a:srgbClr val="FFFF66"/>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 Régime Prévoyance   </a:t>
            </a:r>
          </a:p>
          <a:p>
            <a:pPr eaLnBrk="1" hangingPunct="1">
              <a:lnSpc>
                <a:spcPct val="50000"/>
              </a:lnSpc>
              <a:spcBef>
                <a:spcPct val="50000"/>
              </a:spcBef>
            </a:pPr>
            <a:r>
              <a:rPr lang="fr-FR" sz="1600" b="1"/>
              <a:t>AMO, AT</a:t>
            </a:r>
            <a:r>
              <a:rPr lang="fr-FR" b="1"/>
              <a:t>,</a:t>
            </a:r>
            <a:r>
              <a:rPr lang="fr-FR" sz="1700" b="1"/>
              <a:t>Régimes de Retraite</a:t>
            </a:r>
            <a:endParaRPr lang="fr-FR" sz="1700"/>
          </a:p>
        </p:txBody>
      </p:sp>
      <p:sp>
        <p:nvSpPr>
          <p:cNvPr id="473093" name="Line 5"/>
          <p:cNvSpPr>
            <a:spLocks noChangeShapeType="1"/>
          </p:cNvSpPr>
          <p:nvPr/>
        </p:nvSpPr>
        <p:spPr bwMode="auto">
          <a:xfrm flipV="1">
            <a:off x="2743200" y="41148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094" name="Line 6"/>
          <p:cNvSpPr>
            <a:spLocks noChangeShapeType="1"/>
          </p:cNvSpPr>
          <p:nvPr/>
        </p:nvSpPr>
        <p:spPr bwMode="auto">
          <a:xfrm flipH="1">
            <a:off x="5638800" y="2514600"/>
            <a:ext cx="685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095" name="Line 7"/>
          <p:cNvSpPr>
            <a:spLocks noChangeShapeType="1"/>
          </p:cNvSpPr>
          <p:nvPr/>
        </p:nvSpPr>
        <p:spPr bwMode="auto">
          <a:xfrm flipH="1" flipV="1">
            <a:off x="5334000" y="4038600"/>
            <a:ext cx="1371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096" name="Line 8"/>
          <p:cNvSpPr>
            <a:spLocks noChangeShapeType="1"/>
          </p:cNvSpPr>
          <p:nvPr/>
        </p:nvSpPr>
        <p:spPr bwMode="auto">
          <a:xfrm flipV="1">
            <a:off x="4648200" y="41148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097" name="Line 9"/>
          <p:cNvSpPr>
            <a:spLocks noChangeShapeType="1"/>
          </p:cNvSpPr>
          <p:nvPr/>
        </p:nvSpPr>
        <p:spPr bwMode="auto">
          <a:xfrm flipH="1" flipV="1">
            <a:off x="2667000" y="56388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098" name="Line 10"/>
          <p:cNvSpPr>
            <a:spLocks noChangeShapeType="1"/>
          </p:cNvSpPr>
          <p:nvPr/>
        </p:nvSpPr>
        <p:spPr bwMode="auto">
          <a:xfrm flipV="1">
            <a:off x="6096000" y="57150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099" name="Text Box 11"/>
          <p:cNvSpPr txBox="1">
            <a:spLocks noChangeArrowheads="1"/>
          </p:cNvSpPr>
          <p:nvPr/>
        </p:nvSpPr>
        <p:spPr bwMode="auto">
          <a:xfrm>
            <a:off x="3657600" y="1524000"/>
            <a:ext cx="1981200" cy="835025"/>
          </a:xfrm>
          <a:prstGeom prst="rect">
            <a:avLst/>
          </a:prstGeom>
          <a:solidFill>
            <a:srgbClr val="FF3300"/>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Partage de la Fonction R.H</a:t>
            </a:r>
          </a:p>
        </p:txBody>
      </p:sp>
      <p:sp>
        <p:nvSpPr>
          <p:cNvPr id="473100" name="Line 12"/>
          <p:cNvSpPr>
            <a:spLocks noChangeShapeType="1"/>
          </p:cNvSpPr>
          <p:nvPr/>
        </p:nvSpPr>
        <p:spPr bwMode="auto">
          <a:xfrm flipH="1">
            <a:off x="3124200" y="17526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101" name="Line 13"/>
          <p:cNvSpPr>
            <a:spLocks noChangeShapeType="1"/>
          </p:cNvSpPr>
          <p:nvPr/>
        </p:nvSpPr>
        <p:spPr bwMode="auto">
          <a:xfrm>
            <a:off x="5638800" y="18288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102" name="Line 14"/>
          <p:cNvSpPr>
            <a:spLocks noChangeShapeType="1"/>
          </p:cNvSpPr>
          <p:nvPr/>
        </p:nvSpPr>
        <p:spPr bwMode="auto">
          <a:xfrm>
            <a:off x="4648200" y="2362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52946" name="Line 15"/>
          <p:cNvSpPr>
            <a:spLocks noChangeShapeType="1"/>
          </p:cNvSpPr>
          <p:nvPr/>
        </p:nvSpPr>
        <p:spPr bwMode="auto">
          <a:xfrm>
            <a:off x="4572000" y="914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52947" name="Line 16"/>
          <p:cNvSpPr>
            <a:spLocks noChangeShapeType="1"/>
          </p:cNvSpPr>
          <p:nvPr/>
        </p:nvSpPr>
        <p:spPr bwMode="auto">
          <a:xfrm flipH="1">
            <a:off x="2743200" y="914400"/>
            <a:ext cx="1828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52948" name="Line 17"/>
          <p:cNvSpPr>
            <a:spLocks noChangeShapeType="1"/>
          </p:cNvSpPr>
          <p:nvPr/>
        </p:nvSpPr>
        <p:spPr bwMode="auto">
          <a:xfrm>
            <a:off x="4572000" y="914400"/>
            <a:ext cx="1600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106" name="Oval 18"/>
          <p:cNvSpPr>
            <a:spLocks noChangeArrowheads="1"/>
          </p:cNvSpPr>
          <p:nvPr/>
        </p:nvSpPr>
        <p:spPr bwMode="auto">
          <a:xfrm>
            <a:off x="6019800" y="1143000"/>
            <a:ext cx="2895600" cy="1676400"/>
          </a:xfrm>
          <a:prstGeom prst="ellipse">
            <a:avLst/>
          </a:prstGeom>
          <a:solidFill>
            <a:schemeClr val="accent1"/>
          </a:solidFill>
          <a:ln w="9525">
            <a:solidFill>
              <a:schemeClr val="tx1"/>
            </a:solidFill>
            <a:round/>
            <a:headEnd/>
            <a:tailEnd/>
          </a:ln>
        </p:spPr>
        <p:txBody>
          <a:bodyPr wrap="none" anchor="ctr"/>
          <a:lstStyle/>
          <a:p>
            <a:pPr algn="ctr"/>
            <a:r>
              <a:rPr lang="fr-FR" sz="3200" b="1"/>
              <a:t>Qualité des </a:t>
            </a:r>
          </a:p>
          <a:p>
            <a:pPr algn="ctr"/>
            <a:r>
              <a:rPr lang="fr-FR" sz="3200" b="1"/>
              <a:t>R.H</a:t>
            </a:r>
            <a:endParaRPr lang="fr-FR" sz="2400"/>
          </a:p>
        </p:txBody>
      </p:sp>
      <p:sp>
        <p:nvSpPr>
          <p:cNvPr id="473107" name="Oval 19"/>
          <p:cNvSpPr>
            <a:spLocks noChangeArrowheads="1"/>
          </p:cNvSpPr>
          <p:nvPr/>
        </p:nvSpPr>
        <p:spPr bwMode="auto">
          <a:xfrm>
            <a:off x="152400" y="1295400"/>
            <a:ext cx="2895600" cy="1676400"/>
          </a:xfrm>
          <a:prstGeom prst="ellipse">
            <a:avLst/>
          </a:prstGeom>
          <a:solidFill>
            <a:schemeClr val="accent1"/>
          </a:solidFill>
          <a:ln w="9525">
            <a:solidFill>
              <a:schemeClr val="tx1"/>
            </a:solidFill>
            <a:round/>
            <a:headEnd/>
            <a:tailEnd/>
          </a:ln>
        </p:spPr>
        <p:txBody>
          <a:bodyPr wrap="none" anchor="ctr"/>
          <a:lstStyle/>
          <a:p>
            <a:pPr algn="ctr"/>
            <a:r>
              <a:rPr lang="fr-FR" sz="2800" b="1"/>
              <a:t>Qualité des</a:t>
            </a:r>
          </a:p>
          <a:p>
            <a:pPr algn="ctr"/>
            <a:r>
              <a:rPr lang="fr-FR" sz="2800" b="1"/>
              <a:t>Gestionnaires </a:t>
            </a:r>
          </a:p>
          <a:p>
            <a:pPr algn="ctr"/>
            <a:r>
              <a:rPr lang="fr-FR" sz="2800" b="1"/>
              <a:t>des R.H</a:t>
            </a:r>
            <a:endParaRPr lang="fr-FR" sz="2400"/>
          </a:p>
        </p:txBody>
      </p:sp>
      <p:sp>
        <p:nvSpPr>
          <p:cNvPr id="252951" name="Line 20"/>
          <p:cNvSpPr>
            <a:spLocks noChangeShapeType="1"/>
          </p:cNvSpPr>
          <p:nvPr/>
        </p:nvSpPr>
        <p:spPr bwMode="auto">
          <a:xfrm>
            <a:off x="2667000" y="2667000"/>
            <a:ext cx="1143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73109" name="Oval 21"/>
          <p:cNvSpPr>
            <a:spLocks noChangeArrowheads="1"/>
          </p:cNvSpPr>
          <p:nvPr/>
        </p:nvSpPr>
        <p:spPr bwMode="auto">
          <a:xfrm>
            <a:off x="76200" y="4267200"/>
            <a:ext cx="2895600" cy="1676400"/>
          </a:xfrm>
          <a:prstGeom prst="ellipse">
            <a:avLst/>
          </a:prstGeom>
          <a:solidFill>
            <a:schemeClr val="accent1"/>
          </a:solidFill>
          <a:ln w="9525">
            <a:solidFill>
              <a:schemeClr val="tx1"/>
            </a:solidFill>
            <a:round/>
            <a:headEnd/>
            <a:tailEnd/>
          </a:ln>
        </p:spPr>
        <p:txBody>
          <a:bodyPr wrap="none" anchor="ctr"/>
          <a:lstStyle/>
          <a:p>
            <a:pPr algn="ctr"/>
            <a:r>
              <a:rPr lang="fr-FR" sz="2800" b="1"/>
              <a:t>Législation </a:t>
            </a:r>
          </a:p>
          <a:p>
            <a:pPr algn="ctr"/>
            <a:r>
              <a:rPr lang="fr-FR" sz="2800" b="1"/>
              <a:t>Sociale</a:t>
            </a:r>
          </a:p>
          <a:p>
            <a:pPr algn="ctr"/>
            <a:r>
              <a:rPr lang="fr-FR" sz="2800" b="1"/>
              <a:t>Code Travail</a:t>
            </a:r>
            <a:endParaRPr lang="fr-FR" sz="2400"/>
          </a:p>
        </p:txBody>
      </p:sp>
      <p:sp>
        <p:nvSpPr>
          <p:cNvPr id="473110" name="Oval 22"/>
          <p:cNvSpPr>
            <a:spLocks noChangeArrowheads="1"/>
          </p:cNvSpPr>
          <p:nvPr/>
        </p:nvSpPr>
        <p:spPr bwMode="auto">
          <a:xfrm>
            <a:off x="6172200" y="4343400"/>
            <a:ext cx="2895600" cy="1676400"/>
          </a:xfrm>
          <a:prstGeom prst="ellipse">
            <a:avLst/>
          </a:prstGeom>
          <a:solidFill>
            <a:schemeClr val="accent1"/>
          </a:solidFill>
          <a:ln w="9525">
            <a:solidFill>
              <a:schemeClr val="tx1"/>
            </a:solidFill>
            <a:round/>
            <a:headEnd/>
            <a:tailEnd/>
          </a:ln>
        </p:spPr>
        <p:txBody>
          <a:bodyPr wrap="none" anchor="ctr"/>
          <a:lstStyle/>
          <a:p>
            <a:pPr algn="ctr"/>
            <a:r>
              <a:rPr lang="fr-FR" sz="3000" b="1"/>
              <a:t>Qualité des </a:t>
            </a:r>
          </a:p>
          <a:p>
            <a:pPr algn="ctr"/>
            <a:r>
              <a:rPr lang="fr-FR" sz="3000" b="1"/>
              <a:t>Partenaires</a:t>
            </a:r>
          </a:p>
          <a:p>
            <a:pPr algn="ctr"/>
            <a:r>
              <a:rPr lang="fr-FR" sz="3000" b="1"/>
              <a:t> Sociaux</a:t>
            </a: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3090"/>
                                        </p:tgtEl>
                                        <p:attrNameLst>
                                          <p:attrName>style.visibility</p:attrName>
                                        </p:attrNameLst>
                                      </p:cBhvr>
                                      <p:to>
                                        <p:strVal val="visible"/>
                                      </p:to>
                                    </p:set>
                                    <p:anim calcmode="lin" valueType="num">
                                      <p:cBhvr additive="base">
                                        <p:cTn id="7" dur="500" fill="hold"/>
                                        <p:tgtEl>
                                          <p:spTgt spid="473090"/>
                                        </p:tgtEl>
                                        <p:attrNameLst>
                                          <p:attrName>ppt_x</p:attrName>
                                        </p:attrNameLst>
                                      </p:cBhvr>
                                      <p:tavLst>
                                        <p:tav tm="0">
                                          <p:val>
                                            <p:strVal val="#ppt_x"/>
                                          </p:val>
                                        </p:tav>
                                        <p:tav tm="100000">
                                          <p:val>
                                            <p:strVal val="#ppt_x"/>
                                          </p:val>
                                        </p:tav>
                                      </p:tavLst>
                                    </p:anim>
                                    <p:anim calcmode="lin" valueType="num">
                                      <p:cBhvr additive="base">
                                        <p:cTn id="8" dur="500" fill="hold"/>
                                        <p:tgtEl>
                                          <p:spTgt spid="4730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3091"/>
                                        </p:tgtEl>
                                        <p:attrNameLst>
                                          <p:attrName>style.visibility</p:attrName>
                                        </p:attrNameLst>
                                      </p:cBhvr>
                                      <p:to>
                                        <p:strVal val="visible"/>
                                      </p:to>
                                    </p:set>
                                    <p:anim calcmode="lin" valueType="num">
                                      <p:cBhvr additive="base">
                                        <p:cTn id="13" dur="500" fill="hold"/>
                                        <p:tgtEl>
                                          <p:spTgt spid="473091"/>
                                        </p:tgtEl>
                                        <p:attrNameLst>
                                          <p:attrName>ppt_x</p:attrName>
                                        </p:attrNameLst>
                                      </p:cBhvr>
                                      <p:tavLst>
                                        <p:tav tm="0">
                                          <p:val>
                                            <p:strVal val="#ppt_x"/>
                                          </p:val>
                                        </p:tav>
                                        <p:tav tm="100000">
                                          <p:val>
                                            <p:strVal val="#ppt_x"/>
                                          </p:val>
                                        </p:tav>
                                      </p:tavLst>
                                    </p:anim>
                                    <p:anim calcmode="lin" valueType="num">
                                      <p:cBhvr additive="base">
                                        <p:cTn id="14" dur="500" fill="hold"/>
                                        <p:tgtEl>
                                          <p:spTgt spid="47309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73106"/>
                                        </p:tgtEl>
                                        <p:attrNameLst>
                                          <p:attrName>style.visibility</p:attrName>
                                        </p:attrNameLst>
                                      </p:cBhvr>
                                      <p:to>
                                        <p:strVal val="visible"/>
                                      </p:to>
                                    </p:set>
                                    <p:anim calcmode="lin" valueType="num">
                                      <p:cBhvr additive="base">
                                        <p:cTn id="19" dur="500" fill="hold"/>
                                        <p:tgtEl>
                                          <p:spTgt spid="473106"/>
                                        </p:tgtEl>
                                        <p:attrNameLst>
                                          <p:attrName>ppt_x</p:attrName>
                                        </p:attrNameLst>
                                      </p:cBhvr>
                                      <p:tavLst>
                                        <p:tav tm="0">
                                          <p:val>
                                            <p:strVal val="#ppt_x"/>
                                          </p:val>
                                        </p:tav>
                                        <p:tav tm="100000">
                                          <p:val>
                                            <p:strVal val="#ppt_x"/>
                                          </p:val>
                                        </p:tav>
                                      </p:tavLst>
                                    </p:anim>
                                    <p:anim calcmode="lin" valueType="num">
                                      <p:cBhvr additive="base">
                                        <p:cTn id="20" dur="500" fill="hold"/>
                                        <p:tgtEl>
                                          <p:spTgt spid="47310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73107"/>
                                        </p:tgtEl>
                                        <p:attrNameLst>
                                          <p:attrName>style.visibility</p:attrName>
                                        </p:attrNameLst>
                                      </p:cBhvr>
                                      <p:to>
                                        <p:strVal val="visible"/>
                                      </p:to>
                                    </p:set>
                                    <p:anim calcmode="lin" valueType="num">
                                      <p:cBhvr additive="base">
                                        <p:cTn id="25" dur="500" fill="hold"/>
                                        <p:tgtEl>
                                          <p:spTgt spid="473107"/>
                                        </p:tgtEl>
                                        <p:attrNameLst>
                                          <p:attrName>ppt_x</p:attrName>
                                        </p:attrNameLst>
                                      </p:cBhvr>
                                      <p:tavLst>
                                        <p:tav tm="0">
                                          <p:val>
                                            <p:strVal val="#ppt_x"/>
                                          </p:val>
                                        </p:tav>
                                        <p:tav tm="100000">
                                          <p:val>
                                            <p:strVal val="#ppt_x"/>
                                          </p:val>
                                        </p:tav>
                                      </p:tavLst>
                                    </p:anim>
                                    <p:anim calcmode="lin" valueType="num">
                                      <p:cBhvr additive="base">
                                        <p:cTn id="26" dur="500" fill="hold"/>
                                        <p:tgtEl>
                                          <p:spTgt spid="47310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73109"/>
                                        </p:tgtEl>
                                        <p:attrNameLst>
                                          <p:attrName>style.visibility</p:attrName>
                                        </p:attrNameLst>
                                      </p:cBhvr>
                                      <p:to>
                                        <p:strVal val="visible"/>
                                      </p:to>
                                    </p:set>
                                    <p:anim calcmode="lin" valueType="num">
                                      <p:cBhvr additive="base">
                                        <p:cTn id="31" dur="500" fill="hold"/>
                                        <p:tgtEl>
                                          <p:spTgt spid="473109"/>
                                        </p:tgtEl>
                                        <p:attrNameLst>
                                          <p:attrName>ppt_x</p:attrName>
                                        </p:attrNameLst>
                                      </p:cBhvr>
                                      <p:tavLst>
                                        <p:tav tm="0">
                                          <p:val>
                                            <p:strVal val="#ppt_x"/>
                                          </p:val>
                                        </p:tav>
                                        <p:tav tm="100000">
                                          <p:val>
                                            <p:strVal val="#ppt_x"/>
                                          </p:val>
                                        </p:tav>
                                      </p:tavLst>
                                    </p:anim>
                                    <p:anim calcmode="lin" valueType="num">
                                      <p:cBhvr additive="base">
                                        <p:cTn id="32" dur="500" fill="hold"/>
                                        <p:tgtEl>
                                          <p:spTgt spid="473109"/>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3110"/>
                                        </p:tgtEl>
                                        <p:attrNameLst>
                                          <p:attrName>style.visibility</p:attrName>
                                        </p:attrNameLst>
                                      </p:cBhvr>
                                      <p:to>
                                        <p:strVal val="visible"/>
                                      </p:to>
                                    </p:set>
                                    <p:anim calcmode="lin" valueType="num">
                                      <p:cBhvr additive="base">
                                        <p:cTn id="37" dur="500" fill="hold"/>
                                        <p:tgtEl>
                                          <p:spTgt spid="473110"/>
                                        </p:tgtEl>
                                        <p:attrNameLst>
                                          <p:attrName>ppt_x</p:attrName>
                                        </p:attrNameLst>
                                      </p:cBhvr>
                                      <p:tavLst>
                                        <p:tav tm="0">
                                          <p:val>
                                            <p:strVal val="#ppt_x"/>
                                          </p:val>
                                        </p:tav>
                                        <p:tav tm="100000">
                                          <p:val>
                                            <p:strVal val="#ppt_x"/>
                                          </p:val>
                                        </p:tav>
                                      </p:tavLst>
                                    </p:anim>
                                    <p:anim calcmode="lin" valueType="num">
                                      <p:cBhvr additive="base">
                                        <p:cTn id="38" dur="500" fill="hold"/>
                                        <p:tgtEl>
                                          <p:spTgt spid="473110"/>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73092"/>
                                        </p:tgtEl>
                                        <p:attrNameLst>
                                          <p:attrName>style.visibility</p:attrName>
                                        </p:attrNameLst>
                                      </p:cBhvr>
                                      <p:to>
                                        <p:strVal val="visible"/>
                                      </p:to>
                                    </p:set>
                                    <p:anim calcmode="lin" valueType="num">
                                      <p:cBhvr additive="base">
                                        <p:cTn id="43" dur="500" fill="hold"/>
                                        <p:tgtEl>
                                          <p:spTgt spid="473092"/>
                                        </p:tgtEl>
                                        <p:attrNameLst>
                                          <p:attrName>ppt_x</p:attrName>
                                        </p:attrNameLst>
                                      </p:cBhvr>
                                      <p:tavLst>
                                        <p:tav tm="0">
                                          <p:val>
                                            <p:strVal val="#ppt_x"/>
                                          </p:val>
                                        </p:tav>
                                        <p:tav tm="100000">
                                          <p:val>
                                            <p:strVal val="#ppt_x"/>
                                          </p:val>
                                        </p:tav>
                                      </p:tavLst>
                                    </p:anim>
                                    <p:anim calcmode="lin" valueType="num">
                                      <p:cBhvr additive="base">
                                        <p:cTn id="44" dur="500" fill="hold"/>
                                        <p:tgtEl>
                                          <p:spTgt spid="473092"/>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473097"/>
                                        </p:tgtEl>
                                        <p:attrNameLst>
                                          <p:attrName>style.visibility</p:attrName>
                                        </p:attrNameLst>
                                      </p:cBhvr>
                                      <p:to>
                                        <p:strVal val="visible"/>
                                      </p:to>
                                    </p:set>
                                    <p:anim calcmode="lin" valueType="num">
                                      <p:cBhvr additive="base">
                                        <p:cTn id="48" dur="500" fill="hold"/>
                                        <p:tgtEl>
                                          <p:spTgt spid="473097"/>
                                        </p:tgtEl>
                                        <p:attrNameLst>
                                          <p:attrName>ppt_x</p:attrName>
                                        </p:attrNameLst>
                                      </p:cBhvr>
                                      <p:tavLst>
                                        <p:tav tm="0">
                                          <p:val>
                                            <p:strVal val="0-#ppt_w/2"/>
                                          </p:val>
                                        </p:tav>
                                        <p:tav tm="100000">
                                          <p:val>
                                            <p:strVal val="#ppt_x"/>
                                          </p:val>
                                        </p:tav>
                                      </p:tavLst>
                                    </p:anim>
                                    <p:anim calcmode="lin" valueType="num">
                                      <p:cBhvr additive="base">
                                        <p:cTn id="49" dur="500" fill="hold"/>
                                        <p:tgtEl>
                                          <p:spTgt spid="473097"/>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473098"/>
                                        </p:tgtEl>
                                        <p:attrNameLst>
                                          <p:attrName>style.visibility</p:attrName>
                                        </p:attrNameLst>
                                      </p:cBhvr>
                                      <p:to>
                                        <p:strVal val="visible"/>
                                      </p:to>
                                    </p:set>
                                    <p:anim calcmode="lin" valueType="num">
                                      <p:cBhvr additive="base">
                                        <p:cTn id="53" dur="500" fill="hold"/>
                                        <p:tgtEl>
                                          <p:spTgt spid="473098"/>
                                        </p:tgtEl>
                                        <p:attrNameLst>
                                          <p:attrName>ppt_x</p:attrName>
                                        </p:attrNameLst>
                                      </p:cBhvr>
                                      <p:tavLst>
                                        <p:tav tm="0">
                                          <p:val>
                                            <p:strVal val="0-#ppt_w/2"/>
                                          </p:val>
                                        </p:tav>
                                        <p:tav tm="100000">
                                          <p:val>
                                            <p:strVal val="#ppt_x"/>
                                          </p:val>
                                        </p:tav>
                                      </p:tavLst>
                                    </p:anim>
                                    <p:anim calcmode="lin" valueType="num">
                                      <p:cBhvr additive="base">
                                        <p:cTn id="54" dur="500" fill="hold"/>
                                        <p:tgtEl>
                                          <p:spTgt spid="47309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73099"/>
                                        </p:tgtEl>
                                        <p:attrNameLst>
                                          <p:attrName>style.visibility</p:attrName>
                                        </p:attrNameLst>
                                      </p:cBhvr>
                                      <p:to>
                                        <p:strVal val="visible"/>
                                      </p:to>
                                    </p:set>
                                    <p:anim calcmode="lin" valueType="num">
                                      <p:cBhvr additive="base">
                                        <p:cTn id="59" dur="500" fill="hold"/>
                                        <p:tgtEl>
                                          <p:spTgt spid="473099"/>
                                        </p:tgtEl>
                                        <p:attrNameLst>
                                          <p:attrName>ppt_x</p:attrName>
                                        </p:attrNameLst>
                                      </p:cBhvr>
                                      <p:tavLst>
                                        <p:tav tm="0">
                                          <p:val>
                                            <p:strVal val="#ppt_x"/>
                                          </p:val>
                                        </p:tav>
                                        <p:tav tm="100000">
                                          <p:val>
                                            <p:strVal val="#ppt_x"/>
                                          </p:val>
                                        </p:tav>
                                      </p:tavLst>
                                    </p:anim>
                                    <p:anim calcmode="lin" valueType="num">
                                      <p:cBhvr additive="base">
                                        <p:cTn id="60" dur="500" fill="hold"/>
                                        <p:tgtEl>
                                          <p:spTgt spid="473099"/>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473100"/>
                                        </p:tgtEl>
                                        <p:attrNameLst>
                                          <p:attrName>style.visibility</p:attrName>
                                        </p:attrNameLst>
                                      </p:cBhvr>
                                      <p:to>
                                        <p:strVal val="visible"/>
                                      </p:to>
                                    </p:set>
                                    <p:anim calcmode="lin" valueType="num">
                                      <p:cBhvr additive="base">
                                        <p:cTn id="64" dur="500" fill="hold"/>
                                        <p:tgtEl>
                                          <p:spTgt spid="473100"/>
                                        </p:tgtEl>
                                        <p:attrNameLst>
                                          <p:attrName>ppt_x</p:attrName>
                                        </p:attrNameLst>
                                      </p:cBhvr>
                                      <p:tavLst>
                                        <p:tav tm="0">
                                          <p:val>
                                            <p:strVal val="0-#ppt_w/2"/>
                                          </p:val>
                                        </p:tav>
                                        <p:tav tm="100000">
                                          <p:val>
                                            <p:strVal val="#ppt_x"/>
                                          </p:val>
                                        </p:tav>
                                      </p:tavLst>
                                    </p:anim>
                                    <p:anim calcmode="lin" valueType="num">
                                      <p:cBhvr additive="base">
                                        <p:cTn id="65" dur="500" fill="hold"/>
                                        <p:tgtEl>
                                          <p:spTgt spid="473100"/>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1000"/>
                            </p:stCondLst>
                            <p:childTnLst>
                              <p:par>
                                <p:cTn id="67" presetID="2" presetClass="entr" presetSubtype="8" fill="hold" grpId="0" nodeType="afterEffect">
                                  <p:stCondLst>
                                    <p:cond delay="0"/>
                                  </p:stCondLst>
                                  <p:childTnLst>
                                    <p:set>
                                      <p:cBhvr>
                                        <p:cTn id="68" dur="1" fill="hold">
                                          <p:stCondLst>
                                            <p:cond delay="0"/>
                                          </p:stCondLst>
                                        </p:cTn>
                                        <p:tgtEl>
                                          <p:spTgt spid="473101"/>
                                        </p:tgtEl>
                                        <p:attrNameLst>
                                          <p:attrName>style.visibility</p:attrName>
                                        </p:attrNameLst>
                                      </p:cBhvr>
                                      <p:to>
                                        <p:strVal val="visible"/>
                                      </p:to>
                                    </p:set>
                                    <p:anim calcmode="lin" valueType="num">
                                      <p:cBhvr additive="base">
                                        <p:cTn id="69" dur="500" fill="hold"/>
                                        <p:tgtEl>
                                          <p:spTgt spid="473101"/>
                                        </p:tgtEl>
                                        <p:attrNameLst>
                                          <p:attrName>ppt_x</p:attrName>
                                        </p:attrNameLst>
                                      </p:cBhvr>
                                      <p:tavLst>
                                        <p:tav tm="0">
                                          <p:val>
                                            <p:strVal val="0-#ppt_w/2"/>
                                          </p:val>
                                        </p:tav>
                                        <p:tav tm="100000">
                                          <p:val>
                                            <p:strVal val="#ppt_x"/>
                                          </p:val>
                                        </p:tav>
                                      </p:tavLst>
                                    </p:anim>
                                    <p:anim calcmode="lin" valueType="num">
                                      <p:cBhvr additive="base">
                                        <p:cTn id="70" dur="500" fill="hold"/>
                                        <p:tgtEl>
                                          <p:spTgt spid="473101"/>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1500"/>
                            </p:stCondLst>
                            <p:childTnLst>
                              <p:par>
                                <p:cTn id="72" presetID="2" presetClass="entr" presetSubtype="8" fill="hold" grpId="0" nodeType="afterEffect">
                                  <p:stCondLst>
                                    <p:cond delay="0"/>
                                  </p:stCondLst>
                                  <p:childTnLst>
                                    <p:set>
                                      <p:cBhvr>
                                        <p:cTn id="73" dur="1" fill="hold">
                                          <p:stCondLst>
                                            <p:cond delay="0"/>
                                          </p:stCondLst>
                                        </p:cTn>
                                        <p:tgtEl>
                                          <p:spTgt spid="473093"/>
                                        </p:tgtEl>
                                        <p:attrNameLst>
                                          <p:attrName>style.visibility</p:attrName>
                                        </p:attrNameLst>
                                      </p:cBhvr>
                                      <p:to>
                                        <p:strVal val="visible"/>
                                      </p:to>
                                    </p:set>
                                    <p:anim calcmode="lin" valueType="num">
                                      <p:cBhvr additive="base">
                                        <p:cTn id="74" dur="500" fill="hold"/>
                                        <p:tgtEl>
                                          <p:spTgt spid="473093"/>
                                        </p:tgtEl>
                                        <p:attrNameLst>
                                          <p:attrName>ppt_x</p:attrName>
                                        </p:attrNameLst>
                                      </p:cBhvr>
                                      <p:tavLst>
                                        <p:tav tm="0">
                                          <p:val>
                                            <p:strVal val="0-#ppt_w/2"/>
                                          </p:val>
                                        </p:tav>
                                        <p:tav tm="100000">
                                          <p:val>
                                            <p:strVal val="#ppt_x"/>
                                          </p:val>
                                        </p:tav>
                                      </p:tavLst>
                                    </p:anim>
                                    <p:anim calcmode="lin" valueType="num">
                                      <p:cBhvr additive="base">
                                        <p:cTn id="75" dur="500" fill="hold"/>
                                        <p:tgtEl>
                                          <p:spTgt spid="473093"/>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2000"/>
                            </p:stCondLst>
                            <p:childTnLst>
                              <p:par>
                                <p:cTn id="77" presetID="2" presetClass="entr" presetSubtype="8" fill="hold" grpId="0" nodeType="afterEffect">
                                  <p:stCondLst>
                                    <p:cond delay="0"/>
                                  </p:stCondLst>
                                  <p:childTnLst>
                                    <p:set>
                                      <p:cBhvr>
                                        <p:cTn id="78" dur="1" fill="hold">
                                          <p:stCondLst>
                                            <p:cond delay="0"/>
                                          </p:stCondLst>
                                        </p:cTn>
                                        <p:tgtEl>
                                          <p:spTgt spid="473094"/>
                                        </p:tgtEl>
                                        <p:attrNameLst>
                                          <p:attrName>style.visibility</p:attrName>
                                        </p:attrNameLst>
                                      </p:cBhvr>
                                      <p:to>
                                        <p:strVal val="visible"/>
                                      </p:to>
                                    </p:set>
                                    <p:anim calcmode="lin" valueType="num">
                                      <p:cBhvr additive="base">
                                        <p:cTn id="79" dur="500" fill="hold"/>
                                        <p:tgtEl>
                                          <p:spTgt spid="473094"/>
                                        </p:tgtEl>
                                        <p:attrNameLst>
                                          <p:attrName>ppt_x</p:attrName>
                                        </p:attrNameLst>
                                      </p:cBhvr>
                                      <p:tavLst>
                                        <p:tav tm="0">
                                          <p:val>
                                            <p:strVal val="0-#ppt_w/2"/>
                                          </p:val>
                                        </p:tav>
                                        <p:tav tm="100000">
                                          <p:val>
                                            <p:strVal val="#ppt_x"/>
                                          </p:val>
                                        </p:tav>
                                      </p:tavLst>
                                    </p:anim>
                                    <p:anim calcmode="lin" valueType="num">
                                      <p:cBhvr additive="base">
                                        <p:cTn id="80" dur="500" fill="hold"/>
                                        <p:tgtEl>
                                          <p:spTgt spid="473094"/>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2500"/>
                            </p:stCondLst>
                            <p:childTnLst>
                              <p:par>
                                <p:cTn id="82" presetID="2" presetClass="entr" presetSubtype="8" fill="hold" grpId="0" nodeType="afterEffect">
                                  <p:stCondLst>
                                    <p:cond delay="0"/>
                                  </p:stCondLst>
                                  <p:childTnLst>
                                    <p:set>
                                      <p:cBhvr>
                                        <p:cTn id="83" dur="1" fill="hold">
                                          <p:stCondLst>
                                            <p:cond delay="0"/>
                                          </p:stCondLst>
                                        </p:cTn>
                                        <p:tgtEl>
                                          <p:spTgt spid="473095"/>
                                        </p:tgtEl>
                                        <p:attrNameLst>
                                          <p:attrName>style.visibility</p:attrName>
                                        </p:attrNameLst>
                                      </p:cBhvr>
                                      <p:to>
                                        <p:strVal val="visible"/>
                                      </p:to>
                                    </p:set>
                                    <p:anim calcmode="lin" valueType="num">
                                      <p:cBhvr additive="base">
                                        <p:cTn id="84" dur="500" fill="hold"/>
                                        <p:tgtEl>
                                          <p:spTgt spid="473095"/>
                                        </p:tgtEl>
                                        <p:attrNameLst>
                                          <p:attrName>ppt_x</p:attrName>
                                        </p:attrNameLst>
                                      </p:cBhvr>
                                      <p:tavLst>
                                        <p:tav tm="0">
                                          <p:val>
                                            <p:strVal val="0-#ppt_w/2"/>
                                          </p:val>
                                        </p:tav>
                                        <p:tav tm="100000">
                                          <p:val>
                                            <p:strVal val="#ppt_x"/>
                                          </p:val>
                                        </p:tav>
                                      </p:tavLst>
                                    </p:anim>
                                    <p:anim calcmode="lin" valueType="num">
                                      <p:cBhvr additive="base">
                                        <p:cTn id="85" dur="500" fill="hold"/>
                                        <p:tgtEl>
                                          <p:spTgt spid="473095"/>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3000"/>
                            </p:stCondLst>
                            <p:childTnLst>
                              <p:par>
                                <p:cTn id="87" presetID="2" presetClass="entr" presetSubtype="8" fill="hold" grpId="0" nodeType="afterEffect">
                                  <p:stCondLst>
                                    <p:cond delay="0"/>
                                  </p:stCondLst>
                                  <p:childTnLst>
                                    <p:set>
                                      <p:cBhvr>
                                        <p:cTn id="88" dur="1" fill="hold">
                                          <p:stCondLst>
                                            <p:cond delay="0"/>
                                          </p:stCondLst>
                                        </p:cTn>
                                        <p:tgtEl>
                                          <p:spTgt spid="473096"/>
                                        </p:tgtEl>
                                        <p:attrNameLst>
                                          <p:attrName>style.visibility</p:attrName>
                                        </p:attrNameLst>
                                      </p:cBhvr>
                                      <p:to>
                                        <p:strVal val="visible"/>
                                      </p:to>
                                    </p:set>
                                    <p:anim calcmode="lin" valueType="num">
                                      <p:cBhvr additive="base">
                                        <p:cTn id="89" dur="500" fill="hold"/>
                                        <p:tgtEl>
                                          <p:spTgt spid="473096"/>
                                        </p:tgtEl>
                                        <p:attrNameLst>
                                          <p:attrName>ppt_x</p:attrName>
                                        </p:attrNameLst>
                                      </p:cBhvr>
                                      <p:tavLst>
                                        <p:tav tm="0">
                                          <p:val>
                                            <p:strVal val="0-#ppt_w/2"/>
                                          </p:val>
                                        </p:tav>
                                        <p:tav tm="100000">
                                          <p:val>
                                            <p:strVal val="#ppt_x"/>
                                          </p:val>
                                        </p:tav>
                                      </p:tavLst>
                                    </p:anim>
                                    <p:anim calcmode="lin" valueType="num">
                                      <p:cBhvr additive="base">
                                        <p:cTn id="90" dur="500" fill="hold"/>
                                        <p:tgtEl>
                                          <p:spTgt spid="473096"/>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3500"/>
                            </p:stCondLst>
                            <p:childTnLst>
                              <p:par>
                                <p:cTn id="92" presetID="2" presetClass="entr" presetSubtype="8" fill="hold" grpId="0" nodeType="afterEffect">
                                  <p:stCondLst>
                                    <p:cond delay="0"/>
                                  </p:stCondLst>
                                  <p:childTnLst>
                                    <p:set>
                                      <p:cBhvr>
                                        <p:cTn id="93" dur="1" fill="hold">
                                          <p:stCondLst>
                                            <p:cond delay="0"/>
                                          </p:stCondLst>
                                        </p:cTn>
                                        <p:tgtEl>
                                          <p:spTgt spid="473102"/>
                                        </p:tgtEl>
                                        <p:attrNameLst>
                                          <p:attrName>style.visibility</p:attrName>
                                        </p:attrNameLst>
                                      </p:cBhvr>
                                      <p:to>
                                        <p:strVal val="visible"/>
                                      </p:to>
                                    </p:set>
                                    <p:anim calcmode="lin" valueType="num">
                                      <p:cBhvr additive="base">
                                        <p:cTn id="94" dur="500" fill="hold"/>
                                        <p:tgtEl>
                                          <p:spTgt spid="473102"/>
                                        </p:tgtEl>
                                        <p:attrNameLst>
                                          <p:attrName>ppt_x</p:attrName>
                                        </p:attrNameLst>
                                      </p:cBhvr>
                                      <p:tavLst>
                                        <p:tav tm="0">
                                          <p:val>
                                            <p:strVal val="0-#ppt_w/2"/>
                                          </p:val>
                                        </p:tav>
                                        <p:tav tm="100000">
                                          <p:val>
                                            <p:strVal val="#ppt_x"/>
                                          </p:val>
                                        </p:tav>
                                      </p:tavLst>
                                    </p:anim>
                                    <p:anim calcmode="lin" valueType="num">
                                      <p:cBhvr additive="base">
                                        <p:cTn id="95" dur="500" fill="hold"/>
                                        <p:tgtEl>
                                          <p:spTgt spid="473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animBg="1" autoUpdateAnimBg="0"/>
      <p:bldP spid="473091" grpId="0" animBg="1" autoUpdateAnimBg="0"/>
      <p:bldP spid="473092" grpId="0" animBg="1" autoUpdateAnimBg="0"/>
      <p:bldP spid="473093" grpId="0" animBg="1"/>
      <p:bldP spid="473094" grpId="0" animBg="1"/>
      <p:bldP spid="473095" grpId="0" animBg="1"/>
      <p:bldP spid="473096" grpId="0" animBg="1"/>
      <p:bldP spid="473097" grpId="0" animBg="1"/>
      <p:bldP spid="473098" grpId="0" animBg="1"/>
      <p:bldP spid="473099" grpId="0" animBg="1" autoUpdateAnimBg="0"/>
      <p:bldP spid="473100" grpId="0" animBg="1"/>
      <p:bldP spid="473101" grpId="0" animBg="1"/>
      <p:bldP spid="473102" grpId="0" animBg="1"/>
      <p:bldP spid="473106" grpId="0" animBg="1" autoUpdateAnimBg="0"/>
      <p:bldP spid="473107" grpId="0" animBg="1" autoUpdateAnimBg="0"/>
      <p:bldP spid="473109" grpId="0" animBg="1" autoUpdateAnimBg="0"/>
      <p:bldP spid="473110" grpId="0" animBg="1"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01A2C48-8FA1-4B13-84AF-7C83B36AC3E0}" type="datetime1">
              <a:rPr lang="fr-FR"/>
              <a:pPr eaLnBrk="1" hangingPunct="1"/>
              <a:t>17/09/2019</a:t>
            </a:fld>
            <a:endParaRPr lang="fr-FR" sz="1400" b="0" i="0"/>
          </a:p>
        </p:txBody>
      </p:sp>
      <p:sp>
        <p:nvSpPr>
          <p:cNvPr id="25395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395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EA316E4-9FD7-4015-BD9A-646B6BD1BE68}" type="slidenum">
              <a:rPr lang="fr-FR" smtClean="0"/>
              <a:pPr eaLnBrk="1" hangingPunct="1"/>
              <a:t>234</a:t>
            </a:fld>
            <a:endParaRPr lang="fr-FR" smtClean="0"/>
          </a:p>
        </p:txBody>
      </p:sp>
      <p:sp>
        <p:nvSpPr>
          <p:cNvPr id="253957" name="Text Box 2"/>
          <p:cNvSpPr txBox="1">
            <a:spLocks noChangeArrowheads="1"/>
          </p:cNvSpPr>
          <p:nvPr/>
        </p:nvSpPr>
        <p:spPr bwMode="auto">
          <a:xfrm>
            <a:off x="1843088" y="152400"/>
            <a:ext cx="51450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t>I - CONTEXTE MAROCAIN</a:t>
            </a:r>
            <a:endParaRPr lang="fr-FR" sz="2400" b="1" i="1" u="sng"/>
          </a:p>
        </p:txBody>
      </p:sp>
      <p:sp>
        <p:nvSpPr>
          <p:cNvPr id="253958" name="Text Box 3"/>
          <p:cNvSpPr txBox="1">
            <a:spLocks noChangeArrowheads="1"/>
          </p:cNvSpPr>
          <p:nvPr/>
        </p:nvSpPr>
        <p:spPr bwMode="auto">
          <a:xfrm>
            <a:off x="76200" y="863600"/>
            <a:ext cx="89916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70000"/>
              </a:lnSpc>
              <a:spcBef>
                <a:spcPct val="50000"/>
              </a:spcBef>
            </a:pPr>
            <a:r>
              <a:rPr lang="fr-FR" sz="2700" b="1" i="1" u="sng">
                <a:solidFill>
                  <a:schemeClr val="accent1"/>
                </a:solidFill>
              </a:rPr>
              <a:t>1-Ressources Humaines: Quelles Spécificités pour le Maroc ?</a:t>
            </a:r>
          </a:p>
          <a:p>
            <a:pPr eaLnBrk="1" hangingPunct="1">
              <a:lnSpc>
                <a:spcPct val="20000"/>
              </a:lnSpc>
              <a:spcBef>
                <a:spcPct val="50000"/>
              </a:spcBef>
            </a:pPr>
            <a:r>
              <a:rPr lang="fr-FR"/>
              <a:t> </a:t>
            </a:r>
          </a:p>
          <a:p>
            <a:pPr eaLnBrk="1" hangingPunct="1">
              <a:lnSpc>
                <a:spcPct val="70000"/>
              </a:lnSpc>
              <a:spcBef>
                <a:spcPct val="50000"/>
              </a:spcBef>
            </a:pPr>
            <a:r>
              <a:rPr lang="fr-FR" b="1" i="1"/>
              <a:t>* </a:t>
            </a:r>
            <a:r>
              <a:rPr lang="fr-FR" sz="2000" b="1" i="1" u="sng"/>
              <a:t>Démographie</a:t>
            </a:r>
            <a:r>
              <a:rPr lang="fr-FR" i="1" u="sng"/>
              <a:t> </a:t>
            </a:r>
            <a:r>
              <a:rPr lang="fr-FR" b="1"/>
              <a:t>:</a:t>
            </a:r>
            <a:r>
              <a:rPr lang="fr-FR"/>
              <a:t> Pyramide des âges avec une base très large  =&gt; Beaucoup de jeunes (15-25).</a:t>
            </a:r>
          </a:p>
          <a:p>
            <a:pPr eaLnBrk="1" hangingPunct="1">
              <a:lnSpc>
                <a:spcPct val="70000"/>
              </a:lnSpc>
              <a:spcBef>
                <a:spcPct val="50000"/>
              </a:spcBef>
            </a:pPr>
            <a:r>
              <a:rPr lang="fr-FR" b="1" i="1"/>
              <a:t>* </a:t>
            </a:r>
            <a:r>
              <a:rPr lang="fr-FR" sz="2000" b="1" i="1" u="sng"/>
              <a:t>Analphabétisme</a:t>
            </a:r>
            <a:r>
              <a:rPr lang="fr-FR" b="1" i="1"/>
              <a:t> :</a:t>
            </a:r>
            <a:r>
              <a:rPr lang="fr-FR"/>
              <a:t> 12 millions de personnes sont analphabètes, soit un taux de 40% environ.</a:t>
            </a:r>
          </a:p>
          <a:p>
            <a:pPr eaLnBrk="1" hangingPunct="1">
              <a:lnSpc>
                <a:spcPct val="70000"/>
              </a:lnSpc>
              <a:spcBef>
                <a:spcPct val="50000"/>
              </a:spcBef>
            </a:pPr>
            <a:r>
              <a:rPr lang="fr-FR"/>
              <a:t>                           </a:t>
            </a:r>
          </a:p>
          <a:p>
            <a:pPr eaLnBrk="1" hangingPunct="1">
              <a:lnSpc>
                <a:spcPct val="70000"/>
              </a:lnSpc>
              <a:spcBef>
                <a:spcPct val="50000"/>
              </a:spcBef>
            </a:pPr>
            <a:r>
              <a:rPr lang="fr-FR"/>
              <a:t>		</a:t>
            </a:r>
            <a:r>
              <a:rPr lang="fr-FR" b="1" u="sng"/>
              <a:t>Taux  :</a:t>
            </a:r>
            <a:r>
              <a:rPr lang="fr-FR"/>
              <a:t>   Homme : 34%                          </a:t>
            </a:r>
            <a:r>
              <a:rPr lang="fr-FR" b="1" u="sng"/>
              <a:t>Taux :</a:t>
            </a:r>
            <a:r>
              <a:rPr lang="fr-FR"/>
              <a:t>   Milieu Urbain  : 34%</a:t>
            </a:r>
          </a:p>
          <a:p>
            <a:pPr eaLnBrk="1" hangingPunct="1">
              <a:lnSpc>
                <a:spcPct val="70000"/>
              </a:lnSpc>
              <a:spcBef>
                <a:spcPct val="50000"/>
              </a:spcBef>
            </a:pPr>
            <a:r>
              <a:rPr lang="fr-FR"/>
              <a:t>                                          	Femme  : 62 %                                       Milieu Rural    : 67% </a:t>
            </a:r>
            <a:endParaRPr lang="fr-FR" b="1"/>
          </a:p>
          <a:p>
            <a:pPr algn="just" eaLnBrk="1" hangingPunct="1">
              <a:lnSpc>
                <a:spcPct val="0"/>
              </a:lnSpc>
              <a:spcBef>
                <a:spcPct val="50000"/>
              </a:spcBef>
            </a:pPr>
            <a:endParaRPr lang="fr-FR" sz="2700" b="1" i="1" u="sng">
              <a:solidFill>
                <a:srgbClr val="0066CC"/>
              </a:solidFill>
            </a:endParaRPr>
          </a:p>
          <a:p>
            <a:pPr algn="just" eaLnBrk="1" hangingPunct="1">
              <a:lnSpc>
                <a:spcPct val="0"/>
              </a:lnSpc>
              <a:spcBef>
                <a:spcPct val="50000"/>
              </a:spcBef>
            </a:pPr>
            <a:r>
              <a:rPr lang="fr-FR" sz="2700" b="1" i="1" u="sng">
                <a:solidFill>
                  <a:srgbClr val="0066CC"/>
                </a:solidFill>
              </a:rPr>
              <a:t>L’Emploi au Maroc :</a:t>
            </a:r>
            <a:r>
              <a:rPr lang="fr-FR" sz="2400" b="1" i="1" u="sng"/>
              <a:t> </a:t>
            </a:r>
          </a:p>
          <a:p>
            <a:pPr algn="just" eaLnBrk="1" hangingPunct="1">
              <a:lnSpc>
                <a:spcPct val="120000"/>
              </a:lnSpc>
              <a:spcBef>
                <a:spcPct val="50000"/>
              </a:spcBef>
            </a:pPr>
            <a:r>
              <a:rPr lang="fr-FR" sz="2000" b="1" i="1"/>
              <a:t>	      </a:t>
            </a:r>
            <a:r>
              <a:rPr lang="fr-FR"/>
              <a:t> Selon l ’enquête nationale sur l ’emploi : 52%  de la  population active est 		        analphabète, le secteur Primaire ( Agriculture ) est le plus atteint avec un taux  	        de 76% contre 45%  dans  le Secondaire  ( Industrie)  et 31% dans  le Tertiaire                              	         (Services ).  </a:t>
            </a:r>
          </a:p>
          <a:p>
            <a:pPr algn="just" eaLnBrk="1" hangingPunct="1">
              <a:lnSpc>
                <a:spcPct val="120000"/>
              </a:lnSpc>
              <a:spcBef>
                <a:spcPct val="50000"/>
              </a:spcBef>
            </a:pPr>
            <a:r>
              <a:rPr lang="fr-FR" sz="2400" b="1" i="1" u="sng"/>
              <a:t>En début  2003</a:t>
            </a:r>
            <a:r>
              <a:rPr lang="fr-FR"/>
              <a:t> :   </a:t>
            </a:r>
            <a:r>
              <a:rPr lang="fr-FR" b="1" u="sng"/>
              <a:t>Taux de</a:t>
            </a:r>
            <a:r>
              <a:rPr lang="fr-FR" u="sng"/>
              <a:t> </a:t>
            </a:r>
            <a:r>
              <a:rPr lang="fr-FR" b="1" u="sng"/>
              <a:t>Chômage</a:t>
            </a:r>
            <a:r>
              <a:rPr lang="fr-FR"/>
              <a:t>  : 12,5%             </a:t>
            </a:r>
            <a:r>
              <a:rPr lang="fr-FR" b="1" u="sng"/>
              <a:t>Pour les Diplômés</a:t>
            </a:r>
            <a:r>
              <a:rPr lang="fr-FR"/>
              <a:t>  </a:t>
            </a:r>
            <a:r>
              <a:rPr lang="fr-FR" b="1"/>
              <a:t>:</a:t>
            </a:r>
            <a:r>
              <a:rPr lang="fr-FR"/>
              <a:t> </a:t>
            </a:r>
          </a:p>
          <a:p>
            <a:pPr algn="just" eaLnBrk="1" hangingPunct="1">
              <a:lnSpc>
                <a:spcPct val="70000"/>
              </a:lnSpc>
              <a:spcBef>
                <a:spcPct val="50000"/>
              </a:spcBef>
            </a:pPr>
            <a:r>
              <a:rPr lang="fr-FR"/>
              <a:t>                                       Milieu Urbain  : 20,1%                     Milieu Urbain  : 27,7%</a:t>
            </a:r>
          </a:p>
          <a:p>
            <a:pPr algn="just" eaLnBrk="1" hangingPunct="1">
              <a:lnSpc>
                <a:spcPct val="70000"/>
              </a:lnSpc>
              <a:spcBef>
                <a:spcPct val="50000"/>
              </a:spcBef>
            </a:pPr>
            <a:r>
              <a:rPr lang="fr-FR"/>
              <a:t>                                       Milieu Rural    :  3,8%                      Milieu Rural  : 14,2%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5F3DB1A-8530-4892-8F34-716EEE6DCCD5}" type="datetime1">
              <a:rPr lang="fr-FR"/>
              <a:pPr eaLnBrk="1" hangingPunct="1"/>
              <a:t>17/09/2019</a:t>
            </a:fld>
            <a:endParaRPr lang="fr-FR" sz="1400" b="0" i="0"/>
          </a:p>
        </p:txBody>
      </p:sp>
      <p:sp>
        <p:nvSpPr>
          <p:cNvPr id="25497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498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F1B643A-B183-4918-ABA6-DA3B06CA40C9}" type="slidenum">
              <a:rPr lang="fr-FR" smtClean="0"/>
              <a:pPr eaLnBrk="1" hangingPunct="1"/>
              <a:t>235</a:t>
            </a:fld>
            <a:endParaRPr lang="fr-FR" smtClean="0"/>
          </a:p>
        </p:txBody>
      </p:sp>
      <p:sp>
        <p:nvSpPr>
          <p:cNvPr id="254981" name="Text Box 2"/>
          <p:cNvSpPr txBox="1">
            <a:spLocks noChangeArrowheads="1"/>
          </p:cNvSpPr>
          <p:nvPr/>
        </p:nvSpPr>
        <p:spPr bwMode="auto">
          <a:xfrm>
            <a:off x="76200" y="973138"/>
            <a:ext cx="89916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70000"/>
              </a:lnSpc>
              <a:spcBef>
                <a:spcPct val="50000"/>
              </a:spcBef>
            </a:pPr>
            <a:r>
              <a:rPr lang="fr-FR" sz="2800" b="1" i="1" u="sng">
                <a:solidFill>
                  <a:schemeClr val="accent1"/>
                </a:solidFill>
              </a:rPr>
              <a:t>1- Qualité des Gestionnaires de Ressources Humaines</a:t>
            </a:r>
            <a:r>
              <a:rPr lang="fr-FR" sz="2800" i="1">
                <a:solidFill>
                  <a:schemeClr val="accent1"/>
                </a:solidFill>
              </a:rPr>
              <a:t> </a:t>
            </a:r>
            <a:r>
              <a:rPr lang="fr-FR" sz="2800" b="1" i="1">
                <a:solidFill>
                  <a:schemeClr val="accent1"/>
                </a:solidFill>
              </a:rPr>
              <a:t>:</a:t>
            </a:r>
            <a:endParaRPr lang="fr-FR" sz="2400" b="1" i="1"/>
          </a:p>
          <a:p>
            <a:pPr eaLnBrk="1" hangingPunct="1">
              <a:lnSpc>
                <a:spcPct val="70000"/>
              </a:lnSpc>
              <a:spcBef>
                <a:spcPct val="50000"/>
              </a:spcBef>
            </a:pPr>
            <a:r>
              <a:rPr lang="fr-FR" b="1"/>
              <a:t>  </a:t>
            </a:r>
          </a:p>
          <a:p>
            <a:pPr algn="ctr" eaLnBrk="1" hangingPunct="1">
              <a:lnSpc>
                <a:spcPct val="70000"/>
              </a:lnSpc>
              <a:spcBef>
                <a:spcPct val="50000"/>
              </a:spcBef>
            </a:pPr>
            <a:r>
              <a:rPr lang="fr-FR" b="1"/>
              <a:t> </a:t>
            </a:r>
            <a:r>
              <a:rPr lang="fr-FR" sz="2200" b="1" i="1">
                <a:solidFill>
                  <a:srgbClr val="003399"/>
                </a:solidFill>
              </a:rPr>
              <a:t>Q</a:t>
            </a:r>
            <a:r>
              <a:rPr lang="fr-FR" b="1">
                <a:solidFill>
                  <a:srgbClr val="003399"/>
                </a:solidFill>
              </a:rPr>
              <a:t> - </a:t>
            </a:r>
            <a:r>
              <a:rPr lang="fr-FR" sz="2200" b="1" i="1">
                <a:solidFill>
                  <a:srgbClr val="003399"/>
                </a:solidFill>
              </a:rPr>
              <a:t>Quelles formations / expertises et quelles compétences ?</a:t>
            </a:r>
            <a:endParaRPr lang="fr-FR" sz="2200" b="1" i="1"/>
          </a:p>
          <a:p>
            <a:pPr eaLnBrk="1" hangingPunct="1">
              <a:lnSpc>
                <a:spcPct val="0"/>
              </a:lnSpc>
              <a:spcBef>
                <a:spcPct val="50000"/>
              </a:spcBef>
            </a:pPr>
            <a:endParaRPr lang="fr-FR" sz="2200" b="1" i="1"/>
          </a:p>
          <a:p>
            <a:pPr eaLnBrk="1" hangingPunct="1">
              <a:lnSpc>
                <a:spcPct val="70000"/>
              </a:lnSpc>
              <a:spcBef>
                <a:spcPct val="50000"/>
              </a:spcBef>
            </a:pPr>
            <a:r>
              <a:rPr lang="fr-FR" sz="2400" b="1" i="1" u="sng"/>
              <a:t>Formation</a:t>
            </a:r>
            <a:r>
              <a:rPr lang="fr-FR" sz="2200" b="1" i="1"/>
              <a:t> :</a:t>
            </a:r>
          </a:p>
          <a:p>
            <a:pPr eaLnBrk="1" hangingPunct="1">
              <a:lnSpc>
                <a:spcPct val="70000"/>
              </a:lnSpc>
              <a:spcBef>
                <a:spcPct val="50000"/>
              </a:spcBef>
            </a:pPr>
            <a:r>
              <a:rPr lang="fr-FR" sz="2200" b="1" i="1"/>
              <a:t> 	Discipline récemment enseignée dans les facultés, les Ecoles de </a:t>
            </a:r>
          </a:p>
          <a:p>
            <a:pPr eaLnBrk="1" hangingPunct="1">
              <a:lnSpc>
                <a:spcPct val="70000"/>
              </a:lnSpc>
              <a:spcBef>
                <a:spcPct val="50000"/>
              </a:spcBef>
            </a:pPr>
            <a:r>
              <a:rPr lang="fr-FR" sz="2200" b="1" i="1"/>
              <a:t>	Commerces Publiques ou Privées.</a:t>
            </a:r>
          </a:p>
          <a:p>
            <a:pPr eaLnBrk="1" hangingPunct="1">
              <a:lnSpc>
                <a:spcPct val="70000"/>
              </a:lnSpc>
              <a:spcBef>
                <a:spcPct val="50000"/>
              </a:spcBef>
            </a:pPr>
            <a:r>
              <a:rPr lang="fr-FR" sz="2400" b="1" i="1" u="sng"/>
              <a:t>Expertise</a:t>
            </a:r>
            <a:r>
              <a:rPr lang="fr-FR" sz="2200" b="1" i="1"/>
              <a:t> :</a:t>
            </a:r>
          </a:p>
          <a:p>
            <a:pPr eaLnBrk="1" hangingPunct="1">
              <a:lnSpc>
                <a:spcPct val="70000"/>
              </a:lnSpc>
              <a:spcBef>
                <a:spcPct val="50000"/>
              </a:spcBef>
            </a:pPr>
            <a:r>
              <a:rPr lang="fr-FR" sz="2200" b="1" i="1"/>
              <a:t> 	Expertise modulaire, Apprentissage sur le tas, Rareté des profils </a:t>
            </a:r>
          </a:p>
          <a:p>
            <a:pPr eaLnBrk="1" hangingPunct="1">
              <a:lnSpc>
                <a:spcPct val="70000"/>
              </a:lnSpc>
              <a:spcBef>
                <a:spcPct val="50000"/>
              </a:spcBef>
            </a:pPr>
            <a:r>
              <a:rPr lang="fr-FR" sz="2200" b="1" i="1"/>
              <a:t>	polyvalents.</a:t>
            </a:r>
          </a:p>
          <a:p>
            <a:pPr eaLnBrk="1" hangingPunct="1">
              <a:lnSpc>
                <a:spcPct val="50000"/>
              </a:lnSpc>
              <a:spcBef>
                <a:spcPct val="50000"/>
              </a:spcBef>
            </a:pPr>
            <a:r>
              <a:rPr lang="fr-FR" sz="2400" b="1" i="1" u="sng"/>
              <a:t>Compétences </a:t>
            </a:r>
            <a:r>
              <a:rPr lang="fr-FR" sz="2200" b="1"/>
              <a:t>: </a:t>
            </a:r>
            <a:r>
              <a:rPr lang="fr-FR" sz="2200" b="1" i="1"/>
              <a:t>Déficit notoire en Compétences : </a:t>
            </a:r>
          </a:p>
          <a:p>
            <a:pPr eaLnBrk="1" hangingPunct="1">
              <a:lnSpc>
                <a:spcPct val="50000"/>
              </a:lnSpc>
              <a:spcBef>
                <a:spcPct val="50000"/>
              </a:spcBef>
            </a:pPr>
            <a:r>
              <a:rPr lang="fr-FR" sz="2200" b="1" i="1"/>
              <a:t>		 C</a:t>
            </a:r>
            <a:r>
              <a:rPr lang="fr-FR" sz="2400" b="1" i="1"/>
              <a:t>omportementales et Managériales</a:t>
            </a:r>
            <a:r>
              <a:rPr lang="fr-FR" sz="2200" b="1"/>
              <a:t> </a:t>
            </a:r>
            <a:endParaRPr lang="fr-FR" sz="2400" b="1" i="1"/>
          </a:p>
          <a:p>
            <a:pPr eaLnBrk="1" hangingPunct="1">
              <a:lnSpc>
                <a:spcPct val="50000"/>
              </a:lnSpc>
              <a:spcBef>
                <a:spcPct val="50000"/>
              </a:spcBef>
            </a:pPr>
            <a:r>
              <a:rPr lang="fr-FR" sz="2400" b="1" i="1" u="sng"/>
              <a:t>C/C</a:t>
            </a:r>
            <a:r>
              <a:rPr lang="fr-FR" sz="2400" b="1" i="1"/>
              <a:t>: </a:t>
            </a:r>
            <a:r>
              <a:rPr lang="fr-FR" sz="2400" b="1" i="1">
                <a:solidFill>
                  <a:srgbClr val="FF3300"/>
                </a:solidFill>
              </a:rPr>
              <a:t>Au delà des 3 types de compétences: savoir, savoir faire et être, </a:t>
            </a:r>
          </a:p>
          <a:p>
            <a:pPr eaLnBrk="1" hangingPunct="1">
              <a:lnSpc>
                <a:spcPct val="50000"/>
              </a:lnSpc>
              <a:spcBef>
                <a:spcPct val="50000"/>
              </a:spcBef>
            </a:pPr>
            <a:r>
              <a:rPr lang="fr-FR" sz="2400" b="1" i="1">
                <a:solidFill>
                  <a:srgbClr val="FF3300"/>
                </a:solidFill>
              </a:rPr>
              <a:t>         il faut avoir de la passion pour les Ressources Humaines</a:t>
            </a:r>
            <a:r>
              <a:rPr lang="fr-FR" sz="2400" b="1">
                <a:solidFill>
                  <a:srgbClr val="FF3300"/>
                </a:solidFill>
              </a:rPr>
              <a:t>.</a:t>
            </a:r>
            <a:endParaRPr lang="fr-FR" sz="2400" b="1"/>
          </a:p>
        </p:txBody>
      </p:sp>
      <p:sp>
        <p:nvSpPr>
          <p:cNvPr id="254982" name="Text Box 3"/>
          <p:cNvSpPr txBox="1">
            <a:spLocks noChangeArrowheads="1"/>
          </p:cNvSpPr>
          <p:nvPr/>
        </p:nvSpPr>
        <p:spPr bwMode="auto">
          <a:xfrm>
            <a:off x="152400" y="762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t>II - CONTEXTE SOCIO-PROFESSIONNEL</a:t>
            </a:r>
            <a:endParaRPr lang="fr-FR" sz="2400" b="1" i="1" u="sng"/>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F413DD6-9840-4E85-9EFC-E62968FA523F}" type="datetime1">
              <a:rPr lang="fr-FR"/>
              <a:pPr eaLnBrk="1" hangingPunct="1"/>
              <a:t>17/09/2019</a:t>
            </a:fld>
            <a:endParaRPr lang="fr-FR" sz="1400" b="0" i="0"/>
          </a:p>
        </p:txBody>
      </p:sp>
      <p:sp>
        <p:nvSpPr>
          <p:cNvPr id="25600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600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3F02F0A-7322-4ADD-A7B0-B19243B57E14}" type="slidenum">
              <a:rPr lang="fr-FR" smtClean="0"/>
              <a:pPr eaLnBrk="1" hangingPunct="1"/>
              <a:t>236</a:t>
            </a:fld>
            <a:endParaRPr lang="fr-FR" smtClean="0"/>
          </a:p>
        </p:txBody>
      </p:sp>
      <p:sp>
        <p:nvSpPr>
          <p:cNvPr id="256005" name="Text Box 2"/>
          <p:cNvSpPr txBox="1">
            <a:spLocks noChangeArrowheads="1"/>
          </p:cNvSpPr>
          <p:nvPr/>
        </p:nvSpPr>
        <p:spPr bwMode="auto">
          <a:xfrm>
            <a:off x="152400" y="1295400"/>
            <a:ext cx="87630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40000"/>
              </a:lnSpc>
              <a:spcBef>
                <a:spcPct val="50000"/>
              </a:spcBef>
            </a:pPr>
            <a:r>
              <a:rPr lang="fr-FR" sz="2800" b="1" i="1"/>
              <a:t>     </a:t>
            </a:r>
            <a:r>
              <a:rPr lang="fr-FR" sz="3600" b="1" i="1" u="sng"/>
              <a:t> </a:t>
            </a:r>
            <a:endParaRPr lang="fr-FR" sz="2400" b="1" i="1"/>
          </a:p>
          <a:p>
            <a:pPr eaLnBrk="1" hangingPunct="1">
              <a:spcBef>
                <a:spcPct val="50000"/>
              </a:spcBef>
            </a:pPr>
            <a:r>
              <a:rPr lang="fr-FR" sz="2400" b="1" i="1"/>
              <a:t>      La fonction RH est – elle réellement partagée dans l’entreprise ? 			</a:t>
            </a:r>
          </a:p>
          <a:p>
            <a:pPr eaLnBrk="1" hangingPunct="1">
              <a:spcBef>
                <a:spcPct val="50000"/>
              </a:spcBef>
            </a:pPr>
            <a:r>
              <a:rPr lang="fr-FR" sz="2600" b="1" i="1" u="sng"/>
              <a:t>La Hiérarchie Directe :</a:t>
            </a:r>
            <a:endParaRPr lang="fr-FR" sz="2800" b="1" i="1" u="sng"/>
          </a:p>
          <a:p>
            <a:pPr eaLnBrk="1" hangingPunct="1">
              <a:spcBef>
                <a:spcPct val="50000"/>
              </a:spcBef>
            </a:pPr>
            <a:r>
              <a:rPr lang="fr-FR" sz="2400" b="1" i="1"/>
              <a:t>- le managers</a:t>
            </a:r>
          </a:p>
          <a:p>
            <a:pPr eaLnBrk="1" hangingPunct="1">
              <a:spcBef>
                <a:spcPct val="50000"/>
              </a:spcBef>
            </a:pPr>
            <a:r>
              <a:rPr lang="fr-FR" sz="2400" b="1" i="1"/>
              <a:t>- les responsables opérationnels et fonctionnels</a:t>
            </a:r>
          </a:p>
          <a:p>
            <a:pPr eaLnBrk="1" hangingPunct="1">
              <a:spcBef>
                <a:spcPct val="50000"/>
              </a:spcBef>
            </a:pPr>
            <a:r>
              <a:rPr lang="fr-FR" sz="2400" b="1" i="1"/>
              <a:t>- l ’encadrement (cadres et maîtrises )</a:t>
            </a:r>
          </a:p>
          <a:p>
            <a:pPr eaLnBrk="1" hangingPunct="1">
              <a:spcBef>
                <a:spcPct val="50000"/>
              </a:spcBef>
            </a:pPr>
            <a:r>
              <a:rPr lang="fr-FR" sz="2400" b="1" i="1"/>
              <a:t>- les supérieurs hiérarchiques</a:t>
            </a:r>
          </a:p>
          <a:p>
            <a:pPr eaLnBrk="1" hangingPunct="1">
              <a:spcBef>
                <a:spcPct val="50000"/>
              </a:spcBef>
            </a:pPr>
            <a:r>
              <a:rPr lang="fr-FR" sz="2400" b="1" i="1"/>
              <a:t>- ...etc </a:t>
            </a:r>
          </a:p>
        </p:txBody>
      </p:sp>
      <p:sp>
        <p:nvSpPr>
          <p:cNvPr id="256006" name="Rectangle 3"/>
          <p:cNvSpPr>
            <a:spLocks noChangeArrowheads="1"/>
          </p:cNvSpPr>
          <p:nvPr/>
        </p:nvSpPr>
        <p:spPr bwMode="auto">
          <a:xfrm>
            <a:off x="0" y="457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pPr>
            <a:r>
              <a:rPr lang="fr-FR" sz="3600" b="1" i="1" u="sng">
                <a:solidFill>
                  <a:schemeClr val="accent1"/>
                </a:solidFill>
              </a:rPr>
              <a:t>2 - Les Réalités de partage de la  fonction RH :</a:t>
            </a:r>
            <a:endParaRPr lang="fr-FR" sz="3200" b="1" i="1" u="sng">
              <a:solidFill>
                <a:srgbClr val="0066CC"/>
              </a:solidFil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4400F22-E1BD-4172-9761-03A07728EF20}" type="datetime1">
              <a:rPr lang="fr-FR"/>
              <a:pPr eaLnBrk="1" hangingPunct="1"/>
              <a:t>17/09/2019</a:t>
            </a:fld>
            <a:endParaRPr lang="fr-FR" sz="1400" b="0" i="0"/>
          </a:p>
        </p:txBody>
      </p:sp>
      <p:sp>
        <p:nvSpPr>
          <p:cNvPr id="25702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702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3092C7A-8D13-4DFD-BD03-D70D29DFD2A4}" type="slidenum">
              <a:rPr lang="fr-FR" smtClean="0"/>
              <a:pPr eaLnBrk="1" hangingPunct="1"/>
              <a:t>237</a:t>
            </a:fld>
            <a:endParaRPr lang="fr-FR" smtClean="0"/>
          </a:p>
        </p:txBody>
      </p:sp>
      <p:sp>
        <p:nvSpPr>
          <p:cNvPr id="257029" name="Text Box 2"/>
          <p:cNvSpPr txBox="1">
            <a:spLocks noChangeArrowheads="1"/>
          </p:cNvSpPr>
          <p:nvPr/>
        </p:nvSpPr>
        <p:spPr bwMode="auto">
          <a:xfrm>
            <a:off x="152400" y="439738"/>
            <a:ext cx="89154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700" b="1" i="1" u="sng">
                <a:solidFill>
                  <a:srgbClr val="FF3300"/>
                </a:solidFill>
              </a:rPr>
              <a:t>LES REALITES DE PARTAGE DE LA FONCTION RH  ?</a:t>
            </a:r>
          </a:p>
          <a:p>
            <a:pPr eaLnBrk="1" hangingPunct="1">
              <a:spcBef>
                <a:spcPct val="50000"/>
              </a:spcBef>
            </a:pPr>
            <a:endParaRPr lang="fr-FR" sz="800" b="1" i="1" u="sng">
              <a:solidFill>
                <a:srgbClr val="FF3300"/>
              </a:solidFill>
            </a:endParaRPr>
          </a:p>
          <a:p>
            <a:pPr eaLnBrk="1" hangingPunct="1">
              <a:spcBef>
                <a:spcPct val="50000"/>
              </a:spcBef>
            </a:pPr>
            <a:r>
              <a:rPr lang="fr-FR" sz="2700" b="1" i="1" u="sng"/>
              <a:t>Recrutement</a:t>
            </a:r>
            <a:r>
              <a:rPr lang="fr-FR" sz="2700" b="1" i="1"/>
              <a:t> :</a:t>
            </a:r>
            <a:r>
              <a:rPr lang="fr-FR" sz="2400" b="1" i="1"/>
              <a:t> Expression du besoin/ Sélection / Décision : DRH</a:t>
            </a:r>
          </a:p>
          <a:p>
            <a:pPr eaLnBrk="1" hangingPunct="1">
              <a:spcBef>
                <a:spcPct val="50000"/>
              </a:spcBef>
            </a:pPr>
            <a:r>
              <a:rPr lang="fr-FR" sz="2700" b="1" i="1" u="sng"/>
              <a:t>Formation</a:t>
            </a:r>
            <a:r>
              <a:rPr lang="fr-FR" sz="2700" b="1" i="1"/>
              <a:t> :  </a:t>
            </a:r>
            <a:r>
              <a:rPr lang="fr-FR" sz="2400" b="1" i="1"/>
              <a:t>Expression du besoin en formation / Ingénierie /DRH</a:t>
            </a:r>
          </a:p>
          <a:p>
            <a:pPr eaLnBrk="1" hangingPunct="1">
              <a:spcBef>
                <a:spcPct val="50000"/>
              </a:spcBef>
            </a:pPr>
            <a:r>
              <a:rPr lang="fr-FR" sz="2700" b="1" i="1" u="sng"/>
              <a:t>Évaluation </a:t>
            </a:r>
            <a:r>
              <a:rPr lang="fr-FR" sz="2700" b="1" i="1"/>
              <a:t>: </a:t>
            </a:r>
            <a:r>
              <a:rPr lang="fr-FR" sz="2400" b="1" i="1"/>
              <a:t>Évaluations / Suivi Outil SAP : DRH</a:t>
            </a:r>
            <a:r>
              <a:rPr lang="fr-FR" sz="2700" b="1" i="1" u="sng"/>
              <a:t> </a:t>
            </a:r>
          </a:p>
          <a:p>
            <a:pPr eaLnBrk="1" hangingPunct="1">
              <a:spcBef>
                <a:spcPct val="50000"/>
              </a:spcBef>
            </a:pPr>
            <a:r>
              <a:rPr lang="fr-FR" sz="2700" b="1" i="1" u="sng"/>
              <a:t>Rémunération variable </a:t>
            </a:r>
            <a:r>
              <a:rPr lang="fr-FR" sz="2700" b="1" i="1"/>
              <a:t>: </a:t>
            </a:r>
            <a:r>
              <a:rPr lang="fr-FR" sz="2400" b="1" i="1"/>
              <a:t>Pilotage  budget</a:t>
            </a:r>
            <a:r>
              <a:rPr lang="fr-FR" sz="2400" b="1" i="1" u="sng"/>
              <a:t>/</a:t>
            </a:r>
            <a:r>
              <a:rPr lang="fr-FR" sz="2700" b="1" i="1" u="sng"/>
              <a:t> </a:t>
            </a:r>
            <a:r>
              <a:rPr lang="fr-FR" sz="2400" b="1" i="1"/>
              <a:t>Fixation prime : DRH </a:t>
            </a:r>
            <a:endParaRPr lang="fr-FR" sz="2700" b="1" i="1" u="sng"/>
          </a:p>
          <a:p>
            <a:pPr eaLnBrk="1" hangingPunct="1">
              <a:spcBef>
                <a:spcPct val="50000"/>
              </a:spcBef>
            </a:pPr>
            <a:r>
              <a:rPr lang="fr-FR" sz="2700" b="1" i="1" u="sng"/>
              <a:t>Gestion des carrières</a:t>
            </a:r>
            <a:r>
              <a:rPr lang="fr-FR" sz="2700" b="1" i="1"/>
              <a:t> : </a:t>
            </a:r>
            <a:r>
              <a:rPr lang="fr-FR" sz="2400" b="1" i="1"/>
              <a:t>Pilotage /</a:t>
            </a:r>
            <a:r>
              <a:rPr lang="fr-FR" sz="2700" b="1" i="1"/>
              <a:t> </a:t>
            </a:r>
            <a:r>
              <a:rPr lang="fr-FR" sz="2400" b="1" i="1"/>
              <a:t>Proposition promotion : DRH</a:t>
            </a:r>
          </a:p>
          <a:p>
            <a:pPr eaLnBrk="1" hangingPunct="1">
              <a:spcBef>
                <a:spcPct val="50000"/>
              </a:spcBef>
            </a:pPr>
            <a:r>
              <a:rPr lang="fr-FR" sz="2700" b="1" i="1" u="sng"/>
              <a:t>Gestion de la mobilité</a:t>
            </a:r>
            <a:r>
              <a:rPr lang="fr-FR" sz="2700" b="1" i="1"/>
              <a:t> : </a:t>
            </a:r>
            <a:r>
              <a:rPr lang="fr-FR" sz="2400" b="1" i="1"/>
              <a:t>Pilotage / Proposition mobilités : DRH</a:t>
            </a:r>
          </a:p>
          <a:p>
            <a:pPr eaLnBrk="1" hangingPunct="1">
              <a:lnSpc>
                <a:spcPct val="50000"/>
              </a:lnSpc>
              <a:spcBef>
                <a:spcPct val="50000"/>
              </a:spcBef>
            </a:pPr>
            <a:endParaRPr lang="fr-FR" sz="2400" b="1" i="1"/>
          </a:p>
          <a:p>
            <a:pPr eaLnBrk="1" hangingPunct="1">
              <a:spcBef>
                <a:spcPct val="50000"/>
              </a:spcBef>
            </a:pPr>
            <a:r>
              <a:rPr lang="fr-FR" sz="2400" b="1" i="1" u="sng"/>
              <a:t>C/C</a:t>
            </a:r>
            <a:r>
              <a:rPr lang="fr-FR" sz="2400" b="1" i="1"/>
              <a:t> : La DRH joue un rôle TENTACULAIRE dans la GRH et ce par     </a:t>
            </a:r>
            <a:br>
              <a:rPr lang="fr-FR" sz="2400" b="1" i="1"/>
            </a:br>
            <a:r>
              <a:rPr lang="fr-FR" sz="2400" b="1" i="1"/>
              <a:t>          peur de perdre le pouvoir et le contrôle du système.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28C07C8-FF99-4C6C-9E93-B84FAFE2D6A6}" type="datetime1">
              <a:rPr lang="fr-FR"/>
              <a:pPr eaLnBrk="1" hangingPunct="1"/>
              <a:t>17/09/2019</a:t>
            </a:fld>
            <a:endParaRPr lang="fr-FR" sz="1400" b="0" i="0"/>
          </a:p>
        </p:txBody>
      </p:sp>
      <p:sp>
        <p:nvSpPr>
          <p:cNvPr id="25805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805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CCF8150-D611-4D5C-96F2-B7283B4C0FF3}" type="slidenum">
              <a:rPr lang="fr-FR" smtClean="0"/>
              <a:pPr eaLnBrk="1" hangingPunct="1"/>
              <a:t>238</a:t>
            </a:fld>
            <a:endParaRPr lang="fr-FR" smtClean="0"/>
          </a:p>
        </p:txBody>
      </p:sp>
      <p:sp>
        <p:nvSpPr>
          <p:cNvPr id="258053" name="Text Box 2"/>
          <p:cNvSpPr txBox="1">
            <a:spLocks noChangeArrowheads="1"/>
          </p:cNvSpPr>
          <p:nvPr/>
        </p:nvSpPr>
        <p:spPr bwMode="auto">
          <a:xfrm>
            <a:off x="4327525" y="3359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endParaRPr lang="ar-EG"/>
          </a:p>
        </p:txBody>
      </p:sp>
      <p:sp>
        <p:nvSpPr>
          <p:cNvPr id="258054" name="Text Box 3"/>
          <p:cNvSpPr txBox="1">
            <a:spLocks noChangeArrowheads="1"/>
          </p:cNvSpPr>
          <p:nvPr/>
        </p:nvSpPr>
        <p:spPr bwMode="auto">
          <a:xfrm>
            <a:off x="152400" y="1281113"/>
            <a:ext cx="8747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000" b="1" i="1" u="sng">
                <a:solidFill>
                  <a:schemeClr val="accent1"/>
                </a:solidFill>
              </a:rPr>
              <a:t>1- Qualité de la Législation Sociale : Code  du Travail</a:t>
            </a:r>
            <a:endParaRPr lang="fr-FR" sz="2800" b="1" i="1">
              <a:solidFill>
                <a:schemeClr val="accent1"/>
              </a:solidFill>
            </a:endParaRPr>
          </a:p>
        </p:txBody>
      </p:sp>
      <p:sp>
        <p:nvSpPr>
          <p:cNvPr id="258055" name="Text Box 4"/>
          <p:cNvSpPr txBox="1">
            <a:spLocks noChangeArrowheads="1"/>
          </p:cNvSpPr>
          <p:nvPr/>
        </p:nvSpPr>
        <p:spPr bwMode="auto">
          <a:xfrm>
            <a:off x="76200" y="1576388"/>
            <a:ext cx="90678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0000"/>
              </a:lnSpc>
            </a:pPr>
            <a:endParaRPr lang="fr-FR" sz="2400" b="1" i="1"/>
          </a:p>
          <a:p>
            <a:pPr eaLnBrk="1" hangingPunct="1">
              <a:lnSpc>
                <a:spcPct val="90000"/>
              </a:lnSpc>
            </a:pPr>
            <a:r>
              <a:rPr lang="fr-FR" sz="2400" b="1" i="1"/>
              <a:t> </a:t>
            </a:r>
            <a:r>
              <a:rPr lang="fr-FR" sz="2400" b="1" i="1" u="sng"/>
              <a:t>Avant l ’adoption du du code du travail </a:t>
            </a:r>
            <a:r>
              <a:rPr lang="fr-FR" sz="2400" b="1" i="1"/>
              <a:t>: 	</a:t>
            </a:r>
          </a:p>
          <a:p>
            <a:pPr eaLnBrk="1" hangingPunct="1">
              <a:lnSpc>
                <a:spcPct val="90000"/>
              </a:lnSpc>
            </a:pPr>
            <a:endParaRPr lang="fr-FR" sz="2400" b="1" i="1"/>
          </a:p>
          <a:p>
            <a:pPr eaLnBrk="1" hangingPunct="1">
              <a:lnSpc>
                <a:spcPct val="0"/>
              </a:lnSpc>
            </a:pPr>
            <a:endParaRPr lang="fr-FR" sz="2400" b="1" i="1"/>
          </a:p>
          <a:p>
            <a:pPr eaLnBrk="1" hangingPunct="1">
              <a:lnSpc>
                <a:spcPct val="90000"/>
              </a:lnSpc>
            </a:pPr>
            <a:r>
              <a:rPr lang="fr-FR" sz="2400" b="1" i="1"/>
              <a:t>Pas de Code du Travail :Pas de Visibilité Sociale pour les investisseurs</a:t>
            </a:r>
            <a:endParaRPr lang="fr-FR" sz="2400" b="1" i="1" u="sng"/>
          </a:p>
          <a:p>
            <a:pPr algn="ctr" eaLnBrk="1" hangingPunct="1">
              <a:lnSpc>
                <a:spcPct val="90000"/>
              </a:lnSpc>
            </a:pPr>
            <a:endParaRPr lang="fr-FR" sz="2400" b="1" i="1"/>
          </a:p>
          <a:p>
            <a:pPr eaLnBrk="1" hangingPunct="1">
              <a:lnSpc>
                <a:spcPct val="90000"/>
              </a:lnSpc>
            </a:pPr>
            <a:r>
              <a:rPr lang="fr-FR" sz="2400" b="1" i="1"/>
              <a:t> 1 - Un ensemble de textes législatifs éparpillés et un nombre   </a:t>
            </a:r>
            <a:br>
              <a:rPr lang="fr-FR" sz="2400" b="1" i="1"/>
            </a:br>
            <a:r>
              <a:rPr lang="fr-FR" sz="2400" b="1" i="1"/>
              <a:t>      interminable d’articles</a:t>
            </a:r>
          </a:p>
          <a:p>
            <a:pPr eaLnBrk="1" hangingPunct="1">
              <a:lnSpc>
                <a:spcPct val="90000"/>
              </a:lnSpc>
            </a:pPr>
            <a:endParaRPr lang="fr-FR" sz="1500" b="1" i="1"/>
          </a:p>
          <a:p>
            <a:pPr eaLnBrk="1" hangingPunct="1">
              <a:lnSpc>
                <a:spcPct val="90000"/>
              </a:lnSpc>
            </a:pPr>
            <a:endParaRPr lang="fr-FR" sz="1500" b="1" i="1"/>
          </a:p>
          <a:p>
            <a:pPr eaLnBrk="1" hangingPunct="1">
              <a:lnSpc>
                <a:spcPct val="90000"/>
              </a:lnSpc>
            </a:pPr>
            <a:r>
              <a:rPr lang="fr-FR" sz="2400" b="1" i="1"/>
              <a:t> 2 - Des dispositions caduques et anachroniques</a:t>
            </a:r>
          </a:p>
          <a:p>
            <a:pPr eaLnBrk="1" hangingPunct="1">
              <a:lnSpc>
                <a:spcPct val="90000"/>
              </a:lnSpc>
            </a:pPr>
            <a:endParaRPr lang="fr-FR" sz="2400" b="1" i="1"/>
          </a:p>
          <a:p>
            <a:pPr eaLnBrk="1" hangingPunct="1">
              <a:lnSpc>
                <a:spcPct val="90000"/>
              </a:lnSpc>
            </a:pPr>
            <a:r>
              <a:rPr lang="fr-FR" sz="2400" b="1" i="1"/>
              <a:t> 3 - Une justice sociale favorisant le salarié  </a:t>
            </a:r>
          </a:p>
          <a:p>
            <a:pPr eaLnBrk="1" hangingPunct="1">
              <a:lnSpc>
                <a:spcPct val="90000"/>
              </a:lnSpc>
            </a:pPr>
            <a:endParaRPr lang="fr-FR" sz="2400" b="1" i="1"/>
          </a:p>
          <a:p>
            <a:pPr eaLnBrk="1" hangingPunct="1">
              <a:lnSpc>
                <a:spcPct val="90000"/>
              </a:lnSpc>
            </a:pPr>
            <a:r>
              <a:rPr lang="fr-FR" sz="2400" b="1" i="1"/>
              <a:t> 4 - Une absence de loi réglementant le droit de grève.</a:t>
            </a:r>
          </a:p>
          <a:p>
            <a:pPr algn="ctr" eaLnBrk="1" hangingPunct="1">
              <a:spcBef>
                <a:spcPct val="50000"/>
              </a:spcBef>
            </a:pPr>
            <a:endParaRPr lang="fr-FR" sz="2400" b="1" i="1"/>
          </a:p>
        </p:txBody>
      </p:sp>
      <p:sp>
        <p:nvSpPr>
          <p:cNvPr id="258056" name="Text Box 5"/>
          <p:cNvSpPr txBox="1">
            <a:spLocks noChangeArrowheads="1"/>
          </p:cNvSpPr>
          <p:nvPr/>
        </p:nvSpPr>
        <p:spPr bwMode="auto">
          <a:xfrm>
            <a:off x="1352550" y="334963"/>
            <a:ext cx="6127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t>III - LE CONTEXTE JURIDIQUE</a:t>
            </a:r>
            <a:endParaRPr lang="fr-FR" sz="2400" b="1" i="1" u="sng"/>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3AF6AC8-4927-452B-9EA0-A79D33FFC70B}" type="datetime1">
              <a:rPr lang="fr-FR"/>
              <a:pPr eaLnBrk="1" hangingPunct="1"/>
              <a:t>17/09/2019</a:t>
            </a:fld>
            <a:endParaRPr lang="fr-FR" sz="1400" b="0" i="0"/>
          </a:p>
        </p:txBody>
      </p:sp>
      <p:sp>
        <p:nvSpPr>
          <p:cNvPr id="25907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907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88F22D3-7AB1-4621-A1E2-086DA16CC66A}" type="slidenum">
              <a:rPr lang="fr-FR" smtClean="0"/>
              <a:pPr eaLnBrk="1" hangingPunct="1"/>
              <a:t>239</a:t>
            </a:fld>
            <a:endParaRPr lang="fr-FR" smtClean="0"/>
          </a:p>
        </p:txBody>
      </p:sp>
      <p:sp>
        <p:nvSpPr>
          <p:cNvPr id="259077" name="Rectangle 1026"/>
          <p:cNvSpPr>
            <a:spLocks noGrp="1" noChangeArrowheads="1"/>
          </p:cNvSpPr>
          <p:nvPr>
            <p:ph type="title"/>
          </p:nvPr>
        </p:nvSpPr>
        <p:spPr>
          <a:xfrm>
            <a:off x="304800" y="152400"/>
            <a:ext cx="8458200" cy="685800"/>
          </a:xfrm>
        </p:spPr>
        <p:txBody>
          <a:bodyPr lIns="80010" tIns="40005" rIns="80010" bIns="40005" anchor="t"/>
          <a:lstStyle/>
          <a:p>
            <a:pPr eaLnBrk="1" hangingPunct="1"/>
            <a:r>
              <a:rPr lang="fr-FR" sz="3600" b="1" i="1" u="sng" smtClean="0">
                <a:solidFill>
                  <a:srgbClr val="0066CC"/>
                </a:solidFill>
              </a:rPr>
              <a:t>Le Nouveau code du Travail a permis :</a:t>
            </a:r>
            <a:endParaRPr lang="fr-FR" sz="3900" b="1" smtClean="0"/>
          </a:p>
        </p:txBody>
      </p:sp>
      <p:sp>
        <p:nvSpPr>
          <p:cNvPr id="259078" name="Rectangle 1027"/>
          <p:cNvSpPr>
            <a:spLocks noChangeArrowheads="1"/>
          </p:cNvSpPr>
          <p:nvPr>
            <p:ph type="body" idx="1"/>
          </p:nvPr>
        </p:nvSpPr>
        <p:spPr bwMode="auto">
          <a:xfrm>
            <a:off x="0" y="914400"/>
            <a:ext cx="91440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010" tIns="40005" rIns="80010" bIns="40005" numCol="1" anchor="t" anchorCtr="0" compatLnSpc="1">
            <a:prstTxWarp prst="textNoShape">
              <a:avLst/>
            </a:prstTxWarp>
          </a:bodyPr>
          <a:lstStyle/>
          <a:p>
            <a:pPr eaLnBrk="1" hangingPunct="1">
              <a:lnSpc>
                <a:spcPct val="110000"/>
              </a:lnSpc>
              <a:buFontTx/>
              <a:buNone/>
            </a:pPr>
            <a:r>
              <a:rPr lang="fr-FR" sz="2400" b="1" i="1" smtClean="0"/>
              <a:t>1 - Rassembler les textes législatifs dans un même code</a:t>
            </a:r>
            <a:r>
              <a:rPr lang="fr-FR" sz="1600" b="1" i="1" smtClean="0"/>
              <a:t> </a:t>
            </a:r>
          </a:p>
          <a:p>
            <a:pPr eaLnBrk="1" hangingPunct="1">
              <a:lnSpc>
                <a:spcPct val="110000"/>
              </a:lnSpc>
              <a:buFontTx/>
              <a:buNone/>
            </a:pPr>
            <a:r>
              <a:rPr lang="fr-FR" sz="2400" b="1" i="1" smtClean="0"/>
              <a:t>2 - Introduire une certaine flexibilité dans les relations de travail : CDD, CTT, réglementation du métier de l ’Intérim, </a:t>
            </a:r>
          </a:p>
          <a:p>
            <a:pPr eaLnBrk="1" hangingPunct="1">
              <a:lnSpc>
                <a:spcPct val="110000"/>
              </a:lnSpc>
              <a:buFontTx/>
              <a:buNone/>
            </a:pPr>
            <a:r>
              <a:rPr lang="fr-FR" sz="2400" b="1" i="1" smtClean="0"/>
              <a:t>3 - Introduire les notions de : délégués syndicaux dans l ’entreprise et du syndicat le plus représentatif au niveau E/ise, Secteur et de l’État.  </a:t>
            </a:r>
          </a:p>
          <a:p>
            <a:pPr eaLnBrk="1" hangingPunct="1">
              <a:lnSpc>
                <a:spcPct val="110000"/>
              </a:lnSpc>
              <a:buFontTx/>
              <a:buNone/>
            </a:pPr>
            <a:r>
              <a:rPr lang="fr-FR" sz="2400" b="1" i="1" smtClean="0"/>
              <a:t>4 - Promouvoir le dialogue social  et d ’instaurer la négociation collective : pré conciliation; médiation et l ’arbitrage  </a:t>
            </a:r>
          </a:p>
          <a:p>
            <a:pPr eaLnBrk="1" hangingPunct="1">
              <a:lnSpc>
                <a:spcPct val="110000"/>
              </a:lnSpc>
              <a:buFontTx/>
              <a:buNone/>
            </a:pPr>
            <a:r>
              <a:rPr lang="fr-FR" sz="2400" b="1" i="1" smtClean="0"/>
              <a:t>5 - Donner une visibilité sociale en matière d’indemnisation en cas de licenciement abusif  </a:t>
            </a:r>
          </a:p>
          <a:p>
            <a:pPr eaLnBrk="1" hangingPunct="1">
              <a:lnSpc>
                <a:spcPct val="110000"/>
              </a:lnSpc>
              <a:buFontTx/>
              <a:buNone/>
            </a:pPr>
            <a:r>
              <a:rPr lang="fr-FR" sz="2400" b="1" i="1" smtClean="0"/>
              <a:t>6 - Diminuer la Durée du Travail de 48 à 44 h / semaines </a:t>
            </a:r>
          </a:p>
          <a:p>
            <a:pPr eaLnBrk="1" hangingPunct="1">
              <a:lnSpc>
                <a:spcPct val="110000"/>
              </a:lnSpc>
              <a:buFontTx/>
              <a:buNone/>
            </a:pPr>
            <a:r>
              <a:rPr lang="fr-FR" sz="2400" b="1" i="1" smtClean="0"/>
              <a:t>7 - Protéger le travail des enfants, femmes et des handicapés</a:t>
            </a:r>
          </a:p>
          <a:p>
            <a:pPr eaLnBrk="1" hangingPunct="1">
              <a:lnSpc>
                <a:spcPct val="110000"/>
              </a:lnSpc>
              <a:buFontTx/>
              <a:buNone/>
            </a:pPr>
            <a:r>
              <a:rPr lang="fr-FR" sz="2400" b="1" i="1" smtClean="0"/>
              <a:t>8 - Renforcer  la médecine du travail et les conditions d’Hyg et de Sécu.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957E014-4A8F-4F91-BD8F-D4B4FD269966}" type="datetime1">
              <a:rPr lang="fr-FR"/>
              <a:pPr eaLnBrk="1" hangingPunct="1"/>
              <a:t>17/09/2019</a:t>
            </a:fld>
            <a:endParaRPr lang="fr-FR" sz="1400" b="0" i="0"/>
          </a:p>
        </p:txBody>
      </p:sp>
      <p:sp>
        <p:nvSpPr>
          <p:cNvPr id="4505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506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D279AA8-07BF-4A8C-A4E5-C9A02B681AF3}" type="slidenum">
              <a:rPr lang="fr-FR" smtClean="0"/>
              <a:pPr eaLnBrk="1" hangingPunct="1"/>
              <a:t>24</a:t>
            </a:fld>
            <a:endParaRPr lang="fr-FR" smtClean="0"/>
          </a:p>
        </p:txBody>
      </p:sp>
      <p:sp>
        <p:nvSpPr>
          <p:cNvPr id="45061" name="Text Box 2"/>
          <p:cNvSpPr txBox="1">
            <a:spLocks noChangeArrowheads="1"/>
          </p:cNvSpPr>
          <p:nvPr/>
        </p:nvSpPr>
        <p:spPr bwMode="auto">
          <a:xfrm>
            <a:off x="152400" y="469900"/>
            <a:ext cx="8839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800" b="1" i="1" u="sng"/>
              <a:t>2ème étape - L’Analyse du Besoin en Personnel</a:t>
            </a:r>
            <a:r>
              <a:rPr lang="fr-FR" sz="2400" b="1" i="1"/>
              <a:t> </a:t>
            </a:r>
            <a:endParaRPr lang="fr-FR" sz="2400" b="1">
              <a:latin typeface="Arial" charset="0"/>
            </a:endParaRPr>
          </a:p>
          <a:p>
            <a:pPr eaLnBrk="1" hangingPunct="1"/>
            <a:endParaRPr lang="fr-FR" sz="2400" b="1">
              <a:latin typeface="Arial" charset="0"/>
            </a:endParaRPr>
          </a:p>
          <a:p>
            <a:pPr eaLnBrk="1" hangingPunct="1">
              <a:lnSpc>
                <a:spcPct val="140000"/>
              </a:lnSpc>
            </a:pPr>
            <a:r>
              <a:rPr lang="fr-FR" sz="2400" b="1">
                <a:latin typeface="Arial" charset="0"/>
              </a:rPr>
              <a:t> 	</a:t>
            </a:r>
            <a:r>
              <a:rPr lang="fr-FR" i="1">
                <a:latin typeface="Arial" charset="0"/>
              </a:rPr>
              <a:t>L ’analyse du besoin est réalisée par </a:t>
            </a:r>
            <a:r>
              <a:rPr lang="fr-FR" b="1" i="1">
                <a:latin typeface="Arial" charset="0"/>
              </a:rPr>
              <a:t>la DRH</a:t>
            </a:r>
            <a:r>
              <a:rPr lang="fr-FR" i="1">
                <a:latin typeface="Arial" charset="0"/>
              </a:rPr>
              <a:t> qui, à travers une série de question, vérifie que toutes </a:t>
            </a:r>
            <a:r>
              <a:rPr lang="fr-FR" b="1" i="1">
                <a:latin typeface="Arial" charset="0"/>
              </a:rPr>
              <a:t>les solutions d’amélioration de la productivité</a:t>
            </a:r>
            <a:r>
              <a:rPr lang="fr-FR" i="1">
                <a:latin typeface="Arial" charset="0"/>
              </a:rPr>
              <a:t> ont été proposées et analysées : </a:t>
            </a:r>
          </a:p>
          <a:p>
            <a:pPr eaLnBrk="1" hangingPunct="1">
              <a:lnSpc>
                <a:spcPct val="180000"/>
              </a:lnSpc>
            </a:pPr>
            <a:r>
              <a:rPr lang="fr-FR" i="1">
                <a:latin typeface="Arial" charset="0"/>
              </a:rPr>
              <a:t>	* réorganisation de la structure organisationnelle, </a:t>
            </a:r>
          </a:p>
          <a:p>
            <a:pPr eaLnBrk="1" hangingPunct="1">
              <a:lnSpc>
                <a:spcPct val="180000"/>
              </a:lnSpc>
            </a:pPr>
            <a:r>
              <a:rPr lang="fr-FR" i="1">
                <a:latin typeface="Arial" charset="0"/>
              </a:rPr>
              <a:t> 	* Possibilité d’externalisation ou d’essaimage,</a:t>
            </a:r>
          </a:p>
          <a:p>
            <a:pPr eaLnBrk="1" hangingPunct="1">
              <a:lnSpc>
                <a:spcPct val="180000"/>
              </a:lnSpc>
            </a:pPr>
            <a:r>
              <a:rPr lang="fr-FR" i="1">
                <a:latin typeface="Arial" charset="0"/>
              </a:rPr>
              <a:t>	* Recours aux prestations de service : Travail Temporaire (CDD,intérim...) </a:t>
            </a:r>
          </a:p>
          <a:p>
            <a:pPr eaLnBrk="1" hangingPunct="1"/>
            <a:endParaRPr lang="fr-FR" i="1">
              <a:latin typeface="Arial" charset="0"/>
            </a:endParaRPr>
          </a:p>
          <a:p>
            <a:pPr eaLnBrk="1" hangingPunct="1">
              <a:lnSpc>
                <a:spcPct val="130000"/>
              </a:lnSpc>
            </a:pPr>
            <a:r>
              <a:rPr lang="fr-FR" i="1">
                <a:latin typeface="Arial" charset="0"/>
              </a:rPr>
              <a:t>	L’impact à </a:t>
            </a:r>
            <a:r>
              <a:rPr lang="fr-FR" b="1" i="1">
                <a:latin typeface="Arial" charset="0"/>
              </a:rPr>
              <a:t>long terme</a:t>
            </a:r>
            <a:r>
              <a:rPr lang="fr-FR" i="1">
                <a:latin typeface="Arial" charset="0"/>
              </a:rPr>
              <a:t> et le caractère </a:t>
            </a:r>
            <a:r>
              <a:rPr lang="fr-FR" b="1" i="1">
                <a:latin typeface="Arial" charset="0"/>
              </a:rPr>
              <a:t>stratégique</a:t>
            </a:r>
            <a:r>
              <a:rPr lang="fr-FR" i="1">
                <a:latin typeface="Arial" charset="0"/>
              </a:rPr>
              <a:t> de toute décision de        </a:t>
            </a:r>
            <a:br>
              <a:rPr lang="fr-FR" i="1">
                <a:latin typeface="Arial" charset="0"/>
              </a:rPr>
            </a:br>
            <a:r>
              <a:rPr lang="fr-FR" i="1">
                <a:latin typeface="Arial" charset="0"/>
              </a:rPr>
              <a:t> recrutement renforce l’importance de cette phase d’analyse.</a:t>
            </a:r>
          </a:p>
          <a:p>
            <a:pPr eaLnBrk="1" hangingPunct="1"/>
            <a:r>
              <a:rPr lang="fr-FR" i="1">
                <a:latin typeface="Arial" charset="0"/>
              </a:rPr>
              <a:t>	</a:t>
            </a:r>
            <a:endParaRPr lang="fr-FR" sz="900" i="1">
              <a:latin typeface="Arial" charset="0"/>
            </a:endParaRPr>
          </a:p>
          <a:p>
            <a:pPr eaLnBrk="1" hangingPunct="1">
              <a:lnSpc>
                <a:spcPct val="130000"/>
              </a:lnSpc>
            </a:pPr>
            <a:r>
              <a:rPr lang="fr-FR" i="1">
                <a:latin typeface="Arial" charset="0"/>
              </a:rPr>
              <a:t>	Si au terme de cette analyse, l ’option de créer le poste reste maintenue, il faut immédiatement </a:t>
            </a:r>
            <a:r>
              <a:rPr lang="fr-FR" b="1" i="1">
                <a:latin typeface="Arial" charset="0"/>
              </a:rPr>
              <a:t>prévoire le budget du poste </a:t>
            </a:r>
            <a:r>
              <a:rPr lang="fr-FR" i="1">
                <a:latin typeface="Arial" charset="0"/>
              </a:rPr>
              <a:t>et préparer son </a:t>
            </a:r>
            <a:r>
              <a:rPr lang="fr-FR" b="1" i="1">
                <a:latin typeface="Arial" charset="0"/>
              </a:rPr>
              <a:t>descriptif</a:t>
            </a:r>
            <a:r>
              <a:rPr lang="fr-FR" i="1">
                <a:latin typeface="Arial" charset="0"/>
              </a:rPr>
              <a:t>.  </a:t>
            </a:r>
            <a:endParaRPr lang="fr-F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E5F634A-FC8D-4011-BC93-4C94B1A82712}" type="datetime1">
              <a:rPr lang="fr-FR"/>
              <a:pPr eaLnBrk="1" hangingPunct="1"/>
              <a:t>17/09/2019</a:t>
            </a:fld>
            <a:endParaRPr lang="fr-FR" sz="1400" b="0" i="0"/>
          </a:p>
        </p:txBody>
      </p:sp>
      <p:sp>
        <p:nvSpPr>
          <p:cNvPr id="26009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010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2D8428C-8384-4580-B5E2-91E8844A9EC1}" type="slidenum">
              <a:rPr lang="fr-FR" smtClean="0"/>
              <a:pPr eaLnBrk="1" hangingPunct="1"/>
              <a:t>240</a:t>
            </a:fld>
            <a:endParaRPr lang="fr-FR" smtClean="0"/>
          </a:p>
        </p:txBody>
      </p:sp>
      <p:sp>
        <p:nvSpPr>
          <p:cNvPr id="260101" name="Text Box 1026"/>
          <p:cNvSpPr txBox="1">
            <a:spLocks noChangeArrowheads="1"/>
          </p:cNvSpPr>
          <p:nvPr/>
        </p:nvSpPr>
        <p:spPr bwMode="auto">
          <a:xfrm>
            <a:off x="904875" y="152400"/>
            <a:ext cx="7031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t>IV - L ’ENVIRONNEMENT EXTERNE</a:t>
            </a:r>
            <a:endParaRPr lang="fr-FR" sz="2400" b="1" i="1" u="sng"/>
          </a:p>
        </p:txBody>
      </p:sp>
      <p:sp>
        <p:nvSpPr>
          <p:cNvPr id="260102" name="Text Box 1027"/>
          <p:cNvSpPr txBox="1">
            <a:spLocks noChangeArrowheads="1"/>
          </p:cNvSpPr>
          <p:nvPr/>
        </p:nvSpPr>
        <p:spPr bwMode="auto">
          <a:xfrm>
            <a:off x="76200" y="1020763"/>
            <a:ext cx="89916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70000"/>
              </a:lnSpc>
              <a:spcBef>
                <a:spcPct val="50000"/>
              </a:spcBef>
            </a:pPr>
            <a:r>
              <a:rPr lang="fr-FR" sz="2700" b="1" i="1" u="sng">
                <a:solidFill>
                  <a:srgbClr val="0066CC"/>
                </a:solidFill>
              </a:rPr>
              <a:t>2- Partenaires Sociaux au Maroc :</a:t>
            </a:r>
            <a:r>
              <a:rPr lang="fr-FR" sz="2400" b="1" i="1" u="sng"/>
              <a:t> </a:t>
            </a:r>
          </a:p>
          <a:p>
            <a:pPr eaLnBrk="1" hangingPunct="1">
              <a:lnSpc>
                <a:spcPct val="0"/>
              </a:lnSpc>
              <a:spcBef>
                <a:spcPct val="50000"/>
              </a:spcBef>
            </a:pPr>
            <a:r>
              <a:rPr lang="fr-FR" sz="2400" b="1" i="1"/>
              <a:t>	</a:t>
            </a:r>
          </a:p>
          <a:p>
            <a:pPr eaLnBrk="1" hangingPunct="1">
              <a:lnSpc>
                <a:spcPct val="70000"/>
              </a:lnSpc>
              <a:spcBef>
                <a:spcPct val="50000"/>
              </a:spcBef>
            </a:pPr>
            <a:r>
              <a:rPr lang="fr-FR" sz="2400" b="1" i="1"/>
              <a:t>	Longue Histoire Syndicale </a:t>
            </a:r>
          </a:p>
          <a:p>
            <a:pPr eaLnBrk="1" hangingPunct="1">
              <a:lnSpc>
                <a:spcPct val="70000"/>
              </a:lnSpc>
              <a:spcBef>
                <a:spcPct val="50000"/>
              </a:spcBef>
            </a:pPr>
            <a:r>
              <a:rPr lang="fr-FR" sz="2400" b="1" i="1"/>
              <a:t>	Approche Adversaire / Approche Partenaire</a:t>
            </a:r>
          </a:p>
          <a:p>
            <a:pPr eaLnBrk="1" hangingPunct="1">
              <a:lnSpc>
                <a:spcPct val="70000"/>
              </a:lnSpc>
              <a:spcBef>
                <a:spcPct val="50000"/>
              </a:spcBef>
            </a:pPr>
            <a:r>
              <a:rPr lang="fr-FR" sz="2400" b="1" i="1"/>
              <a:t> 	Syndicats de Contestation / Syndicats de Construction </a:t>
            </a:r>
            <a:endParaRPr lang="fr-FR" sz="2400" b="1" i="1" u="sng"/>
          </a:p>
          <a:p>
            <a:pPr eaLnBrk="1" hangingPunct="1">
              <a:lnSpc>
                <a:spcPct val="70000"/>
              </a:lnSpc>
              <a:spcBef>
                <a:spcPct val="50000"/>
              </a:spcBef>
            </a:pPr>
            <a:endParaRPr lang="fr-FR" sz="2400" b="1" i="1" u="sng"/>
          </a:p>
          <a:p>
            <a:pPr eaLnBrk="1" hangingPunct="1">
              <a:lnSpc>
                <a:spcPct val="70000"/>
              </a:lnSpc>
              <a:spcBef>
                <a:spcPct val="50000"/>
              </a:spcBef>
            </a:pPr>
            <a:r>
              <a:rPr lang="fr-FR" sz="2700" b="1" i="1" u="sng">
                <a:solidFill>
                  <a:srgbClr val="0066CC"/>
                </a:solidFill>
              </a:rPr>
              <a:t>3- Filets Sociaux</a:t>
            </a:r>
          </a:p>
          <a:p>
            <a:pPr algn="just" eaLnBrk="1" hangingPunct="1">
              <a:lnSpc>
                <a:spcPct val="10000"/>
              </a:lnSpc>
              <a:spcBef>
                <a:spcPct val="50000"/>
              </a:spcBef>
            </a:pPr>
            <a:r>
              <a:rPr lang="fr-FR" sz="2000" b="1" i="1"/>
              <a:t>	</a:t>
            </a:r>
          </a:p>
          <a:p>
            <a:pPr algn="just" eaLnBrk="1" hangingPunct="1">
              <a:lnSpc>
                <a:spcPct val="70000"/>
              </a:lnSpc>
              <a:spcBef>
                <a:spcPct val="50000"/>
              </a:spcBef>
            </a:pPr>
            <a:r>
              <a:rPr lang="fr-FR" sz="2000" b="1" i="1"/>
              <a:t>	</a:t>
            </a:r>
            <a:r>
              <a:rPr lang="fr-FR" sz="2400" b="1" i="1"/>
              <a:t>Absence d ’Assurance Maladie Obligatoire</a:t>
            </a:r>
            <a:endParaRPr lang="fr-FR" sz="2000" b="1" i="1" u="sng"/>
          </a:p>
          <a:p>
            <a:pPr algn="just" eaLnBrk="1" hangingPunct="1">
              <a:lnSpc>
                <a:spcPct val="70000"/>
              </a:lnSpc>
              <a:spcBef>
                <a:spcPct val="50000"/>
              </a:spcBef>
            </a:pPr>
            <a:r>
              <a:rPr lang="fr-FR" sz="2000" b="1" i="1"/>
              <a:t>	</a:t>
            </a:r>
            <a:r>
              <a:rPr lang="fr-FR" sz="2400" b="1" i="1"/>
              <a:t>Absence d’Assurance Chômage : 1er Filet Social  : IPE</a:t>
            </a:r>
            <a:endParaRPr lang="fr-FR" sz="2400" b="1" i="1" u="sng"/>
          </a:p>
          <a:p>
            <a:pPr algn="just" eaLnBrk="1" hangingPunct="1">
              <a:lnSpc>
                <a:spcPct val="70000"/>
              </a:lnSpc>
              <a:spcBef>
                <a:spcPct val="50000"/>
              </a:spcBef>
            </a:pPr>
            <a:r>
              <a:rPr lang="fr-FR" sz="2400" b="1" i="1"/>
              <a:t>	Absence de Filets Sociaux</a:t>
            </a:r>
            <a:endParaRPr lang="fr-FR" sz="2400" b="1" i="1" u="sng"/>
          </a:p>
          <a:p>
            <a:pPr algn="just" eaLnBrk="1" hangingPunct="1">
              <a:lnSpc>
                <a:spcPct val="70000"/>
              </a:lnSpc>
              <a:spcBef>
                <a:spcPct val="50000"/>
              </a:spcBef>
            </a:pPr>
            <a:r>
              <a:rPr lang="fr-FR" sz="2400" b="1" i="1"/>
              <a:t>	</a:t>
            </a:r>
            <a:endParaRPr lang="fr-FR"/>
          </a:p>
          <a:p>
            <a:pPr algn="just" eaLnBrk="1" hangingPunct="1">
              <a:lnSpc>
                <a:spcPct val="120000"/>
              </a:lnSpc>
              <a:spcBef>
                <a:spcPct val="50000"/>
              </a:spcBef>
            </a:pPr>
            <a:endParaRPr lang="fr-F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A759612-4113-4493-B8C6-A5065152AA3F}" type="datetime1">
              <a:rPr lang="fr-FR"/>
              <a:pPr eaLnBrk="1" hangingPunct="1"/>
              <a:t>17/09/2019</a:t>
            </a:fld>
            <a:endParaRPr lang="fr-FR" sz="1400" b="0" i="0"/>
          </a:p>
        </p:txBody>
      </p:sp>
      <p:sp>
        <p:nvSpPr>
          <p:cNvPr id="26112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112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167446-A37A-4A7A-BD35-DCB04911901B}" type="slidenum">
              <a:rPr lang="fr-FR" smtClean="0"/>
              <a:pPr eaLnBrk="1" hangingPunct="1"/>
              <a:t>241</a:t>
            </a:fld>
            <a:endParaRPr lang="fr-FR" smtClean="0"/>
          </a:p>
        </p:txBody>
      </p:sp>
      <p:sp>
        <p:nvSpPr>
          <p:cNvPr id="261125" name="Text Box 2"/>
          <p:cNvSpPr txBox="1">
            <a:spLocks noChangeArrowheads="1"/>
          </p:cNvSpPr>
          <p:nvPr/>
        </p:nvSpPr>
        <p:spPr bwMode="auto">
          <a:xfrm>
            <a:off x="0" y="168275"/>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3200" b="1" i="1" u="sng"/>
              <a:t>V - LA GRH DANS L ’ENTREPRISE :</a:t>
            </a:r>
            <a:r>
              <a:rPr lang="fr-FR" sz="2800" b="1" i="1" u="sng"/>
              <a:t>                             </a:t>
            </a:r>
            <a:r>
              <a:rPr lang="fr-FR" sz="2400" b="1" i="1" u="sng"/>
              <a:t>ENTRE INNOVATION… ET  MISE EN CONFORMITE LEGALE</a:t>
            </a:r>
          </a:p>
        </p:txBody>
      </p:sp>
      <p:sp>
        <p:nvSpPr>
          <p:cNvPr id="261126" name="Text Box 3"/>
          <p:cNvSpPr txBox="1">
            <a:spLocks noChangeArrowheads="1"/>
          </p:cNvSpPr>
          <p:nvPr/>
        </p:nvSpPr>
        <p:spPr bwMode="auto">
          <a:xfrm>
            <a:off x="228600" y="1198563"/>
            <a:ext cx="86868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fr-FR"/>
              <a:t> 		</a:t>
            </a:r>
            <a:r>
              <a:rPr lang="fr-FR" sz="2800" b="1" i="1" u="sng">
                <a:solidFill>
                  <a:schemeClr val="accent1"/>
                </a:solidFill>
              </a:rPr>
              <a:t>La GRH : Deux volets importants</a:t>
            </a:r>
            <a:r>
              <a:rPr lang="fr-FR" sz="2400" b="1" i="1" u="sng">
                <a:solidFill>
                  <a:schemeClr val="accent1"/>
                </a:solidFill>
              </a:rPr>
              <a:t> </a:t>
            </a:r>
          </a:p>
          <a:p>
            <a:pPr algn="just" eaLnBrk="1" hangingPunct="1">
              <a:spcBef>
                <a:spcPct val="50000"/>
              </a:spcBef>
            </a:pPr>
            <a:r>
              <a:rPr lang="fr-FR" sz="2200" b="1" i="1">
                <a:solidFill>
                  <a:srgbClr val="0066CC"/>
                </a:solidFill>
              </a:rPr>
              <a:t> </a:t>
            </a:r>
            <a:r>
              <a:rPr lang="fr-FR" sz="2200" b="1" i="1" u="sng">
                <a:solidFill>
                  <a:srgbClr val="0066CC"/>
                </a:solidFill>
              </a:rPr>
              <a:t>L’Administration du personnel</a:t>
            </a:r>
            <a:r>
              <a:rPr lang="fr-FR" sz="2200"/>
              <a:t> 	     </a:t>
            </a:r>
            <a:r>
              <a:rPr lang="fr-FR" sz="2200" b="1" i="1" u="sng">
                <a:solidFill>
                  <a:srgbClr val="0066CC"/>
                </a:solidFill>
              </a:rPr>
              <a:t>Le Développement des RH</a:t>
            </a:r>
            <a:endParaRPr lang="fr-FR" sz="2200"/>
          </a:p>
          <a:p>
            <a:pPr algn="just" eaLnBrk="1" hangingPunct="1">
              <a:spcBef>
                <a:spcPct val="50000"/>
              </a:spcBef>
            </a:pPr>
            <a:endParaRPr lang="fr-FR"/>
          </a:p>
          <a:p>
            <a:pPr algn="just" eaLnBrk="1" hangingPunct="1">
              <a:spcBef>
                <a:spcPct val="50000"/>
              </a:spcBef>
            </a:pPr>
            <a:r>
              <a:rPr lang="fr-FR"/>
              <a:t>1- Il n ’y a point de développement RH sans assainissement de la Base de Données  sur les          </a:t>
            </a:r>
          </a:p>
          <a:p>
            <a:pPr algn="just" eaLnBrk="1" hangingPunct="1">
              <a:spcBef>
                <a:spcPct val="50000"/>
              </a:spcBef>
            </a:pPr>
            <a:r>
              <a:rPr lang="fr-FR"/>
              <a:t>    RH et formalisations des pratiques d ’Administration du personnel ( GTA, Paie , gestion </a:t>
            </a:r>
          </a:p>
          <a:p>
            <a:pPr algn="just" eaLnBrk="1" hangingPunct="1">
              <a:spcBef>
                <a:spcPct val="50000"/>
              </a:spcBef>
            </a:pPr>
            <a:r>
              <a:rPr lang="fr-FR"/>
              <a:t>    congés, prévoyance sociale, régime de retraite, Manuel de procédures Administration du </a:t>
            </a:r>
          </a:p>
          <a:p>
            <a:pPr algn="just" eaLnBrk="1" hangingPunct="1">
              <a:spcBef>
                <a:spcPct val="50000"/>
              </a:spcBef>
            </a:pPr>
            <a:r>
              <a:rPr lang="fr-FR"/>
              <a:t>    Personnel… etc).</a:t>
            </a:r>
          </a:p>
          <a:p>
            <a:pPr algn="just" eaLnBrk="1" hangingPunct="1">
              <a:spcBef>
                <a:spcPct val="50000"/>
              </a:spcBef>
            </a:pPr>
            <a:r>
              <a:rPr lang="fr-FR"/>
              <a:t>2- Autant le volet Administration de Personnel est légiféré, réglementé et normé…etc.</a:t>
            </a:r>
          </a:p>
          <a:p>
            <a:pPr algn="just" eaLnBrk="1" hangingPunct="1">
              <a:spcBef>
                <a:spcPct val="50000"/>
              </a:spcBef>
            </a:pPr>
            <a:r>
              <a:rPr lang="fr-FR"/>
              <a:t>     Autant   le  volet  Développement  des  RH   est    le   fruit  de créativité  et  d ’innovation              </a:t>
            </a:r>
          </a:p>
          <a:p>
            <a:pPr algn="just" eaLnBrk="1" hangingPunct="1">
              <a:spcBef>
                <a:spcPct val="50000"/>
              </a:spcBef>
            </a:pPr>
            <a:r>
              <a:rPr lang="fr-FR"/>
              <a:t>     personnelle. Il n ’obéit presque  à  aucune   obligation légale  ( congé formation , Bilan de </a:t>
            </a:r>
          </a:p>
          <a:p>
            <a:pPr algn="just" eaLnBrk="1" hangingPunct="1">
              <a:lnSpc>
                <a:spcPct val="80000"/>
              </a:lnSpc>
              <a:spcBef>
                <a:spcPct val="50000"/>
              </a:spcBef>
            </a:pPr>
            <a:r>
              <a:rPr lang="fr-FR"/>
              <a:t>   compétences, Bilan social, … etc): la seule obligation qui existe est le paiement de la</a:t>
            </a:r>
            <a:br>
              <a:rPr lang="fr-FR"/>
            </a:br>
            <a:r>
              <a:rPr lang="fr-FR"/>
              <a:t>    </a:t>
            </a:r>
            <a:br>
              <a:rPr lang="fr-FR"/>
            </a:br>
            <a:r>
              <a:rPr lang="fr-FR"/>
              <a:t>     Taxe sur la Formation Professionnelle ( TFP = 1,6% de la Masse salariale).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7C2C011-CFCD-4774-9C04-5DE34E655A46}" type="datetime1">
              <a:rPr lang="fr-FR"/>
              <a:pPr eaLnBrk="1" hangingPunct="1"/>
              <a:t>17/09/2019</a:t>
            </a:fld>
            <a:endParaRPr lang="fr-FR" sz="1400" b="0" i="0"/>
          </a:p>
        </p:txBody>
      </p:sp>
      <p:sp>
        <p:nvSpPr>
          <p:cNvPr id="26214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214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BB5042-9C13-45D3-B164-9B32E3144B41}" type="slidenum">
              <a:rPr lang="fr-FR" smtClean="0"/>
              <a:pPr eaLnBrk="1" hangingPunct="1"/>
              <a:t>242</a:t>
            </a:fld>
            <a:endParaRPr lang="fr-FR" smtClean="0"/>
          </a:p>
        </p:txBody>
      </p:sp>
      <p:sp>
        <p:nvSpPr>
          <p:cNvPr id="262149" name="Rectangle 2"/>
          <p:cNvSpPr>
            <a:spLocks noGrp="1" noChangeArrowheads="1"/>
          </p:cNvSpPr>
          <p:nvPr>
            <p:ph type="title"/>
          </p:nvPr>
        </p:nvSpPr>
        <p:spPr>
          <a:xfrm>
            <a:off x="0" y="0"/>
            <a:ext cx="9144000" cy="1447800"/>
          </a:xfrm>
        </p:spPr>
        <p:txBody>
          <a:bodyPr/>
          <a:lstStyle/>
          <a:p>
            <a:pPr eaLnBrk="1" hangingPunct="1"/>
            <a:r>
              <a:rPr lang="fr-FR" sz="3400" b="1" i="1" u="sng" smtClean="0">
                <a:solidFill>
                  <a:schemeClr val="tx1"/>
                </a:solidFill>
              </a:rPr>
              <a:t>VI - LE FOSSE ENTRE LA THEORIE ET LA PRATIQUE</a:t>
            </a:r>
            <a:endParaRPr lang="fr-FR" sz="4800" b="1" i="1" u="sng" smtClean="0"/>
          </a:p>
        </p:txBody>
      </p:sp>
      <p:sp>
        <p:nvSpPr>
          <p:cNvPr id="262150" name="Text Box 3"/>
          <p:cNvSpPr txBox="1">
            <a:spLocks noChangeArrowheads="1"/>
          </p:cNvSpPr>
          <p:nvPr/>
        </p:nvSpPr>
        <p:spPr bwMode="auto">
          <a:xfrm>
            <a:off x="152400" y="1371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u="sng">
                <a:solidFill>
                  <a:schemeClr val="accent1"/>
                </a:solidFill>
              </a:rPr>
              <a:t>V OLET : ADMINISTRATION DU PERSONNEL</a:t>
            </a:r>
            <a:endParaRPr lang="fr-FR" sz="2800" b="1" i="1" u="sng"/>
          </a:p>
        </p:txBody>
      </p:sp>
      <p:sp>
        <p:nvSpPr>
          <p:cNvPr id="262151" name="Text Box 4"/>
          <p:cNvSpPr txBox="1">
            <a:spLocks noChangeArrowheads="1"/>
          </p:cNvSpPr>
          <p:nvPr/>
        </p:nvSpPr>
        <p:spPr bwMode="auto">
          <a:xfrm>
            <a:off x="152400" y="2335213"/>
            <a:ext cx="876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50000"/>
              </a:lnSpc>
              <a:spcBef>
                <a:spcPct val="50000"/>
              </a:spcBef>
            </a:pPr>
            <a:r>
              <a:rPr lang="fr-FR" b="1" u="sng"/>
              <a:t>1 - CONTRAT </a:t>
            </a:r>
            <a:r>
              <a:rPr lang="fr-FR" b="1"/>
              <a:t> :</a:t>
            </a:r>
            <a:r>
              <a:rPr lang="fr-FR"/>
              <a:t> Lettre d ’engagement, CDI, CDD,  Période d ’essai, Droits au Préavis</a:t>
            </a:r>
          </a:p>
          <a:p>
            <a:pPr algn="just" eaLnBrk="1" hangingPunct="1">
              <a:lnSpc>
                <a:spcPct val="150000"/>
              </a:lnSpc>
              <a:spcBef>
                <a:spcPct val="50000"/>
              </a:spcBef>
            </a:pPr>
            <a:r>
              <a:rPr lang="fr-FR" b="1" u="sng">
                <a:solidFill>
                  <a:srgbClr val="FF3300"/>
                </a:solidFill>
              </a:rPr>
              <a:t>Les Aberrations</a:t>
            </a:r>
            <a:r>
              <a:rPr lang="fr-FR" b="1">
                <a:solidFill>
                  <a:srgbClr val="FF3300"/>
                </a:solidFill>
              </a:rPr>
              <a:t>:</a:t>
            </a:r>
            <a:r>
              <a:rPr lang="fr-FR"/>
              <a:t> </a:t>
            </a:r>
            <a:r>
              <a:rPr lang="fr-FR" b="1">
                <a:solidFill>
                  <a:srgbClr val="FF3300"/>
                </a:solidFill>
              </a:rPr>
              <a:t>Pas de contrat, Période d ’essai  prolongée à l ’infini, Pas de Préavis...</a:t>
            </a:r>
            <a:endParaRPr lang="fr-FR"/>
          </a:p>
          <a:p>
            <a:pPr algn="just" eaLnBrk="1" hangingPunct="1">
              <a:lnSpc>
                <a:spcPct val="150000"/>
              </a:lnSpc>
              <a:spcBef>
                <a:spcPct val="50000"/>
              </a:spcBef>
            </a:pPr>
            <a:r>
              <a:rPr lang="fr-FR" b="1" u="sng"/>
              <a:t>2 - CNSS, CIMR</a:t>
            </a:r>
            <a:r>
              <a:rPr lang="fr-FR" b="1"/>
              <a:t>:  </a:t>
            </a:r>
            <a:r>
              <a:rPr lang="fr-FR"/>
              <a:t>Obligation s d ’adhésion  et d ’immatriculation  de tous les salariés</a:t>
            </a:r>
            <a:endParaRPr lang="fr-FR" b="1" u="sng"/>
          </a:p>
          <a:p>
            <a:pPr algn="just" eaLnBrk="1" hangingPunct="1">
              <a:lnSpc>
                <a:spcPct val="150000"/>
              </a:lnSpc>
              <a:spcBef>
                <a:spcPct val="50000"/>
              </a:spcBef>
            </a:pPr>
            <a:r>
              <a:rPr lang="fr-FR" b="1" u="sng">
                <a:solidFill>
                  <a:srgbClr val="FF3300"/>
                </a:solidFill>
              </a:rPr>
              <a:t>Les Aberrations</a:t>
            </a:r>
            <a:r>
              <a:rPr lang="fr-FR"/>
              <a:t> </a:t>
            </a:r>
            <a:r>
              <a:rPr lang="fr-FR" b="1">
                <a:solidFill>
                  <a:srgbClr val="FF3300"/>
                </a:solidFill>
              </a:rPr>
              <a:t>:</a:t>
            </a:r>
            <a:r>
              <a:rPr lang="fr-FR" b="1"/>
              <a:t> CNSS</a:t>
            </a:r>
            <a:r>
              <a:rPr lang="fr-FR"/>
              <a:t> :PME:</a:t>
            </a:r>
            <a:r>
              <a:rPr lang="fr-FR" b="1">
                <a:solidFill>
                  <a:srgbClr val="FF3300"/>
                </a:solidFill>
              </a:rPr>
              <a:t>Soit pas d ’adhésion soit adhésion partielle  qq salariés,</a:t>
            </a:r>
          </a:p>
          <a:p>
            <a:pPr algn="just" eaLnBrk="1" hangingPunct="1">
              <a:lnSpc>
                <a:spcPct val="150000"/>
              </a:lnSpc>
              <a:spcBef>
                <a:spcPct val="50000"/>
              </a:spcBef>
            </a:pPr>
            <a:r>
              <a:rPr lang="fr-FR" b="1">
                <a:solidFill>
                  <a:srgbClr val="FF3300"/>
                </a:solidFill>
              </a:rPr>
              <a:t>                             </a:t>
            </a:r>
            <a:r>
              <a:rPr lang="fr-FR" b="1"/>
              <a:t>  CIMR</a:t>
            </a:r>
            <a:r>
              <a:rPr lang="fr-FR" b="1">
                <a:solidFill>
                  <a:srgbClr val="FF3300"/>
                </a:solidFill>
              </a:rPr>
              <a:t> : pour les patrons et les privilégiés                         </a:t>
            </a:r>
          </a:p>
          <a:p>
            <a:pPr algn="just" eaLnBrk="1" hangingPunct="1">
              <a:lnSpc>
                <a:spcPct val="150000"/>
              </a:lnSpc>
              <a:spcBef>
                <a:spcPct val="50000"/>
              </a:spcBef>
            </a:pPr>
            <a:r>
              <a:rPr lang="fr-FR" b="1" u="sng"/>
              <a:t> 3 - IGR </a:t>
            </a:r>
            <a:r>
              <a:rPr lang="fr-FR" b="1"/>
              <a:t>:    </a:t>
            </a:r>
            <a:r>
              <a:rPr lang="fr-FR"/>
              <a:t>Obligation égale et  prélèvements  à la source</a:t>
            </a:r>
          </a:p>
          <a:p>
            <a:pPr eaLnBrk="1" hangingPunct="1">
              <a:lnSpc>
                <a:spcPct val="150000"/>
              </a:lnSpc>
              <a:spcBef>
                <a:spcPct val="50000"/>
              </a:spcBef>
            </a:pPr>
            <a:r>
              <a:rPr lang="fr-FR" b="1" u="sng">
                <a:solidFill>
                  <a:srgbClr val="FF3300"/>
                </a:solidFill>
              </a:rPr>
              <a:t>Les Aberrations</a:t>
            </a:r>
            <a:r>
              <a:rPr lang="fr-FR" b="1">
                <a:solidFill>
                  <a:srgbClr val="FF3300"/>
                </a:solidFill>
              </a:rPr>
              <a:t>:</a:t>
            </a:r>
            <a:r>
              <a:rPr lang="fr-FR"/>
              <a:t> </a:t>
            </a:r>
            <a:r>
              <a:rPr lang="fr-FR" b="1">
                <a:solidFill>
                  <a:srgbClr val="FF3300"/>
                </a:solidFill>
              </a:rPr>
              <a:t>secteurs non structurés: Prolifération noir / Surévaluation  indemnités</a:t>
            </a:r>
            <a:r>
              <a:rPr lang="fr-FR"/>
              <a:t> </a:t>
            </a:r>
            <a:r>
              <a:rPr lang="fr-FR" b="1">
                <a:solidFill>
                  <a:srgbClr val="FF3300"/>
                </a:solidFill>
              </a:rPr>
              <a:t>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FC71AD5-26D7-4C55-B627-A90DE7C39075}" type="datetime1">
              <a:rPr lang="fr-FR"/>
              <a:pPr eaLnBrk="1" hangingPunct="1"/>
              <a:t>17/09/2019</a:t>
            </a:fld>
            <a:endParaRPr lang="fr-FR" sz="1400" b="0" i="0"/>
          </a:p>
        </p:txBody>
      </p:sp>
      <p:sp>
        <p:nvSpPr>
          <p:cNvPr id="26317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317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32D214E-A188-4873-A4EE-EEFD851C2B66}" type="slidenum">
              <a:rPr lang="fr-FR" smtClean="0"/>
              <a:pPr eaLnBrk="1" hangingPunct="1"/>
              <a:t>243</a:t>
            </a:fld>
            <a:endParaRPr lang="fr-FR" smtClean="0"/>
          </a:p>
        </p:txBody>
      </p:sp>
      <p:sp>
        <p:nvSpPr>
          <p:cNvPr id="263173" name="Text Box 2"/>
          <p:cNvSpPr txBox="1">
            <a:spLocks noChangeArrowheads="1"/>
          </p:cNvSpPr>
          <p:nvPr/>
        </p:nvSpPr>
        <p:spPr bwMode="auto">
          <a:xfrm>
            <a:off x="304800" y="228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u="sng">
                <a:solidFill>
                  <a:schemeClr val="accent1"/>
                </a:solidFill>
              </a:rPr>
              <a:t>VOLET : DEVELOPPEMENT DES RH</a:t>
            </a:r>
            <a:endParaRPr lang="fr-FR" sz="2800" b="1" i="1" u="sng"/>
          </a:p>
        </p:txBody>
      </p:sp>
      <p:sp>
        <p:nvSpPr>
          <p:cNvPr id="263174" name="Text Box 3"/>
          <p:cNvSpPr txBox="1">
            <a:spLocks noChangeArrowheads="1"/>
          </p:cNvSpPr>
          <p:nvPr/>
        </p:nvSpPr>
        <p:spPr bwMode="auto">
          <a:xfrm>
            <a:off x="152400" y="1017588"/>
            <a:ext cx="8763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50000"/>
              </a:lnSpc>
              <a:spcBef>
                <a:spcPct val="50000"/>
              </a:spcBef>
            </a:pPr>
            <a:r>
              <a:rPr lang="fr-FR"/>
              <a:t>Sur le plan du Développement RH, les outils RH les plus récents ne manquent pas, mais les pratiques les plus aberrantes ne manquent pas non plus,  et sont donc fréquemment utilisées :</a:t>
            </a:r>
          </a:p>
          <a:p>
            <a:pPr algn="just" eaLnBrk="1" hangingPunct="1">
              <a:lnSpc>
                <a:spcPct val="150000"/>
              </a:lnSpc>
              <a:spcBef>
                <a:spcPct val="50000"/>
              </a:spcBef>
            </a:pPr>
            <a:r>
              <a:rPr lang="fr-FR" b="1" u="sng"/>
              <a:t>1- Recrutement </a:t>
            </a:r>
            <a:r>
              <a:rPr lang="fr-FR" b="1"/>
              <a:t> :</a:t>
            </a:r>
            <a:r>
              <a:rPr lang="fr-FR"/>
              <a:t> E-recrutement , Tests élaborés des cabinets,  Assesment Centers , … etc</a:t>
            </a:r>
          </a:p>
          <a:p>
            <a:pPr algn="just" eaLnBrk="1" hangingPunct="1">
              <a:lnSpc>
                <a:spcPct val="150000"/>
              </a:lnSpc>
              <a:spcBef>
                <a:spcPct val="50000"/>
              </a:spcBef>
            </a:pPr>
            <a:r>
              <a:rPr lang="fr-FR" b="1" u="sng">
                <a:solidFill>
                  <a:srgbClr val="FF3300"/>
                </a:solidFill>
              </a:rPr>
              <a:t>Les Aberrations</a:t>
            </a:r>
            <a:r>
              <a:rPr lang="fr-FR" b="1">
                <a:solidFill>
                  <a:srgbClr val="FF3300"/>
                </a:solidFill>
              </a:rPr>
              <a:t>:</a:t>
            </a:r>
            <a:r>
              <a:rPr lang="fr-FR"/>
              <a:t> </a:t>
            </a:r>
            <a:r>
              <a:rPr lang="fr-FR" b="1">
                <a:solidFill>
                  <a:srgbClr val="FF3300"/>
                </a:solidFill>
              </a:rPr>
              <a:t>Faible Analyse de postes, Subjectivité, Clientélisme, Omission Budget</a:t>
            </a:r>
            <a:endParaRPr lang="fr-FR"/>
          </a:p>
          <a:p>
            <a:pPr algn="just" eaLnBrk="1" hangingPunct="1">
              <a:lnSpc>
                <a:spcPct val="150000"/>
              </a:lnSpc>
              <a:spcBef>
                <a:spcPct val="50000"/>
              </a:spcBef>
            </a:pPr>
            <a:r>
              <a:rPr lang="fr-FR" b="1" u="sng"/>
              <a:t>2- Formation :</a:t>
            </a:r>
            <a:r>
              <a:rPr lang="fr-FR" b="1"/>
              <a:t>   </a:t>
            </a:r>
            <a:r>
              <a:rPr lang="fr-FR"/>
              <a:t>E-learning,  Ingénierie  de  formation :  Identification  des  besoins  en 		           formation,   Analyse  de   l ’offre   Formation    (cahiers   de     charges),   	            planification  des  actions  de  formation (  plan  et  budget  de formation), 	             Evaluation à chaud et à froid.</a:t>
            </a:r>
          </a:p>
          <a:p>
            <a:pPr algn="just" eaLnBrk="1" hangingPunct="1">
              <a:lnSpc>
                <a:spcPct val="150000"/>
              </a:lnSpc>
              <a:spcBef>
                <a:spcPct val="50000"/>
              </a:spcBef>
            </a:pPr>
            <a:r>
              <a:rPr lang="fr-FR" b="1" u="sng">
                <a:solidFill>
                  <a:srgbClr val="FF3300"/>
                </a:solidFill>
              </a:rPr>
              <a:t>Les Aberrations</a:t>
            </a:r>
            <a:r>
              <a:rPr lang="fr-FR"/>
              <a:t> </a:t>
            </a:r>
            <a:r>
              <a:rPr lang="fr-FR" b="1">
                <a:solidFill>
                  <a:srgbClr val="FF3300"/>
                </a:solidFill>
              </a:rPr>
              <a:t>:</a:t>
            </a:r>
            <a:r>
              <a:rPr lang="fr-FR"/>
              <a:t> </a:t>
            </a:r>
            <a:r>
              <a:rPr lang="fr-FR" b="1">
                <a:solidFill>
                  <a:srgbClr val="FF3300"/>
                </a:solidFill>
              </a:rPr>
              <a:t>Faible Réalisation, Loin de la réalité (à la carte), Faible Impact         </a:t>
            </a:r>
            <a:r>
              <a:rPr lang="fr-FR" b="1"/>
              <a:t>3</a:t>
            </a:r>
            <a:r>
              <a:rPr lang="fr-FR" sz="2000" b="1" u="sng"/>
              <a:t>-Gestion de la Performance</a:t>
            </a:r>
            <a:r>
              <a:rPr lang="fr-FR" sz="2000" b="1"/>
              <a:t>:</a:t>
            </a:r>
            <a:r>
              <a:rPr lang="fr-FR"/>
              <a:t> Entretien annuel, Référentiel, Bilan de Compétences, SAP</a:t>
            </a:r>
            <a:r>
              <a:rPr lang="fr-FR" b="1">
                <a:solidFill>
                  <a:srgbClr val="FF3300"/>
                </a:solidFill>
              </a:rPr>
              <a:t> </a:t>
            </a:r>
            <a:r>
              <a:rPr lang="fr-FR" b="1" u="sng">
                <a:solidFill>
                  <a:srgbClr val="FF3300"/>
                </a:solidFill>
              </a:rPr>
              <a:t>Les Aberrations </a:t>
            </a:r>
            <a:r>
              <a:rPr lang="fr-FR" b="1">
                <a:solidFill>
                  <a:srgbClr val="FF3300"/>
                </a:solidFill>
              </a:rPr>
              <a:t>: Qualités des Objectifs, Appropriation SAP, Lien avec Rémunération</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E3A4D92-B391-4932-A73B-4F63CF830FF9}" type="datetime1">
              <a:rPr lang="fr-FR"/>
              <a:pPr eaLnBrk="1" hangingPunct="1"/>
              <a:t>17/09/2019</a:t>
            </a:fld>
            <a:endParaRPr lang="fr-FR" sz="1400" b="0" i="0"/>
          </a:p>
        </p:txBody>
      </p:sp>
      <p:sp>
        <p:nvSpPr>
          <p:cNvPr id="26419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41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DE039CD-4F52-42E0-8C37-0E5BF2122889}" type="slidenum">
              <a:rPr lang="fr-FR" smtClean="0"/>
              <a:pPr eaLnBrk="1" hangingPunct="1"/>
              <a:t>244</a:t>
            </a:fld>
            <a:endParaRPr lang="fr-FR" smtClean="0"/>
          </a:p>
        </p:txBody>
      </p:sp>
      <p:sp>
        <p:nvSpPr>
          <p:cNvPr id="264197" name="Text Box 2"/>
          <p:cNvSpPr txBox="1">
            <a:spLocks noChangeArrowheads="1"/>
          </p:cNvSpPr>
          <p:nvPr/>
        </p:nvSpPr>
        <p:spPr bwMode="auto">
          <a:xfrm>
            <a:off x="76200" y="219075"/>
            <a:ext cx="89154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0000"/>
              </a:lnSpc>
              <a:spcBef>
                <a:spcPct val="50000"/>
              </a:spcBef>
            </a:pPr>
            <a:endParaRPr lang="fr-FR" b="1"/>
          </a:p>
          <a:p>
            <a:pPr algn="just" eaLnBrk="1" hangingPunct="1">
              <a:lnSpc>
                <a:spcPct val="120000"/>
              </a:lnSpc>
              <a:spcBef>
                <a:spcPct val="50000"/>
              </a:spcBef>
            </a:pPr>
            <a:r>
              <a:rPr lang="fr-FR" sz="2000" b="1" u="sng"/>
              <a:t>4- Rémunération</a:t>
            </a:r>
            <a:r>
              <a:rPr lang="fr-FR" b="1" u="sng"/>
              <a:t> </a:t>
            </a:r>
            <a:r>
              <a:rPr lang="fr-FR" b="1"/>
              <a:t> : </a:t>
            </a:r>
            <a:r>
              <a:rPr lang="fr-FR"/>
              <a:t>Rémunérer  le poste, la compétence, le  potentiel ou la performance ?          		      Quel  dosage entre le fixe et le variable ?</a:t>
            </a:r>
            <a:r>
              <a:rPr lang="fr-FR" b="1"/>
              <a:t> Méthodes </a:t>
            </a:r>
            <a:r>
              <a:rPr lang="fr-FR"/>
              <a:t>: </a:t>
            </a:r>
            <a:r>
              <a:rPr lang="fr-FR" b="1"/>
              <a:t>HAY / CEGOS.</a:t>
            </a:r>
          </a:p>
          <a:p>
            <a:pPr algn="just" eaLnBrk="1" hangingPunct="1">
              <a:lnSpc>
                <a:spcPct val="120000"/>
              </a:lnSpc>
              <a:spcBef>
                <a:spcPct val="50000"/>
              </a:spcBef>
            </a:pPr>
            <a:r>
              <a:rPr lang="fr-FR" b="1" u="sng">
                <a:solidFill>
                  <a:srgbClr val="FF3300"/>
                </a:solidFill>
              </a:rPr>
              <a:t>Les Aberrations </a:t>
            </a:r>
            <a:r>
              <a:rPr lang="fr-FR" b="1">
                <a:solidFill>
                  <a:srgbClr val="FF3300"/>
                </a:solidFill>
              </a:rPr>
              <a:t>:  Non respect du SMIG,  Fixe et Variable,  Performances Vs Diplômes,</a:t>
            </a:r>
            <a:endParaRPr lang="fr-FR"/>
          </a:p>
          <a:p>
            <a:pPr algn="just" eaLnBrk="1" hangingPunct="1">
              <a:lnSpc>
                <a:spcPct val="30000"/>
              </a:lnSpc>
              <a:spcBef>
                <a:spcPct val="50000"/>
              </a:spcBef>
            </a:pPr>
            <a:endParaRPr lang="fr-FR"/>
          </a:p>
          <a:p>
            <a:pPr algn="just" eaLnBrk="1" hangingPunct="1">
              <a:lnSpc>
                <a:spcPct val="120000"/>
              </a:lnSpc>
              <a:spcBef>
                <a:spcPct val="50000"/>
              </a:spcBef>
            </a:pPr>
            <a:r>
              <a:rPr lang="fr-FR" b="1" u="sng"/>
              <a:t>5- Communication interne</a:t>
            </a:r>
            <a:r>
              <a:rPr lang="fr-FR" b="1"/>
              <a:t> :</a:t>
            </a:r>
            <a:r>
              <a:rPr lang="fr-FR"/>
              <a:t> Schéma Directeur Communication, Plan de Communication.</a:t>
            </a:r>
          </a:p>
          <a:p>
            <a:pPr algn="just" eaLnBrk="1" hangingPunct="1">
              <a:lnSpc>
                <a:spcPct val="120000"/>
              </a:lnSpc>
              <a:spcBef>
                <a:spcPct val="50000"/>
              </a:spcBef>
            </a:pPr>
            <a:r>
              <a:rPr lang="fr-FR" b="1" u="sng">
                <a:solidFill>
                  <a:srgbClr val="FF3300"/>
                </a:solidFill>
              </a:rPr>
              <a:t>Les Aberrations </a:t>
            </a:r>
            <a:r>
              <a:rPr lang="fr-FR" b="1">
                <a:solidFill>
                  <a:srgbClr val="FF3300"/>
                </a:solidFill>
              </a:rPr>
              <a:t>: Cloisonnement  des Dir, Dialogue de sourds,  Rôle des Relais , RRH</a:t>
            </a:r>
            <a:endParaRPr lang="fr-FR"/>
          </a:p>
          <a:p>
            <a:pPr algn="just" eaLnBrk="1" hangingPunct="1">
              <a:lnSpc>
                <a:spcPct val="120000"/>
              </a:lnSpc>
              <a:spcBef>
                <a:spcPct val="50000"/>
              </a:spcBef>
            </a:pPr>
            <a:endParaRPr lang="fr-FR" b="1" u="sng"/>
          </a:p>
          <a:p>
            <a:pPr algn="just" eaLnBrk="1" hangingPunct="1">
              <a:lnSpc>
                <a:spcPct val="20000"/>
              </a:lnSpc>
              <a:spcBef>
                <a:spcPct val="50000"/>
              </a:spcBef>
            </a:pPr>
            <a:r>
              <a:rPr lang="fr-FR" b="1" u="sng"/>
              <a:t>6- Mobilité interne</a:t>
            </a:r>
            <a:r>
              <a:rPr lang="fr-FR" b="1"/>
              <a:t> :</a:t>
            </a:r>
            <a:r>
              <a:rPr lang="fr-FR"/>
              <a:t> Appel à candidatures, Prospection via Bourse d’Emplois : Vivier interne</a:t>
            </a:r>
          </a:p>
          <a:p>
            <a:pPr algn="just" eaLnBrk="1" hangingPunct="1">
              <a:lnSpc>
                <a:spcPct val="120000"/>
              </a:lnSpc>
              <a:spcBef>
                <a:spcPct val="50000"/>
              </a:spcBef>
            </a:pPr>
            <a:r>
              <a:rPr lang="fr-FR" b="1">
                <a:solidFill>
                  <a:srgbClr val="FF3300"/>
                </a:solidFill>
              </a:rPr>
              <a:t>  </a:t>
            </a:r>
            <a:r>
              <a:rPr lang="fr-FR" b="1" u="sng">
                <a:solidFill>
                  <a:srgbClr val="FF3300"/>
                </a:solidFill>
              </a:rPr>
              <a:t>Les Aberrations </a:t>
            </a:r>
            <a:r>
              <a:rPr lang="fr-FR" b="1">
                <a:solidFill>
                  <a:srgbClr val="FF3300"/>
                </a:solidFill>
              </a:rPr>
              <a:t>: Processus de Recrutement interne, Adéquation, Motivation.</a:t>
            </a:r>
          </a:p>
          <a:p>
            <a:pPr algn="just" eaLnBrk="1" hangingPunct="1">
              <a:lnSpc>
                <a:spcPct val="120000"/>
              </a:lnSpc>
              <a:spcBef>
                <a:spcPct val="50000"/>
              </a:spcBef>
            </a:pPr>
            <a:endParaRPr lang="fr-FR" b="1" u="sng"/>
          </a:p>
          <a:p>
            <a:pPr algn="just" eaLnBrk="1" hangingPunct="1">
              <a:lnSpc>
                <a:spcPct val="30000"/>
              </a:lnSpc>
              <a:spcBef>
                <a:spcPct val="50000"/>
              </a:spcBef>
            </a:pPr>
            <a:r>
              <a:rPr lang="fr-FR" b="1" u="sng"/>
              <a:t>7- Audit RH</a:t>
            </a:r>
            <a:r>
              <a:rPr lang="fr-FR" b="1"/>
              <a:t> : </a:t>
            </a:r>
            <a:r>
              <a:rPr lang="fr-FR"/>
              <a:t>Audit de Conformité, audit d’Efficacité, Audit Stratégique, </a:t>
            </a:r>
          </a:p>
          <a:p>
            <a:pPr algn="just" eaLnBrk="1" hangingPunct="1">
              <a:spcBef>
                <a:spcPct val="50000"/>
              </a:spcBef>
            </a:pPr>
            <a:r>
              <a:rPr lang="fr-FR" b="1" u="sng">
                <a:solidFill>
                  <a:srgbClr val="FF3300"/>
                </a:solidFill>
              </a:rPr>
              <a:t>Les Aberrations</a:t>
            </a:r>
            <a:r>
              <a:rPr lang="fr-FR" b="1">
                <a:solidFill>
                  <a:srgbClr val="FF3300"/>
                </a:solidFill>
              </a:rPr>
              <a:t> : Qualité : Diagnostic, Mission, Référentiel, Recommandations  </a:t>
            </a:r>
          </a:p>
          <a:p>
            <a:pPr algn="just" eaLnBrk="1" hangingPunct="1">
              <a:lnSpc>
                <a:spcPct val="20000"/>
              </a:lnSpc>
              <a:spcBef>
                <a:spcPct val="50000"/>
              </a:spcBef>
            </a:pPr>
            <a:endParaRPr lang="fr-FR" b="1">
              <a:solidFill>
                <a:srgbClr val="FF3300"/>
              </a:solidFill>
            </a:endParaRPr>
          </a:p>
          <a:p>
            <a:pPr algn="just" eaLnBrk="1" hangingPunct="1">
              <a:lnSpc>
                <a:spcPct val="0"/>
              </a:lnSpc>
              <a:spcBef>
                <a:spcPct val="50000"/>
              </a:spcBef>
            </a:pPr>
            <a:endParaRPr lang="fr-FR"/>
          </a:p>
          <a:p>
            <a:pPr algn="just" eaLnBrk="1" hangingPunct="1">
              <a:spcBef>
                <a:spcPct val="50000"/>
              </a:spcBef>
            </a:pPr>
            <a:r>
              <a:rPr lang="fr-FR" sz="2200" b="1" i="1" u="sng">
                <a:solidFill>
                  <a:srgbClr val="003399"/>
                </a:solidFill>
              </a:rPr>
              <a:t>Conclusion</a:t>
            </a:r>
            <a:r>
              <a:rPr lang="fr-FR" sz="2200" b="1" i="1" u="sng">
                <a:solidFill>
                  <a:schemeClr val="hlink"/>
                </a:solidFill>
              </a:rPr>
              <a:t> </a:t>
            </a:r>
            <a:r>
              <a:rPr lang="fr-FR" sz="2200" b="1" i="1"/>
              <a:t>:</a:t>
            </a:r>
            <a:r>
              <a:rPr lang="fr-FR" b="1"/>
              <a:t>Q :</a:t>
            </a:r>
            <a:r>
              <a:rPr lang="fr-FR"/>
              <a:t> Quel  impact de l ’investissement RH sur la Performance  de l’Entreprise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37C1153-C705-457A-AE66-1A6A879FD782}" type="datetime1">
              <a:rPr lang="fr-FR"/>
              <a:pPr eaLnBrk="1" hangingPunct="1"/>
              <a:t>17/09/2019</a:t>
            </a:fld>
            <a:endParaRPr lang="fr-FR" sz="1400" b="0" i="0"/>
          </a:p>
        </p:txBody>
      </p:sp>
      <p:sp>
        <p:nvSpPr>
          <p:cNvPr id="26521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522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F1C5B71-54AF-4806-B145-4B7BA4B77FC4}" type="slidenum">
              <a:rPr lang="fr-FR" smtClean="0"/>
              <a:pPr eaLnBrk="1" hangingPunct="1"/>
              <a:t>245</a:t>
            </a:fld>
            <a:endParaRPr lang="fr-FR" smtClean="0"/>
          </a:p>
        </p:txBody>
      </p:sp>
      <p:sp>
        <p:nvSpPr>
          <p:cNvPr id="265221" name="Text Box 2"/>
          <p:cNvSpPr txBox="1">
            <a:spLocks noChangeArrowheads="1"/>
          </p:cNvSpPr>
          <p:nvPr/>
        </p:nvSpPr>
        <p:spPr bwMode="auto">
          <a:xfrm>
            <a:off x="152400" y="1314450"/>
            <a:ext cx="8991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30000"/>
              </a:lnSpc>
              <a:spcBef>
                <a:spcPct val="50000"/>
              </a:spcBef>
            </a:pPr>
            <a:r>
              <a:rPr lang="fr-FR" b="1" u="sng"/>
              <a:t>1- Prolifération des Progiciels RH   :</a:t>
            </a:r>
            <a:r>
              <a:rPr lang="fr-FR"/>
              <a:t> HR ACCESS, ORACLE, SAP, PEOPLE SOFT…etc,</a:t>
            </a:r>
          </a:p>
          <a:p>
            <a:pPr algn="just" eaLnBrk="1" hangingPunct="1">
              <a:lnSpc>
                <a:spcPct val="130000"/>
              </a:lnSpc>
              <a:spcBef>
                <a:spcPct val="50000"/>
              </a:spcBef>
            </a:pPr>
            <a:endParaRPr lang="fr-FR"/>
          </a:p>
          <a:p>
            <a:pPr algn="just" eaLnBrk="1" hangingPunct="1">
              <a:lnSpc>
                <a:spcPct val="130000"/>
              </a:lnSpc>
              <a:spcBef>
                <a:spcPct val="50000"/>
              </a:spcBef>
            </a:pPr>
            <a:r>
              <a:rPr lang="fr-FR" b="1" u="sng"/>
              <a:t>2- Analyse des besoins :</a:t>
            </a:r>
            <a:r>
              <a:rPr lang="fr-FR" b="1"/>
              <a:t> </a:t>
            </a:r>
            <a:r>
              <a:rPr lang="fr-FR"/>
              <a:t>Offres démesurées par rapport aux besoins des Entreprises ( faible </a:t>
            </a:r>
          </a:p>
          <a:p>
            <a:pPr algn="just" eaLnBrk="1" hangingPunct="1">
              <a:lnSpc>
                <a:spcPct val="130000"/>
              </a:lnSpc>
              <a:spcBef>
                <a:spcPct val="50000"/>
              </a:spcBef>
            </a:pPr>
            <a:r>
              <a:rPr lang="fr-FR"/>
              <a:t>                                          taux d ’utilisation des progiciels RH),</a:t>
            </a:r>
          </a:p>
          <a:p>
            <a:pPr algn="just" eaLnBrk="1" hangingPunct="1">
              <a:lnSpc>
                <a:spcPct val="130000"/>
              </a:lnSpc>
              <a:spcBef>
                <a:spcPct val="50000"/>
              </a:spcBef>
            </a:pPr>
            <a:r>
              <a:rPr lang="fr-FR" b="1" u="sng"/>
              <a:t>3- Cahiers de charges :</a:t>
            </a:r>
            <a:r>
              <a:rPr lang="fr-FR" b="1"/>
              <a:t>   </a:t>
            </a:r>
            <a:r>
              <a:rPr lang="fr-FR"/>
              <a:t>Analyse légères, et faibles implications dans les clauses prévues</a:t>
            </a:r>
          </a:p>
          <a:p>
            <a:pPr algn="just" eaLnBrk="1" hangingPunct="1">
              <a:lnSpc>
                <a:spcPct val="130000"/>
              </a:lnSpc>
              <a:spcBef>
                <a:spcPct val="50000"/>
              </a:spcBef>
            </a:pPr>
            <a:r>
              <a:rPr lang="fr-FR" b="1" u="sng"/>
              <a:t>4- Se rapprocher le maximum possible du standard:</a:t>
            </a:r>
            <a:r>
              <a:rPr lang="fr-FR"/>
              <a:t> </a:t>
            </a:r>
          </a:p>
          <a:p>
            <a:pPr algn="just" eaLnBrk="1" hangingPunct="1">
              <a:lnSpc>
                <a:spcPct val="130000"/>
              </a:lnSpc>
              <a:spcBef>
                <a:spcPct val="50000"/>
              </a:spcBef>
            </a:pPr>
            <a:r>
              <a:rPr lang="fr-FR"/>
              <a:t>    Éviter trop les développements et les personnalisations ( risque d ’usines à gaz),</a:t>
            </a:r>
          </a:p>
          <a:p>
            <a:pPr algn="just" eaLnBrk="1" hangingPunct="1">
              <a:lnSpc>
                <a:spcPct val="130000"/>
              </a:lnSpc>
              <a:spcBef>
                <a:spcPct val="50000"/>
              </a:spcBef>
            </a:pPr>
            <a:r>
              <a:rPr lang="fr-FR" b="1" u="sng"/>
              <a:t>5- Décliner l ’outil au delà  de la DRH et vers :</a:t>
            </a:r>
            <a:r>
              <a:rPr lang="fr-FR"/>
              <a:t>  Les Managers et les Opérationnels. </a:t>
            </a:r>
          </a:p>
        </p:txBody>
      </p:sp>
      <p:sp>
        <p:nvSpPr>
          <p:cNvPr id="265222" name="Text Box 3"/>
          <p:cNvSpPr txBox="1">
            <a:spLocks noChangeArrowheads="1"/>
          </p:cNvSpPr>
          <p:nvPr/>
        </p:nvSpPr>
        <p:spPr bwMode="auto">
          <a:xfrm>
            <a:off x="9525" y="350838"/>
            <a:ext cx="9090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800" b="1" i="1" u="sng"/>
              <a:t>VII- SIRH: AU PROFIT DE </a:t>
            </a:r>
            <a:r>
              <a:rPr lang="fr-FR" sz="2600" b="1" i="1" u="sng"/>
              <a:t>L’INTEGRATION</a:t>
            </a:r>
            <a:r>
              <a:rPr lang="fr-FR" sz="2800" b="1" i="1" u="sng"/>
              <a:t> DE LA GRH</a:t>
            </a:r>
            <a:endParaRPr lang="fr-FR" sz="2400" b="1" i="1" u="sng"/>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34E4E63-FAF1-4C21-9B8F-BC30F881681A}" type="datetime1">
              <a:rPr lang="fr-FR"/>
              <a:pPr eaLnBrk="1" hangingPunct="1"/>
              <a:t>17/09/2019</a:t>
            </a:fld>
            <a:endParaRPr lang="fr-FR" sz="1400" b="0" i="0"/>
          </a:p>
        </p:txBody>
      </p:sp>
      <p:sp>
        <p:nvSpPr>
          <p:cNvPr id="26624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624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AB7D2B9-280E-4167-AADA-37F35326D00B}" type="slidenum">
              <a:rPr lang="fr-FR" smtClean="0"/>
              <a:pPr eaLnBrk="1" hangingPunct="1"/>
              <a:t>246</a:t>
            </a:fld>
            <a:endParaRPr lang="fr-FR" smtClean="0"/>
          </a:p>
        </p:txBody>
      </p:sp>
      <p:sp>
        <p:nvSpPr>
          <p:cNvPr id="266245" name="Text Box 2"/>
          <p:cNvSpPr txBox="1">
            <a:spLocks noChangeArrowheads="1"/>
          </p:cNvSpPr>
          <p:nvPr/>
        </p:nvSpPr>
        <p:spPr bwMode="auto">
          <a:xfrm>
            <a:off x="228600" y="1501775"/>
            <a:ext cx="86868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30000"/>
              </a:lnSpc>
              <a:spcBef>
                <a:spcPct val="50000"/>
              </a:spcBef>
            </a:pPr>
            <a:r>
              <a:rPr lang="fr-FR" sz="2400" b="1" u="sng"/>
              <a:t>Cadre Institutionnel</a:t>
            </a:r>
            <a:r>
              <a:rPr lang="fr-FR" sz="2400" b="1"/>
              <a:t> :</a:t>
            </a:r>
            <a:endParaRPr lang="fr-FR" b="1" u="sng"/>
          </a:p>
          <a:p>
            <a:pPr algn="just" eaLnBrk="1" hangingPunct="1">
              <a:lnSpc>
                <a:spcPct val="90000"/>
              </a:lnSpc>
              <a:spcBef>
                <a:spcPct val="50000"/>
              </a:spcBef>
            </a:pPr>
            <a:r>
              <a:rPr lang="fr-FR" b="1"/>
              <a:t>* Textes de lois : des  projets et non des lois</a:t>
            </a:r>
          </a:p>
          <a:p>
            <a:pPr algn="just" eaLnBrk="1" hangingPunct="1">
              <a:lnSpc>
                <a:spcPct val="90000"/>
              </a:lnSpc>
              <a:spcBef>
                <a:spcPct val="50000"/>
              </a:spcBef>
            </a:pPr>
            <a:r>
              <a:rPr lang="fr-FR" b="1"/>
              <a:t>* L’OFPPT : Re dynamisation par le biais des CSF</a:t>
            </a:r>
          </a:p>
          <a:p>
            <a:pPr algn="just" eaLnBrk="1" hangingPunct="1">
              <a:lnSpc>
                <a:spcPct val="130000"/>
              </a:lnSpc>
              <a:spcBef>
                <a:spcPct val="50000"/>
              </a:spcBef>
            </a:pPr>
            <a:r>
              <a:rPr lang="fr-FR" sz="2400" b="1" u="sng"/>
              <a:t>Formation </a:t>
            </a:r>
            <a:r>
              <a:rPr lang="fr-FR" sz="2400" b="1"/>
              <a:t>:</a:t>
            </a:r>
          </a:p>
          <a:p>
            <a:pPr algn="just" eaLnBrk="1" hangingPunct="1">
              <a:spcBef>
                <a:spcPct val="50000"/>
              </a:spcBef>
            </a:pPr>
            <a:r>
              <a:rPr lang="fr-FR"/>
              <a:t> Lien avec les axes stratégiques et le développement des compétences,</a:t>
            </a:r>
          </a:p>
          <a:p>
            <a:pPr algn="just" eaLnBrk="1" hangingPunct="1">
              <a:spcBef>
                <a:spcPct val="50000"/>
              </a:spcBef>
            </a:pPr>
            <a:r>
              <a:rPr lang="fr-FR"/>
              <a:t> Formation transversale et non verticale uniquement,</a:t>
            </a:r>
          </a:p>
          <a:p>
            <a:pPr algn="just" eaLnBrk="1" hangingPunct="1">
              <a:spcBef>
                <a:spcPct val="50000"/>
              </a:spcBef>
            </a:pPr>
            <a:r>
              <a:rPr lang="fr-FR"/>
              <a:t> Formation par espace professionnel,</a:t>
            </a:r>
          </a:p>
          <a:p>
            <a:pPr algn="just" eaLnBrk="1" hangingPunct="1">
              <a:spcBef>
                <a:spcPct val="50000"/>
              </a:spcBef>
            </a:pPr>
            <a:r>
              <a:rPr lang="fr-FR"/>
              <a:t> Montrer des programmes et des actions de Formation au lieu d ’acheter du prêt à porter,</a:t>
            </a:r>
          </a:p>
          <a:p>
            <a:pPr algn="just" eaLnBrk="1" hangingPunct="1">
              <a:spcBef>
                <a:spcPct val="50000"/>
              </a:spcBef>
            </a:pPr>
            <a:r>
              <a:rPr lang="fr-FR"/>
              <a:t> Formation sous forme de cycle logique et cohérent,</a:t>
            </a:r>
          </a:p>
          <a:p>
            <a:pPr algn="just" eaLnBrk="1" hangingPunct="1">
              <a:spcBef>
                <a:spcPct val="50000"/>
              </a:spcBef>
            </a:pPr>
            <a:r>
              <a:rPr lang="fr-FR"/>
              <a:t> Cahier de charges formation bien élaboré ( simplicité et  efficacité).</a:t>
            </a:r>
            <a:endParaRPr lang="fr-FR" b="1"/>
          </a:p>
        </p:txBody>
      </p:sp>
      <p:sp>
        <p:nvSpPr>
          <p:cNvPr id="266246" name="Text Box 3"/>
          <p:cNvSpPr txBox="1">
            <a:spLocks noChangeArrowheads="1"/>
          </p:cNvSpPr>
          <p:nvPr/>
        </p:nvSpPr>
        <p:spPr bwMode="auto">
          <a:xfrm>
            <a:off x="574675" y="106363"/>
            <a:ext cx="8264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800" b="1" i="1" u="sng"/>
              <a:t>VIII- PRATIQUES EN MATIERE DE FORMATION ET ALPHABETISATION</a:t>
            </a:r>
            <a:endParaRPr lang="fr-FR" sz="2400" b="1" i="1" u="sng"/>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8D63D97-FE02-427C-880D-DEF7E9A9894C}" type="datetime1">
              <a:rPr lang="fr-FR"/>
              <a:pPr eaLnBrk="1" hangingPunct="1"/>
              <a:t>17/09/2019</a:t>
            </a:fld>
            <a:endParaRPr lang="fr-FR" sz="1400" b="0" i="0"/>
          </a:p>
        </p:txBody>
      </p:sp>
      <p:sp>
        <p:nvSpPr>
          <p:cNvPr id="26726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726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81648E9-3B17-44DF-A23A-3A7ABA920E73}" type="slidenum">
              <a:rPr lang="fr-FR" smtClean="0"/>
              <a:pPr eaLnBrk="1" hangingPunct="1"/>
              <a:t>247</a:t>
            </a:fld>
            <a:endParaRPr lang="fr-FR" smtClean="0"/>
          </a:p>
        </p:txBody>
      </p:sp>
      <p:sp>
        <p:nvSpPr>
          <p:cNvPr id="267269" name="Text Box 2"/>
          <p:cNvSpPr txBox="1">
            <a:spLocks noChangeArrowheads="1"/>
          </p:cNvSpPr>
          <p:nvPr/>
        </p:nvSpPr>
        <p:spPr bwMode="auto">
          <a:xfrm>
            <a:off x="152400" y="1778000"/>
            <a:ext cx="8991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30000"/>
              </a:lnSpc>
              <a:spcBef>
                <a:spcPct val="50000"/>
              </a:spcBef>
            </a:pPr>
            <a:r>
              <a:rPr lang="fr-FR"/>
              <a:t>	</a:t>
            </a:r>
            <a:r>
              <a:rPr lang="fr-FR" sz="2600" b="1" i="1" u="sng"/>
              <a:t>Au Maroc la GRH est à quatre vitesses</a:t>
            </a:r>
            <a:r>
              <a:rPr lang="fr-FR" sz="2600"/>
              <a:t>:</a:t>
            </a:r>
          </a:p>
          <a:p>
            <a:pPr algn="ctr" eaLnBrk="1" hangingPunct="1">
              <a:lnSpc>
                <a:spcPct val="40000"/>
              </a:lnSpc>
              <a:spcBef>
                <a:spcPct val="50000"/>
              </a:spcBef>
            </a:pPr>
            <a:endParaRPr lang="fr-FR" sz="2600"/>
          </a:p>
          <a:p>
            <a:pPr algn="just" eaLnBrk="1" hangingPunct="1">
              <a:lnSpc>
                <a:spcPct val="130000"/>
              </a:lnSpc>
              <a:spcBef>
                <a:spcPct val="50000"/>
              </a:spcBef>
            </a:pPr>
            <a:r>
              <a:rPr lang="fr-FR" sz="2600"/>
              <a:t>    	 </a:t>
            </a:r>
            <a:r>
              <a:rPr lang="fr-FR" sz="2600" b="1"/>
              <a:t>1</a:t>
            </a:r>
            <a:r>
              <a:rPr lang="fr-FR" sz="2600"/>
              <a:t> - </a:t>
            </a:r>
            <a:r>
              <a:rPr lang="fr-FR" sz="2600" b="1"/>
              <a:t>Pratiques des  Multinationales</a:t>
            </a:r>
          </a:p>
          <a:p>
            <a:pPr algn="just" eaLnBrk="1" hangingPunct="1">
              <a:lnSpc>
                <a:spcPct val="130000"/>
              </a:lnSpc>
              <a:spcBef>
                <a:spcPct val="50000"/>
              </a:spcBef>
            </a:pPr>
            <a:r>
              <a:rPr lang="fr-FR" sz="2600" b="1"/>
              <a:t>      	 2 - Pratiques des grands groupes privés</a:t>
            </a:r>
          </a:p>
          <a:p>
            <a:pPr algn="just" eaLnBrk="1" hangingPunct="1">
              <a:lnSpc>
                <a:spcPct val="130000"/>
              </a:lnSpc>
              <a:spcBef>
                <a:spcPct val="50000"/>
              </a:spcBef>
            </a:pPr>
            <a:r>
              <a:rPr lang="fr-FR" sz="2600" b="1"/>
              <a:t>      	 3 - Pratiques dans le secteur public</a:t>
            </a:r>
          </a:p>
          <a:p>
            <a:pPr algn="just" eaLnBrk="1" hangingPunct="1">
              <a:lnSpc>
                <a:spcPct val="130000"/>
              </a:lnSpc>
              <a:spcBef>
                <a:spcPct val="50000"/>
              </a:spcBef>
            </a:pPr>
            <a:r>
              <a:rPr lang="fr-FR" sz="2600" b="1"/>
              <a:t>	 4 - Pratiques des PME</a:t>
            </a:r>
            <a:endParaRPr lang="fr-FR" sz="2600"/>
          </a:p>
          <a:p>
            <a:pPr algn="just" eaLnBrk="1" hangingPunct="1">
              <a:lnSpc>
                <a:spcPct val="130000"/>
              </a:lnSpc>
              <a:spcBef>
                <a:spcPct val="50000"/>
              </a:spcBef>
            </a:pPr>
            <a:endParaRPr lang="fr-FR"/>
          </a:p>
        </p:txBody>
      </p:sp>
      <p:sp>
        <p:nvSpPr>
          <p:cNvPr id="267270" name="Text Box 3"/>
          <p:cNvSpPr txBox="1">
            <a:spLocks noChangeArrowheads="1"/>
          </p:cNvSpPr>
          <p:nvPr/>
        </p:nvSpPr>
        <p:spPr bwMode="auto">
          <a:xfrm>
            <a:off x="804863" y="492125"/>
            <a:ext cx="7805737"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70000"/>
              </a:lnSpc>
              <a:spcBef>
                <a:spcPct val="50000"/>
              </a:spcBef>
            </a:pPr>
            <a:r>
              <a:rPr lang="fr-FR" sz="2800" b="1" i="1" u="sng"/>
              <a:t>IX - Les Politiques RH au Maroc selon </a:t>
            </a:r>
          </a:p>
          <a:p>
            <a:pPr algn="ctr" eaLnBrk="1" hangingPunct="1">
              <a:lnSpc>
                <a:spcPct val="70000"/>
              </a:lnSpc>
              <a:spcBef>
                <a:spcPct val="50000"/>
              </a:spcBef>
            </a:pPr>
            <a:r>
              <a:rPr lang="fr-FR" sz="2800" b="1" i="1" u="sng"/>
              <a:t>la taille et le type de structure</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B7296B1-0FC6-460B-B3E6-529CFD48B517}" type="datetime1">
              <a:rPr lang="fr-FR"/>
              <a:pPr eaLnBrk="1" hangingPunct="1"/>
              <a:t>17/09/2019</a:t>
            </a:fld>
            <a:endParaRPr lang="fr-FR" sz="1400" b="0" i="0"/>
          </a:p>
        </p:txBody>
      </p:sp>
      <p:sp>
        <p:nvSpPr>
          <p:cNvPr id="26829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829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8B394CD-A2B0-4BC4-B0C5-7CD034429955}" type="slidenum">
              <a:rPr lang="fr-FR" smtClean="0"/>
              <a:pPr eaLnBrk="1" hangingPunct="1"/>
              <a:t>248</a:t>
            </a:fld>
            <a:endParaRPr lang="fr-FR" smtClean="0"/>
          </a:p>
        </p:txBody>
      </p:sp>
      <p:sp>
        <p:nvSpPr>
          <p:cNvPr id="268293" name="Text Box 2"/>
          <p:cNvSpPr txBox="1">
            <a:spLocks noChangeArrowheads="1"/>
          </p:cNvSpPr>
          <p:nvPr/>
        </p:nvSpPr>
        <p:spPr bwMode="auto">
          <a:xfrm>
            <a:off x="76200" y="1066800"/>
            <a:ext cx="89154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t>-  Modèles de politiques RH importés de l’étranger.</a:t>
            </a:r>
          </a:p>
          <a:p>
            <a:pPr eaLnBrk="1" hangingPunct="1">
              <a:spcBef>
                <a:spcPct val="50000"/>
              </a:spcBef>
            </a:pPr>
            <a:r>
              <a:rPr lang="fr-FR" sz="2400" b="1" i="1"/>
              <a:t>-  Schémas et outils RH Tracés  par le Siége  ( Maison mère).</a:t>
            </a:r>
          </a:p>
          <a:p>
            <a:pPr eaLnBrk="1" hangingPunct="1">
              <a:spcBef>
                <a:spcPct val="50000"/>
              </a:spcBef>
            </a:pPr>
            <a:r>
              <a:rPr lang="fr-FR" sz="2400" b="1" i="1"/>
              <a:t>-  «Système» plus fort que «l’Homme »:Strict respect des procédures</a:t>
            </a:r>
          </a:p>
          <a:p>
            <a:pPr eaLnBrk="1" hangingPunct="1">
              <a:spcBef>
                <a:spcPct val="50000"/>
              </a:spcBef>
            </a:pPr>
            <a:r>
              <a:rPr lang="fr-FR" sz="2400" b="1" i="1"/>
              <a:t>-  SIRH calqué sur celui de la société mère </a:t>
            </a:r>
          </a:p>
          <a:p>
            <a:pPr eaLnBrk="1" hangingPunct="1">
              <a:spcBef>
                <a:spcPct val="50000"/>
              </a:spcBef>
            </a:pPr>
            <a:r>
              <a:rPr lang="fr-FR" sz="2400" b="1" i="1"/>
              <a:t>-  Reportings directifs et réguliers </a:t>
            </a:r>
          </a:p>
          <a:p>
            <a:pPr eaLnBrk="1" hangingPunct="1">
              <a:spcBef>
                <a:spcPct val="50000"/>
              </a:spcBef>
            </a:pPr>
            <a:r>
              <a:rPr lang="fr-FR" sz="2400" b="1" i="1"/>
              <a:t>-  Faible marge de manœuvre pour changer la politique RH</a:t>
            </a:r>
          </a:p>
          <a:p>
            <a:pPr eaLnBrk="1" hangingPunct="1">
              <a:spcBef>
                <a:spcPct val="50000"/>
              </a:spcBef>
            </a:pPr>
            <a:r>
              <a:rPr lang="fr-FR" sz="2400" b="1" i="1"/>
              <a:t>-  Audits RH (interne et externe) périodiques et fréquents</a:t>
            </a:r>
          </a:p>
          <a:p>
            <a:pPr eaLnBrk="1" hangingPunct="1">
              <a:spcBef>
                <a:spcPct val="50000"/>
              </a:spcBef>
            </a:pPr>
            <a:r>
              <a:rPr lang="fr-FR" sz="2400" b="1" i="1"/>
              <a:t>- Nécessité d ’adapter les outils RH (Alphab.,OFPPT, Fiscalité…)     </a:t>
            </a:r>
            <a:br>
              <a:rPr lang="fr-FR" sz="2400" b="1" i="1"/>
            </a:br>
            <a:r>
              <a:rPr lang="fr-FR" sz="2400" b="1" i="1"/>
              <a:t>   au contexte juridique et social et aux réalités du terrain </a:t>
            </a:r>
          </a:p>
          <a:p>
            <a:pPr algn="ctr" eaLnBrk="1" hangingPunct="1">
              <a:lnSpc>
                <a:spcPct val="120000"/>
              </a:lnSpc>
              <a:spcBef>
                <a:spcPct val="50000"/>
              </a:spcBef>
            </a:pPr>
            <a:r>
              <a:rPr lang="fr-FR" sz="2400" b="1" i="1">
                <a:solidFill>
                  <a:srgbClr val="FF3300"/>
                </a:solidFill>
              </a:rPr>
              <a:t>C/C: GRH au Service de la Productivité</a:t>
            </a:r>
            <a:r>
              <a:rPr lang="fr-FR" sz="2400" b="1" i="1"/>
              <a:t>.</a:t>
            </a:r>
          </a:p>
        </p:txBody>
      </p:sp>
      <p:sp>
        <p:nvSpPr>
          <p:cNvPr id="489475" name="Rectangle 3"/>
          <p:cNvSpPr>
            <a:spLocks noGrp="1" noChangeArrowheads="1"/>
          </p:cNvSpPr>
          <p:nvPr>
            <p:ph type="title"/>
          </p:nvPr>
        </p:nvSpPr>
        <p:spPr>
          <a:xfrm>
            <a:off x="685800" y="381000"/>
            <a:ext cx="7772400" cy="685800"/>
          </a:xfrm>
        </p:spPr>
        <p:txBody>
          <a:bodyPr/>
          <a:lstStyle/>
          <a:p>
            <a:pPr eaLnBrk="1" hangingPunct="1">
              <a:defRPr/>
            </a:pPr>
            <a:r>
              <a:rPr lang="fr-FR" sz="3200" b="1" i="1" u="sng" smtClean="0">
                <a:solidFill>
                  <a:srgbClr val="0033CC"/>
                </a:solidFill>
                <a:effectLst>
                  <a:outerShdw blurRad="38100" dist="38100" dir="2700000" algn="tl">
                    <a:srgbClr val="C0C0C0"/>
                  </a:outerShdw>
                </a:effectLst>
                <a:latin typeface="Book Antiqua" pitchFamily="18" charset="0"/>
              </a:rPr>
              <a:t>G.R.H DANS LES MULTINATIONALES</a:t>
            </a:r>
            <a:endParaRPr lang="fr-FR" smtClean="0">
              <a:effectLst>
                <a:outerShdw blurRad="38100" dist="38100" dir="2700000" algn="tl">
                  <a:srgbClr val="C0C0C0"/>
                </a:outerShdw>
              </a:effectLst>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A4E6007-2C99-456B-A8EA-6CE6FE8C1720}" type="datetime1">
              <a:rPr lang="fr-FR"/>
              <a:pPr eaLnBrk="1" hangingPunct="1"/>
              <a:t>17/09/2019</a:t>
            </a:fld>
            <a:endParaRPr lang="fr-FR" sz="1400" b="0" i="0"/>
          </a:p>
        </p:txBody>
      </p:sp>
      <p:sp>
        <p:nvSpPr>
          <p:cNvPr id="26931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931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E2C1AE2-8A42-485C-B3E2-0B3A797C8571}" type="slidenum">
              <a:rPr lang="fr-FR" smtClean="0"/>
              <a:pPr eaLnBrk="1" hangingPunct="1"/>
              <a:t>249</a:t>
            </a:fld>
            <a:endParaRPr lang="fr-FR" smtClean="0"/>
          </a:p>
        </p:txBody>
      </p:sp>
      <p:sp>
        <p:nvSpPr>
          <p:cNvPr id="269317" name="Text Box 2"/>
          <p:cNvSpPr txBox="1">
            <a:spLocks noChangeArrowheads="1"/>
          </p:cNvSpPr>
          <p:nvPr/>
        </p:nvSpPr>
        <p:spPr bwMode="auto">
          <a:xfrm>
            <a:off x="228600" y="1751013"/>
            <a:ext cx="86106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70000"/>
              </a:lnSpc>
              <a:spcBef>
                <a:spcPct val="50000"/>
              </a:spcBef>
            </a:pPr>
            <a:r>
              <a:rPr lang="fr-FR" sz="2400" b="1" i="1"/>
              <a:t>-  Modèles de politiques RH conçus sur mesure.</a:t>
            </a:r>
          </a:p>
          <a:p>
            <a:pPr eaLnBrk="1" hangingPunct="1">
              <a:lnSpc>
                <a:spcPct val="150000"/>
              </a:lnSpc>
              <a:spcBef>
                <a:spcPct val="50000"/>
              </a:spcBef>
            </a:pPr>
            <a:r>
              <a:rPr lang="fr-FR" sz="2400" b="1" i="1"/>
              <a:t>-  Conseil et Accompagnement par des cabinets RH étrangères.</a:t>
            </a:r>
          </a:p>
          <a:p>
            <a:pPr eaLnBrk="1" hangingPunct="1">
              <a:lnSpc>
                <a:spcPct val="150000"/>
              </a:lnSpc>
              <a:spcBef>
                <a:spcPct val="50000"/>
              </a:spcBef>
            </a:pPr>
            <a:r>
              <a:rPr lang="fr-FR" sz="2400" b="1" i="1"/>
              <a:t>-  Structure de GRH étoffées.</a:t>
            </a:r>
          </a:p>
          <a:p>
            <a:pPr eaLnBrk="1" hangingPunct="1">
              <a:lnSpc>
                <a:spcPct val="150000"/>
              </a:lnSpc>
              <a:spcBef>
                <a:spcPct val="50000"/>
              </a:spcBef>
            </a:pPr>
            <a:r>
              <a:rPr lang="fr-FR" sz="2400" b="1" i="1"/>
              <a:t>-  Budget RH conséquent.</a:t>
            </a:r>
          </a:p>
          <a:p>
            <a:pPr eaLnBrk="1" hangingPunct="1">
              <a:lnSpc>
                <a:spcPct val="150000"/>
              </a:lnSpc>
              <a:spcBef>
                <a:spcPct val="50000"/>
              </a:spcBef>
            </a:pPr>
            <a:r>
              <a:rPr lang="fr-FR" sz="2400" b="1" i="1"/>
              <a:t>- Disparités en terme d ’impact réel sur les RH selon les Groupes</a:t>
            </a:r>
          </a:p>
          <a:p>
            <a:pPr eaLnBrk="1" hangingPunct="1">
              <a:lnSpc>
                <a:spcPct val="0"/>
              </a:lnSpc>
              <a:spcBef>
                <a:spcPct val="50000"/>
              </a:spcBef>
            </a:pPr>
            <a:endParaRPr lang="fr-FR" sz="2400" b="1" i="1"/>
          </a:p>
          <a:p>
            <a:pPr algn="ctr" eaLnBrk="1" hangingPunct="1">
              <a:lnSpc>
                <a:spcPct val="150000"/>
              </a:lnSpc>
              <a:spcBef>
                <a:spcPct val="50000"/>
              </a:spcBef>
            </a:pPr>
            <a:r>
              <a:rPr lang="fr-FR" sz="2400" b="1" i="1">
                <a:solidFill>
                  <a:srgbClr val="FF3300"/>
                </a:solidFill>
              </a:rPr>
              <a:t>C/C: GRH Citoyenne, de Salons et Forums, </a:t>
            </a:r>
          </a:p>
          <a:p>
            <a:pPr algn="ctr" eaLnBrk="1" hangingPunct="1">
              <a:lnSpc>
                <a:spcPct val="40000"/>
              </a:lnSpc>
              <a:spcBef>
                <a:spcPct val="50000"/>
              </a:spcBef>
            </a:pPr>
            <a:r>
              <a:rPr lang="fr-FR" sz="2400" b="1" i="1">
                <a:solidFill>
                  <a:srgbClr val="FF3300"/>
                </a:solidFill>
              </a:rPr>
              <a:t>Une Réelle Valorisation de la fonction RH.</a:t>
            </a:r>
          </a:p>
        </p:txBody>
      </p:sp>
      <p:sp>
        <p:nvSpPr>
          <p:cNvPr id="490499" name="Rectangle 3"/>
          <p:cNvSpPr>
            <a:spLocks noGrp="1" noChangeArrowheads="1"/>
          </p:cNvSpPr>
          <p:nvPr>
            <p:ph type="title"/>
          </p:nvPr>
        </p:nvSpPr>
        <p:spPr>
          <a:xfrm>
            <a:off x="685800" y="381000"/>
            <a:ext cx="7772400" cy="685800"/>
          </a:xfrm>
        </p:spPr>
        <p:txBody>
          <a:bodyPr/>
          <a:lstStyle/>
          <a:p>
            <a:pPr eaLnBrk="1" hangingPunct="1">
              <a:defRPr/>
            </a:pPr>
            <a:r>
              <a:rPr lang="fr-FR" sz="3200" b="1" i="1" u="sng" smtClean="0">
                <a:solidFill>
                  <a:srgbClr val="0033CC"/>
                </a:solidFill>
                <a:effectLst>
                  <a:outerShdw blurRad="38100" dist="38100" dir="2700000" algn="tl">
                    <a:srgbClr val="C0C0C0"/>
                  </a:outerShdw>
                </a:effectLst>
                <a:latin typeface="Book Antiqua" pitchFamily="18" charset="0"/>
              </a:rPr>
              <a:t>GRH DANS DES GRANDS GROUPES PRIVES MAROCAINS</a:t>
            </a:r>
            <a:endParaRPr lang="fr-FR" smtClean="0">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65620FD-1CC4-4992-85FB-1FB1A24E9AEF}" type="datetime1">
              <a:rPr lang="fr-FR"/>
              <a:pPr eaLnBrk="1" hangingPunct="1"/>
              <a:t>17/09/2019</a:t>
            </a:fld>
            <a:endParaRPr lang="fr-FR" sz="1400" b="0" i="0"/>
          </a:p>
        </p:txBody>
      </p:sp>
      <p:sp>
        <p:nvSpPr>
          <p:cNvPr id="4608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608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1EE788F-65F0-4F54-BB5D-56C17E62F6E6}" type="slidenum">
              <a:rPr lang="fr-FR" smtClean="0"/>
              <a:pPr eaLnBrk="1" hangingPunct="1"/>
              <a:t>25</a:t>
            </a:fld>
            <a:endParaRPr lang="fr-FR" smtClean="0"/>
          </a:p>
        </p:txBody>
      </p:sp>
      <p:sp>
        <p:nvSpPr>
          <p:cNvPr id="46085" name="Text Box 2"/>
          <p:cNvSpPr txBox="1">
            <a:spLocks noChangeArrowheads="1"/>
          </p:cNvSpPr>
          <p:nvPr/>
        </p:nvSpPr>
        <p:spPr bwMode="auto">
          <a:xfrm>
            <a:off x="381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46086" name="Text Box 3"/>
          <p:cNvSpPr txBox="1">
            <a:spLocks noChangeArrowheads="1"/>
          </p:cNvSpPr>
          <p:nvPr/>
        </p:nvSpPr>
        <p:spPr bwMode="auto">
          <a:xfrm>
            <a:off x="304800" y="533400"/>
            <a:ext cx="85344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400" b="1" i="1"/>
              <a:t>	</a:t>
            </a:r>
            <a:r>
              <a:rPr lang="fr-FR" sz="2800" b="1" i="1" u="sng"/>
              <a:t>3ème étape - Le Descriptif de Poste</a:t>
            </a:r>
            <a:r>
              <a:rPr lang="fr-FR" sz="2400" b="1" i="1"/>
              <a:t> </a:t>
            </a:r>
          </a:p>
          <a:p>
            <a:pPr lvl="2" eaLnBrk="1" hangingPunct="1"/>
            <a:endParaRPr lang="fr-FR" sz="2000" b="1" i="1"/>
          </a:p>
          <a:p>
            <a:pPr lvl="2" eaLnBrk="1" hangingPunct="1"/>
            <a:endParaRPr lang="fr-FR">
              <a:latin typeface="Arial" charset="0"/>
            </a:endParaRPr>
          </a:p>
          <a:p>
            <a:pPr eaLnBrk="1" hangingPunct="1">
              <a:lnSpc>
                <a:spcPct val="160000"/>
              </a:lnSpc>
            </a:pPr>
            <a:r>
              <a:rPr lang="fr-FR" b="1" i="1" u="sng">
                <a:latin typeface="Arial" charset="0"/>
              </a:rPr>
              <a:t>Règle de base</a:t>
            </a:r>
            <a:r>
              <a:rPr lang="fr-FR" i="1">
                <a:latin typeface="Arial" charset="0"/>
              </a:rPr>
              <a:t> : Éviter d ’entamer les entretiens de sélection </a:t>
            </a:r>
            <a:r>
              <a:rPr lang="fr-FR" b="1" i="1">
                <a:latin typeface="Arial" charset="0"/>
              </a:rPr>
              <a:t>en absence d ’un descriptif de poste adéquat et actualisé</a:t>
            </a:r>
            <a:r>
              <a:rPr lang="fr-FR" i="1">
                <a:latin typeface="Arial" charset="0"/>
              </a:rPr>
              <a:t>. Il est donc nécessaire de l’établir ou de le réviser à l’occasion de chaque recrutement.</a:t>
            </a:r>
          </a:p>
          <a:p>
            <a:pPr eaLnBrk="1" hangingPunct="1"/>
            <a:endParaRPr lang="fr-FR" i="1">
              <a:latin typeface="Arial" charset="0"/>
            </a:endParaRPr>
          </a:p>
          <a:p>
            <a:pPr eaLnBrk="1" hangingPunct="1">
              <a:lnSpc>
                <a:spcPct val="160000"/>
              </a:lnSpc>
            </a:pPr>
            <a:r>
              <a:rPr lang="fr-FR" i="1">
                <a:latin typeface="Arial" charset="0"/>
              </a:rPr>
              <a:t>	Le descriptif de poste permet de </a:t>
            </a:r>
            <a:r>
              <a:rPr lang="fr-FR" b="1" i="1">
                <a:latin typeface="Arial" charset="0"/>
              </a:rPr>
              <a:t>préciser les contours du poste</a:t>
            </a:r>
            <a:r>
              <a:rPr lang="fr-FR" i="1">
                <a:latin typeface="Arial" charset="0"/>
              </a:rPr>
              <a:t> et </a:t>
            </a:r>
            <a:r>
              <a:rPr lang="fr-FR" b="1" i="1">
                <a:latin typeface="Arial" charset="0"/>
              </a:rPr>
              <a:t>le profil de son titulaire</a:t>
            </a:r>
            <a:r>
              <a:rPr lang="fr-FR" i="1">
                <a:latin typeface="Arial" charset="0"/>
              </a:rPr>
              <a:t>. Son élaboration préalable est nécessaire pour présenter le poste au candidat et faciliter l’intégration de celui qui serait retenu.</a:t>
            </a:r>
          </a:p>
          <a:p>
            <a:pPr eaLnBrk="1" hangingPunct="1"/>
            <a:endParaRPr lang="fr-FR" i="1">
              <a:latin typeface="Arial" charset="0"/>
            </a:endParaRPr>
          </a:p>
          <a:p>
            <a:pPr eaLnBrk="1" hangingPunct="1">
              <a:lnSpc>
                <a:spcPct val="160000"/>
              </a:lnSpc>
            </a:pPr>
            <a:r>
              <a:rPr lang="fr-FR" i="1">
                <a:latin typeface="Arial" charset="0"/>
              </a:rPr>
              <a:t>	Le descriptif de poste doit être le plus proche possible de la réalité, ceci </a:t>
            </a:r>
            <a:r>
              <a:rPr lang="fr-FR" b="1" i="1">
                <a:latin typeface="Arial" charset="0"/>
              </a:rPr>
              <a:t>diminue les risques d’insatisfaction</a:t>
            </a:r>
            <a:r>
              <a:rPr lang="fr-FR" i="1">
                <a:latin typeface="Arial" charset="0"/>
              </a:rPr>
              <a:t> ainsi que </a:t>
            </a:r>
            <a:r>
              <a:rPr lang="fr-FR" b="1" i="1">
                <a:latin typeface="Arial" charset="0"/>
              </a:rPr>
              <a:t>le pourcentage d’échec</a:t>
            </a:r>
            <a:r>
              <a:rPr lang="fr-FR" i="1">
                <a:latin typeface="Arial" charset="0"/>
              </a:rPr>
              <a:t>.</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008714-66A7-43FE-A97B-F2C534504591}" type="datetime1">
              <a:rPr lang="fr-FR"/>
              <a:pPr eaLnBrk="1" hangingPunct="1"/>
              <a:t>17/09/2019</a:t>
            </a:fld>
            <a:endParaRPr lang="fr-FR" sz="1400" b="0" i="0"/>
          </a:p>
        </p:txBody>
      </p:sp>
      <p:sp>
        <p:nvSpPr>
          <p:cNvPr id="27033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7034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51C5DC2-99BD-4B29-A505-B110DAD4C2E9}" type="slidenum">
              <a:rPr lang="fr-FR" smtClean="0"/>
              <a:pPr eaLnBrk="1" hangingPunct="1"/>
              <a:t>250</a:t>
            </a:fld>
            <a:endParaRPr lang="fr-FR" smtClean="0"/>
          </a:p>
        </p:txBody>
      </p:sp>
      <p:sp>
        <p:nvSpPr>
          <p:cNvPr id="270341" name="Text Box 2"/>
          <p:cNvSpPr txBox="1">
            <a:spLocks noChangeArrowheads="1"/>
          </p:cNvSpPr>
          <p:nvPr/>
        </p:nvSpPr>
        <p:spPr bwMode="auto">
          <a:xfrm>
            <a:off x="533400" y="1531938"/>
            <a:ext cx="82296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fr-FR" sz="2400" b="1" i="1"/>
              <a:t>-  Benchmark avec des modèles publiques étrangers (France).</a:t>
            </a:r>
          </a:p>
          <a:p>
            <a:pPr eaLnBrk="1" hangingPunct="1">
              <a:lnSpc>
                <a:spcPct val="130000"/>
              </a:lnSpc>
              <a:spcBef>
                <a:spcPct val="50000"/>
              </a:spcBef>
            </a:pPr>
            <a:r>
              <a:rPr lang="fr-FR" sz="2400" b="1" i="1"/>
              <a:t>-  Fonction RH à son stade embryonnaire.</a:t>
            </a:r>
          </a:p>
          <a:p>
            <a:pPr eaLnBrk="1" hangingPunct="1">
              <a:lnSpc>
                <a:spcPct val="130000"/>
              </a:lnSpc>
              <a:spcBef>
                <a:spcPct val="50000"/>
              </a:spcBef>
            </a:pPr>
            <a:r>
              <a:rPr lang="fr-FR" sz="2400" b="1" i="1"/>
              <a:t>-  Structures RH beaucoup moins éttofées.</a:t>
            </a:r>
          </a:p>
          <a:p>
            <a:pPr eaLnBrk="1" hangingPunct="1">
              <a:lnSpc>
                <a:spcPct val="130000"/>
              </a:lnSpc>
              <a:spcBef>
                <a:spcPct val="50000"/>
              </a:spcBef>
            </a:pPr>
            <a:r>
              <a:rPr lang="fr-FR" sz="2400" b="1" i="1"/>
              <a:t>- Structures de Développement RH en création</a:t>
            </a:r>
          </a:p>
          <a:p>
            <a:pPr eaLnBrk="1" hangingPunct="1">
              <a:lnSpc>
                <a:spcPct val="130000"/>
              </a:lnSpc>
              <a:spcBef>
                <a:spcPct val="50000"/>
              </a:spcBef>
            </a:pPr>
            <a:r>
              <a:rPr lang="fr-FR" sz="2400" b="1" i="1"/>
              <a:t>-  Insuffisance des budgets.</a:t>
            </a:r>
          </a:p>
          <a:p>
            <a:pPr algn="ctr" eaLnBrk="1" hangingPunct="1">
              <a:lnSpc>
                <a:spcPct val="130000"/>
              </a:lnSpc>
              <a:spcBef>
                <a:spcPct val="50000"/>
              </a:spcBef>
            </a:pPr>
            <a:r>
              <a:rPr lang="fr-FR" sz="2400" b="1" i="1">
                <a:solidFill>
                  <a:srgbClr val="FF3300"/>
                </a:solidFill>
              </a:rPr>
              <a:t>C/C: Le problème n ’est pas au niveau des modèles mais plutôt au niveau des mentalités, le style du management et la crédibilité dont jouit  le Secteur Public en matière RH .</a:t>
            </a:r>
          </a:p>
        </p:txBody>
      </p:sp>
      <p:sp>
        <p:nvSpPr>
          <p:cNvPr id="491523" name="Rectangle 3"/>
          <p:cNvSpPr>
            <a:spLocks noGrp="1" noChangeArrowheads="1"/>
          </p:cNvSpPr>
          <p:nvPr>
            <p:ph type="title"/>
          </p:nvPr>
        </p:nvSpPr>
        <p:spPr>
          <a:xfrm>
            <a:off x="304800" y="381000"/>
            <a:ext cx="8458200" cy="990600"/>
          </a:xfrm>
        </p:spPr>
        <p:txBody>
          <a:bodyPr/>
          <a:lstStyle/>
          <a:p>
            <a:pPr eaLnBrk="1" hangingPunct="1">
              <a:defRPr/>
            </a:pPr>
            <a:r>
              <a:rPr lang="fr-FR" sz="3200" b="1" i="1" u="sng" smtClean="0">
                <a:solidFill>
                  <a:srgbClr val="0033CC"/>
                </a:solidFill>
                <a:effectLst>
                  <a:outerShdw blurRad="38100" dist="38100" dir="2700000" algn="tl">
                    <a:srgbClr val="C0C0C0"/>
                  </a:outerShdw>
                </a:effectLst>
                <a:latin typeface="Book Antiqua" pitchFamily="18" charset="0"/>
              </a:rPr>
              <a:t>GRH DANS LES OFFICES, ET LES ADMINISTRATIONS PUBLIQUES</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62757D0-88A0-44D5-BA0C-3380A50EEB12}" type="datetime1">
              <a:rPr lang="fr-FR"/>
              <a:pPr eaLnBrk="1" hangingPunct="1"/>
              <a:t>17/09/2019</a:t>
            </a:fld>
            <a:endParaRPr lang="fr-FR" sz="1400" b="0" i="0"/>
          </a:p>
        </p:txBody>
      </p:sp>
      <p:sp>
        <p:nvSpPr>
          <p:cNvPr id="27136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7136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97FD3B9-426D-4026-B3B6-2F842348CFC0}" type="slidenum">
              <a:rPr lang="fr-FR" smtClean="0"/>
              <a:pPr eaLnBrk="1" hangingPunct="1"/>
              <a:t>251</a:t>
            </a:fld>
            <a:endParaRPr lang="fr-FR" smtClean="0"/>
          </a:p>
        </p:txBody>
      </p:sp>
      <p:sp>
        <p:nvSpPr>
          <p:cNvPr id="271365" name="Text Box 2"/>
          <p:cNvSpPr txBox="1">
            <a:spLocks noChangeArrowheads="1"/>
          </p:cNvSpPr>
          <p:nvPr/>
        </p:nvSpPr>
        <p:spPr bwMode="auto">
          <a:xfrm>
            <a:off x="228600" y="1143000"/>
            <a:ext cx="8610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fr-FR" sz="2400" b="1" i="1"/>
              <a:t>- Modèles RH propres au PME.</a:t>
            </a:r>
          </a:p>
          <a:p>
            <a:pPr eaLnBrk="1" hangingPunct="1">
              <a:lnSpc>
                <a:spcPct val="130000"/>
              </a:lnSpc>
              <a:spcBef>
                <a:spcPct val="50000"/>
              </a:spcBef>
            </a:pPr>
            <a:r>
              <a:rPr lang="fr-FR" sz="2400" b="1" i="1"/>
              <a:t>- Structures RH inexistantes ou réduite ou minimum( Paie).</a:t>
            </a:r>
          </a:p>
          <a:p>
            <a:pPr eaLnBrk="1" hangingPunct="1">
              <a:lnSpc>
                <a:spcPct val="110000"/>
              </a:lnSpc>
              <a:spcBef>
                <a:spcPct val="50000"/>
              </a:spcBef>
            </a:pPr>
            <a:r>
              <a:rPr lang="fr-FR" sz="2400" b="1" i="1"/>
              <a:t>- Fonction RH incarnée par le propriétaire dirigeant.</a:t>
            </a:r>
          </a:p>
          <a:p>
            <a:pPr eaLnBrk="1" hangingPunct="1">
              <a:lnSpc>
                <a:spcPct val="130000"/>
              </a:lnSpc>
              <a:spcBef>
                <a:spcPct val="50000"/>
              </a:spcBef>
            </a:pPr>
            <a:r>
              <a:rPr lang="fr-FR" sz="2400" b="1" i="1"/>
              <a:t>- Incitations et encouragements de l’état (CIOPE) et de l ’OFPPT (     </a:t>
            </a:r>
            <a:br>
              <a:rPr lang="fr-FR" sz="2400" b="1" i="1"/>
            </a:br>
            <a:r>
              <a:rPr lang="fr-FR" sz="2400" b="1" i="1"/>
              <a:t>  Tiers Payant, Plafond CSF) pour le développement de fonction  </a:t>
            </a:r>
            <a:br>
              <a:rPr lang="fr-FR" sz="2400" b="1" i="1"/>
            </a:br>
            <a:r>
              <a:rPr lang="fr-FR" sz="2400" b="1" i="1"/>
              <a:t>  RH au niveau des PME. </a:t>
            </a:r>
          </a:p>
          <a:p>
            <a:pPr eaLnBrk="1" hangingPunct="1">
              <a:lnSpc>
                <a:spcPct val="130000"/>
              </a:lnSpc>
              <a:spcBef>
                <a:spcPct val="50000"/>
              </a:spcBef>
            </a:pPr>
            <a:r>
              <a:rPr lang="fr-FR" sz="2400" b="1" i="1"/>
              <a:t>- Faiblesse du Budget, Fragilité de la Structure financière</a:t>
            </a:r>
          </a:p>
          <a:p>
            <a:pPr algn="ctr" eaLnBrk="1" hangingPunct="1">
              <a:lnSpc>
                <a:spcPct val="130000"/>
              </a:lnSpc>
              <a:spcBef>
                <a:spcPct val="50000"/>
              </a:spcBef>
            </a:pPr>
            <a:r>
              <a:rPr lang="fr-FR" sz="2400" b="1" i="1">
                <a:solidFill>
                  <a:srgbClr val="FF3300"/>
                </a:solidFill>
              </a:rPr>
              <a:t>C/C: il faut imaginer une formule d’externalisation ou de Gestion RH par une structure indépendante en faveur de plusieurs PME.</a:t>
            </a:r>
          </a:p>
        </p:txBody>
      </p:sp>
      <p:sp>
        <p:nvSpPr>
          <p:cNvPr id="492547" name="Rectangle 3"/>
          <p:cNvSpPr>
            <a:spLocks noGrp="1" noChangeArrowheads="1"/>
          </p:cNvSpPr>
          <p:nvPr>
            <p:ph type="title"/>
          </p:nvPr>
        </p:nvSpPr>
        <p:spPr>
          <a:xfrm>
            <a:off x="685800" y="228600"/>
            <a:ext cx="7772400" cy="685800"/>
          </a:xfrm>
        </p:spPr>
        <p:txBody>
          <a:bodyPr/>
          <a:lstStyle/>
          <a:p>
            <a:pPr eaLnBrk="1" hangingPunct="1">
              <a:defRPr/>
            </a:pPr>
            <a:r>
              <a:rPr lang="fr-FR" sz="3200" b="1" i="1" u="sng" smtClean="0">
                <a:solidFill>
                  <a:srgbClr val="0033CC"/>
                </a:solidFill>
                <a:effectLst>
                  <a:outerShdw blurRad="38100" dist="38100" dir="2700000" algn="tl">
                    <a:srgbClr val="C0C0C0"/>
                  </a:outerShdw>
                </a:effectLst>
                <a:latin typeface="Book Antiqua" pitchFamily="18" charset="0"/>
              </a:rPr>
              <a:t>GRH DANS PME / PMI</a:t>
            </a:r>
            <a:endParaRPr lang="fr-FR" smtClean="0">
              <a:effectLst>
                <a:outerShdw blurRad="38100" dist="38100" dir="2700000" algn="tl">
                  <a:srgbClr val="C0C0C0"/>
                </a:outerShdw>
              </a:effectLst>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ED03177-41E9-4E6B-B8BD-EC6D8D3723B1}" type="datetime1">
              <a:rPr lang="fr-FR"/>
              <a:pPr eaLnBrk="1" hangingPunct="1"/>
              <a:t>17/09/2019</a:t>
            </a:fld>
            <a:endParaRPr lang="fr-FR" sz="1400" b="0" i="0"/>
          </a:p>
        </p:txBody>
      </p:sp>
      <p:sp>
        <p:nvSpPr>
          <p:cNvPr id="27238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723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6EBFF33-B5E6-46E6-B980-E3F45AB15D6F}" type="slidenum">
              <a:rPr lang="fr-FR" smtClean="0"/>
              <a:pPr eaLnBrk="1" hangingPunct="1"/>
              <a:t>252</a:t>
            </a:fld>
            <a:endParaRPr lang="fr-FR" smtClean="0"/>
          </a:p>
        </p:txBody>
      </p:sp>
      <p:sp>
        <p:nvSpPr>
          <p:cNvPr id="272389" name="Text Box 2"/>
          <p:cNvSpPr txBox="1">
            <a:spLocks noChangeArrowheads="1"/>
          </p:cNvSpPr>
          <p:nvPr/>
        </p:nvSpPr>
        <p:spPr bwMode="auto">
          <a:xfrm>
            <a:off x="2608263" y="444500"/>
            <a:ext cx="3879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4000" b="1" i="1" u="sng"/>
              <a:t>X- </a:t>
            </a:r>
            <a:r>
              <a:rPr lang="fr-FR" sz="3600" b="1" i="1" u="sng"/>
              <a:t>CONCLUSION</a:t>
            </a:r>
            <a:r>
              <a:rPr lang="fr-FR" sz="2800" b="1" i="1" u="sng"/>
              <a:t> </a:t>
            </a:r>
          </a:p>
        </p:txBody>
      </p:sp>
      <p:sp>
        <p:nvSpPr>
          <p:cNvPr id="272390" name="Text Box 3"/>
          <p:cNvSpPr txBox="1">
            <a:spLocks noChangeArrowheads="1"/>
          </p:cNvSpPr>
          <p:nvPr/>
        </p:nvSpPr>
        <p:spPr bwMode="auto">
          <a:xfrm>
            <a:off x="246063" y="1166813"/>
            <a:ext cx="88011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80000"/>
              </a:lnSpc>
              <a:spcBef>
                <a:spcPct val="50000"/>
              </a:spcBef>
            </a:pPr>
            <a:r>
              <a:rPr lang="fr-FR" sz="2000" b="1" i="1" u="sng"/>
              <a:t>1- Fonction RH :</a:t>
            </a:r>
            <a:r>
              <a:rPr lang="fr-FR" b="1" i="1"/>
              <a:t> </a:t>
            </a:r>
            <a:r>
              <a:rPr lang="fr-FR"/>
              <a:t>Une fonction à faire approprier par le sommet  d ’abord (DG),</a:t>
            </a:r>
            <a:endParaRPr lang="fr-FR" sz="2000" b="1" i="1" u="sng"/>
          </a:p>
          <a:p>
            <a:pPr eaLnBrk="1" hangingPunct="1">
              <a:lnSpc>
                <a:spcPct val="180000"/>
              </a:lnSpc>
              <a:spcBef>
                <a:spcPct val="50000"/>
              </a:spcBef>
            </a:pPr>
            <a:r>
              <a:rPr lang="fr-FR" sz="2000" b="1" i="1" u="sng"/>
              <a:t>2- Fonction RH :</a:t>
            </a:r>
            <a:r>
              <a:rPr lang="fr-FR" b="1" i="1"/>
              <a:t> </a:t>
            </a:r>
            <a:r>
              <a:rPr lang="fr-FR"/>
              <a:t>Une fonction à partager et à vulgariser au delà de la DRH,</a:t>
            </a:r>
          </a:p>
          <a:p>
            <a:pPr eaLnBrk="1" hangingPunct="1">
              <a:lnSpc>
                <a:spcPct val="180000"/>
              </a:lnSpc>
              <a:spcBef>
                <a:spcPct val="50000"/>
              </a:spcBef>
            </a:pPr>
            <a:r>
              <a:rPr lang="fr-FR" sz="2000" b="1" i="1" u="sng"/>
              <a:t>3- Pratiques RH au profit de la création de la valeur</a:t>
            </a:r>
            <a:r>
              <a:rPr lang="fr-FR" b="1" i="1" u="sng"/>
              <a:t> </a:t>
            </a:r>
            <a:r>
              <a:rPr lang="fr-FR" sz="2000" b="1" i="1"/>
              <a:t>:</a:t>
            </a:r>
            <a:endParaRPr lang="fr-FR" b="1" i="1"/>
          </a:p>
          <a:p>
            <a:pPr eaLnBrk="1" hangingPunct="1">
              <a:lnSpc>
                <a:spcPct val="180000"/>
              </a:lnSpc>
              <a:spcBef>
                <a:spcPct val="50000"/>
              </a:spcBef>
            </a:pPr>
            <a:r>
              <a:rPr lang="fr-FR" sz="2000" b="1" i="1"/>
              <a:t>GRH au profit du business  </a:t>
            </a:r>
            <a:r>
              <a:rPr lang="fr-FR" sz="2000"/>
              <a:t>et non pour les présentation PPT, Salons et conférences</a:t>
            </a:r>
            <a:r>
              <a:rPr lang="fr-FR"/>
              <a:t> </a:t>
            </a:r>
          </a:p>
          <a:p>
            <a:pPr eaLnBrk="1" hangingPunct="1">
              <a:lnSpc>
                <a:spcPct val="180000"/>
              </a:lnSpc>
              <a:spcBef>
                <a:spcPct val="50000"/>
              </a:spcBef>
            </a:pPr>
            <a:r>
              <a:rPr lang="fr-FR"/>
              <a:t>Attention ne pas confondre  les finalités  et  les outils de la GRH.</a:t>
            </a:r>
          </a:p>
          <a:p>
            <a:pPr eaLnBrk="1" hangingPunct="1">
              <a:lnSpc>
                <a:spcPct val="180000"/>
              </a:lnSpc>
              <a:spcBef>
                <a:spcPct val="50000"/>
              </a:spcBef>
            </a:pPr>
            <a:r>
              <a:rPr lang="fr-FR" sz="2000" b="1" i="1" u="sng"/>
              <a:t>4- Rester le maximum possible tangible</a:t>
            </a:r>
            <a:r>
              <a:rPr lang="fr-FR"/>
              <a:t> : et collé à la réalité économique de l’entreprise.</a:t>
            </a:r>
          </a:p>
          <a:p>
            <a:pPr eaLnBrk="1" hangingPunct="1">
              <a:lnSpc>
                <a:spcPct val="180000"/>
              </a:lnSpc>
              <a:spcBef>
                <a:spcPct val="50000"/>
              </a:spcBef>
            </a:pPr>
            <a:r>
              <a:rPr lang="fr-FR" b="1"/>
              <a:t>5</a:t>
            </a:r>
            <a:r>
              <a:rPr lang="fr-FR"/>
              <a:t>- </a:t>
            </a:r>
            <a:r>
              <a:rPr lang="fr-FR" sz="2000" b="1" i="1" u="sng"/>
              <a:t>Fonction RH :</a:t>
            </a:r>
            <a:r>
              <a:rPr lang="fr-FR" b="1" i="1"/>
              <a:t> </a:t>
            </a:r>
            <a:r>
              <a:rPr lang="fr-FR"/>
              <a:t>Une fonction qui s ’impose et  devient de plus en plus stratégique </a:t>
            </a:r>
            <a:endParaRPr lang="fr-FR" b="1" i="1" u="sng"/>
          </a:p>
          <a:p>
            <a:pPr eaLnBrk="1" hangingPunct="1">
              <a:spcBef>
                <a:spcPct val="50000"/>
              </a:spcBef>
            </a:pPr>
            <a:endParaRPr lang="fr-F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433CD63-9E35-4F16-AFE8-D65C97AF39A1}" type="datetime1">
              <a:rPr lang="fr-FR"/>
              <a:pPr eaLnBrk="1" hangingPunct="1"/>
              <a:t>17/09/2019</a:t>
            </a:fld>
            <a:endParaRPr lang="fr-FR" sz="1400" b="0" i="0"/>
          </a:p>
        </p:txBody>
      </p:sp>
      <p:sp>
        <p:nvSpPr>
          <p:cNvPr id="27341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734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1F28FC6-8337-4981-8054-13C8676DB851}" type="slidenum">
              <a:rPr lang="fr-FR" smtClean="0"/>
              <a:pPr eaLnBrk="1" hangingPunct="1"/>
              <a:t>253</a:t>
            </a:fld>
            <a:endParaRPr lang="fr-FR" smtClean="0"/>
          </a:p>
        </p:txBody>
      </p:sp>
      <p:sp>
        <p:nvSpPr>
          <p:cNvPr id="273413" name="Text Box 2"/>
          <p:cNvSpPr txBox="1">
            <a:spLocks noChangeArrowheads="1"/>
          </p:cNvSpPr>
          <p:nvPr/>
        </p:nvSpPr>
        <p:spPr bwMode="auto">
          <a:xfrm>
            <a:off x="152400" y="21336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5400" b="1" i="1"/>
              <a:t>   </a:t>
            </a:r>
            <a:r>
              <a:rPr lang="fr-FR" sz="5400" b="1" i="1" u="sng"/>
              <a:t>Merci pour votre attention.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EF10463-03C1-4A4C-8EA5-9FD9C73AC2DA}" type="datetime1">
              <a:rPr lang="fr-FR"/>
              <a:pPr eaLnBrk="1" hangingPunct="1"/>
              <a:t>17/09/2019</a:t>
            </a:fld>
            <a:endParaRPr lang="fr-FR" sz="1400" b="0" i="0"/>
          </a:p>
        </p:txBody>
      </p:sp>
      <p:sp>
        <p:nvSpPr>
          <p:cNvPr id="4710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710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BB4D2D2-CF73-4ED0-80E9-9783E703C482}" type="slidenum">
              <a:rPr lang="fr-FR" smtClean="0"/>
              <a:pPr eaLnBrk="1" hangingPunct="1"/>
              <a:t>26</a:t>
            </a:fld>
            <a:endParaRPr lang="fr-FR" smtClean="0"/>
          </a:p>
        </p:txBody>
      </p:sp>
      <p:sp>
        <p:nvSpPr>
          <p:cNvPr id="47109" name="Rectangle 2"/>
          <p:cNvSpPr>
            <a:spLocks noChangeArrowheads="1"/>
          </p:cNvSpPr>
          <p:nvPr/>
        </p:nvSpPr>
        <p:spPr bwMode="auto">
          <a:xfrm>
            <a:off x="152400" y="304800"/>
            <a:ext cx="88392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2000"/>
              </a:lnSpc>
            </a:pPr>
            <a:r>
              <a:rPr lang="fr-FR" sz="2400" b="1" i="1"/>
              <a:t>		</a:t>
            </a:r>
            <a:r>
              <a:rPr lang="fr-FR" sz="2800" b="1" i="1" u="sng"/>
              <a:t>4ème étape - La Prospection Interne</a:t>
            </a:r>
            <a:endParaRPr lang="fr-FR" i="1">
              <a:latin typeface="Arial" charset="0"/>
            </a:endParaRPr>
          </a:p>
          <a:p>
            <a:pPr>
              <a:lnSpc>
                <a:spcPct val="112000"/>
              </a:lnSpc>
            </a:pPr>
            <a:endParaRPr lang="fr-FR" i="1">
              <a:latin typeface="Arial" charset="0"/>
            </a:endParaRPr>
          </a:p>
          <a:p>
            <a:pPr>
              <a:lnSpc>
                <a:spcPct val="112000"/>
              </a:lnSpc>
            </a:pPr>
            <a:r>
              <a:rPr lang="fr-FR" i="1">
                <a:latin typeface="Arial" charset="0"/>
              </a:rPr>
              <a:t>      Les postes vacants doivent être </a:t>
            </a:r>
            <a:r>
              <a:rPr lang="fr-FR" b="1" i="1">
                <a:latin typeface="Arial" charset="0"/>
              </a:rPr>
              <a:t>proposés en priorité aux salariés</a:t>
            </a:r>
            <a:r>
              <a:rPr lang="fr-FR" i="1">
                <a:latin typeface="Arial" charset="0"/>
              </a:rPr>
              <a:t> de l’entreprise. Ainsi le recrutement externe n’est possible qu’en l ’absence de recrutement interne.</a:t>
            </a:r>
          </a:p>
          <a:p>
            <a:pPr>
              <a:lnSpc>
                <a:spcPct val="112000"/>
              </a:lnSpc>
            </a:pPr>
            <a:endParaRPr lang="fr-FR" i="1">
              <a:latin typeface="Arial" charset="0"/>
            </a:endParaRPr>
          </a:p>
          <a:p>
            <a:pPr>
              <a:lnSpc>
                <a:spcPct val="112000"/>
              </a:lnSpc>
            </a:pPr>
            <a:r>
              <a:rPr lang="fr-FR" i="1">
                <a:latin typeface="Arial" charset="0"/>
              </a:rPr>
              <a:t>     L’expression “recrutement interne ” est retenue pour insister sur le fait que même si le candidat est déjà salarié de l’entreprise, </a:t>
            </a:r>
            <a:r>
              <a:rPr lang="fr-FR" b="1" i="1">
                <a:latin typeface="Arial" charset="0"/>
              </a:rPr>
              <a:t>il doit suivre les différentes étapes</a:t>
            </a:r>
            <a:r>
              <a:rPr lang="fr-FR" i="1">
                <a:latin typeface="Arial" charset="0"/>
              </a:rPr>
              <a:t> du processus, et passer </a:t>
            </a:r>
            <a:r>
              <a:rPr lang="fr-FR" b="1" i="1">
                <a:latin typeface="Arial" charset="0"/>
              </a:rPr>
              <a:t>les mêmes tests</a:t>
            </a:r>
            <a:r>
              <a:rPr lang="fr-FR" i="1">
                <a:latin typeface="Arial" charset="0"/>
              </a:rPr>
              <a:t> que les postulants externes.</a:t>
            </a:r>
            <a:endParaRPr lang="fr-FR" sz="2400" i="1">
              <a:latin typeface="Arial" charset="0"/>
            </a:endParaRPr>
          </a:p>
          <a:p>
            <a:endParaRPr lang="fr-FR" i="1">
              <a:latin typeface="Arial" charset="0"/>
            </a:endParaRPr>
          </a:p>
          <a:p>
            <a:r>
              <a:rPr lang="fr-FR" i="1">
                <a:latin typeface="Arial" charset="0"/>
              </a:rPr>
              <a:t>Le recrutement interne peut incarner deux formes :</a:t>
            </a:r>
          </a:p>
          <a:p>
            <a:endParaRPr lang="fr-FR" i="1">
              <a:latin typeface="Arial" charset="0"/>
            </a:endParaRPr>
          </a:p>
          <a:p>
            <a:pPr>
              <a:lnSpc>
                <a:spcPct val="110000"/>
              </a:lnSpc>
            </a:pPr>
            <a:r>
              <a:rPr lang="fr-FR" b="1" i="1"/>
              <a:t> </a:t>
            </a:r>
            <a:r>
              <a:rPr lang="fr-FR" b="1" i="1">
                <a:latin typeface="Arial Unicode MS" pitchFamily="34" charset="-128"/>
              </a:rPr>
              <a:t>1</a:t>
            </a:r>
            <a:r>
              <a:rPr lang="fr-FR" i="1">
                <a:latin typeface="Arial Unicode MS" pitchFamily="34" charset="-128"/>
              </a:rPr>
              <a:t>- La</a:t>
            </a:r>
            <a:r>
              <a:rPr lang="fr-FR" i="1">
                <a:latin typeface="Arial" charset="0"/>
              </a:rPr>
              <a:t> première consiste à proposer d'emblée une </a:t>
            </a:r>
            <a:r>
              <a:rPr lang="fr-FR" b="1" i="1">
                <a:latin typeface="Arial" charset="0"/>
              </a:rPr>
              <a:t>promotion</a:t>
            </a:r>
            <a:r>
              <a:rPr lang="fr-FR" i="1">
                <a:latin typeface="Arial" charset="0"/>
              </a:rPr>
              <a:t> ou une </a:t>
            </a:r>
            <a:r>
              <a:rPr lang="fr-FR" b="1" i="1">
                <a:latin typeface="Arial" charset="0"/>
              </a:rPr>
              <a:t>mutation </a:t>
            </a:r>
            <a:r>
              <a:rPr lang="fr-FR" i="1">
                <a:latin typeface="Arial" charset="0"/>
              </a:rPr>
              <a:t>au        </a:t>
            </a:r>
            <a:br>
              <a:rPr lang="fr-FR" i="1">
                <a:latin typeface="Arial" charset="0"/>
              </a:rPr>
            </a:br>
            <a:r>
              <a:rPr lang="fr-FR" i="1">
                <a:latin typeface="Arial" charset="0"/>
              </a:rPr>
              <a:t>     salarié, compte tenu des </a:t>
            </a:r>
            <a:r>
              <a:rPr lang="fr-FR" b="1" i="1">
                <a:latin typeface="Arial" charset="0"/>
              </a:rPr>
              <a:t>évaluations</a:t>
            </a:r>
            <a:r>
              <a:rPr lang="fr-FR" i="1">
                <a:latin typeface="Arial" charset="0"/>
              </a:rPr>
              <a:t> et des possibilités </a:t>
            </a:r>
            <a:r>
              <a:rPr lang="fr-FR" b="1" i="1">
                <a:latin typeface="Arial" charset="0"/>
              </a:rPr>
              <a:t>d’évolution de carrière</a:t>
            </a:r>
            <a:r>
              <a:rPr lang="fr-FR" i="1">
                <a:latin typeface="Arial" charset="0"/>
              </a:rPr>
              <a:t>.</a:t>
            </a:r>
          </a:p>
          <a:p>
            <a:pPr>
              <a:lnSpc>
                <a:spcPct val="112000"/>
              </a:lnSpc>
            </a:pPr>
            <a:endParaRPr lang="fr-FR" i="1"/>
          </a:p>
          <a:p>
            <a:pPr>
              <a:lnSpc>
                <a:spcPct val="112000"/>
              </a:lnSpc>
            </a:pPr>
            <a:r>
              <a:rPr lang="fr-FR" i="1"/>
              <a:t> </a:t>
            </a:r>
            <a:r>
              <a:rPr lang="fr-FR" b="1" i="1">
                <a:latin typeface="Arial Unicode MS" pitchFamily="34" charset="-128"/>
              </a:rPr>
              <a:t>2</a:t>
            </a:r>
            <a:r>
              <a:rPr lang="fr-FR" i="1">
                <a:latin typeface="Arial Unicode MS" pitchFamily="34" charset="-128"/>
              </a:rPr>
              <a:t>- La</a:t>
            </a:r>
            <a:r>
              <a:rPr lang="fr-FR" i="1">
                <a:latin typeface="Arial" charset="0"/>
              </a:rPr>
              <a:t> seconde consiste à considérer l’organisation comme un marché en </a:t>
            </a:r>
            <a:r>
              <a:rPr lang="fr-FR" b="1" i="1">
                <a:latin typeface="Arial" charset="0"/>
              </a:rPr>
              <a:t>proposant   </a:t>
            </a:r>
            <a:br>
              <a:rPr lang="fr-FR" b="1" i="1">
                <a:latin typeface="Arial" charset="0"/>
              </a:rPr>
            </a:br>
            <a:r>
              <a:rPr lang="fr-FR" b="1" i="1">
                <a:latin typeface="Arial" charset="0"/>
              </a:rPr>
              <a:t>     le poste à candidature</a:t>
            </a:r>
            <a:r>
              <a:rPr lang="fr-FR" i="1">
                <a:latin typeface="Arial" charset="0"/>
              </a:rPr>
              <a:t> ( publication du besoins avec transmission d’un descriptif  </a:t>
            </a:r>
            <a:br>
              <a:rPr lang="fr-FR" i="1">
                <a:latin typeface="Arial" charset="0"/>
              </a:rPr>
            </a:br>
            <a:r>
              <a:rPr lang="fr-FR" i="1">
                <a:latin typeface="Arial" charset="0"/>
              </a:rPr>
              <a:t>     de poste aux responsables de service pour affichage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4905881-B9F2-4DFD-869F-E5572783BBC6}" type="datetime1">
              <a:rPr lang="fr-FR"/>
              <a:pPr eaLnBrk="1" hangingPunct="1"/>
              <a:t>17/09/2019</a:t>
            </a:fld>
            <a:endParaRPr lang="fr-FR" sz="1400" b="0" i="0"/>
          </a:p>
        </p:txBody>
      </p:sp>
      <p:sp>
        <p:nvSpPr>
          <p:cNvPr id="4813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813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CB82BF5-22C2-470C-A66A-5A9C6DA3F04C}" type="slidenum">
              <a:rPr lang="fr-FR" smtClean="0"/>
              <a:pPr eaLnBrk="1" hangingPunct="1"/>
              <a:t>27</a:t>
            </a:fld>
            <a:endParaRPr lang="fr-FR" smtClean="0"/>
          </a:p>
        </p:txBody>
      </p:sp>
      <p:sp>
        <p:nvSpPr>
          <p:cNvPr id="48133" name="Text Box 2"/>
          <p:cNvSpPr txBox="1">
            <a:spLocks noChangeArrowheads="1"/>
          </p:cNvSpPr>
          <p:nvPr/>
        </p:nvSpPr>
        <p:spPr bwMode="auto">
          <a:xfrm>
            <a:off x="304800" y="228600"/>
            <a:ext cx="86106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3" eaLnBrk="1" hangingPunct="1"/>
            <a:r>
              <a:rPr lang="fr-FR" sz="2800" b="1" i="1" u="sng"/>
              <a:t>5ème étape - La Prospection Externe</a:t>
            </a:r>
            <a:endParaRPr lang="fr-FR" sz="2400" b="1" i="1" u="sng"/>
          </a:p>
          <a:p>
            <a:pPr lvl="3" eaLnBrk="1" hangingPunct="1">
              <a:lnSpc>
                <a:spcPct val="70000"/>
              </a:lnSpc>
            </a:pPr>
            <a:r>
              <a:rPr lang="fr-FR" i="1">
                <a:latin typeface="Arial" charset="0"/>
              </a:rPr>
              <a:t> </a:t>
            </a:r>
          </a:p>
          <a:p>
            <a:pPr lvl="3" eaLnBrk="1" hangingPunct="1"/>
            <a:endParaRPr lang="fr-FR" i="1">
              <a:latin typeface="Arial" charset="0"/>
            </a:endParaRPr>
          </a:p>
          <a:p>
            <a:pPr eaLnBrk="1" hangingPunct="1"/>
            <a:r>
              <a:rPr lang="fr-FR" i="1">
                <a:latin typeface="Arial" charset="0"/>
              </a:rPr>
              <a:t>Elle est déclenchée soit dans : </a:t>
            </a:r>
          </a:p>
          <a:p>
            <a:pPr eaLnBrk="1" hangingPunct="1">
              <a:lnSpc>
                <a:spcPct val="30000"/>
              </a:lnSpc>
            </a:pPr>
            <a:endParaRPr lang="fr-FR" i="1">
              <a:latin typeface="Arial" charset="0"/>
            </a:endParaRPr>
          </a:p>
          <a:p>
            <a:pPr eaLnBrk="1" hangingPunct="1">
              <a:lnSpc>
                <a:spcPct val="130000"/>
              </a:lnSpc>
            </a:pPr>
            <a:r>
              <a:rPr lang="fr-FR" i="1">
                <a:latin typeface="Arial" charset="0"/>
              </a:rPr>
              <a:t>   * </a:t>
            </a:r>
            <a:r>
              <a:rPr lang="fr-FR" b="1" i="1">
                <a:latin typeface="Arial" charset="0"/>
              </a:rPr>
              <a:t>l’impossibilité</a:t>
            </a:r>
            <a:r>
              <a:rPr lang="fr-FR" i="1">
                <a:latin typeface="Arial" charset="0"/>
              </a:rPr>
              <a:t> de trouver dans l’entreprise le profil recherché</a:t>
            </a:r>
          </a:p>
          <a:p>
            <a:pPr eaLnBrk="1" hangingPunct="1">
              <a:lnSpc>
                <a:spcPct val="130000"/>
              </a:lnSpc>
            </a:pPr>
            <a:r>
              <a:rPr lang="fr-FR" i="1">
                <a:latin typeface="Arial" charset="0"/>
              </a:rPr>
              <a:t>   * le but de </a:t>
            </a:r>
            <a:r>
              <a:rPr lang="fr-FR" b="1" i="1">
                <a:latin typeface="Arial" charset="0"/>
              </a:rPr>
              <a:t>comparer</a:t>
            </a:r>
            <a:r>
              <a:rPr lang="fr-FR" i="1">
                <a:latin typeface="Arial" charset="0"/>
              </a:rPr>
              <a:t> les candidats internes aux candidats externes </a:t>
            </a:r>
          </a:p>
          <a:p>
            <a:pPr eaLnBrk="1" hangingPunct="1">
              <a:lnSpc>
                <a:spcPct val="130000"/>
              </a:lnSpc>
            </a:pPr>
            <a:r>
              <a:rPr lang="fr-FR" i="1">
                <a:latin typeface="Arial" charset="0"/>
              </a:rPr>
              <a:t>   </a:t>
            </a:r>
            <a:r>
              <a:rPr lang="fr-FR" i="1">
                <a:latin typeface="Arial" charset="0"/>
                <a:sym typeface="Monotype Sorts" pitchFamily="2" charset="2"/>
              </a:rPr>
              <a:t>* le</a:t>
            </a:r>
            <a:r>
              <a:rPr lang="fr-FR" i="1">
                <a:latin typeface="Arial" charset="0"/>
              </a:rPr>
              <a:t> souci d’enrichir le potentiel interne par l’apport d’un sang neuf à l ’entreprise.</a:t>
            </a:r>
          </a:p>
          <a:p>
            <a:pPr eaLnBrk="1" hangingPunct="1">
              <a:lnSpc>
                <a:spcPct val="130000"/>
              </a:lnSpc>
            </a:pPr>
            <a:endParaRPr lang="fr-FR" i="1">
              <a:latin typeface="Arial" charset="0"/>
            </a:endParaRPr>
          </a:p>
          <a:p>
            <a:pPr eaLnBrk="1" hangingPunct="1">
              <a:lnSpc>
                <a:spcPct val="144000"/>
              </a:lnSpc>
            </a:pPr>
            <a:r>
              <a:rPr lang="fr-FR" i="1">
                <a:latin typeface="Arial" charset="0"/>
              </a:rPr>
              <a:t>Il existe plusieurs types de prospection externe :</a:t>
            </a:r>
          </a:p>
          <a:p>
            <a:pPr eaLnBrk="1" hangingPunct="1"/>
            <a:endParaRPr lang="fr-FR" i="1">
              <a:latin typeface="Arial" charset="0"/>
            </a:endParaRPr>
          </a:p>
          <a:p>
            <a:pPr eaLnBrk="1" hangingPunct="1"/>
            <a:r>
              <a:rPr lang="fr-FR" sz="2000" b="1" i="1" u="sng">
                <a:latin typeface="Arial" charset="0"/>
              </a:rPr>
              <a:t>A - Les candidatures spontanées</a:t>
            </a:r>
            <a:r>
              <a:rPr lang="fr-FR" sz="2000" i="1" u="sng">
                <a:latin typeface="Arial" charset="0"/>
              </a:rPr>
              <a:t> </a:t>
            </a:r>
            <a:r>
              <a:rPr lang="fr-FR" i="1">
                <a:latin typeface="Arial" charset="0"/>
              </a:rPr>
              <a:t>: </a:t>
            </a:r>
          </a:p>
          <a:p>
            <a:pPr eaLnBrk="1" hangingPunct="1">
              <a:buFontTx/>
              <a:buChar char="-"/>
            </a:pPr>
            <a:endParaRPr lang="fr-FR" i="1">
              <a:latin typeface="Arial" charset="0"/>
            </a:endParaRPr>
          </a:p>
          <a:p>
            <a:pPr eaLnBrk="1" hangingPunct="1"/>
            <a:r>
              <a:rPr lang="fr-FR" i="1">
                <a:latin typeface="Arial" charset="0"/>
              </a:rPr>
              <a:t>    Très nombreuses dans les grandes entreprises, qui se sont dotées de logiciels spécialisés pour assurer :</a:t>
            </a:r>
          </a:p>
          <a:p>
            <a:pPr eaLnBrk="1" hangingPunct="1"/>
            <a:endParaRPr lang="fr-FR" i="1">
              <a:latin typeface="Arial" charset="0"/>
            </a:endParaRPr>
          </a:p>
          <a:p>
            <a:pPr lvl="2" eaLnBrk="1" hangingPunct="1">
              <a:lnSpc>
                <a:spcPct val="95000"/>
              </a:lnSpc>
              <a:buFont typeface="Symbol" pitchFamily="18" charset="2"/>
              <a:buChar char="·"/>
            </a:pPr>
            <a:r>
              <a:rPr lang="fr-FR" i="1">
                <a:latin typeface="Arial" charset="0"/>
              </a:rPr>
              <a:t> la </a:t>
            </a:r>
            <a:r>
              <a:rPr lang="fr-FR" b="1" i="1">
                <a:latin typeface="Arial" charset="0"/>
              </a:rPr>
              <a:t>réponse</a:t>
            </a:r>
            <a:r>
              <a:rPr lang="fr-FR" i="1">
                <a:latin typeface="Arial" charset="0"/>
              </a:rPr>
              <a:t> adaptée et rapide aux lettres reçues,</a:t>
            </a:r>
          </a:p>
          <a:p>
            <a:pPr lvl="2" eaLnBrk="1" hangingPunct="1">
              <a:lnSpc>
                <a:spcPct val="95000"/>
              </a:lnSpc>
            </a:pPr>
            <a:endParaRPr lang="fr-FR" sz="800" i="1">
              <a:latin typeface="Arial" charset="0"/>
            </a:endParaRPr>
          </a:p>
          <a:p>
            <a:pPr lvl="2" eaLnBrk="1" hangingPunct="1">
              <a:lnSpc>
                <a:spcPct val="95000"/>
              </a:lnSpc>
              <a:buFont typeface="Symbol" pitchFamily="18" charset="2"/>
              <a:buChar char="·"/>
            </a:pPr>
            <a:r>
              <a:rPr lang="fr-FR" i="1">
                <a:latin typeface="Arial" charset="0"/>
              </a:rPr>
              <a:t> la </a:t>
            </a:r>
            <a:r>
              <a:rPr lang="fr-FR" b="1" i="1">
                <a:latin typeface="Arial" charset="0"/>
              </a:rPr>
              <a:t>conservation</a:t>
            </a:r>
            <a:r>
              <a:rPr lang="fr-FR" i="1">
                <a:latin typeface="Arial" charset="0"/>
              </a:rPr>
              <a:t> des candidatures utiles ( </a:t>
            </a:r>
            <a:r>
              <a:rPr lang="fr-FR" b="1" i="1">
                <a:latin typeface="Arial" charset="0"/>
              </a:rPr>
              <a:t>vivier</a:t>
            </a:r>
            <a:r>
              <a:rPr lang="fr-FR" i="1">
                <a:latin typeface="Arial" charset="0"/>
              </a:rPr>
              <a:t> ),</a:t>
            </a:r>
          </a:p>
          <a:p>
            <a:pPr lvl="2" eaLnBrk="1" hangingPunct="1">
              <a:lnSpc>
                <a:spcPct val="95000"/>
              </a:lnSpc>
            </a:pPr>
            <a:endParaRPr lang="fr-FR" sz="800" i="1">
              <a:latin typeface="Arial" charset="0"/>
            </a:endParaRPr>
          </a:p>
          <a:p>
            <a:pPr lvl="2" eaLnBrk="1" hangingPunct="1">
              <a:lnSpc>
                <a:spcPct val="95000"/>
              </a:lnSpc>
              <a:buFont typeface="Symbol" pitchFamily="18" charset="2"/>
              <a:buChar char="·"/>
            </a:pPr>
            <a:r>
              <a:rPr lang="fr-FR" i="1">
                <a:latin typeface="Arial" charset="0"/>
              </a:rPr>
              <a:t> la mesure de l’impact d’actions de </a:t>
            </a:r>
            <a:r>
              <a:rPr lang="fr-FR" b="1" i="1">
                <a:latin typeface="Arial" charset="0"/>
              </a:rPr>
              <a:t>communication</a:t>
            </a:r>
            <a:r>
              <a:rPr lang="fr-FR" i="1">
                <a:latin typeface="Arial" charset="0"/>
              </a:rPr>
              <a:t>.</a:t>
            </a:r>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1CF45F5-EB90-40C4-8116-3F6657FD8A33}" type="datetime1">
              <a:rPr lang="fr-FR"/>
              <a:pPr eaLnBrk="1" hangingPunct="1"/>
              <a:t>17/09/2019</a:t>
            </a:fld>
            <a:endParaRPr lang="fr-FR" sz="1400" b="0" i="0"/>
          </a:p>
        </p:txBody>
      </p:sp>
      <p:sp>
        <p:nvSpPr>
          <p:cNvPr id="4915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4915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A9B014C-7629-42A3-BAB7-62B491D3A48D}" type="slidenum">
              <a:rPr lang="fr-FR" smtClean="0"/>
              <a:pPr eaLnBrk="1" hangingPunct="1"/>
              <a:t>28</a:t>
            </a:fld>
            <a:endParaRPr lang="fr-FR" smtClean="0"/>
          </a:p>
        </p:txBody>
      </p:sp>
      <p:sp>
        <p:nvSpPr>
          <p:cNvPr id="49157" name="Text Box 2"/>
          <p:cNvSpPr txBox="1">
            <a:spLocks noChangeArrowheads="1"/>
          </p:cNvSpPr>
          <p:nvPr/>
        </p:nvSpPr>
        <p:spPr bwMode="auto">
          <a:xfrm>
            <a:off x="76200" y="263525"/>
            <a:ext cx="8915400"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eaLnBrk="0" hangingPunct="0">
              <a:defRPr>
                <a:solidFill>
                  <a:schemeClr val="tx1"/>
                </a:solidFill>
                <a:latin typeface="Times New Roman" pitchFamily="18" charset="0"/>
              </a:defRPr>
            </a:lvl5pPr>
            <a:lvl6pPr eaLnBrk="0" fontAlgn="base" hangingPunct="0">
              <a:spcBef>
                <a:spcPct val="0"/>
              </a:spcBef>
              <a:spcAft>
                <a:spcPct val="0"/>
              </a:spcAft>
              <a:defRPr>
                <a:solidFill>
                  <a:schemeClr val="tx1"/>
                </a:solidFill>
                <a:latin typeface="Times New Roman" pitchFamily="18" charset="0"/>
              </a:defRPr>
            </a:lvl6pPr>
            <a:lvl7pPr eaLnBrk="0" fontAlgn="base" hangingPunct="0">
              <a:spcBef>
                <a:spcPct val="0"/>
              </a:spcBef>
              <a:spcAft>
                <a:spcPct val="0"/>
              </a:spcAft>
              <a:defRPr>
                <a:solidFill>
                  <a:schemeClr val="tx1"/>
                </a:solidFill>
                <a:latin typeface="Times New Roman" pitchFamily="18" charset="0"/>
              </a:defRPr>
            </a:lvl7pPr>
            <a:lvl8pPr eaLnBrk="0" fontAlgn="base" hangingPunct="0">
              <a:spcBef>
                <a:spcPct val="0"/>
              </a:spcBef>
              <a:spcAft>
                <a:spcPct val="0"/>
              </a:spcAft>
              <a:defRPr>
                <a:solidFill>
                  <a:schemeClr val="tx1"/>
                </a:solidFill>
                <a:latin typeface="Times New Roman" pitchFamily="18" charset="0"/>
              </a:defRPr>
            </a:lvl8pPr>
            <a:lvl9pPr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000" b="1" i="1">
                <a:latin typeface="Arial" charset="0"/>
              </a:rPr>
              <a:t>      </a:t>
            </a:r>
            <a:r>
              <a:rPr lang="fr-FR" sz="2000" b="1" i="1" u="sng">
                <a:latin typeface="Arial" charset="0"/>
              </a:rPr>
              <a:t>B - Les petites annonces:</a:t>
            </a:r>
            <a:endParaRPr lang="fr-FR" i="1">
              <a:latin typeface="Arial" charset="0"/>
            </a:endParaRPr>
          </a:p>
          <a:p>
            <a:pPr lvl="3" eaLnBrk="1" hangingPunct="1">
              <a:lnSpc>
                <a:spcPct val="124000"/>
              </a:lnSpc>
            </a:pPr>
            <a:r>
              <a:rPr lang="fr-FR" i="1">
                <a:latin typeface="Arial" charset="0"/>
              </a:rPr>
              <a:t>Passage obligé pour les candidats, elles constituent la pièce maîtresse dans une procédure de recrutement et deviennent </a:t>
            </a:r>
            <a:r>
              <a:rPr lang="fr-FR" b="1" i="1">
                <a:latin typeface="Arial" charset="0"/>
              </a:rPr>
              <a:t>un clignotant significatif</a:t>
            </a:r>
            <a:r>
              <a:rPr lang="fr-FR" i="1">
                <a:latin typeface="Arial" charset="0"/>
              </a:rPr>
              <a:t> du marché de travail. Elle sont considérées également comme un support de communication pour les entreprises. </a:t>
            </a:r>
          </a:p>
          <a:p>
            <a:pPr lvl="3" eaLnBrk="1" hangingPunct="1">
              <a:lnSpc>
                <a:spcPct val="154000"/>
              </a:lnSpc>
            </a:pPr>
            <a:r>
              <a:rPr lang="fr-FR" sz="2000" b="1" i="1" u="sng">
                <a:latin typeface="Arial" charset="0"/>
              </a:rPr>
              <a:t>C - Les foires d’emploi</a:t>
            </a:r>
            <a:r>
              <a:rPr lang="fr-FR" sz="2400" b="1" i="1" u="sng">
                <a:latin typeface="Arial" charset="0"/>
              </a:rPr>
              <a:t> </a:t>
            </a:r>
            <a:r>
              <a:rPr lang="fr-FR" i="1">
                <a:latin typeface="Arial" charset="0"/>
              </a:rPr>
              <a:t>:</a:t>
            </a:r>
          </a:p>
          <a:p>
            <a:pPr lvl="3" eaLnBrk="1" hangingPunct="1">
              <a:lnSpc>
                <a:spcPct val="144000"/>
              </a:lnSpc>
            </a:pPr>
            <a:r>
              <a:rPr lang="fr-FR" i="1">
                <a:latin typeface="Arial" charset="0"/>
              </a:rPr>
              <a:t> Véritables  Foires à l’embauche aux EU et en Europe où se réunissent des dizaines de sociétés et plusieurs milliers de candidats dans un même lieu, c’est un moyen de recrutement reconnu et efficace.</a:t>
            </a:r>
          </a:p>
          <a:p>
            <a:pPr lvl="3" eaLnBrk="1" hangingPunct="1">
              <a:lnSpc>
                <a:spcPct val="144000"/>
              </a:lnSpc>
            </a:pPr>
            <a:r>
              <a:rPr lang="fr-FR" i="1">
                <a:latin typeface="Arial" charset="0"/>
              </a:rPr>
              <a:t> En France : Forum Horizons Maroc (Paris), Rhônes Alpes (Lyon).</a:t>
            </a:r>
          </a:p>
          <a:p>
            <a:pPr lvl="2" eaLnBrk="1" hangingPunct="1"/>
            <a:endParaRPr lang="fr-FR" i="1">
              <a:latin typeface="Arial" charset="0"/>
            </a:endParaRPr>
          </a:p>
          <a:p>
            <a:pPr lvl="2" eaLnBrk="1" hangingPunct="1"/>
            <a:r>
              <a:rPr lang="fr-FR" sz="2000" b="1" i="1">
                <a:latin typeface="Arial" charset="0"/>
              </a:rPr>
              <a:t>      </a:t>
            </a:r>
            <a:r>
              <a:rPr lang="fr-FR" sz="2000" b="1" i="1" u="sng">
                <a:latin typeface="Arial" charset="0"/>
              </a:rPr>
              <a:t>D - Les autres approches</a:t>
            </a:r>
            <a:r>
              <a:rPr lang="fr-FR" i="1">
                <a:latin typeface="Arial" charset="0"/>
              </a:rPr>
              <a:t> :</a:t>
            </a:r>
          </a:p>
          <a:p>
            <a:pPr lvl="2" eaLnBrk="1" hangingPunct="1">
              <a:lnSpc>
                <a:spcPct val="124000"/>
              </a:lnSpc>
            </a:pPr>
            <a:r>
              <a:rPr lang="fr-FR" i="1">
                <a:latin typeface="Arial" charset="0"/>
              </a:rPr>
              <a:t>       - Le parrainage : le recrutement éventuel trouve son origine dans  </a:t>
            </a:r>
            <a:br>
              <a:rPr lang="fr-FR" i="1">
                <a:latin typeface="Arial" charset="0"/>
              </a:rPr>
            </a:br>
            <a:r>
              <a:rPr lang="fr-FR" i="1">
                <a:latin typeface="Arial" charset="0"/>
              </a:rPr>
              <a:t>         l’utilisation du potentiel de relations des salariés de l’entreprise,</a:t>
            </a:r>
          </a:p>
          <a:p>
            <a:pPr lvl="4" eaLnBrk="1" hangingPunct="1">
              <a:lnSpc>
                <a:spcPct val="0"/>
              </a:lnSpc>
            </a:pPr>
            <a:endParaRPr lang="fr-FR" i="1">
              <a:latin typeface="Arial" charset="0"/>
            </a:endParaRPr>
          </a:p>
          <a:p>
            <a:pPr lvl="2" eaLnBrk="1" hangingPunct="1">
              <a:lnSpc>
                <a:spcPct val="144000"/>
              </a:lnSpc>
            </a:pPr>
            <a:r>
              <a:rPr lang="fr-FR" i="1">
                <a:latin typeface="Arial" charset="0"/>
              </a:rPr>
              <a:t>      - Les associations d’anciens élèves : en Europe elles ont souvent un    </a:t>
            </a:r>
            <a:br>
              <a:rPr lang="fr-FR" i="1">
                <a:latin typeface="Arial" charset="0"/>
              </a:rPr>
            </a:br>
            <a:r>
              <a:rPr lang="fr-FR" i="1">
                <a:latin typeface="Arial" charset="0"/>
              </a:rPr>
              <a:t>        service de placement qui reçoit est diffuse un grand nombre d’offres.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A82520D-9CDD-4A36-BD0C-3978A8C571B7}" type="datetime1">
              <a:rPr lang="fr-FR"/>
              <a:pPr eaLnBrk="1" hangingPunct="1"/>
              <a:t>17/09/2019</a:t>
            </a:fld>
            <a:endParaRPr lang="fr-FR" sz="1400" b="0" i="0"/>
          </a:p>
        </p:txBody>
      </p:sp>
      <p:sp>
        <p:nvSpPr>
          <p:cNvPr id="5017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018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E1AA1B0-3F07-46FC-A94C-939597EAF887}" type="slidenum">
              <a:rPr lang="fr-FR" smtClean="0"/>
              <a:pPr eaLnBrk="1" hangingPunct="1"/>
              <a:t>29</a:t>
            </a:fld>
            <a:endParaRPr lang="fr-FR" smtClean="0"/>
          </a:p>
        </p:txBody>
      </p:sp>
      <p:sp>
        <p:nvSpPr>
          <p:cNvPr id="50181" name="Text Box 2"/>
          <p:cNvSpPr txBox="1">
            <a:spLocks noChangeArrowheads="1"/>
          </p:cNvSpPr>
          <p:nvPr/>
        </p:nvSpPr>
        <p:spPr bwMode="auto">
          <a:xfrm>
            <a:off x="76200" y="252413"/>
            <a:ext cx="89154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800" b="1" i="1" u="sng"/>
              <a:t>6ème étape - Le Traitement des Candidatures</a:t>
            </a:r>
            <a:endParaRPr lang="fr-FR" sz="2400" b="1" i="1" u="sng"/>
          </a:p>
          <a:p>
            <a:pPr lvl="2" eaLnBrk="1" hangingPunct="1"/>
            <a:endParaRPr lang="fr-FR" i="1">
              <a:latin typeface="Arial" charset="0"/>
            </a:endParaRPr>
          </a:p>
          <a:p>
            <a:pPr lvl="3" eaLnBrk="1" hangingPunct="1">
              <a:lnSpc>
                <a:spcPct val="140000"/>
              </a:lnSpc>
            </a:pPr>
            <a:r>
              <a:rPr lang="fr-FR" i="1">
                <a:latin typeface="Arial" charset="0"/>
              </a:rPr>
              <a:t> Une première confrontation des caractéristiques des postulants avec les exigences du poste (âge, formation, expérience, voire prétentions) conduit à une </a:t>
            </a:r>
            <a:r>
              <a:rPr lang="fr-FR" b="1" i="1">
                <a:latin typeface="Arial" charset="0"/>
              </a:rPr>
              <a:t>élimination importante des demandes</a:t>
            </a:r>
            <a:r>
              <a:rPr lang="fr-FR" i="1">
                <a:latin typeface="Arial" charset="0"/>
              </a:rPr>
              <a:t>.                              </a:t>
            </a:r>
            <a:r>
              <a:rPr lang="fr-FR" b="1" i="1">
                <a:latin typeface="Arial" charset="0"/>
              </a:rPr>
              <a:t>90% des réponses peuvent être éliminées</a:t>
            </a:r>
            <a:r>
              <a:rPr lang="fr-FR" i="1">
                <a:latin typeface="Arial" charset="0"/>
              </a:rPr>
              <a:t> à ce stade préliminaire.</a:t>
            </a:r>
          </a:p>
          <a:p>
            <a:pPr lvl="2" eaLnBrk="1" hangingPunct="1">
              <a:lnSpc>
                <a:spcPct val="55000"/>
              </a:lnSpc>
            </a:pPr>
            <a:endParaRPr lang="fr-FR" i="1">
              <a:latin typeface="Arial" charset="0"/>
            </a:endParaRPr>
          </a:p>
          <a:p>
            <a:pPr lvl="3" eaLnBrk="1" hangingPunct="1">
              <a:lnSpc>
                <a:spcPct val="144000"/>
              </a:lnSpc>
            </a:pPr>
            <a:r>
              <a:rPr lang="fr-FR" b="1" i="1">
                <a:latin typeface="Arial" charset="0"/>
              </a:rPr>
              <a:t>La qualité de la lettre de motivation et du CV</a:t>
            </a:r>
            <a:r>
              <a:rPr lang="fr-FR" i="1">
                <a:latin typeface="Arial" charset="0"/>
              </a:rPr>
              <a:t> ont, à ce niveau, un </a:t>
            </a:r>
            <a:r>
              <a:rPr lang="fr-FR" b="1" i="1">
                <a:latin typeface="Arial" charset="0"/>
              </a:rPr>
              <a:t>impact important</a:t>
            </a:r>
            <a:r>
              <a:rPr lang="fr-FR" i="1">
                <a:latin typeface="Arial" charset="0"/>
              </a:rPr>
              <a:t>. Ils doivent être </a:t>
            </a:r>
            <a:r>
              <a:rPr lang="fr-FR" b="1" i="1">
                <a:latin typeface="Arial" charset="0"/>
              </a:rPr>
              <a:t>adaptés</a:t>
            </a:r>
            <a:r>
              <a:rPr lang="fr-FR" i="1">
                <a:latin typeface="Arial" charset="0"/>
              </a:rPr>
              <a:t> de manière très </a:t>
            </a:r>
            <a:r>
              <a:rPr lang="fr-FR" b="1" i="1">
                <a:latin typeface="Arial" charset="0"/>
              </a:rPr>
              <a:t>spécifique</a:t>
            </a:r>
            <a:r>
              <a:rPr lang="fr-FR" i="1">
                <a:latin typeface="Arial" charset="0"/>
              </a:rPr>
              <a:t>  à chaque offre d’emploi.</a:t>
            </a:r>
          </a:p>
          <a:p>
            <a:pPr lvl="2" eaLnBrk="1" hangingPunct="1">
              <a:lnSpc>
                <a:spcPct val="40000"/>
              </a:lnSpc>
            </a:pPr>
            <a:endParaRPr lang="fr-FR" i="1">
              <a:latin typeface="Arial" charset="0"/>
            </a:endParaRPr>
          </a:p>
          <a:p>
            <a:pPr lvl="2" eaLnBrk="1" hangingPunct="1">
              <a:lnSpc>
                <a:spcPct val="144000"/>
              </a:lnSpc>
            </a:pPr>
            <a:r>
              <a:rPr lang="fr-FR" i="1">
                <a:latin typeface="Arial" charset="0"/>
              </a:rPr>
              <a:t>        Certains indicateurs résultant d’enquêtes réalisées montrent que :</a:t>
            </a:r>
          </a:p>
          <a:p>
            <a:pPr lvl="2" eaLnBrk="1" hangingPunct="1">
              <a:lnSpc>
                <a:spcPct val="0"/>
              </a:lnSpc>
            </a:pPr>
            <a:endParaRPr lang="fr-FR" i="1">
              <a:latin typeface="Arial" charset="0"/>
            </a:endParaRPr>
          </a:p>
          <a:p>
            <a:pPr lvl="3" eaLnBrk="1" hangingPunct="1">
              <a:lnSpc>
                <a:spcPct val="144000"/>
              </a:lnSpc>
              <a:buFontTx/>
              <a:buChar char="-"/>
            </a:pPr>
            <a:r>
              <a:rPr lang="fr-FR" i="1">
                <a:latin typeface="Arial" charset="0"/>
              </a:rPr>
              <a:t> près de 50% des responsables interrogés déclarent rejeter à priori     </a:t>
            </a:r>
            <a:br>
              <a:rPr lang="fr-FR" i="1">
                <a:latin typeface="Arial" charset="0"/>
              </a:rPr>
            </a:br>
            <a:r>
              <a:rPr lang="fr-FR" i="1">
                <a:latin typeface="Arial" charset="0"/>
              </a:rPr>
              <a:t>  toute candidature constituée d’une lettre seule ou d’un CV seul</a:t>
            </a:r>
          </a:p>
          <a:p>
            <a:pPr lvl="3" eaLnBrk="1" hangingPunct="1">
              <a:lnSpc>
                <a:spcPct val="144000"/>
              </a:lnSpc>
              <a:buFontTx/>
              <a:buChar char="-"/>
            </a:pPr>
            <a:r>
              <a:rPr lang="fr-FR" i="1">
                <a:latin typeface="Arial" charset="0"/>
              </a:rPr>
              <a:t> près de 70% des responsables jugent indispensable de joindre une   </a:t>
            </a:r>
            <a:br>
              <a:rPr lang="fr-FR" i="1">
                <a:latin typeface="Arial" charset="0"/>
              </a:rPr>
            </a:br>
            <a:r>
              <a:rPr lang="fr-FR" i="1">
                <a:latin typeface="Arial" charset="0"/>
              </a:rPr>
              <a:t> photo au dossier de candidature.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4CE57E3-E16F-4F5C-A160-C6EF16BA42A6}" type="datetime1">
              <a:rPr lang="fr-FR"/>
              <a:pPr eaLnBrk="1" hangingPunct="1"/>
              <a:t>17/09/2019</a:t>
            </a:fld>
            <a:endParaRPr lang="fr-FR" sz="1400" b="0" i="0"/>
          </a:p>
        </p:txBody>
      </p:sp>
      <p:sp>
        <p:nvSpPr>
          <p:cNvPr id="23555"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355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06B8C28-9958-4A18-8E4B-D8823DBA0A80}" type="slidenum">
              <a:rPr lang="fr-FR" smtClean="0"/>
              <a:pPr eaLnBrk="1" hangingPunct="1"/>
              <a:t>3</a:t>
            </a:fld>
            <a:endParaRPr lang="fr-FR" smtClean="0"/>
          </a:p>
        </p:txBody>
      </p:sp>
      <p:sp>
        <p:nvSpPr>
          <p:cNvPr id="23557" name="Rectangle 2"/>
          <p:cNvSpPr>
            <a:spLocks noGrp="1" noChangeArrowheads="1"/>
          </p:cNvSpPr>
          <p:nvPr>
            <p:ph type="title"/>
          </p:nvPr>
        </p:nvSpPr>
        <p:spPr>
          <a:xfrm>
            <a:off x="685800" y="304800"/>
            <a:ext cx="7772400" cy="1143000"/>
          </a:xfrm>
        </p:spPr>
        <p:txBody>
          <a:bodyPr/>
          <a:lstStyle/>
          <a:p>
            <a:pPr eaLnBrk="1" hangingPunct="1"/>
            <a:r>
              <a:rPr lang="fr-FR" b="1" i="1" u="sng" smtClean="0"/>
              <a:t>PLAN DU SEMINAIRE</a:t>
            </a:r>
            <a:endParaRPr lang="fr-FR" smtClean="0"/>
          </a:p>
        </p:txBody>
      </p:sp>
      <p:sp>
        <p:nvSpPr>
          <p:cNvPr id="23558" name="Text Box 4"/>
          <p:cNvSpPr txBox="1">
            <a:spLocks noChangeArrowheads="1"/>
          </p:cNvSpPr>
          <p:nvPr/>
        </p:nvSpPr>
        <p:spPr bwMode="auto">
          <a:xfrm>
            <a:off x="0" y="1844675"/>
            <a:ext cx="9144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3600"/>
              <a:t>Processus de sélection et de recrutement </a:t>
            </a:r>
          </a:p>
          <a:p>
            <a:pPr eaLnBrk="1" hangingPunct="1">
              <a:spcBef>
                <a:spcPct val="50000"/>
              </a:spcBef>
            </a:pPr>
            <a:r>
              <a:rPr lang="fr-FR" sz="3600"/>
              <a:t>Processus d’élaboration des descriptifs de postes</a:t>
            </a:r>
          </a:p>
          <a:p>
            <a:pPr eaLnBrk="1" hangingPunct="1">
              <a:spcBef>
                <a:spcPct val="50000"/>
              </a:spcBef>
            </a:pPr>
            <a:r>
              <a:rPr lang="fr-FR" sz="3600"/>
              <a:t>Système de Gestion des performances et des compétences</a:t>
            </a:r>
          </a:p>
          <a:p>
            <a:pPr eaLnBrk="1" hangingPunct="1">
              <a:spcBef>
                <a:spcPct val="50000"/>
              </a:spcBef>
            </a:pPr>
            <a:endParaRPr lang="fr-F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D6BA98D-D6F2-455B-B422-2EB483BCF5F5}" type="datetime1">
              <a:rPr lang="fr-FR"/>
              <a:pPr eaLnBrk="1" hangingPunct="1"/>
              <a:t>17/09/2019</a:t>
            </a:fld>
            <a:endParaRPr lang="fr-FR" sz="1400" b="0" i="0"/>
          </a:p>
        </p:txBody>
      </p:sp>
      <p:sp>
        <p:nvSpPr>
          <p:cNvPr id="5120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120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2DC9B45-B64B-4504-B312-E9408D74E7CF}" type="slidenum">
              <a:rPr lang="fr-FR" smtClean="0"/>
              <a:pPr eaLnBrk="1" hangingPunct="1"/>
              <a:t>30</a:t>
            </a:fld>
            <a:endParaRPr lang="fr-FR" smtClean="0"/>
          </a:p>
        </p:txBody>
      </p:sp>
      <p:sp>
        <p:nvSpPr>
          <p:cNvPr id="51205" name="Text Box 2"/>
          <p:cNvSpPr txBox="1">
            <a:spLocks noChangeArrowheads="1"/>
          </p:cNvSpPr>
          <p:nvPr/>
        </p:nvSpPr>
        <p:spPr bwMode="auto">
          <a:xfrm>
            <a:off x="152400" y="276225"/>
            <a:ext cx="88392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800" b="1" i="1" u="sng"/>
              <a:t>7ème étape - Le Questionnaire d’Embauche</a:t>
            </a:r>
            <a:endParaRPr lang="fr-FR" i="1">
              <a:latin typeface="Arial" charset="0"/>
            </a:endParaRPr>
          </a:p>
          <a:p>
            <a:pPr eaLnBrk="1" hangingPunct="1"/>
            <a:endParaRPr lang="fr-FR" i="1">
              <a:latin typeface="Arial" charset="0"/>
            </a:endParaRPr>
          </a:p>
          <a:p>
            <a:pPr lvl="3" eaLnBrk="1" hangingPunct="1">
              <a:lnSpc>
                <a:spcPct val="160000"/>
              </a:lnSpc>
            </a:pPr>
            <a:r>
              <a:rPr lang="fr-FR" i="1">
                <a:latin typeface="Arial" charset="0"/>
              </a:rPr>
              <a:t>Le questionnaire permet à l’entreprise de réunir l ’ensemble des </a:t>
            </a:r>
            <a:r>
              <a:rPr lang="fr-FR" b="1" i="1">
                <a:latin typeface="Arial" charset="0"/>
              </a:rPr>
              <a:t>éléments d’ information sur le candidat</a:t>
            </a:r>
            <a:r>
              <a:rPr lang="fr-FR" i="1">
                <a:latin typeface="Arial" charset="0"/>
              </a:rPr>
              <a:t>. Les informations demandées, (par questionnaire ou entretien), ne doivent avoir pour finalité que d’apprécier les capacités du candidat à occuper l ’ emploi proposé et les aptitudes professionnelles y afférentes.</a:t>
            </a:r>
          </a:p>
          <a:p>
            <a:pPr eaLnBrk="1" hangingPunct="1"/>
            <a:endParaRPr lang="fr-FR" i="1">
              <a:latin typeface="Arial" charset="0"/>
            </a:endParaRPr>
          </a:p>
          <a:p>
            <a:pPr lvl="3" eaLnBrk="1" hangingPunct="1">
              <a:lnSpc>
                <a:spcPct val="160000"/>
              </a:lnSpc>
            </a:pPr>
            <a:r>
              <a:rPr lang="fr-FR" i="1">
                <a:latin typeface="Arial" charset="0"/>
              </a:rPr>
              <a:t>L’employeur ne doit pas ainsi abuser de sa position à l’occasion de l’embauche, pour utiliser son pouvoir d’investigation de façon trop poussée. </a:t>
            </a:r>
            <a:r>
              <a:rPr lang="fr-FR" b="1" i="1">
                <a:latin typeface="Arial" charset="0"/>
              </a:rPr>
              <a:t>Le travailleur a droit au respect de sa vie privée.</a:t>
            </a:r>
            <a:r>
              <a:rPr lang="fr-FR" i="1">
                <a:latin typeface="Arial" charset="0"/>
              </a:rPr>
              <a:t>               </a:t>
            </a: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5973568-7989-48B9-86B6-D84DA73C7D46}" type="datetime1">
              <a:rPr lang="fr-FR"/>
              <a:pPr eaLnBrk="1" hangingPunct="1"/>
              <a:t>17/09/2019</a:t>
            </a:fld>
            <a:endParaRPr lang="fr-FR" sz="1400" b="0" i="0"/>
          </a:p>
        </p:txBody>
      </p:sp>
      <p:sp>
        <p:nvSpPr>
          <p:cNvPr id="5222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222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D3C0CF9-A36F-48CF-AB1E-A61592B0F257}" type="slidenum">
              <a:rPr lang="fr-FR" smtClean="0"/>
              <a:pPr eaLnBrk="1" hangingPunct="1"/>
              <a:t>31</a:t>
            </a:fld>
            <a:endParaRPr lang="fr-FR" smtClean="0"/>
          </a:p>
        </p:txBody>
      </p:sp>
      <p:sp>
        <p:nvSpPr>
          <p:cNvPr id="52229" name="Text Box 2"/>
          <p:cNvSpPr txBox="1">
            <a:spLocks noChangeArrowheads="1"/>
          </p:cNvSpPr>
          <p:nvPr/>
        </p:nvSpPr>
        <p:spPr bwMode="auto">
          <a:xfrm>
            <a:off x="76200" y="247650"/>
            <a:ext cx="90678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eaLnBrk="0" hangingPunct="0">
              <a:defRPr>
                <a:solidFill>
                  <a:schemeClr val="tx1"/>
                </a:solidFill>
                <a:latin typeface="Times New Roman" pitchFamily="18" charset="0"/>
              </a:defRPr>
            </a:lvl5pPr>
            <a:lvl6pPr eaLnBrk="0" fontAlgn="base" hangingPunct="0">
              <a:spcBef>
                <a:spcPct val="0"/>
              </a:spcBef>
              <a:spcAft>
                <a:spcPct val="0"/>
              </a:spcAft>
              <a:defRPr>
                <a:solidFill>
                  <a:schemeClr val="tx1"/>
                </a:solidFill>
                <a:latin typeface="Times New Roman" pitchFamily="18" charset="0"/>
              </a:defRPr>
            </a:lvl6pPr>
            <a:lvl7pPr eaLnBrk="0" fontAlgn="base" hangingPunct="0">
              <a:spcBef>
                <a:spcPct val="0"/>
              </a:spcBef>
              <a:spcAft>
                <a:spcPct val="0"/>
              </a:spcAft>
              <a:defRPr>
                <a:solidFill>
                  <a:schemeClr val="tx1"/>
                </a:solidFill>
                <a:latin typeface="Times New Roman" pitchFamily="18" charset="0"/>
              </a:defRPr>
            </a:lvl7pPr>
            <a:lvl8pPr eaLnBrk="0" fontAlgn="base" hangingPunct="0">
              <a:spcBef>
                <a:spcPct val="0"/>
              </a:spcBef>
              <a:spcAft>
                <a:spcPct val="0"/>
              </a:spcAft>
              <a:defRPr>
                <a:solidFill>
                  <a:schemeClr val="tx1"/>
                </a:solidFill>
                <a:latin typeface="Times New Roman" pitchFamily="18" charset="0"/>
              </a:defRPr>
            </a:lvl8pPr>
            <a:lvl9pPr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400" b="1" i="1"/>
              <a:t>		</a:t>
            </a:r>
            <a:r>
              <a:rPr lang="fr-FR" sz="2800" b="1" i="1" u="sng"/>
              <a:t>8ème étape - L’Entretien</a:t>
            </a:r>
            <a:endParaRPr lang="fr-FR" sz="2400" b="1" i="1" u="sng"/>
          </a:p>
          <a:p>
            <a:pPr eaLnBrk="1" hangingPunct="1"/>
            <a:endParaRPr lang="fr-FR" i="1">
              <a:latin typeface="Arial" charset="0"/>
            </a:endParaRPr>
          </a:p>
          <a:p>
            <a:pPr lvl="3" eaLnBrk="1" hangingPunct="1">
              <a:lnSpc>
                <a:spcPct val="160000"/>
              </a:lnSpc>
            </a:pPr>
            <a:r>
              <a:rPr lang="fr-FR" i="1">
                <a:latin typeface="Arial" charset="0"/>
              </a:rPr>
              <a:t>Moyen </a:t>
            </a:r>
            <a:r>
              <a:rPr lang="fr-FR" b="1" i="1">
                <a:latin typeface="Arial" charset="0"/>
              </a:rPr>
              <a:t>d'évaluation</a:t>
            </a:r>
            <a:r>
              <a:rPr lang="fr-FR" i="1">
                <a:latin typeface="Arial" charset="0"/>
              </a:rPr>
              <a:t> le plus universellement répandu, l ’entretien est la clef de voûte de tout recrutement sérieux, il dure en général 1 à 2 heures.</a:t>
            </a:r>
          </a:p>
          <a:p>
            <a:pPr lvl="3" eaLnBrk="1" hangingPunct="1">
              <a:lnSpc>
                <a:spcPct val="70000"/>
              </a:lnSpc>
            </a:pPr>
            <a:endParaRPr lang="fr-FR" i="1">
              <a:latin typeface="Arial" charset="0"/>
            </a:endParaRPr>
          </a:p>
          <a:p>
            <a:pPr lvl="3" eaLnBrk="1" hangingPunct="1">
              <a:lnSpc>
                <a:spcPct val="130000"/>
              </a:lnSpc>
            </a:pPr>
            <a:r>
              <a:rPr lang="fr-FR" i="1">
                <a:latin typeface="Arial" charset="0"/>
              </a:rPr>
              <a:t>L ’entretien est conduit conjointement  par le </a:t>
            </a:r>
            <a:r>
              <a:rPr lang="fr-FR" b="1" i="1">
                <a:latin typeface="Arial" charset="0"/>
              </a:rPr>
              <a:t>DRH </a:t>
            </a:r>
            <a:r>
              <a:rPr lang="fr-FR" i="1">
                <a:latin typeface="Arial" charset="0"/>
              </a:rPr>
              <a:t> qui  s’intéressera        à </a:t>
            </a:r>
            <a:r>
              <a:rPr lang="fr-FR" b="1" i="1">
                <a:latin typeface="Arial" charset="0"/>
              </a:rPr>
              <a:t>la personnalité</a:t>
            </a:r>
            <a:r>
              <a:rPr lang="fr-FR" i="1">
                <a:latin typeface="Arial" charset="0"/>
              </a:rPr>
              <a:t> du candidat et  par un </a:t>
            </a:r>
            <a:r>
              <a:rPr lang="fr-FR" b="1" i="1">
                <a:latin typeface="Arial" charset="0"/>
              </a:rPr>
              <a:t>responsable</a:t>
            </a:r>
            <a:r>
              <a:rPr lang="fr-FR" i="1">
                <a:latin typeface="Arial" charset="0"/>
              </a:rPr>
              <a:t>  qui se focalisera      sur les </a:t>
            </a:r>
            <a:r>
              <a:rPr lang="fr-FR" b="1" i="1">
                <a:latin typeface="Arial" charset="0"/>
              </a:rPr>
              <a:t>compétences techniques</a:t>
            </a:r>
            <a:r>
              <a:rPr lang="fr-FR" i="1">
                <a:latin typeface="Arial" charset="0"/>
              </a:rPr>
              <a:t>.</a:t>
            </a:r>
            <a:r>
              <a:rPr lang="fr-FR" sz="2400">
                <a:latin typeface="Arial" charset="0"/>
              </a:rPr>
              <a:t> </a:t>
            </a:r>
            <a:r>
              <a:rPr lang="fr-FR" i="1">
                <a:latin typeface="Arial" charset="0"/>
              </a:rPr>
              <a:t> Il présente ainsi un triple objectif :</a:t>
            </a:r>
          </a:p>
          <a:p>
            <a:pPr eaLnBrk="1" hangingPunct="1"/>
            <a:endParaRPr lang="fr-FR" i="1">
              <a:latin typeface="Arial" charset="0"/>
            </a:endParaRPr>
          </a:p>
          <a:p>
            <a:pPr lvl="3" eaLnBrk="1" hangingPunct="1">
              <a:lnSpc>
                <a:spcPct val="160000"/>
              </a:lnSpc>
              <a:buFontTx/>
              <a:buChar char="-"/>
            </a:pPr>
            <a:r>
              <a:rPr lang="fr-FR" i="1">
                <a:latin typeface="Arial" charset="0"/>
              </a:rPr>
              <a:t> </a:t>
            </a:r>
            <a:r>
              <a:rPr lang="fr-FR" b="1" i="1">
                <a:latin typeface="Arial" charset="0"/>
              </a:rPr>
              <a:t>Informer</a:t>
            </a:r>
            <a:r>
              <a:rPr lang="fr-FR" i="1">
                <a:latin typeface="Arial" charset="0"/>
              </a:rPr>
              <a:t> le candidat sur l'entreprise et sur le poste,</a:t>
            </a:r>
          </a:p>
          <a:p>
            <a:pPr lvl="3" eaLnBrk="1" hangingPunct="1">
              <a:lnSpc>
                <a:spcPct val="160000"/>
              </a:lnSpc>
              <a:buFontTx/>
              <a:buChar char="-"/>
            </a:pPr>
            <a:r>
              <a:rPr lang="fr-FR" i="1">
                <a:latin typeface="Arial" charset="0"/>
              </a:rPr>
              <a:t> </a:t>
            </a:r>
            <a:r>
              <a:rPr lang="fr-FR" b="1" i="1">
                <a:latin typeface="Arial" charset="0"/>
              </a:rPr>
              <a:t>Vérifier le</a:t>
            </a:r>
            <a:r>
              <a:rPr lang="fr-FR" i="1">
                <a:latin typeface="Arial" charset="0"/>
              </a:rPr>
              <a:t> </a:t>
            </a:r>
            <a:r>
              <a:rPr lang="fr-FR" b="1" i="1">
                <a:latin typeface="Arial" charset="0"/>
              </a:rPr>
              <a:t>contenu du CV</a:t>
            </a:r>
            <a:r>
              <a:rPr lang="fr-FR" i="1">
                <a:latin typeface="Arial" charset="0"/>
              </a:rPr>
              <a:t> ( formations, expériences, compétences ) </a:t>
            </a:r>
          </a:p>
          <a:p>
            <a:pPr lvl="4" eaLnBrk="1" hangingPunct="1">
              <a:lnSpc>
                <a:spcPct val="0"/>
              </a:lnSpc>
            </a:pPr>
            <a:endParaRPr lang="fr-FR" i="1">
              <a:latin typeface="Arial" charset="0"/>
            </a:endParaRPr>
          </a:p>
          <a:p>
            <a:pPr lvl="3" eaLnBrk="1" hangingPunct="1">
              <a:lnSpc>
                <a:spcPct val="160000"/>
              </a:lnSpc>
              <a:buFontTx/>
              <a:buChar char="-"/>
            </a:pPr>
            <a:r>
              <a:rPr lang="fr-FR" i="1">
                <a:latin typeface="Arial" charset="0"/>
              </a:rPr>
              <a:t> </a:t>
            </a:r>
            <a:r>
              <a:rPr lang="fr-FR" b="1" i="1">
                <a:latin typeface="Arial" charset="0"/>
              </a:rPr>
              <a:t>Évaluer</a:t>
            </a:r>
            <a:r>
              <a:rPr lang="fr-FR" i="1">
                <a:latin typeface="Arial" charset="0"/>
              </a:rPr>
              <a:t> chez le candidat les qualités relationnels, sa motivation pour le  </a:t>
            </a:r>
            <a:br>
              <a:rPr lang="fr-FR" i="1">
                <a:latin typeface="Arial" charset="0"/>
              </a:rPr>
            </a:br>
            <a:r>
              <a:rPr lang="fr-FR" i="1">
                <a:latin typeface="Arial" charset="0"/>
              </a:rPr>
              <a:t>  poste, sa sociabilité, les qualités d'expression et d'argumentation ainsi     </a:t>
            </a:r>
            <a:br>
              <a:rPr lang="fr-FR" i="1">
                <a:latin typeface="Arial" charset="0"/>
              </a:rPr>
            </a:br>
            <a:r>
              <a:rPr lang="fr-FR" i="1">
                <a:latin typeface="Arial" charset="0"/>
              </a:rPr>
              <a:t>  que ses facultés d'écoute et d'ouverture.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DB662C-6793-44A9-A769-82FDC1541EE1}" type="datetime1">
              <a:rPr lang="fr-FR"/>
              <a:pPr eaLnBrk="1" hangingPunct="1"/>
              <a:t>17/09/2019</a:t>
            </a:fld>
            <a:endParaRPr lang="fr-FR" sz="1400" b="0" i="0"/>
          </a:p>
        </p:txBody>
      </p:sp>
      <p:sp>
        <p:nvSpPr>
          <p:cNvPr id="5325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325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E9A03BF-3682-4777-BD92-0143DC76AA35}" type="slidenum">
              <a:rPr lang="fr-FR" smtClean="0"/>
              <a:pPr eaLnBrk="1" hangingPunct="1"/>
              <a:t>32</a:t>
            </a:fld>
            <a:endParaRPr lang="fr-FR" smtClean="0"/>
          </a:p>
        </p:txBody>
      </p:sp>
      <p:sp>
        <p:nvSpPr>
          <p:cNvPr id="53253" name="Text Box 2"/>
          <p:cNvSpPr txBox="1">
            <a:spLocks noChangeArrowheads="1"/>
          </p:cNvSpPr>
          <p:nvPr/>
        </p:nvSpPr>
        <p:spPr bwMode="auto">
          <a:xfrm>
            <a:off x="228600" y="152400"/>
            <a:ext cx="8763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800" b="1" i="1"/>
              <a:t>	</a:t>
            </a:r>
            <a:r>
              <a:rPr lang="fr-FR" sz="2800" b="1" i="1" u="sng"/>
              <a:t>9ème étape - Tests et Décision</a:t>
            </a:r>
          </a:p>
          <a:p>
            <a:pPr lvl="2" eaLnBrk="1" hangingPunct="1">
              <a:lnSpc>
                <a:spcPct val="50000"/>
              </a:lnSpc>
            </a:pPr>
            <a:endParaRPr lang="fr-FR" i="1">
              <a:latin typeface="Arial" charset="0"/>
            </a:endParaRPr>
          </a:p>
          <a:p>
            <a:pPr lvl="2" eaLnBrk="1" hangingPunct="1">
              <a:lnSpc>
                <a:spcPct val="0"/>
              </a:lnSpc>
            </a:pPr>
            <a:endParaRPr lang="fr-FR" i="1">
              <a:latin typeface="Arial" charset="0"/>
            </a:endParaRPr>
          </a:p>
          <a:p>
            <a:pPr eaLnBrk="1" hangingPunct="1">
              <a:lnSpc>
                <a:spcPct val="140000"/>
              </a:lnSpc>
              <a:spcBef>
                <a:spcPct val="50000"/>
              </a:spcBef>
            </a:pPr>
            <a:r>
              <a:rPr lang="fr-FR" i="1">
                <a:latin typeface="Arial" charset="0"/>
              </a:rPr>
              <a:t>       Les tests sont de véritables </a:t>
            </a:r>
            <a:r>
              <a:rPr lang="fr-FR" b="1" i="1">
                <a:latin typeface="Arial" charset="0"/>
              </a:rPr>
              <a:t>outils d’aide à la décision</a:t>
            </a:r>
            <a:r>
              <a:rPr lang="fr-FR" i="1">
                <a:latin typeface="Arial" charset="0"/>
              </a:rPr>
              <a:t>, leur résultat étant un élément de </a:t>
            </a:r>
            <a:r>
              <a:rPr lang="fr-FR" b="1" i="1">
                <a:latin typeface="Arial" charset="0"/>
              </a:rPr>
              <a:t>plus pesant dans la décision finale</a:t>
            </a:r>
            <a:r>
              <a:rPr lang="fr-FR" i="1">
                <a:latin typeface="Arial" charset="0"/>
              </a:rPr>
              <a:t>. En règle générale, ils permettent de mesurer </a:t>
            </a:r>
            <a:r>
              <a:rPr lang="fr-FR" b="1" i="1">
                <a:latin typeface="Arial" charset="0"/>
              </a:rPr>
              <a:t>l’adéquation </a:t>
            </a:r>
            <a:r>
              <a:rPr lang="fr-FR" i="1">
                <a:latin typeface="Arial" charset="0"/>
              </a:rPr>
              <a:t>entre votre </a:t>
            </a:r>
            <a:r>
              <a:rPr lang="fr-FR" b="1" i="1">
                <a:latin typeface="Arial" charset="0"/>
              </a:rPr>
              <a:t>profil et celui défini par le poste</a:t>
            </a:r>
            <a:r>
              <a:rPr lang="fr-FR" i="1">
                <a:latin typeface="Arial" charset="0"/>
              </a:rPr>
              <a:t>.</a:t>
            </a:r>
          </a:p>
          <a:p>
            <a:pPr eaLnBrk="1" hangingPunct="1">
              <a:lnSpc>
                <a:spcPct val="140000"/>
              </a:lnSpc>
              <a:spcBef>
                <a:spcPct val="50000"/>
              </a:spcBef>
            </a:pPr>
            <a:r>
              <a:rPr lang="fr-FR" i="1">
                <a:latin typeface="Arial" charset="0"/>
              </a:rPr>
              <a:t>      Il existe </a:t>
            </a:r>
            <a:r>
              <a:rPr lang="fr-FR" b="1" i="1">
                <a:latin typeface="Arial" charset="0"/>
              </a:rPr>
              <a:t>trois grands types</a:t>
            </a:r>
            <a:r>
              <a:rPr lang="fr-FR" i="1">
                <a:latin typeface="Arial" charset="0"/>
              </a:rPr>
              <a:t> de tests : </a:t>
            </a:r>
          </a:p>
          <a:p>
            <a:pPr eaLnBrk="1" hangingPunct="1">
              <a:lnSpc>
                <a:spcPct val="90000"/>
              </a:lnSpc>
              <a:spcBef>
                <a:spcPct val="50000"/>
              </a:spcBef>
            </a:pPr>
            <a:r>
              <a:rPr lang="fr-FR" i="1">
                <a:latin typeface="Arial" charset="0"/>
              </a:rPr>
              <a:t>	* Les tests de </a:t>
            </a:r>
            <a:r>
              <a:rPr lang="fr-FR" b="1" i="1">
                <a:latin typeface="Arial" charset="0"/>
              </a:rPr>
              <a:t>Personnalité</a:t>
            </a:r>
            <a:r>
              <a:rPr lang="fr-FR" i="1">
                <a:latin typeface="Arial" charset="0"/>
              </a:rPr>
              <a:t>,</a:t>
            </a:r>
          </a:p>
          <a:p>
            <a:pPr eaLnBrk="1" hangingPunct="1">
              <a:lnSpc>
                <a:spcPct val="90000"/>
              </a:lnSpc>
              <a:spcBef>
                <a:spcPct val="50000"/>
              </a:spcBef>
            </a:pPr>
            <a:r>
              <a:rPr lang="fr-FR" i="1">
                <a:latin typeface="Arial" charset="0"/>
              </a:rPr>
              <a:t>	* Les tests </a:t>
            </a:r>
            <a:r>
              <a:rPr lang="fr-FR" b="1" i="1">
                <a:latin typeface="Arial" charset="0"/>
              </a:rPr>
              <a:t>d ’Intelligence,</a:t>
            </a:r>
            <a:r>
              <a:rPr lang="fr-FR" i="1">
                <a:latin typeface="Arial" charset="0"/>
              </a:rPr>
              <a:t>  </a:t>
            </a:r>
          </a:p>
          <a:p>
            <a:pPr eaLnBrk="1" hangingPunct="1">
              <a:lnSpc>
                <a:spcPct val="90000"/>
              </a:lnSpc>
              <a:spcBef>
                <a:spcPct val="50000"/>
              </a:spcBef>
            </a:pPr>
            <a:r>
              <a:rPr lang="fr-FR" i="1">
                <a:latin typeface="Arial" charset="0"/>
              </a:rPr>
              <a:t>	* Les tests de </a:t>
            </a:r>
            <a:r>
              <a:rPr lang="fr-FR" b="1" i="1">
                <a:latin typeface="Arial" charset="0"/>
              </a:rPr>
              <a:t>Compétence,</a:t>
            </a:r>
          </a:p>
          <a:p>
            <a:pPr eaLnBrk="1" hangingPunct="1">
              <a:lnSpc>
                <a:spcPct val="0"/>
              </a:lnSpc>
              <a:spcBef>
                <a:spcPct val="50000"/>
              </a:spcBef>
            </a:pPr>
            <a:endParaRPr lang="fr-FR" i="1">
              <a:latin typeface="Arial" charset="0"/>
            </a:endParaRPr>
          </a:p>
          <a:p>
            <a:pPr eaLnBrk="1" hangingPunct="1">
              <a:lnSpc>
                <a:spcPct val="90000"/>
              </a:lnSpc>
              <a:spcBef>
                <a:spcPct val="50000"/>
              </a:spcBef>
            </a:pPr>
            <a:r>
              <a:rPr lang="fr-FR" i="1">
                <a:latin typeface="Arial" charset="0"/>
              </a:rPr>
              <a:t>	* Les </a:t>
            </a:r>
            <a:r>
              <a:rPr lang="fr-FR" b="1" i="1">
                <a:latin typeface="Arial" charset="0"/>
              </a:rPr>
              <a:t>Mises en Situation Réelles.</a:t>
            </a:r>
            <a:endParaRPr lang="fr-FR" i="1">
              <a:latin typeface="Arial" charset="0"/>
            </a:endParaRPr>
          </a:p>
          <a:p>
            <a:pPr eaLnBrk="1" hangingPunct="1">
              <a:lnSpc>
                <a:spcPct val="140000"/>
              </a:lnSpc>
              <a:spcBef>
                <a:spcPct val="50000"/>
              </a:spcBef>
            </a:pPr>
            <a:r>
              <a:rPr lang="fr-FR" i="1">
                <a:latin typeface="Arial" charset="0"/>
              </a:rPr>
              <a:t>     Si à l ’issue de ces tests les résultats sont concluants, et la décision finale de recruter le candidat est prise, il est convoqué par l ’entreprise  pour négocier ses éléments de rémunération et autres avantages. En cas d ’accord  définitif                   l ’ensemble des clauses du contrat une lettre d ’engagement lui est soumise pour signature.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92012A5-AFC6-460B-A181-B3BAB805195F}" type="datetime1">
              <a:rPr lang="fr-FR"/>
              <a:pPr eaLnBrk="1" hangingPunct="1"/>
              <a:t>17/09/2019</a:t>
            </a:fld>
            <a:endParaRPr lang="fr-FR" sz="1400" b="0" i="0"/>
          </a:p>
        </p:txBody>
      </p:sp>
      <p:sp>
        <p:nvSpPr>
          <p:cNvPr id="5427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427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21D8908-1280-401A-B847-9161A4FBE174}" type="slidenum">
              <a:rPr lang="fr-FR" smtClean="0"/>
              <a:pPr eaLnBrk="1" hangingPunct="1"/>
              <a:t>33</a:t>
            </a:fld>
            <a:endParaRPr lang="fr-FR" smtClean="0"/>
          </a:p>
        </p:txBody>
      </p:sp>
      <p:sp>
        <p:nvSpPr>
          <p:cNvPr id="54277" name="Text Box 2"/>
          <p:cNvSpPr txBox="1">
            <a:spLocks noChangeArrowheads="1"/>
          </p:cNvSpPr>
          <p:nvPr/>
        </p:nvSpPr>
        <p:spPr bwMode="auto">
          <a:xfrm>
            <a:off x="76200" y="333375"/>
            <a:ext cx="89154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400" b="1" i="1"/>
              <a:t>	</a:t>
            </a:r>
            <a:r>
              <a:rPr lang="fr-FR" sz="2800" b="1" i="1" u="sng"/>
              <a:t>10ème étape - L’Accueil et l ’Intégration</a:t>
            </a:r>
            <a:r>
              <a:rPr lang="fr-FR" sz="2400" b="1" i="1" u="sng"/>
              <a:t>  </a:t>
            </a:r>
          </a:p>
          <a:p>
            <a:pPr eaLnBrk="1" hangingPunct="1"/>
            <a:endParaRPr lang="fr-FR" i="1">
              <a:latin typeface="Arial" charset="0"/>
            </a:endParaRPr>
          </a:p>
          <a:p>
            <a:pPr lvl="3" eaLnBrk="1" hangingPunct="1">
              <a:lnSpc>
                <a:spcPct val="160000"/>
              </a:lnSpc>
            </a:pPr>
            <a:r>
              <a:rPr lang="fr-FR" i="1">
                <a:latin typeface="Arial" charset="0"/>
              </a:rPr>
              <a:t>Une fois la lettre d ’engagement signée conjointement par  le DG et le candidat, il faut assurer dans </a:t>
            </a:r>
            <a:r>
              <a:rPr lang="fr-FR" b="1" i="1">
                <a:latin typeface="Arial" charset="0"/>
              </a:rPr>
              <a:t>les meilleurs conditions</a:t>
            </a:r>
            <a:r>
              <a:rPr lang="fr-FR" i="1">
                <a:latin typeface="Arial" charset="0"/>
              </a:rPr>
              <a:t> son </a:t>
            </a:r>
            <a:r>
              <a:rPr lang="fr-FR" b="1" i="1">
                <a:latin typeface="Arial" charset="0"/>
              </a:rPr>
              <a:t>accueil et son intégration</a:t>
            </a:r>
            <a:r>
              <a:rPr lang="fr-FR" i="1">
                <a:latin typeface="Arial" charset="0"/>
              </a:rPr>
              <a:t>. La réussite de l'intégration repose sur la </a:t>
            </a:r>
            <a:r>
              <a:rPr lang="fr-FR" b="1" i="1">
                <a:latin typeface="Arial" charset="0"/>
              </a:rPr>
              <a:t>qualité des procédures d'accueil et de suivi de la nouvelle recrue</a:t>
            </a:r>
            <a:r>
              <a:rPr lang="fr-FR" i="1">
                <a:latin typeface="Arial" charset="0"/>
              </a:rPr>
              <a:t>.</a:t>
            </a:r>
          </a:p>
          <a:p>
            <a:pPr lvl="3" eaLnBrk="1" hangingPunct="1">
              <a:lnSpc>
                <a:spcPct val="20000"/>
              </a:lnSpc>
            </a:pPr>
            <a:endParaRPr lang="fr-FR" i="1">
              <a:latin typeface="Arial" charset="0"/>
            </a:endParaRPr>
          </a:p>
          <a:p>
            <a:pPr lvl="3" eaLnBrk="1" hangingPunct="1">
              <a:lnSpc>
                <a:spcPct val="160000"/>
              </a:lnSpc>
            </a:pPr>
            <a:r>
              <a:rPr lang="fr-FR" i="1">
                <a:latin typeface="Arial" charset="0"/>
              </a:rPr>
              <a:t>Cette phase à pour but de </a:t>
            </a:r>
            <a:r>
              <a:rPr lang="fr-FR" b="1" i="1">
                <a:latin typeface="Arial" charset="0"/>
              </a:rPr>
              <a:t>faciliter les premiers contacts</a:t>
            </a:r>
            <a:r>
              <a:rPr lang="fr-FR" i="1">
                <a:latin typeface="Arial" charset="0"/>
              </a:rPr>
              <a:t> et de permettre l'intégration culturelle dans l'organisation. Elle également permet </a:t>
            </a:r>
            <a:r>
              <a:rPr lang="fr-FR" b="1" i="1">
                <a:latin typeface="Arial" charset="0"/>
              </a:rPr>
              <a:t>d ’informer</a:t>
            </a:r>
            <a:r>
              <a:rPr lang="fr-FR" i="1">
                <a:latin typeface="Arial" charset="0"/>
              </a:rPr>
              <a:t> la nouvelle recrue sur les </a:t>
            </a:r>
            <a:r>
              <a:rPr lang="fr-FR" b="1" i="1">
                <a:latin typeface="Arial" charset="0"/>
              </a:rPr>
              <a:t>règles et procédures</a:t>
            </a:r>
            <a:r>
              <a:rPr lang="fr-FR" i="1">
                <a:latin typeface="Arial" charset="0"/>
              </a:rPr>
              <a:t> de fonctionnement (restauration, transport du personnel, avantages…etc)</a:t>
            </a:r>
          </a:p>
          <a:p>
            <a:pPr lvl="3" eaLnBrk="1" hangingPunct="1">
              <a:lnSpc>
                <a:spcPct val="160000"/>
              </a:lnSpc>
            </a:pPr>
            <a:r>
              <a:rPr lang="fr-FR" i="1">
                <a:latin typeface="Arial" charset="0"/>
              </a:rPr>
              <a:t>Pour ce faire, les moyens sont nombreux :</a:t>
            </a:r>
          </a:p>
          <a:p>
            <a:pPr lvl="3" eaLnBrk="1" hangingPunct="1">
              <a:lnSpc>
                <a:spcPct val="160000"/>
              </a:lnSpc>
            </a:pPr>
            <a:r>
              <a:rPr lang="fr-FR" i="1">
                <a:latin typeface="Arial" charset="0"/>
              </a:rPr>
              <a:t>Accueil et présentations, programme d'intégration, visite guidée, remise d'un livret d'accueil, parrainage et suivi par le responsable recrutement.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7904FAA-E4F0-45E8-8E58-163EC5419942}" type="datetime1">
              <a:rPr lang="fr-FR"/>
              <a:pPr eaLnBrk="1" hangingPunct="1"/>
              <a:t>17/09/2019</a:t>
            </a:fld>
            <a:endParaRPr lang="fr-FR" sz="1400" b="0" i="0"/>
          </a:p>
        </p:txBody>
      </p:sp>
      <p:sp>
        <p:nvSpPr>
          <p:cNvPr id="5529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530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7B9A211-4B5B-4475-87E2-66F87B5C47FF}" type="slidenum">
              <a:rPr lang="fr-FR" smtClean="0"/>
              <a:pPr eaLnBrk="1" hangingPunct="1"/>
              <a:t>34</a:t>
            </a:fld>
            <a:endParaRPr lang="fr-FR" smtClean="0"/>
          </a:p>
        </p:txBody>
      </p:sp>
      <p:sp>
        <p:nvSpPr>
          <p:cNvPr id="55301" name="Text Box 2"/>
          <p:cNvSpPr txBox="1">
            <a:spLocks noChangeArrowheads="1"/>
          </p:cNvSpPr>
          <p:nvPr/>
        </p:nvSpPr>
        <p:spPr bwMode="auto">
          <a:xfrm>
            <a:off x="152400" y="654050"/>
            <a:ext cx="88392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60000"/>
              </a:lnSpc>
              <a:spcBef>
                <a:spcPct val="50000"/>
              </a:spcBef>
            </a:pPr>
            <a:r>
              <a:rPr lang="fr-FR" i="1">
                <a:latin typeface="Arial" charset="0"/>
              </a:rPr>
              <a:t>	Cette dernière étape est suivie de la </a:t>
            </a:r>
            <a:r>
              <a:rPr lang="fr-FR" b="1" i="1">
                <a:latin typeface="Arial" charset="0"/>
              </a:rPr>
              <a:t>période d’essai</a:t>
            </a:r>
            <a:r>
              <a:rPr lang="fr-FR" i="1">
                <a:latin typeface="Arial" charset="0"/>
              </a:rPr>
              <a:t> au terme de laquelle   </a:t>
            </a:r>
            <a:br>
              <a:rPr lang="fr-FR" i="1">
                <a:latin typeface="Arial" charset="0"/>
              </a:rPr>
            </a:br>
            <a:r>
              <a:rPr lang="fr-FR" i="1">
                <a:latin typeface="Arial" charset="0"/>
              </a:rPr>
              <a:t>         la nouvelle recrue est soit :</a:t>
            </a:r>
          </a:p>
          <a:p>
            <a:pPr eaLnBrk="1" hangingPunct="1">
              <a:spcBef>
                <a:spcPct val="50000"/>
              </a:spcBef>
            </a:pPr>
            <a:endParaRPr lang="fr-FR" i="1">
              <a:latin typeface="Arial" charset="0"/>
            </a:endParaRPr>
          </a:p>
          <a:p>
            <a:pPr eaLnBrk="1" hangingPunct="1">
              <a:lnSpc>
                <a:spcPct val="40000"/>
              </a:lnSpc>
              <a:spcBef>
                <a:spcPct val="50000"/>
              </a:spcBef>
            </a:pPr>
            <a:r>
              <a:rPr lang="fr-FR" i="1">
                <a:latin typeface="Arial" charset="0"/>
              </a:rPr>
              <a:t>	* </a:t>
            </a:r>
            <a:r>
              <a:rPr lang="fr-FR" b="1" i="1">
                <a:latin typeface="Arial" charset="0"/>
              </a:rPr>
              <a:t>remerciée</a:t>
            </a:r>
            <a:r>
              <a:rPr lang="fr-FR" i="1">
                <a:latin typeface="Arial" charset="0"/>
              </a:rPr>
              <a:t> pour raison </a:t>
            </a:r>
            <a:r>
              <a:rPr lang="fr-FR" b="1" i="1">
                <a:latin typeface="Arial" charset="0"/>
              </a:rPr>
              <a:t>d’essai non concluant</a:t>
            </a:r>
            <a:r>
              <a:rPr lang="fr-FR" i="1">
                <a:latin typeface="Arial" charset="0"/>
              </a:rPr>
              <a:t>,</a:t>
            </a:r>
          </a:p>
          <a:p>
            <a:pPr eaLnBrk="1" hangingPunct="1">
              <a:lnSpc>
                <a:spcPct val="40000"/>
              </a:lnSpc>
              <a:spcBef>
                <a:spcPct val="50000"/>
              </a:spcBef>
            </a:pPr>
            <a:endParaRPr lang="fr-FR" i="1">
              <a:latin typeface="Arial" charset="0"/>
            </a:endParaRPr>
          </a:p>
          <a:p>
            <a:pPr eaLnBrk="1" hangingPunct="1">
              <a:lnSpc>
                <a:spcPct val="40000"/>
              </a:lnSpc>
              <a:spcBef>
                <a:spcPct val="50000"/>
              </a:spcBef>
            </a:pPr>
            <a:r>
              <a:rPr lang="fr-FR" i="1">
                <a:latin typeface="Arial" charset="0"/>
              </a:rPr>
              <a:t>	* </a:t>
            </a:r>
            <a:r>
              <a:rPr lang="fr-FR" b="1" i="1">
                <a:latin typeface="Arial" charset="0"/>
              </a:rPr>
              <a:t>prorogée</a:t>
            </a:r>
            <a:r>
              <a:rPr lang="fr-FR" i="1">
                <a:latin typeface="Arial" charset="0"/>
              </a:rPr>
              <a:t> d’une autre période d’essai (renouvelable une seule fois ),</a:t>
            </a:r>
          </a:p>
          <a:p>
            <a:pPr eaLnBrk="1" hangingPunct="1">
              <a:lnSpc>
                <a:spcPct val="40000"/>
              </a:lnSpc>
              <a:spcBef>
                <a:spcPct val="50000"/>
              </a:spcBef>
            </a:pPr>
            <a:endParaRPr lang="fr-FR" i="1">
              <a:latin typeface="Arial" charset="0"/>
            </a:endParaRPr>
          </a:p>
          <a:p>
            <a:pPr eaLnBrk="1" hangingPunct="1">
              <a:lnSpc>
                <a:spcPct val="40000"/>
              </a:lnSpc>
              <a:spcBef>
                <a:spcPct val="50000"/>
              </a:spcBef>
            </a:pPr>
            <a:r>
              <a:rPr lang="fr-FR" i="1">
                <a:latin typeface="Arial" charset="0"/>
              </a:rPr>
              <a:t>	* </a:t>
            </a:r>
            <a:r>
              <a:rPr lang="fr-FR" b="1" i="1">
                <a:latin typeface="Arial" charset="0"/>
              </a:rPr>
              <a:t>confirmée</a:t>
            </a:r>
            <a:r>
              <a:rPr lang="fr-FR" i="1">
                <a:latin typeface="Arial" charset="0"/>
              </a:rPr>
              <a:t> dans son poste.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BB6290C-8A40-4BF3-850B-2D71AFD31318}" type="datetime1">
              <a:rPr lang="fr-FR"/>
              <a:pPr eaLnBrk="1" hangingPunct="1"/>
              <a:t>17/09/2019</a:t>
            </a:fld>
            <a:endParaRPr lang="fr-FR" sz="1400" b="0" i="0"/>
          </a:p>
        </p:txBody>
      </p:sp>
      <p:sp>
        <p:nvSpPr>
          <p:cNvPr id="5632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632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CF6E566-8523-49C9-9515-A9B487A2CC9E}" type="slidenum">
              <a:rPr lang="fr-FR" smtClean="0"/>
              <a:pPr eaLnBrk="1" hangingPunct="1"/>
              <a:t>35</a:t>
            </a:fld>
            <a:endParaRPr lang="fr-FR" smtClean="0"/>
          </a:p>
        </p:txBody>
      </p:sp>
      <p:sp>
        <p:nvSpPr>
          <p:cNvPr id="56325" name="Rectangle 2"/>
          <p:cNvSpPr>
            <a:spLocks noGrp="1" noChangeArrowheads="1"/>
          </p:cNvSpPr>
          <p:nvPr>
            <p:ph type="title"/>
          </p:nvPr>
        </p:nvSpPr>
        <p:spPr>
          <a:xfrm>
            <a:off x="228600" y="1524000"/>
            <a:ext cx="8534400" cy="3265488"/>
          </a:xfrm>
          <a:solidFill>
            <a:schemeClr val="hlink"/>
          </a:solidFill>
          <a:ln>
            <a:solidFill>
              <a:schemeClr val="tx2"/>
            </a:solidFill>
            <a:miter lim="800000"/>
            <a:headEnd/>
            <a:tailEnd/>
          </a:ln>
        </p:spPr>
        <p:txBody>
          <a:bodyPr/>
          <a:lstStyle/>
          <a:p>
            <a:pPr eaLnBrk="1" hangingPunct="1"/>
            <a:r>
              <a:rPr lang="fr-FR" sz="4800" b="1" i="1" u="sng" smtClean="0">
                <a:solidFill>
                  <a:schemeClr val="tx1"/>
                </a:solidFill>
              </a:rPr>
              <a:t>B- Les techniques d’évaluation</a:t>
            </a:r>
            <a:r>
              <a:rPr lang="fr-FR" sz="4000" b="1" i="1" u="sng" smtClean="0">
                <a:solidFill>
                  <a:schemeClr val="tx1"/>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4F1EB01-D4AF-4C9A-8C19-3C0275611496}" type="datetime1">
              <a:rPr lang="fr-FR"/>
              <a:pPr eaLnBrk="1" hangingPunct="1"/>
              <a:t>17/09/2019</a:t>
            </a:fld>
            <a:endParaRPr lang="fr-FR" sz="1400" b="0" i="0"/>
          </a:p>
        </p:txBody>
      </p:sp>
      <p:sp>
        <p:nvSpPr>
          <p:cNvPr id="5734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73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E8EB76F-0E94-44B7-B5D4-EF7532642B42}" type="slidenum">
              <a:rPr lang="fr-FR" smtClean="0"/>
              <a:pPr eaLnBrk="1" hangingPunct="1"/>
              <a:t>36</a:t>
            </a:fld>
            <a:endParaRPr lang="fr-FR" smtClean="0"/>
          </a:p>
        </p:txBody>
      </p:sp>
      <p:sp>
        <p:nvSpPr>
          <p:cNvPr id="57349" name="Text Box 2"/>
          <p:cNvSpPr txBox="1">
            <a:spLocks noChangeArrowheads="1"/>
          </p:cNvSpPr>
          <p:nvPr/>
        </p:nvSpPr>
        <p:spPr bwMode="auto">
          <a:xfrm>
            <a:off x="76200" y="247650"/>
            <a:ext cx="90678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eaLnBrk="0" hangingPunct="0">
              <a:defRPr>
                <a:solidFill>
                  <a:schemeClr val="tx1"/>
                </a:solidFill>
                <a:latin typeface="Times New Roman" pitchFamily="18" charset="0"/>
              </a:defRPr>
            </a:lvl5pPr>
            <a:lvl6pPr eaLnBrk="0" fontAlgn="base" hangingPunct="0">
              <a:spcBef>
                <a:spcPct val="0"/>
              </a:spcBef>
              <a:spcAft>
                <a:spcPct val="0"/>
              </a:spcAft>
              <a:defRPr>
                <a:solidFill>
                  <a:schemeClr val="tx1"/>
                </a:solidFill>
                <a:latin typeface="Times New Roman" pitchFamily="18" charset="0"/>
              </a:defRPr>
            </a:lvl6pPr>
            <a:lvl7pPr eaLnBrk="0" fontAlgn="base" hangingPunct="0">
              <a:spcBef>
                <a:spcPct val="0"/>
              </a:spcBef>
              <a:spcAft>
                <a:spcPct val="0"/>
              </a:spcAft>
              <a:defRPr>
                <a:solidFill>
                  <a:schemeClr val="tx1"/>
                </a:solidFill>
                <a:latin typeface="Times New Roman" pitchFamily="18" charset="0"/>
              </a:defRPr>
            </a:lvl7pPr>
            <a:lvl8pPr eaLnBrk="0" fontAlgn="base" hangingPunct="0">
              <a:spcBef>
                <a:spcPct val="0"/>
              </a:spcBef>
              <a:spcAft>
                <a:spcPct val="0"/>
              </a:spcAft>
              <a:defRPr>
                <a:solidFill>
                  <a:schemeClr val="tx1"/>
                </a:solidFill>
                <a:latin typeface="Times New Roman" pitchFamily="18" charset="0"/>
              </a:defRPr>
            </a:lvl8pPr>
            <a:lvl9pPr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800" b="1" i="1"/>
              <a:t>   </a:t>
            </a:r>
            <a:r>
              <a:rPr lang="fr-FR" sz="2800" b="1" i="1" u="sng"/>
              <a:t>1</a:t>
            </a:r>
            <a:r>
              <a:rPr lang="fr-FR" sz="2800" b="1" i="1" u="sng" baseline="30000"/>
              <a:t>er</a:t>
            </a:r>
            <a:r>
              <a:rPr lang="fr-FR" sz="2800" b="1" i="1" u="sng"/>
              <a:t> OUTIL D’EVALUATION : L’ENTRETIEN</a:t>
            </a:r>
            <a:endParaRPr lang="fr-FR" sz="2400" b="1" i="1" u="sng"/>
          </a:p>
          <a:p>
            <a:pPr eaLnBrk="1" hangingPunct="1"/>
            <a:endParaRPr lang="fr-FR" i="1" u="sng">
              <a:latin typeface="Arial" charset="0"/>
            </a:endParaRPr>
          </a:p>
          <a:p>
            <a:pPr lvl="3" eaLnBrk="1" hangingPunct="1">
              <a:lnSpc>
                <a:spcPct val="160000"/>
              </a:lnSpc>
            </a:pPr>
            <a:r>
              <a:rPr lang="fr-FR" i="1">
                <a:latin typeface="Arial" charset="0"/>
              </a:rPr>
              <a:t>Moyen </a:t>
            </a:r>
            <a:r>
              <a:rPr lang="fr-FR" b="1" i="1">
                <a:latin typeface="Arial" charset="0"/>
              </a:rPr>
              <a:t>d'évaluation</a:t>
            </a:r>
            <a:r>
              <a:rPr lang="fr-FR" i="1">
                <a:latin typeface="Arial" charset="0"/>
              </a:rPr>
              <a:t> le plus universellement répandu, l ’entretien est la clef de voûte de tout recrutement sérieux, il dure en général 1 à 2 heures.</a:t>
            </a:r>
          </a:p>
          <a:p>
            <a:pPr lvl="3" eaLnBrk="1" hangingPunct="1">
              <a:lnSpc>
                <a:spcPct val="70000"/>
              </a:lnSpc>
            </a:pPr>
            <a:endParaRPr lang="fr-FR" i="1">
              <a:latin typeface="Arial" charset="0"/>
            </a:endParaRPr>
          </a:p>
          <a:p>
            <a:pPr lvl="3" eaLnBrk="1" hangingPunct="1">
              <a:lnSpc>
                <a:spcPct val="130000"/>
              </a:lnSpc>
            </a:pPr>
            <a:r>
              <a:rPr lang="fr-FR" i="1">
                <a:latin typeface="Arial" charset="0"/>
              </a:rPr>
              <a:t>L ’entretien est conduit conjointement  par le </a:t>
            </a:r>
            <a:r>
              <a:rPr lang="fr-FR" b="1" i="1">
                <a:latin typeface="Arial" charset="0"/>
              </a:rPr>
              <a:t>DRH </a:t>
            </a:r>
            <a:r>
              <a:rPr lang="fr-FR" i="1">
                <a:latin typeface="Arial" charset="0"/>
              </a:rPr>
              <a:t> qui  s’intéressera        à </a:t>
            </a:r>
            <a:r>
              <a:rPr lang="fr-FR" b="1" i="1">
                <a:latin typeface="Arial" charset="0"/>
              </a:rPr>
              <a:t>la personnalité</a:t>
            </a:r>
            <a:r>
              <a:rPr lang="fr-FR" i="1">
                <a:latin typeface="Arial" charset="0"/>
              </a:rPr>
              <a:t> du candidat et  par un </a:t>
            </a:r>
            <a:r>
              <a:rPr lang="fr-FR" b="1" i="1">
                <a:latin typeface="Arial" charset="0"/>
              </a:rPr>
              <a:t>responsable</a:t>
            </a:r>
            <a:r>
              <a:rPr lang="fr-FR" i="1">
                <a:latin typeface="Arial" charset="0"/>
              </a:rPr>
              <a:t>  qui se focalisera      sur les </a:t>
            </a:r>
            <a:r>
              <a:rPr lang="fr-FR" b="1" i="1">
                <a:latin typeface="Arial" charset="0"/>
              </a:rPr>
              <a:t>compétences techniques</a:t>
            </a:r>
            <a:r>
              <a:rPr lang="fr-FR" i="1">
                <a:latin typeface="Arial" charset="0"/>
              </a:rPr>
              <a:t>.</a:t>
            </a:r>
            <a:r>
              <a:rPr lang="fr-FR" sz="2400">
                <a:latin typeface="Arial" charset="0"/>
              </a:rPr>
              <a:t> </a:t>
            </a:r>
            <a:r>
              <a:rPr lang="fr-FR" i="1">
                <a:latin typeface="Arial" charset="0"/>
              </a:rPr>
              <a:t> Il présente ainsi un triple objectif :</a:t>
            </a:r>
          </a:p>
          <a:p>
            <a:pPr eaLnBrk="1" hangingPunct="1"/>
            <a:endParaRPr lang="fr-FR" i="1">
              <a:latin typeface="Arial" charset="0"/>
            </a:endParaRPr>
          </a:p>
          <a:p>
            <a:pPr lvl="3" eaLnBrk="1" hangingPunct="1">
              <a:lnSpc>
                <a:spcPct val="160000"/>
              </a:lnSpc>
              <a:buFontTx/>
              <a:buChar char="-"/>
            </a:pPr>
            <a:r>
              <a:rPr lang="fr-FR" i="1">
                <a:latin typeface="Arial" charset="0"/>
              </a:rPr>
              <a:t> </a:t>
            </a:r>
            <a:r>
              <a:rPr lang="fr-FR" b="1" i="1">
                <a:latin typeface="Arial" charset="0"/>
              </a:rPr>
              <a:t>Informer</a:t>
            </a:r>
            <a:r>
              <a:rPr lang="fr-FR" i="1">
                <a:latin typeface="Arial" charset="0"/>
              </a:rPr>
              <a:t> le candidat sur l'entreprise et sur le poste,</a:t>
            </a:r>
          </a:p>
          <a:p>
            <a:pPr lvl="3" eaLnBrk="1" hangingPunct="1">
              <a:lnSpc>
                <a:spcPct val="160000"/>
              </a:lnSpc>
              <a:buFontTx/>
              <a:buChar char="-"/>
            </a:pPr>
            <a:r>
              <a:rPr lang="fr-FR" i="1">
                <a:latin typeface="Arial" charset="0"/>
              </a:rPr>
              <a:t> </a:t>
            </a:r>
            <a:r>
              <a:rPr lang="fr-FR" b="1" i="1">
                <a:latin typeface="Arial" charset="0"/>
              </a:rPr>
              <a:t>Vérifier le</a:t>
            </a:r>
            <a:r>
              <a:rPr lang="fr-FR" i="1">
                <a:latin typeface="Arial" charset="0"/>
              </a:rPr>
              <a:t> </a:t>
            </a:r>
            <a:r>
              <a:rPr lang="fr-FR" b="1" i="1">
                <a:latin typeface="Arial" charset="0"/>
              </a:rPr>
              <a:t>contenu du CV</a:t>
            </a:r>
            <a:r>
              <a:rPr lang="fr-FR" i="1">
                <a:latin typeface="Arial" charset="0"/>
              </a:rPr>
              <a:t> ( formations, expériences, compétences ) </a:t>
            </a:r>
          </a:p>
          <a:p>
            <a:pPr lvl="4" eaLnBrk="1" hangingPunct="1">
              <a:lnSpc>
                <a:spcPct val="0"/>
              </a:lnSpc>
            </a:pPr>
            <a:endParaRPr lang="fr-FR" i="1">
              <a:latin typeface="Arial" charset="0"/>
            </a:endParaRPr>
          </a:p>
          <a:p>
            <a:pPr lvl="3" eaLnBrk="1" hangingPunct="1">
              <a:lnSpc>
                <a:spcPct val="160000"/>
              </a:lnSpc>
              <a:buFontTx/>
              <a:buChar char="-"/>
            </a:pPr>
            <a:r>
              <a:rPr lang="fr-FR" i="1">
                <a:latin typeface="Arial" charset="0"/>
              </a:rPr>
              <a:t> </a:t>
            </a:r>
            <a:r>
              <a:rPr lang="fr-FR" b="1" i="1">
                <a:latin typeface="Arial" charset="0"/>
              </a:rPr>
              <a:t>Évaluer</a:t>
            </a:r>
            <a:r>
              <a:rPr lang="fr-FR" i="1">
                <a:latin typeface="Arial" charset="0"/>
              </a:rPr>
              <a:t> chez le candidat les qualités relationnels, sa motivation pour le  </a:t>
            </a:r>
            <a:br>
              <a:rPr lang="fr-FR" i="1">
                <a:latin typeface="Arial" charset="0"/>
              </a:rPr>
            </a:br>
            <a:r>
              <a:rPr lang="fr-FR" i="1">
                <a:latin typeface="Arial" charset="0"/>
              </a:rPr>
              <a:t>  poste, sa sociabilité, les qualités d'expression et d'argumentation ainsi     </a:t>
            </a:r>
            <a:br>
              <a:rPr lang="fr-FR" i="1">
                <a:latin typeface="Arial" charset="0"/>
              </a:rPr>
            </a:br>
            <a:r>
              <a:rPr lang="fr-FR" i="1">
                <a:latin typeface="Arial" charset="0"/>
              </a:rPr>
              <a:t>  que ses facultés d'écoute et d'ouverture.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321BC12-8D8D-4ECD-8E45-64D4AAB7B4AE}" type="datetime1">
              <a:rPr lang="fr-FR"/>
              <a:pPr eaLnBrk="1" hangingPunct="1"/>
              <a:t>17/09/2019</a:t>
            </a:fld>
            <a:endParaRPr lang="fr-FR" sz="1400" b="0" i="0"/>
          </a:p>
        </p:txBody>
      </p:sp>
      <p:sp>
        <p:nvSpPr>
          <p:cNvPr id="5837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837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31DEC2D-A6AE-4FB9-B41A-E96330E4D027}" type="slidenum">
              <a:rPr lang="fr-FR" smtClean="0"/>
              <a:pPr eaLnBrk="1" hangingPunct="1"/>
              <a:t>37</a:t>
            </a:fld>
            <a:endParaRPr lang="fr-FR" smtClean="0"/>
          </a:p>
        </p:txBody>
      </p:sp>
      <p:sp>
        <p:nvSpPr>
          <p:cNvPr id="58373" name="Text Box 2"/>
          <p:cNvSpPr txBox="1">
            <a:spLocks noChangeArrowheads="1"/>
          </p:cNvSpPr>
          <p:nvPr/>
        </p:nvSpPr>
        <p:spPr bwMode="auto">
          <a:xfrm>
            <a:off x="228600" y="152400"/>
            <a:ext cx="8763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eaLnBrk="1" hangingPunct="1"/>
            <a:r>
              <a:rPr lang="fr-FR" sz="2800" b="1" i="1"/>
              <a:t>	</a:t>
            </a:r>
          </a:p>
          <a:p>
            <a:pPr lvl="2" eaLnBrk="1" hangingPunct="1"/>
            <a:r>
              <a:rPr lang="fr-FR" sz="2800" b="1" i="1"/>
              <a:t> </a:t>
            </a:r>
            <a:r>
              <a:rPr lang="fr-FR" sz="2800" b="1" i="1" u="sng"/>
              <a:t>2ème OUTIL D’EVALUATION : LES TESTS </a:t>
            </a:r>
            <a:endParaRPr lang="fr-FR" i="1">
              <a:latin typeface="Arial" charset="0"/>
            </a:endParaRPr>
          </a:p>
          <a:p>
            <a:pPr lvl="2" eaLnBrk="1" hangingPunct="1">
              <a:lnSpc>
                <a:spcPct val="0"/>
              </a:lnSpc>
            </a:pPr>
            <a:endParaRPr lang="fr-FR" i="1" u="sng">
              <a:latin typeface="Arial" charset="0"/>
            </a:endParaRPr>
          </a:p>
          <a:p>
            <a:pPr eaLnBrk="1" hangingPunct="1">
              <a:lnSpc>
                <a:spcPct val="140000"/>
              </a:lnSpc>
              <a:spcBef>
                <a:spcPct val="50000"/>
              </a:spcBef>
            </a:pPr>
            <a:r>
              <a:rPr lang="fr-FR" i="1">
                <a:latin typeface="Arial" charset="0"/>
              </a:rPr>
              <a:t>       Les tests sont des </a:t>
            </a:r>
            <a:r>
              <a:rPr lang="fr-FR" b="1" i="1">
                <a:latin typeface="Arial" charset="0"/>
              </a:rPr>
              <a:t>outils d’aide à la décision</a:t>
            </a:r>
            <a:r>
              <a:rPr lang="fr-FR" i="1">
                <a:latin typeface="Arial" charset="0"/>
              </a:rPr>
              <a:t>, leur résultat étant un élément de </a:t>
            </a:r>
            <a:r>
              <a:rPr lang="fr-FR" b="1" i="1">
                <a:latin typeface="Arial" charset="0"/>
              </a:rPr>
              <a:t>plus pesant dans la décision finale</a:t>
            </a:r>
            <a:r>
              <a:rPr lang="fr-FR" i="1">
                <a:latin typeface="Arial" charset="0"/>
              </a:rPr>
              <a:t>. </a:t>
            </a:r>
          </a:p>
          <a:p>
            <a:pPr eaLnBrk="1" hangingPunct="1">
              <a:lnSpc>
                <a:spcPct val="140000"/>
              </a:lnSpc>
              <a:spcBef>
                <a:spcPct val="50000"/>
              </a:spcBef>
            </a:pPr>
            <a:r>
              <a:rPr lang="fr-FR" i="1">
                <a:latin typeface="Arial" charset="0"/>
              </a:rPr>
              <a:t>      Véritable </a:t>
            </a:r>
            <a:r>
              <a:rPr lang="fr-FR" b="1" i="1">
                <a:latin typeface="Arial" charset="0"/>
              </a:rPr>
              <a:t>moyen d ’évaluation</a:t>
            </a:r>
            <a:r>
              <a:rPr lang="fr-FR" i="1">
                <a:latin typeface="Arial" charset="0"/>
              </a:rPr>
              <a:t>, les tests de recrutement permettent d ’orienter les décideurs ( managers , DRH, DG ) dans le choix des candidats à retenir et surtout de sécuriser la décision finale en vue  d ’obtenir  la meilleure </a:t>
            </a:r>
            <a:r>
              <a:rPr lang="fr-FR" b="1" i="1">
                <a:latin typeface="Arial" charset="0"/>
              </a:rPr>
              <a:t>adéquation possible  entre poste vacant et</a:t>
            </a:r>
            <a:r>
              <a:rPr lang="fr-FR" i="1">
                <a:latin typeface="Arial" charset="0"/>
              </a:rPr>
              <a:t> </a:t>
            </a:r>
            <a:r>
              <a:rPr lang="fr-FR" b="1" i="1">
                <a:latin typeface="Arial" charset="0"/>
              </a:rPr>
              <a:t>profil demandé</a:t>
            </a:r>
            <a:r>
              <a:rPr lang="fr-FR" i="1">
                <a:latin typeface="Arial" charset="0"/>
              </a:rPr>
              <a:t>.</a:t>
            </a:r>
          </a:p>
          <a:p>
            <a:pPr eaLnBrk="1" hangingPunct="1">
              <a:lnSpc>
                <a:spcPct val="140000"/>
              </a:lnSpc>
              <a:spcBef>
                <a:spcPct val="50000"/>
              </a:spcBef>
            </a:pPr>
            <a:r>
              <a:rPr lang="fr-FR" i="1">
                <a:latin typeface="Arial" charset="0"/>
              </a:rPr>
              <a:t>      Il existe </a:t>
            </a:r>
            <a:r>
              <a:rPr lang="fr-FR" b="1" i="1">
                <a:latin typeface="Arial" charset="0"/>
              </a:rPr>
              <a:t>trois grands types</a:t>
            </a:r>
            <a:r>
              <a:rPr lang="fr-FR" i="1">
                <a:latin typeface="Arial" charset="0"/>
              </a:rPr>
              <a:t> de tests : </a:t>
            </a:r>
          </a:p>
          <a:p>
            <a:pPr eaLnBrk="1" hangingPunct="1">
              <a:lnSpc>
                <a:spcPct val="20000"/>
              </a:lnSpc>
              <a:spcBef>
                <a:spcPct val="50000"/>
              </a:spcBef>
            </a:pPr>
            <a:r>
              <a:rPr lang="fr-FR" i="1">
                <a:latin typeface="Arial" charset="0"/>
              </a:rPr>
              <a:t>		</a:t>
            </a:r>
          </a:p>
          <a:p>
            <a:pPr eaLnBrk="1" hangingPunct="1">
              <a:lnSpc>
                <a:spcPct val="90000"/>
              </a:lnSpc>
              <a:spcBef>
                <a:spcPct val="50000"/>
              </a:spcBef>
            </a:pPr>
            <a:r>
              <a:rPr lang="fr-FR" i="1">
                <a:latin typeface="Arial" charset="0"/>
              </a:rPr>
              <a:t>		* Les tests de </a:t>
            </a:r>
            <a:r>
              <a:rPr lang="fr-FR" b="1" i="1">
                <a:latin typeface="Arial" charset="0"/>
              </a:rPr>
              <a:t>Personnalité</a:t>
            </a:r>
            <a:r>
              <a:rPr lang="fr-FR" i="1">
                <a:latin typeface="Arial" charset="0"/>
              </a:rPr>
              <a:t>,</a:t>
            </a:r>
          </a:p>
          <a:p>
            <a:pPr eaLnBrk="1" hangingPunct="1">
              <a:lnSpc>
                <a:spcPct val="90000"/>
              </a:lnSpc>
              <a:spcBef>
                <a:spcPct val="50000"/>
              </a:spcBef>
            </a:pPr>
            <a:r>
              <a:rPr lang="fr-FR" i="1">
                <a:latin typeface="Arial" charset="0"/>
              </a:rPr>
              <a:t>		* Les tests </a:t>
            </a:r>
            <a:r>
              <a:rPr lang="fr-FR" b="1" i="1">
                <a:latin typeface="Arial" charset="0"/>
              </a:rPr>
              <a:t>d ’Intelligence,</a:t>
            </a:r>
            <a:r>
              <a:rPr lang="fr-FR" i="1">
                <a:latin typeface="Arial" charset="0"/>
              </a:rPr>
              <a:t>  </a:t>
            </a:r>
          </a:p>
          <a:p>
            <a:pPr eaLnBrk="1" hangingPunct="1">
              <a:lnSpc>
                <a:spcPct val="90000"/>
              </a:lnSpc>
              <a:spcBef>
                <a:spcPct val="50000"/>
              </a:spcBef>
            </a:pPr>
            <a:r>
              <a:rPr lang="fr-FR" i="1">
                <a:latin typeface="Arial" charset="0"/>
              </a:rPr>
              <a:t>		* Les tests de </a:t>
            </a:r>
            <a:r>
              <a:rPr lang="fr-FR" b="1" i="1">
                <a:latin typeface="Arial" charset="0"/>
              </a:rPr>
              <a:t>Compétence.</a:t>
            </a:r>
            <a:r>
              <a:rPr lang="fr-FR" i="1">
                <a:latin typeface="Arial"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7C790D7-AF6B-4D1E-AF29-6D1062A3363F}" type="datetime1">
              <a:rPr lang="fr-FR"/>
              <a:pPr eaLnBrk="1" hangingPunct="1"/>
              <a:t>17/09/2019</a:t>
            </a:fld>
            <a:endParaRPr lang="fr-FR" sz="1400" b="0" i="0"/>
          </a:p>
        </p:txBody>
      </p:sp>
      <p:sp>
        <p:nvSpPr>
          <p:cNvPr id="5939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5939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35D0C7D-5892-40E8-A391-BBC2D74A4DC4}" type="slidenum">
              <a:rPr lang="fr-FR" smtClean="0"/>
              <a:pPr eaLnBrk="1" hangingPunct="1"/>
              <a:t>38</a:t>
            </a:fld>
            <a:endParaRPr lang="fr-FR" smtClean="0"/>
          </a:p>
        </p:txBody>
      </p:sp>
      <p:sp>
        <p:nvSpPr>
          <p:cNvPr id="59397" name="Text Box 2"/>
          <p:cNvSpPr txBox="1">
            <a:spLocks noChangeArrowheads="1"/>
          </p:cNvSpPr>
          <p:nvPr/>
        </p:nvSpPr>
        <p:spPr bwMode="auto">
          <a:xfrm>
            <a:off x="228600" y="249238"/>
            <a:ext cx="87630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lgn="ctr" eaLnBrk="1" hangingPunct="1">
              <a:lnSpc>
                <a:spcPct val="30000"/>
              </a:lnSpc>
            </a:pPr>
            <a:endParaRPr lang="fr-FR" sz="2800" b="1" i="1" u="sng"/>
          </a:p>
          <a:p>
            <a:pPr lvl="2" eaLnBrk="1" hangingPunct="1"/>
            <a:r>
              <a:rPr lang="fr-FR" sz="2800" b="1" i="1"/>
              <a:t>        </a:t>
            </a:r>
            <a:r>
              <a:rPr lang="fr-FR" sz="2800" b="1" i="1" u="sng"/>
              <a:t>LES TESTS DE RECRUTEMENT</a:t>
            </a:r>
          </a:p>
          <a:p>
            <a:pPr lvl="2" algn="ctr" eaLnBrk="1" hangingPunct="1">
              <a:lnSpc>
                <a:spcPct val="30000"/>
              </a:lnSpc>
            </a:pPr>
            <a:endParaRPr lang="fr-FR" sz="2800" b="1" i="1"/>
          </a:p>
          <a:p>
            <a:pPr lvl="2" eaLnBrk="1" hangingPunct="1">
              <a:lnSpc>
                <a:spcPct val="0"/>
              </a:lnSpc>
            </a:pPr>
            <a:endParaRPr lang="fr-FR" i="1">
              <a:latin typeface="Arial" charset="0"/>
            </a:endParaRPr>
          </a:p>
          <a:p>
            <a:pPr lvl="2" eaLnBrk="1" hangingPunct="1">
              <a:lnSpc>
                <a:spcPct val="0"/>
              </a:lnSpc>
            </a:pPr>
            <a:endParaRPr lang="fr-FR" i="1">
              <a:latin typeface="Arial" charset="0"/>
            </a:endParaRPr>
          </a:p>
          <a:p>
            <a:pPr eaLnBrk="1" hangingPunct="1">
              <a:lnSpc>
                <a:spcPct val="140000"/>
              </a:lnSpc>
              <a:spcBef>
                <a:spcPct val="50000"/>
              </a:spcBef>
            </a:pPr>
            <a:r>
              <a:rPr lang="fr-FR" i="1">
                <a:latin typeface="Arial" charset="0"/>
              </a:rPr>
              <a:t>     Il existe </a:t>
            </a:r>
            <a:r>
              <a:rPr lang="fr-FR" b="1" i="1">
                <a:latin typeface="Arial" charset="0"/>
              </a:rPr>
              <a:t>trois grands types</a:t>
            </a:r>
            <a:r>
              <a:rPr lang="fr-FR" i="1">
                <a:latin typeface="Arial" charset="0"/>
              </a:rPr>
              <a:t> de tests : les tests de </a:t>
            </a:r>
            <a:r>
              <a:rPr lang="fr-FR" b="1" i="1">
                <a:latin typeface="Arial" charset="0"/>
              </a:rPr>
              <a:t>personnalité</a:t>
            </a:r>
            <a:r>
              <a:rPr lang="fr-FR" i="1">
                <a:latin typeface="Arial" charset="0"/>
              </a:rPr>
              <a:t>, les tests </a:t>
            </a:r>
            <a:r>
              <a:rPr lang="fr-FR" b="1" i="1">
                <a:latin typeface="Arial" charset="0"/>
              </a:rPr>
              <a:t>d’intelligence</a:t>
            </a:r>
            <a:r>
              <a:rPr lang="fr-FR" i="1">
                <a:latin typeface="Arial" charset="0"/>
              </a:rPr>
              <a:t>  et les tests de </a:t>
            </a:r>
            <a:r>
              <a:rPr lang="fr-FR" b="1" i="1">
                <a:latin typeface="Arial" charset="0"/>
              </a:rPr>
              <a:t>compétence</a:t>
            </a:r>
            <a:r>
              <a:rPr lang="fr-FR" i="1">
                <a:latin typeface="Arial" charset="0"/>
              </a:rPr>
              <a:t>. </a:t>
            </a:r>
          </a:p>
          <a:p>
            <a:pPr eaLnBrk="1" hangingPunct="1">
              <a:lnSpc>
                <a:spcPct val="140000"/>
              </a:lnSpc>
              <a:spcBef>
                <a:spcPct val="50000"/>
              </a:spcBef>
            </a:pPr>
            <a:r>
              <a:rPr lang="fr-FR" i="1">
                <a:latin typeface="Arial" charset="0"/>
              </a:rPr>
              <a:t>      Chaque type vise un objectif différent :</a:t>
            </a:r>
          </a:p>
          <a:p>
            <a:pPr eaLnBrk="1" hangingPunct="1">
              <a:lnSpc>
                <a:spcPct val="140000"/>
              </a:lnSpc>
              <a:spcBef>
                <a:spcPct val="50000"/>
              </a:spcBef>
            </a:pPr>
            <a:r>
              <a:rPr lang="fr-FR" i="1">
                <a:latin typeface="Arial" charset="0"/>
              </a:rPr>
              <a:t> En général, les tests de </a:t>
            </a:r>
            <a:r>
              <a:rPr lang="fr-FR" b="1" i="1">
                <a:latin typeface="Arial" charset="0"/>
              </a:rPr>
              <a:t>personnalité</a:t>
            </a:r>
            <a:r>
              <a:rPr lang="fr-FR" i="1">
                <a:latin typeface="Arial" charset="0"/>
              </a:rPr>
              <a:t> sont utilisés comme </a:t>
            </a:r>
            <a:r>
              <a:rPr lang="fr-FR" b="1" i="1">
                <a:latin typeface="Arial" charset="0"/>
              </a:rPr>
              <a:t>complément à l ’entretien </a:t>
            </a:r>
            <a:r>
              <a:rPr lang="fr-FR" i="1">
                <a:latin typeface="Arial" charset="0"/>
              </a:rPr>
              <a:t>pour dégager</a:t>
            </a:r>
            <a:r>
              <a:rPr lang="fr-FR" b="1" i="1">
                <a:latin typeface="Arial" charset="0"/>
              </a:rPr>
              <a:t> les traits de caractère du candidat</a:t>
            </a:r>
            <a:r>
              <a:rPr lang="fr-FR" i="1">
                <a:latin typeface="Arial" charset="0"/>
              </a:rPr>
              <a:t>. </a:t>
            </a:r>
          </a:p>
          <a:p>
            <a:pPr eaLnBrk="1" hangingPunct="1">
              <a:lnSpc>
                <a:spcPct val="140000"/>
              </a:lnSpc>
              <a:spcBef>
                <a:spcPct val="50000"/>
              </a:spcBef>
            </a:pPr>
            <a:r>
              <a:rPr lang="fr-FR" i="1">
                <a:latin typeface="Arial" charset="0"/>
              </a:rPr>
              <a:t>Les tests</a:t>
            </a:r>
            <a:r>
              <a:rPr lang="fr-FR" b="1" i="1">
                <a:latin typeface="Arial" charset="0"/>
              </a:rPr>
              <a:t> d ’intelligence </a:t>
            </a:r>
            <a:r>
              <a:rPr lang="fr-FR" i="1">
                <a:latin typeface="Arial" charset="0"/>
              </a:rPr>
              <a:t>ont pour but de</a:t>
            </a:r>
            <a:r>
              <a:rPr lang="fr-FR" b="1" i="1">
                <a:latin typeface="Arial" charset="0"/>
              </a:rPr>
              <a:t> vérifier la logique. </a:t>
            </a:r>
          </a:p>
          <a:p>
            <a:pPr eaLnBrk="1" hangingPunct="1">
              <a:lnSpc>
                <a:spcPct val="140000"/>
              </a:lnSpc>
              <a:spcBef>
                <a:spcPct val="50000"/>
              </a:spcBef>
            </a:pPr>
            <a:r>
              <a:rPr lang="fr-FR" i="1">
                <a:latin typeface="Arial" charset="0"/>
              </a:rPr>
              <a:t>Les tests</a:t>
            </a:r>
            <a:r>
              <a:rPr lang="fr-FR" b="1" i="1">
                <a:latin typeface="Arial" charset="0"/>
              </a:rPr>
              <a:t>  de compétence</a:t>
            </a:r>
            <a:r>
              <a:rPr lang="fr-FR" i="1">
                <a:latin typeface="Arial" charset="0"/>
              </a:rPr>
              <a:t> sont utilisés pour cerner le niveau de connaissances de bases dans l ’emploi demandé .</a:t>
            </a:r>
          </a:p>
          <a:p>
            <a:pPr eaLnBrk="1" hangingPunct="1">
              <a:lnSpc>
                <a:spcPct val="130000"/>
              </a:lnSpc>
              <a:spcBef>
                <a:spcPct val="50000"/>
              </a:spcBef>
            </a:pPr>
            <a:r>
              <a:rPr lang="fr-FR" i="1">
                <a:latin typeface="Arial" charset="0"/>
              </a:rPr>
              <a:t>      Enfin un outil d ’évaluation récent se développe dans les entreprises : il s ’agit des </a:t>
            </a:r>
            <a:r>
              <a:rPr lang="fr-FR" b="1" i="1">
                <a:latin typeface="Arial" charset="0"/>
              </a:rPr>
              <a:t>mises en situation ou « assessment centers ».</a:t>
            </a:r>
            <a:r>
              <a:rPr lang="fr-FR" i="1">
                <a:latin typeface="Arial" charset="0"/>
              </a:rPr>
              <a:t> Cette pratique est plus courante pour les fonctions : commerciale, marketing, RH…etc.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C4BBD73-C897-4201-8B4F-8F9BE298F242}" type="datetime1">
              <a:rPr lang="fr-FR"/>
              <a:pPr eaLnBrk="1" hangingPunct="1"/>
              <a:t>17/09/2019</a:t>
            </a:fld>
            <a:endParaRPr lang="fr-FR" sz="1400" b="0" i="0"/>
          </a:p>
        </p:txBody>
      </p:sp>
      <p:sp>
        <p:nvSpPr>
          <p:cNvPr id="6041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042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D497895-7B05-487A-B56F-82FC23C59BB4}" type="slidenum">
              <a:rPr lang="fr-FR" smtClean="0"/>
              <a:pPr eaLnBrk="1" hangingPunct="1"/>
              <a:t>39</a:t>
            </a:fld>
            <a:endParaRPr lang="fr-FR" smtClean="0"/>
          </a:p>
        </p:txBody>
      </p:sp>
      <p:sp>
        <p:nvSpPr>
          <p:cNvPr id="60421" name="Text Box 2"/>
          <p:cNvSpPr txBox="1">
            <a:spLocks noChangeArrowheads="1"/>
          </p:cNvSpPr>
          <p:nvPr/>
        </p:nvSpPr>
        <p:spPr bwMode="auto">
          <a:xfrm>
            <a:off x="228600" y="0"/>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a:p>
        </p:txBody>
      </p:sp>
      <p:sp>
        <p:nvSpPr>
          <p:cNvPr id="60422" name="Text Box 3"/>
          <p:cNvSpPr txBox="1">
            <a:spLocks noChangeArrowheads="1"/>
          </p:cNvSpPr>
          <p:nvPr/>
        </p:nvSpPr>
        <p:spPr bwMode="auto">
          <a:xfrm>
            <a:off x="457200" y="414338"/>
            <a:ext cx="83058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a:t>	</a:t>
            </a:r>
            <a:r>
              <a:rPr lang="fr-FR" sz="4000" b="1" i="1" u="sng">
                <a:solidFill>
                  <a:srgbClr val="0033CC"/>
                </a:solidFill>
              </a:rPr>
              <a:t>1- Les Tests de Personnalité</a:t>
            </a:r>
            <a:endParaRPr lang="fr-FR" sz="4000" b="1" i="1">
              <a:solidFill>
                <a:srgbClr val="0033CC"/>
              </a:solidFill>
              <a:latin typeface="Arial" charset="0"/>
            </a:endParaRPr>
          </a:p>
          <a:p>
            <a:pPr eaLnBrk="1" hangingPunct="1">
              <a:lnSpc>
                <a:spcPct val="40000"/>
              </a:lnSpc>
              <a:spcBef>
                <a:spcPct val="50000"/>
              </a:spcBef>
            </a:pPr>
            <a:endParaRPr lang="fr-FR" i="1">
              <a:latin typeface="Arial" charset="0"/>
            </a:endParaRPr>
          </a:p>
          <a:p>
            <a:pPr eaLnBrk="1" hangingPunct="1">
              <a:lnSpc>
                <a:spcPct val="180000"/>
              </a:lnSpc>
              <a:spcBef>
                <a:spcPct val="50000"/>
              </a:spcBef>
            </a:pPr>
            <a:r>
              <a:rPr lang="fr-FR" i="1">
                <a:latin typeface="Arial" charset="0"/>
              </a:rPr>
              <a:t>       Ces tests sont élaborés par des </a:t>
            </a:r>
            <a:r>
              <a:rPr lang="fr-FR" b="1" i="1">
                <a:latin typeface="Arial" charset="0"/>
              </a:rPr>
              <a:t>professionnels</a:t>
            </a:r>
            <a:r>
              <a:rPr lang="fr-FR" i="1">
                <a:latin typeface="Arial" charset="0"/>
              </a:rPr>
              <a:t> et font normalement l’objet de nombreuses vérifications avant d ’être utilisés. </a:t>
            </a:r>
            <a:r>
              <a:rPr lang="fr-FR" b="1" i="1">
                <a:latin typeface="Arial" charset="0"/>
              </a:rPr>
              <a:t>Les résultats de ces tests</a:t>
            </a:r>
            <a:r>
              <a:rPr lang="fr-FR" i="1">
                <a:latin typeface="Arial" charset="0"/>
              </a:rPr>
              <a:t> font  l’objet, par la suite,  d ’une </a:t>
            </a:r>
            <a:r>
              <a:rPr lang="fr-FR" b="1" i="1">
                <a:latin typeface="Arial" charset="0"/>
              </a:rPr>
              <a:t>discussion où vous pourrez vous exprimer </a:t>
            </a:r>
            <a:r>
              <a:rPr lang="fr-FR" i="1">
                <a:latin typeface="Arial" charset="0"/>
              </a:rPr>
              <a:t>: Il s ’agit de l ’étape de </a:t>
            </a:r>
            <a:r>
              <a:rPr lang="fr-FR" b="1" i="1">
                <a:latin typeface="Arial" charset="0"/>
              </a:rPr>
              <a:t>la restitution des résultats</a:t>
            </a:r>
            <a:r>
              <a:rPr lang="fr-FR" i="1">
                <a:latin typeface="Arial" charset="0"/>
              </a:rPr>
              <a:t>.</a:t>
            </a:r>
          </a:p>
          <a:p>
            <a:pPr eaLnBrk="1" hangingPunct="1">
              <a:lnSpc>
                <a:spcPct val="180000"/>
              </a:lnSpc>
              <a:spcBef>
                <a:spcPct val="50000"/>
              </a:spcBef>
            </a:pPr>
            <a:r>
              <a:rPr lang="fr-FR" i="1">
                <a:latin typeface="Arial" charset="0"/>
              </a:rPr>
              <a:t>        Il peut vous arriver de </a:t>
            </a:r>
            <a:r>
              <a:rPr lang="fr-FR" b="1" i="1">
                <a:latin typeface="Arial" charset="0"/>
              </a:rPr>
              <a:t>ne pas vous reconnaître</a:t>
            </a:r>
            <a:r>
              <a:rPr lang="fr-FR" i="1">
                <a:latin typeface="Arial" charset="0"/>
              </a:rPr>
              <a:t> dans le profil qui a été établi, et dans ce cas, vous pouvez bien sûr émettre certaines réserves. Mais, veillez à bien argumenter. Si les résultats ne vous ont pas été communiqués, vous avez le droit d’en faire la demande.</a:t>
            </a:r>
          </a:p>
          <a:p>
            <a:pPr eaLnBrk="1" hangingPunct="1">
              <a:lnSpc>
                <a:spcPct val="180000"/>
              </a:lnSpc>
              <a:spcBef>
                <a:spcPct val="50000"/>
              </a:spcBef>
            </a:pPr>
            <a:r>
              <a:rPr lang="fr-FR" b="1" i="1">
                <a:latin typeface="Arial" charset="0"/>
              </a:rPr>
              <a:t>voici les tests de personnalité les plus courants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2C63A13-7662-4EEE-B6A8-A2349A55020A}" type="datetime1">
              <a:rPr lang="fr-FR"/>
              <a:pPr eaLnBrk="1" hangingPunct="1"/>
              <a:t>17/09/2019</a:t>
            </a:fld>
            <a:endParaRPr lang="fr-FR" sz="1400" b="0" i="0"/>
          </a:p>
        </p:txBody>
      </p:sp>
      <p:sp>
        <p:nvSpPr>
          <p:cNvPr id="2457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458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5E32D7C-AEB5-4277-ACD8-FC728A5B867F}" type="slidenum">
              <a:rPr lang="fr-FR" smtClean="0"/>
              <a:pPr eaLnBrk="1" hangingPunct="1"/>
              <a:t>4</a:t>
            </a:fld>
            <a:endParaRPr lang="fr-FR" smtClean="0"/>
          </a:p>
        </p:txBody>
      </p:sp>
      <p:sp>
        <p:nvSpPr>
          <p:cNvPr id="24581" name="Rectangle 2"/>
          <p:cNvSpPr>
            <a:spLocks noGrp="1" noChangeArrowheads="1"/>
          </p:cNvSpPr>
          <p:nvPr>
            <p:ph type="title"/>
          </p:nvPr>
        </p:nvSpPr>
        <p:spPr>
          <a:xfrm>
            <a:off x="685800" y="228600"/>
            <a:ext cx="7772400" cy="1143000"/>
          </a:xfrm>
        </p:spPr>
        <p:txBody>
          <a:bodyPr/>
          <a:lstStyle/>
          <a:p>
            <a:pPr eaLnBrk="1" hangingPunct="1"/>
            <a:r>
              <a:rPr lang="fr-FR" sz="4000" b="1" i="1" u="sng" smtClean="0"/>
              <a:t>OBJECTIFS DU MODULE</a:t>
            </a:r>
            <a:endParaRPr lang="fr-FR" sz="4000" i="1" u="sng" smtClean="0"/>
          </a:p>
        </p:txBody>
      </p:sp>
      <p:sp>
        <p:nvSpPr>
          <p:cNvPr id="24582" name="Text Box 3"/>
          <p:cNvSpPr txBox="1">
            <a:spLocks noChangeArrowheads="1"/>
          </p:cNvSpPr>
          <p:nvPr/>
        </p:nvSpPr>
        <p:spPr bwMode="auto">
          <a:xfrm>
            <a:off x="76200" y="1600200"/>
            <a:ext cx="8915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40000"/>
              </a:lnSpc>
              <a:spcBef>
                <a:spcPct val="50000"/>
              </a:spcBef>
            </a:pPr>
            <a:r>
              <a:rPr lang="fr-FR" sz="2400" b="1" i="1" u="sng"/>
              <a:t>A L ’ISSUE DE CE MODULE LES PARTICIPANTS</a:t>
            </a:r>
            <a:r>
              <a:rPr lang="fr-FR" sz="2400" b="1" i="1"/>
              <a:t> :</a:t>
            </a:r>
          </a:p>
          <a:p>
            <a:pPr eaLnBrk="1" hangingPunct="1">
              <a:lnSpc>
                <a:spcPct val="10000"/>
              </a:lnSpc>
              <a:spcBef>
                <a:spcPct val="50000"/>
              </a:spcBef>
            </a:pPr>
            <a:endParaRPr lang="fr-FR" sz="2400" b="1" i="1"/>
          </a:p>
          <a:p>
            <a:pPr eaLnBrk="1" hangingPunct="1">
              <a:lnSpc>
                <a:spcPct val="110000"/>
              </a:lnSpc>
              <a:spcBef>
                <a:spcPct val="50000"/>
              </a:spcBef>
            </a:pPr>
            <a:r>
              <a:rPr lang="fr-FR" sz="2400"/>
              <a:t> </a:t>
            </a:r>
            <a:r>
              <a:rPr lang="fr-FR" sz="2400" i="1"/>
              <a:t>1/</a:t>
            </a:r>
            <a:r>
              <a:rPr lang="fr-FR" sz="2400"/>
              <a:t> </a:t>
            </a:r>
            <a:r>
              <a:rPr lang="fr-FR" sz="2200" i="1"/>
              <a:t>- </a:t>
            </a:r>
            <a:r>
              <a:rPr lang="fr-FR" sz="2400" i="1"/>
              <a:t>Seront sensibilisés à l’ensemble des volets de la GRH,</a:t>
            </a:r>
          </a:p>
          <a:p>
            <a:pPr eaLnBrk="1" hangingPunct="1">
              <a:lnSpc>
                <a:spcPct val="0"/>
              </a:lnSpc>
              <a:spcBef>
                <a:spcPct val="50000"/>
              </a:spcBef>
            </a:pPr>
            <a:endParaRPr lang="fr-FR" sz="2400" i="1"/>
          </a:p>
          <a:p>
            <a:pPr eaLnBrk="1" hangingPunct="1">
              <a:lnSpc>
                <a:spcPct val="110000"/>
              </a:lnSpc>
              <a:spcBef>
                <a:spcPct val="50000"/>
              </a:spcBef>
            </a:pPr>
            <a:r>
              <a:rPr lang="fr-FR" sz="2400"/>
              <a:t> </a:t>
            </a:r>
            <a:r>
              <a:rPr lang="fr-FR" sz="2400" i="1"/>
              <a:t>2/</a:t>
            </a:r>
            <a:r>
              <a:rPr lang="fr-FR" sz="2400"/>
              <a:t> - </a:t>
            </a:r>
            <a:r>
              <a:rPr lang="fr-FR" sz="2400" i="1"/>
              <a:t>Auront acquis le processus complet du management stratégique   </a:t>
            </a:r>
            <a:br>
              <a:rPr lang="fr-FR" sz="2400" i="1"/>
            </a:br>
            <a:r>
              <a:rPr lang="fr-FR" sz="2400" i="1"/>
              <a:t>        des RH</a:t>
            </a:r>
          </a:p>
          <a:p>
            <a:pPr eaLnBrk="1" hangingPunct="1">
              <a:lnSpc>
                <a:spcPct val="20000"/>
              </a:lnSpc>
              <a:spcBef>
                <a:spcPct val="50000"/>
              </a:spcBef>
            </a:pPr>
            <a:r>
              <a:rPr lang="fr-FR" sz="2200" i="1"/>
              <a:t> </a:t>
            </a:r>
          </a:p>
          <a:p>
            <a:pPr eaLnBrk="1" hangingPunct="1">
              <a:lnSpc>
                <a:spcPct val="110000"/>
              </a:lnSpc>
              <a:spcBef>
                <a:spcPct val="50000"/>
              </a:spcBef>
            </a:pPr>
            <a:r>
              <a:rPr lang="fr-FR" sz="2200" i="1"/>
              <a:t>3/ - </a:t>
            </a:r>
            <a:r>
              <a:rPr lang="fr-FR" sz="2400" i="1"/>
              <a:t>Auront pris connaissance des outils pratiques de la GRH,</a:t>
            </a:r>
          </a:p>
          <a:p>
            <a:pPr eaLnBrk="1" hangingPunct="1">
              <a:lnSpc>
                <a:spcPct val="30000"/>
              </a:lnSpc>
              <a:spcBef>
                <a:spcPct val="50000"/>
              </a:spcBef>
            </a:pPr>
            <a:endParaRPr lang="fr-FR" sz="2400" i="1"/>
          </a:p>
          <a:p>
            <a:pPr eaLnBrk="1" hangingPunct="1">
              <a:spcBef>
                <a:spcPct val="50000"/>
              </a:spcBef>
            </a:pPr>
            <a:r>
              <a:rPr lang="fr-FR" sz="2400" i="1"/>
              <a:t>4/ - Auront réglés des problématiques et cas pratiques posés au niveau </a:t>
            </a:r>
            <a:br>
              <a:rPr lang="fr-FR" sz="2400" i="1"/>
            </a:br>
            <a:r>
              <a:rPr lang="fr-FR" sz="2400" i="1"/>
              <a:t>      de l’entreprise.</a:t>
            </a:r>
            <a:endParaRPr lang="fr-F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C584E3F-F4C0-4DA0-AEFD-E618CCE1E789}" type="datetime1">
              <a:rPr lang="fr-FR"/>
              <a:pPr eaLnBrk="1" hangingPunct="1"/>
              <a:t>17/09/2019</a:t>
            </a:fld>
            <a:endParaRPr lang="fr-FR" sz="1400" b="0" i="0"/>
          </a:p>
        </p:txBody>
      </p:sp>
      <p:sp>
        <p:nvSpPr>
          <p:cNvPr id="6144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144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F0339F7-E1F0-4813-B74E-6AB042456A70}" type="slidenum">
              <a:rPr lang="fr-FR" smtClean="0"/>
              <a:pPr eaLnBrk="1" hangingPunct="1"/>
              <a:t>40</a:t>
            </a:fld>
            <a:endParaRPr lang="fr-FR" smtClean="0"/>
          </a:p>
        </p:txBody>
      </p:sp>
      <p:sp>
        <p:nvSpPr>
          <p:cNvPr id="61445" name="Text Box 2"/>
          <p:cNvSpPr txBox="1">
            <a:spLocks noChangeArrowheads="1"/>
          </p:cNvSpPr>
          <p:nvPr/>
        </p:nvSpPr>
        <p:spPr bwMode="auto">
          <a:xfrm>
            <a:off x="0" y="2286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a:p>
        </p:txBody>
      </p:sp>
      <p:sp>
        <p:nvSpPr>
          <p:cNvPr id="61446" name="Text Box 4"/>
          <p:cNvSpPr txBox="1">
            <a:spLocks noChangeArrowheads="1"/>
          </p:cNvSpPr>
          <p:nvPr/>
        </p:nvSpPr>
        <p:spPr bwMode="auto">
          <a:xfrm>
            <a:off x="152400" y="115888"/>
            <a:ext cx="8915400" cy="61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40000"/>
              </a:lnSpc>
              <a:spcBef>
                <a:spcPct val="50000"/>
              </a:spcBef>
            </a:pPr>
            <a:r>
              <a:rPr lang="fr-FR" sz="2800" b="1" i="1" u="sng"/>
              <a:t>A/ Le GUILFORD &amp; ZIMMERMAN ( G.Z ):</a:t>
            </a:r>
          </a:p>
          <a:p>
            <a:pPr algn="just" eaLnBrk="1" hangingPunct="1">
              <a:lnSpc>
                <a:spcPct val="150000"/>
              </a:lnSpc>
              <a:spcBef>
                <a:spcPct val="50000"/>
              </a:spcBef>
            </a:pPr>
            <a:r>
              <a:rPr lang="fr-FR" i="1">
                <a:latin typeface="Arial" charset="0"/>
              </a:rPr>
              <a:t>          De moins en moins utilisé, ce test vous présente </a:t>
            </a:r>
            <a:r>
              <a:rPr lang="fr-FR" b="1" i="1">
                <a:latin typeface="Arial" charset="0"/>
              </a:rPr>
              <a:t>300 affirmations</a:t>
            </a:r>
            <a:r>
              <a:rPr lang="fr-FR" i="1">
                <a:latin typeface="Arial" charset="0"/>
              </a:rPr>
              <a:t> auxquelles vous devez répondre par </a:t>
            </a:r>
            <a:r>
              <a:rPr lang="fr-FR" b="1" i="1">
                <a:latin typeface="Arial" charset="0"/>
              </a:rPr>
              <a:t>oui ou par non</a:t>
            </a:r>
            <a:r>
              <a:rPr lang="fr-FR" i="1">
                <a:latin typeface="Arial" charset="0"/>
              </a:rPr>
              <a:t>. Les résultats correspondent à </a:t>
            </a:r>
            <a:r>
              <a:rPr lang="fr-FR" i="1" u="sng">
                <a:latin typeface="Arial" charset="0"/>
              </a:rPr>
              <a:t>10 grands traits</a:t>
            </a:r>
            <a:r>
              <a:rPr lang="fr-FR" i="1">
                <a:latin typeface="Arial" charset="0"/>
              </a:rPr>
              <a:t> de personnalité: </a:t>
            </a:r>
            <a:r>
              <a:rPr lang="fr-FR" b="1" i="1">
                <a:latin typeface="Arial" charset="0"/>
              </a:rPr>
              <a:t>le niveau d ’activité général, l ’objectivité, la tolérance, l ’ascendant sur autrui, la stabilité, la réflexion, la coopération, le contrôle de soi, la tolérance et la masculinité / féminité.</a:t>
            </a:r>
          </a:p>
          <a:p>
            <a:pPr eaLnBrk="1" hangingPunct="1">
              <a:lnSpc>
                <a:spcPct val="60000"/>
              </a:lnSpc>
            </a:pPr>
            <a:endParaRPr lang="fr-FR" sz="2800" b="1" i="1" u="sng"/>
          </a:p>
          <a:p>
            <a:pPr eaLnBrk="1" hangingPunct="1"/>
            <a:r>
              <a:rPr lang="fr-FR" sz="2800" b="1" i="1" u="sng"/>
              <a:t>B/ Le PAPI :</a:t>
            </a:r>
          </a:p>
          <a:p>
            <a:pPr eaLnBrk="1" hangingPunct="1">
              <a:lnSpc>
                <a:spcPct val="50000"/>
              </a:lnSpc>
            </a:pPr>
            <a:endParaRPr lang="fr-FR" sz="2800" b="1" i="1" u="sng"/>
          </a:p>
          <a:p>
            <a:pPr eaLnBrk="1" hangingPunct="1">
              <a:lnSpc>
                <a:spcPct val="170000"/>
              </a:lnSpc>
            </a:pPr>
            <a:r>
              <a:rPr lang="fr-FR" i="1"/>
              <a:t>	</a:t>
            </a:r>
            <a:r>
              <a:rPr lang="fr-FR" i="1">
                <a:latin typeface="Arial" charset="0"/>
              </a:rPr>
              <a:t>On vous présente des affirmations 2 par 2 et vous devez choisir celle qui est la plus proche de vous. Les résultats sont présentés sous la forme d ’un graphique qui met en avant 7 grands traits de caractère:  </a:t>
            </a:r>
            <a:r>
              <a:rPr lang="fr-FR" b="1" i="1">
                <a:latin typeface="Arial" charset="0"/>
              </a:rPr>
              <a:t>la nature émotionnelle, le dynamisme, l’ autorité, la gestion du travail, le style de travail, la sociabilité et les relations à la hiérarchie.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A165767-C6BD-435F-B89F-2293D8BA6665}" type="datetime1">
              <a:rPr lang="fr-FR"/>
              <a:pPr eaLnBrk="1" hangingPunct="1"/>
              <a:t>17/09/2019</a:t>
            </a:fld>
            <a:endParaRPr lang="fr-FR" sz="1400" b="0" i="0"/>
          </a:p>
        </p:txBody>
      </p:sp>
      <p:sp>
        <p:nvSpPr>
          <p:cNvPr id="6246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246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44CFA08-303B-42AE-B7EC-7870EEF2EF37}" type="slidenum">
              <a:rPr lang="fr-FR" smtClean="0"/>
              <a:pPr eaLnBrk="1" hangingPunct="1"/>
              <a:t>41</a:t>
            </a:fld>
            <a:endParaRPr lang="fr-FR" smtClean="0"/>
          </a:p>
        </p:txBody>
      </p:sp>
      <p:sp>
        <p:nvSpPr>
          <p:cNvPr id="62469" name="Text Box 2"/>
          <p:cNvSpPr txBox="1">
            <a:spLocks noChangeArrowheads="1"/>
          </p:cNvSpPr>
          <p:nvPr/>
        </p:nvSpPr>
        <p:spPr bwMode="auto">
          <a:xfrm>
            <a:off x="0" y="2286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a:p>
        </p:txBody>
      </p:sp>
      <p:sp>
        <p:nvSpPr>
          <p:cNvPr id="62470" name="Text Box 3"/>
          <p:cNvSpPr txBox="1">
            <a:spLocks noChangeArrowheads="1"/>
          </p:cNvSpPr>
          <p:nvPr/>
        </p:nvSpPr>
        <p:spPr bwMode="auto">
          <a:xfrm>
            <a:off x="152400" y="304800"/>
            <a:ext cx="88392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latin typeface="Arial" charset="0"/>
              </a:rPr>
              <a:t> </a:t>
            </a:r>
            <a:r>
              <a:rPr lang="fr-FR" sz="2800" b="1" i="1" u="sng"/>
              <a:t>C- Le Rorschach ( ou test des tâches d’encre):</a:t>
            </a:r>
            <a:endParaRPr lang="fr-FR" sz="2800" b="1">
              <a:latin typeface="Arial" charset="0"/>
            </a:endParaRPr>
          </a:p>
          <a:p>
            <a:pPr eaLnBrk="1" hangingPunct="1">
              <a:lnSpc>
                <a:spcPct val="200000"/>
              </a:lnSpc>
              <a:spcBef>
                <a:spcPct val="50000"/>
              </a:spcBef>
            </a:pPr>
            <a:r>
              <a:rPr lang="fr-FR" i="1">
                <a:latin typeface="Arial" charset="0"/>
              </a:rPr>
              <a:t>	On vous présente une série de tâches d ’encre symétriques dont vous devez donner votre interprétation ( un papillon, un clown…).                                       Ce test est en fait un </a:t>
            </a:r>
            <a:r>
              <a:rPr lang="fr-FR" b="1" i="1">
                <a:latin typeface="Arial" charset="0"/>
              </a:rPr>
              <a:t>test projectif</a:t>
            </a:r>
            <a:r>
              <a:rPr lang="fr-FR" i="1">
                <a:latin typeface="Arial" charset="0"/>
              </a:rPr>
              <a:t> : C’est votre </a:t>
            </a:r>
            <a:r>
              <a:rPr lang="fr-FR" b="1" i="1">
                <a:latin typeface="Arial" charset="0"/>
              </a:rPr>
              <a:t>inconscient</a:t>
            </a:r>
            <a:r>
              <a:rPr lang="fr-FR" i="1">
                <a:latin typeface="Arial" charset="0"/>
              </a:rPr>
              <a:t> qui parle.</a:t>
            </a:r>
          </a:p>
          <a:p>
            <a:pPr eaLnBrk="1" hangingPunct="1">
              <a:lnSpc>
                <a:spcPct val="170000"/>
              </a:lnSpc>
              <a:spcBef>
                <a:spcPct val="50000"/>
              </a:spcBef>
            </a:pPr>
            <a:r>
              <a:rPr lang="fr-FR" i="1">
                <a:latin typeface="Arial" charset="0"/>
              </a:rPr>
              <a:t>          Il est de moins en moins utilisé dans les processus de recrutement en raison de la difficulté d ’interprétation des réponses. Mais si vous deviez néanmoins               le passer, </a:t>
            </a:r>
            <a:r>
              <a:rPr lang="fr-FR" b="1" i="1">
                <a:latin typeface="Arial" charset="0"/>
              </a:rPr>
              <a:t>voici quelques conseils :</a:t>
            </a:r>
          </a:p>
          <a:p>
            <a:pPr eaLnBrk="1" hangingPunct="1">
              <a:lnSpc>
                <a:spcPct val="140000"/>
              </a:lnSpc>
              <a:spcBef>
                <a:spcPct val="50000"/>
              </a:spcBef>
            </a:pPr>
            <a:r>
              <a:rPr lang="fr-FR" b="1" i="1">
                <a:latin typeface="Arial" charset="0"/>
              </a:rPr>
              <a:t>1/</a:t>
            </a:r>
            <a:r>
              <a:rPr lang="fr-FR" i="1">
                <a:latin typeface="Arial" charset="0"/>
              </a:rPr>
              <a:t> Gardez l ’attitude la plus neutre possible, évitez les signes de surprise,   </a:t>
            </a:r>
            <a:br>
              <a:rPr lang="fr-FR" i="1">
                <a:latin typeface="Arial" charset="0"/>
              </a:rPr>
            </a:br>
            <a:r>
              <a:rPr lang="fr-FR" i="1">
                <a:latin typeface="Arial" charset="0"/>
              </a:rPr>
              <a:t> d’amusement, d’agacement ou toute autre mimique qui pourrait être mal interprétée.</a:t>
            </a:r>
          </a:p>
          <a:p>
            <a:pPr eaLnBrk="1" hangingPunct="1">
              <a:lnSpc>
                <a:spcPct val="140000"/>
              </a:lnSpc>
              <a:spcBef>
                <a:spcPct val="50000"/>
              </a:spcBef>
            </a:pPr>
            <a:r>
              <a:rPr lang="fr-FR" b="1" i="1">
                <a:latin typeface="Arial" charset="0"/>
              </a:rPr>
              <a:t>2/</a:t>
            </a:r>
            <a:r>
              <a:rPr lang="fr-FR" i="1">
                <a:latin typeface="Arial" charset="0"/>
              </a:rPr>
              <a:t> Evitez d ’interpréter les toutes petites parties de la tâche.</a:t>
            </a:r>
          </a:p>
          <a:p>
            <a:pPr eaLnBrk="1" hangingPunct="1">
              <a:lnSpc>
                <a:spcPct val="140000"/>
              </a:lnSpc>
              <a:spcBef>
                <a:spcPct val="50000"/>
              </a:spcBef>
            </a:pPr>
            <a:r>
              <a:rPr lang="fr-FR" b="1" i="1">
                <a:latin typeface="Arial" charset="0"/>
              </a:rPr>
              <a:t>3/</a:t>
            </a:r>
            <a:r>
              <a:rPr lang="fr-FR" i="1">
                <a:latin typeface="Arial" charset="0"/>
              </a:rPr>
              <a:t> Essayez de percevoir des formes humaines ou animales.</a:t>
            </a:r>
            <a:endParaRPr lang="fr-FR" sz="2000">
              <a:latin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B81FE67-F82D-4332-B829-44504D5FC739}" type="datetime1">
              <a:rPr lang="fr-FR"/>
              <a:pPr eaLnBrk="1" hangingPunct="1"/>
              <a:t>17/09/2019</a:t>
            </a:fld>
            <a:endParaRPr lang="fr-FR" sz="1400" b="0" i="0"/>
          </a:p>
        </p:txBody>
      </p:sp>
      <p:sp>
        <p:nvSpPr>
          <p:cNvPr id="6349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349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314EE0D-0C47-492C-A2E7-C416BEEDA740}" type="slidenum">
              <a:rPr lang="fr-FR" smtClean="0"/>
              <a:pPr eaLnBrk="1" hangingPunct="1"/>
              <a:t>42</a:t>
            </a:fld>
            <a:endParaRPr lang="fr-FR" smtClean="0"/>
          </a:p>
        </p:txBody>
      </p:sp>
      <p:sp>
        <p:nvSpPr>
          <p:cNvPr id="63493" name="Text Box 2"/>
          <p:cNvSpPr txBox="1">
            <a:spLocks noChangeArrowheads="1"/>
          </p:cNvSpPr>
          <p:nvPr/>
        </p:nvSpPr>
        <p:spPr bwMode="auto">
          <a:xfrm>
            <a:off x="304800" y="304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a:p>
        </p:txBody>
      </p:sp>
      <p:sp>
        <p:nvSpPr>
          <p:cNvPr id="63494" name="Text Box 3"/>
          <p:cNvSpPr txBox="1">
            <a:spLocks noChangeArrowheads="1"/>
          </p:cNvSpPr>
          <p:nvPr/>
        </p:nvSpPr>
        <p:spPr bwMode="auto">
          <a:xfrm>
            <a:off x="76200" y="115888"/>
            <a:ext cx="89916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20000"/>
              </a:lnSpc>
              <a:spcBef>
                <a:spcPct val="50000"/>
              </a:spcBef>
            </a:pPr>
            <a:r>
              <a:rPr lang="fr-FR" sz="2800" b="1" i="1"/>
              <a:t>		</a:t>
            </a:r>
            <a:r>
              <a:rPr lang="fr-FR" sz="4000" b="1" i="1" u="sng">
                <a:solidFill>
                  <a:srgbClr val="0033CC"/>
                </a:solidFill>
              </a:rPr>
              <a:t>2- Les Tests d ’Intelligence :</a:t>
            </a:r>
          </a:p>
          <a:p>
            <a:pPr algn="just" eaLnBrk="1" hangingPunct="1">
              <a:lnSpc>
                <a:spcPct val="20000"/>
              </a:lnSpc>
              <a:spcBef>
                <a:spcPct val="50000"/>
              </a:spcBef>
            </a:pPr>
            <a:endParaRPr lang="fr-FR" sz="2000">
              <a:latin typeface="Arial" charset="0"/>
            </a:endParaRPr>
          </a:p>
          <a:p>
            <a:pPr algn="just" eaLnBrk="1" hangingPunct="1">
              <a:lnSpc>
                <a:spcPct val="140000"/>
              </a:lnSpc>
              <a:spcBef>
                <a:spcPct val="50000"/>
              </a:spcBef>
            </a:pPr>
            <a:r>
              <a:rPr lang="fr-FR" i="1">
                <a:latin typeface="Arial" charset="0"/>
              </a:rPr>
              <a:t>        Il s ’agit en fait d ’évaluer </a:t>
            </a:r>
            <a:r>
              <a:rPr lang="fr-FR" b="1" i="1">
                <a:latin typeface="Arial" charset="0"/>
              </a:rPr>
              <a:t>votre sens de logique</a:t>
            </a:r>
            <a:r>
              <a:rPr lang="fr-FR" i="1">
                <a:latin typeface="Arial" charset="0"/>
              </a:rPr>
              <a:t> et </a:t>
            </a:r>
            <a:r>
              <a:rPr lang="fr-FR" b="1" i="1">
                <a:latin typeface="Arial" charset="0"/>
              </a:rPr>
              <a:t>votre capacité de déduction.</a:t>
            </a:r>
            <a:r>
              <a:rPr lang="fr-FR" i="1">
                <a:latin typeface="Arial" charset="0"/>
              </a:rPr>
              <a:t> S’il est bien évidemment impossible de l ’apprendre par cœur, s’entraîner à les faire peut être utile. En effet, ces test fonctionnent souvent selon des logiques similaires           ( symétrie, opérations mathématiques, suites logiques…)  Il faut éviter de  trop stresser, un bonne concentration permet de déceler la logique du test.</a:t>
            </a:r>
          </a:p>
          <a:p>
            <a:pPr eaLnBrk="1" hangingPunct="1">
              <a:lnSpc>
                <a:spcPct val="140000"/>
              </a:lnSpc>
              <a:spcBef>
                <a:spcPct val="50000"/>
              </a:spcBef>
            </a:pPr>
            <a:r>
              <a:rPr lang="fr-FR" i="1">
                <a:latin typeface="Arial" charset="0"/>
              </a:rPr>
              <a:t>        Les tests d’intelligence les plus répandus sont :</a:t>
            </a:r>
          </a:p>
          <a:p>
            <a:pPr eaLnBrk="1" hangingPunct="1">
              <a:spcBef>
                <a:spcPct val="50000"/>
              </a:spcBef>
            </a:pPr>
            <a:r>
              <a:rPr lang="fr-FR" sz="2800" b="1" i="1" u="sng"/>
              <a:t>A/ Le Test  des Dominos :</a:t>
            </a:r>
          </a:p>
          <a:p>
            <a:pPr eaLnBrk="1" hangingPunct="1">
              <a:lnSpc>
                <a:spcPct val="160000"/>
              </a:lnSpc>
              <a:spcBef>
                <a:spcPct val="50000"/>
              </a:spcBef>
            </a:pPr>
            <a:r>
              <a:rPr lang="fr-FR" i="1">
                <a:latin typeface="Arial" charset="0"/>
              </a:rPr>
              <a:t>	On vous présente une série de dominos disposés d ’une certaine manière et respectant un ordre logique dans les chiffres. Au milieu de ces dominos se trouve un vide et vous devez trouver quels chiffres correspondent aux cases vides.Le but est de déterminer selon quelle suite logique sont disposés les dominos.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F2C2845-48BE-490B-AD76-7B133CEE817C}" type="datetime1">
              <a:rPr lang="fr-FR"/>
              <a:pPr eaLnBrk="1" hangingPunct="1"/>
              <a:t>17/09/2019</a:t>
            </a:fld>
            <a:endParaRPr lang="fr-FR" sz="1400" b="0" i="0"/>
          </a:p>
        </p:txBody>
      </p:sp>
      <p:sp>
        <p:nvSpPr>
          <p:cNvPr id="6451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451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075496A-8AE3-4EA7-88BC-009539F46BC0}" type="slidenum">
              <a:rPr lang="fr-FR" smtClean="0"/>
              <a:pPr eaLnBrk="1" hangingPunct="1"/>
              <a:t>43</a:t>
            </a:fld>
            <a:endParaRPr lang="fr-FR" smtClean="0"/>
          </a:p>
        </p:txBody>
      </p:sp>
      <p:sp>
        <p:nvSpPr>
          <p:cNvPr id="64517" name="Rectangle 3"/>
          <p:cNvSpPr>
            <a:spLocks noGrp="1" noChangeArrowheads="1"/>
          </p:cNvSpPr>
          <p:nvPr>
            <p:ph type="body" idx="1"/>
          </p:nvPr>
        </p:nvSpPr>
        <p:spPr bwMode="auto">
          <a:xfrm>
            <a:off x="457200" y="12684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b="1" i="1" u="sng" smtClean="0"/>
              <a:t>CAS PRATIQUE :</a:t>
            </a:r>
          </a:p>
          <a:p>
            <a:pPr eaLnBrk="1" hangingPunct="1"/>
            <a:endParaRPr lang="fr-FR" b="1" u="sng" smtClean="0"/>
          </a:p>
          <a:p>
            <a:pPr eaLnBrk="1" hangingPunct="1">
              <a:buFontTx/>
              <a:buNone/>
            </a:pPr>
            <a:r>
              <a:rPr lang="fr-FR" smtClean="0"/>
              <a:t> </a:t>
            </a:r>
            <a:r>
              <a:rPr lang="fr-FR" sz="4400" i="1" smtClean="0"/>
              <a:t>UN </a:t>
            </a:r>
            <a:r>
              <a:rPr lang="fr-FR" sz="4400" b="1" i="1" smtClean="0"/>
              <a:t>TEST D’INTELLIGENCE :</a:t>
            </a:r>
            <a:r>
              <a:rPr lang="fr-FR" b="1" smtClean="0"/>
              <a:t> </a:t>
            </a:r>
          </a:p>
          <a:p>
            <a:pPr eaLnBrk="1" hangingPunct="1">
              <a:lnSpc>
                <a:spcPct val="40000"/>
              </a:lnSpc>
            </a:pPr>
            <a:endParaRPr lang="fr-FR" b="1" smtClean="0"/>
          </a:p>
          <a:p>
            <a:pPr eaLnBrk="1" hangingPunct="1">
              <a:buFontTx/>
              <a:buNone/>
            </a:pPr>
            <a:r>
              <a:rPr lang="fr-FR" b="1" smtClean="0"/>
              <a:t>	</a:t>
            </a:r>
            <a:r>
              <a:rPr lang="fr-FR" b="1" i="1" smtClean="0">
                <a:solidFill>
                  <a:srgbClr val="FF3300"/>
                </a:solidFill>
              </a:rPr>
              <a:t>EXERCICE DE 30 MN :  </a:t>
            </a:r>
            <a:r>
              <a:rPr lang="fr-FR" sz="5400" b="1" i="1" smtClean="0">
                <a:solidFill>
                  <a:srgbClr val="FF3300"/>
                </a:solidFill>
              </a:rPr>
              <a:t>Le D 48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DAAD31B-E01C-4D24-A33C-0008779C6306}" type="datetime1">
              <a:rPr lang="fr-FR"/>
              <a:pPr eaLnBrk="1" hangingPunct="1"/>
              <a:t>17/09/2019</a:t>
            </a:fld>
            <a:endParaRPr lang="fr-FR" sz="1400" b="0" i="0"/>
          </a:p>
        </p:txBody>
      </p:sp>
      <p:sp>
        <p:nvSpPr>
          <p:cNvPr id="6553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554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CB75924-2F16-4A60-88F7-807D45588CD9}" type="slidenum">
              <a:rPr lang="fr-FR" smtClean="0"/>
              <a:pPr eaLnBrk="1" hangingPunct="1"/>
              <a:t>44</a:t>
            </a:fld>
            <a:endParaRPr lang="fr-FR" smtClean="0"/>
          </a:p>
        </p:txBody>
      </p:sp>
      <p:sp>
        <p:nvSpPr>
          <p:cNvPr id="65541" name="Text Box 2"/>
          <p:cNvSpPr txBox="1">
            <a:spLocks noChangeArrowheads="1"/>
          </p:cNvSpPr>
          <p:nvPr/>
        </p:nvSpPr>
        <p:spPr bwMode="auto">
          <a:xfrm>
            <a:off x="76200" y="96838"/>
            <a:ext cx="891540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fr-FR" sz="2800" b="1" i="1" u="sng"/>
              <a:t>B/ Le Test des Cartes :</a:t>
            </a:r>
          </a:p>
          <a:p>
            <a:pPr eaLnBrk="1" hangingPunct="1">
              <a:lnSpc>
                <a:spcPct val="130000"/>
              </a:lnSpc>
              <a:spcBef>
                <a:spcPct val="50000"/>
              </a:spcBef>
            </a:pPr>
            <a:r>
              <a:rPr lang="fr-FR" i="1">
                <a:latin typeface="Arial" charset="0"/>
              </a:rPr>
              <a:t>   Comme pour le test précédent, vous devez remplir la carte vide. Les cartes vont de l ’as (1) au 10 ( les jokers sont également utilisés) et vous devez déterminer à la fois la valeur de la carte et sa couleur  ( carreau, cœur, pique ou trèfle )</a:t>
            </a:r>
          </a:p>
          <a:p>
            <a:pPr eaLnBrk="1" hangingPunct="1">
              <a:lnSpc>
                <a:spcPct val="130000"/>
              </a:lnSpc>
              <a:spcBef>
                <a:spcPct val="50000"/>
              </a:spcBef>
            </a:pPr>
            <a:r>
              <a:rPr lang="fr-FR" sz="2800" b="1" i="1" u="sng"/>
              <a:t>C/ Les Suites Numériques :</a:t>
            </a:r>
            <a:endParaRPr lang="fr-FR" sz="2800" b="1">
              <a:latin typeface="Arial" charset="0"/>
            </a:endParaRPr>
          </a:p>
          <a:p>
            <a:pPr eaLnBrk="1" hangingPunct="1">
              <a:lnSpc>
                <a:spcPct val="130000"/>
              </a:lnSpc>
              <a:spcBef>
                <a:spcPct val="50000"/>
              </a:spcBef>
            </a:pPr>
            <a:r>
              <a:rPr lang="fr-FR" i="1">
                <a:latin typeface="Arial" charset="0"/>
              </a:rPr>
              <a:t>   Vous pouvez rencontrer aussi bien des suites de chiffres que des suites de lettres mais également des suites combinant les deux. Vous allez donc vous retrouver face à une série de chiffres (ou de lettres) et vous devez trouver le dernier ou les deux derniers chiffres ( ou lettres). Là encore, le but est de trouver la suite logique.</a:t>
            </a:r>
          </a:p>
          <a:p>
            <a:pPr eaLnBrk="1" hangingPunct="1">
              <a:lnSpc>
                <a:spcPct val="130000"/>
              </a:lnSpc>
              <a:spcBef>
                <a:spcPct val="50000"/>
              </a:spcBef>
            </a:pPr>
            <a:r>
              <a:rPr lang="fr-FR" sz="2800" b="1" i="1" u="sng"/>
              <a:t>D/ Les Figures Géométriques :</a:t>
            </a:r>
          </a:p>
          <a:p>
            <a:pPr eaLnBrk="1" hangingPunct="1">
              <a:lnSpc>
                <a:spcPct val="130000"/>
              </a:lnSpc>
              <a:spcBef>
                <a:spcPct val="50000"/>
              </a:spcBef>
            </a:pPr>
            <a:r>
              <a:rPr lang="fr-FR" sz="2000">
                <a:latin typeface="Arial" charset="0"/>
              </a:rPr>
              <a:t>  </a:t>
            </a:r>
            <a:r>
              <a:rPr lang="fr-FR" i="1">
                <a:latin typeface="Arial" charset="0"/>
              </a:rPr>
              <a:t>Vous avez sous les yeux des suites de figures géométriques qui là encore répondent à une progression logique. Il vous manque une figure placé, en général, en bas à droite. Vous devez la déterminer en choisissant parmi les figures proposées à côté.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71F1CF5-8842-4101-A5E0-FEA296BC9407}" type="datetime1">
              <a:rPr lang="fr-FR"/>
              <a:pPr eaLnBrk="1" hangingPunct="1"/>
              <a:t>17/09/2019</a:t>
            </a:fld>
            <a:endParaRPr lang="fr-FR" sz="1400" b="0" i="0"/>
          </a:p>
        </p:txBody>
      </p:sp>
      <p:sp>
        <p:nvSpPr>
          <p:cNvPr id="6656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656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8BCF7A9-57D0-43F8-A891-ADB1400A511A}" type="slidenum">
              <a:rPr lang="fr-FR" smtClean="0"/>
              <a:pPr eaLnBrk="1" hangingPunct="1"/>
              <a:t>45</a:t>
            </a:fld>
            <a:endParaRPr lang="fr-FR" smtClean="0"/>
          </a:p>
        </p:txBody>
      </p:sp>
      <p:sp>
        <p:nvSpPr>
          <p:cNvPr id="66565" name="Text Box 2"/>
          <p:cNvSpPr txBox="1">
            <a:spLocks noChangeArrowheads="1"/>
          </p:cNvSpPr>
          <p:nvPr/>
        </p:nvSpPr>
        <p:spPr bwMode="auto">
          <a:xfrm>
            <a:off x="76200" y="423863"/>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90000"/>
              </a:lnSpc>
              <a:spcBef>
                <a:spcPct val="50000"/>
              </a:spcBef>
            </a:pPr>
            <a:r>
              <a:rPr lang="fr-FR" sz="2800" b="1" i="1"/>
              <a:t>		</a:t>
            </a:r>
            <a:r>
              <a:rPr lang="fr-FR" sz="4000" b="1" i="1" u="sng">
                <a:solidFill>
                  <a:srgbClr val="0033CC"/>
                </a:solidFill>
              </a:rPr>
              <a:t>3- Les Tests de Compétence</a:t>
            </a:r>
            <a:r>
              <a:rPr lang="fr-FR" sz="2800" b="1" i="1" u="sng"/>
              <a:t> </a:t>
            </a:r>
          </a:p>
          <a:p>
            <a:pPr eaLnBrk="1" hangingPunct="1">
              <a:lnSpc>
                <a:spcPct val="110000"/>
              </a:lnSpc>
              <a:spcBef>
                <a:spcPct val="50000"/>
              </a:spcBef>
            </a:pPr>
            <a:r>
              <a:rPr lang="fr-FR" i="1">
                <a:latin typeface="Arial" charset="0"/>
              </a:rPr>
              <a:t>     </a:t>
            </a:r>
          </a:p>
          <a:p>
            <a:pPr eaLnBrk="1" hangingPunct="1">
              <a:lnSpc>
                <a:spcPct val="190000"/>
              </a:lnSpc>
              <a:spcBef>
                <a:spcPct val="50000"/>
              </a:spcBef>
            </a:pPr>
            <a:r>
              <a:rPr lang="fr-FR" i="1">
                <a:latin typeface="Arial" charset="0"/>
              </a:rPr>
              <a:t>	 Les tests de compétence peuvent prendre différentes formes, et dépendront de la fonction à laquelle vous postulez.</a:t>
            </a:r>
          </a:p>
          <a:p>
            <a:pPr eaLnBrk="1" hangingPunct="1">
              <a:lnSpc>
                <a:spcPct val="160000"/>
              </a:lnSpc>
              <a:spcBef>
                <a:spcPct val="50000"/>
              </a:spcBef>
            </a:pPr>
            <a:r>
              <a:rPr lang="fr-FR" i="1">
                <a:latin typeface="Arial" charset="0"/>
              </a:rPr>
              <a:t>      	Pour des métiers comme l ’informatique par exemple, on pourra vous demander d ’écrire quelques lignes de programme pour vérifier vos compétences.</a:t>
            </a:r>
          </a:p>
          <a:p>
            <a:pPr eaLnBrk="1" hangingPunct="1">
              <a:lnSpc>
                <a:spcPct val="160000"/>
              </a:lnSpc>
              <a:spcBef>
                <a:spcPct val="50000"/>
              </a:spcBef>
            </a:pPr>
            <a:r>
              <a:rPr lang="fr-FR" i="1">
                <a:latin typeface="Arial" charset="0"/>
              </a:rPr>
              <a:t>   	 Mais il peut également s ’agir de tests linguistiques pour évaluer votre niveau ou de tests de connaissance générale sur votre domaine ou secteur d ’activité. </a:t>
            </a:r>
          </a:p>
          <a:p>
            <a:pPr eaLnBrk="1" hangingPunct="1">
              <a:lnSpc>
                <a:spcPct val="160000"/>
              </a:lnSpc>
              <a:spcBef>
                <a:spcPct val="50000"/>
              </a:spcBef>
            </a:pPr>
            <a:r>
              <a:rPr lang="fr-FR" i="1">
                <a:latin typeface="Arial" charset="0"/>
              </a:rPr>
              <a:t>    </a:t>
            </a: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2FD2A7B-11C2-4544-A4D5-7EE2C3834656}" type="datetime1">
              <a:rPr lang="fr-FR"/>
              <a:pPr eaLnBrk="1" hangingPunct="1"/>
              <a:t>17/09/2019</a:t>
            </a:fld>
            <a:endParaRPr lang="fr-FR" sz="1400" b="0" i="0"/>
          </a:p>
        </p:txBody>
      </p:sp>
      <p:sp>
        <p:nvSpPr>
          <p:cNvPr id="6758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75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7B90FB9-2342-4AB7-ADE1-2F6E26BA64C6}" type="slidenum">
              <a:rPr lang="fr-FR" smtClean="0"/>
              <a:pPr eaLnBrk="1" hangingPunct="1"/>
              <a:t>46</a:t>
            </a:fld>
            <a:endParaRPr lang="fr-FR" smtClean="0"/>
          </a:p>
        </p:txBody>
      </p:sp>
      <p:sp>
        <p:nvSpPr>
          <p:cNvPr id="67589" name="Text Box 2"/>
          <p:cNvSpPr txBox="1">
            <a:spLocks noChangeArrowheads="1"/>
          </p:cNvSpPr>
          <p:nvPr/>
        </p:nvSpPr>
        <p:spPr bwMode="auto">
          <a:xfrm>
            <a:off x="76200" y="350838"/>
            <a:ext cx="891540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0000"/>
              </a:lnSpc>
              <a:spcBef>
                <a:spcPct val="50000"/>
              </a:spcBef>
            </a:pPr>
            <a:r>
              <a:rPr lang="fr-FR" sz="2000">
                <a:latin typeface="Arial" charset="0"/>
              </a:rPr>
              <a:t>		</a:t>
            </a:r>
            <a:r>
              <a:rPr lang="fr-FR" sz="4000" b="1" i="1" u="sng">
                <a:solidFill>
                  <a:srgbClr val="0033CC"/>
                </a:solidFill>
              </a:rPr>
              <a:t>4 - Quelques conseils</a:t>
            </a:r>
            <a:r>
              <a:rPr lang="fr-FR" sz="2000">
                <a:latin typeface="Arial" charset="0"/>
              </a:rPr>
              <a:t> </a:t>
            </a:r>
          </a:p>
          <a:p>
            <a:pPr eaLnBrk="1" hangingPunct="1">
              <a:lnSpc>
                <a:spcPct val="150000"/>
              </a:lnSpc>
              <a:spcBef>
                <a:spcPct val="50000"/>
              </a:spcBef>
            </a:pPr>
            <a:r>
              <a:rPr lang="fr-FR" i="1">
                <a:latin typeface="Arial" charset="0"/>
              </a:rPr>
              <a:t>      Les candidats peuvent s’entraîner aux tests d intelligence , cela leur permettra de se familiariser avec leur logique et d ’acquérir ainsi certains réflexes.</a:t>
            </a:r>
          </a:p>
          <a:p>
            <a:pPr eaLnBrk="1" hangingPunct="1">
              <a:lnSpc>
                <a:spcPct val="150000"/>
              </a:lnSpc>
              <a:spcBef>
                <a:spcPct val="50000"/>
              </a:spcBef>
            </a:pPr>
            <a:r>
              <a:rPr lang="fr-FR" i="1">
                <a:latin typeface="Arial" charset="0"/>
              </a:rPr>
              <a:t>      I ne faut pas minimiser pas l’effet néfaste que peut avoir le stress le jour de l’entretien :  les résultats des tests peuvent être médiocres pour les candidats n ’arrivant pas à surmonter leur émotivité. Il est donc primordial de contrebalancer cela par des automatismes inconscients qui prendront le relais jusqu’à ce que la tension s'atténue. L’évaluateur devra prendre en considération ces situations.</a:t>
            </a:r>
          </a:p>
          <a:p>
            <a:pPr eaLnBrk="1" hangingPunct="1">
              <a:lnSpc>
                <a:spcPct val="150000"/>
              </a:lnSpc>
              <a:spcBef>
                <a:spcPct val="50000"/>
              </a:spcBef>
            </a:pPr>
            <a:r>
              <a:rPr lang="fr-FR" i="1">
                <a:latin typeface="Arial" charset="0"/>
              </a:rPr>
              <a:t>      En ce qui concerne les tests de personnalité, la question que les candidats se posent souvent est : dois-je dire la vérité ou répondre ce qu’attend le recruteur ?                 </a:t>
            </a:r>
            <a:br>
              <a:rPr lang="fr-FR" i="1">
                <a:latin typeface="Arial" charset="0"/>
              </a:rPr>
            </a:br>
            <a:r>
              <a:rPr lang="fr-FR" i="1">
                <a:latin typeface="Arial" charset="0"/>
              </a:rPr>
              <a:t>     Avant tout, n ’oubliez pas qu’entant que candidat,  vous ne savez pas réellement ce qu’attend le recruteur : vous ne pouvez que le supposer.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5337DA9-FE56-4EBA-9E5D-F540C0D0D7A2}" type="datetime1">
              <a:rPr lang="fr-FR"/>
              <a:pPr eaLnBrk="1" hangingPunct="1"/>
              <a:t>17/09/2019</a:t>
            </a:fld>
            <a:endParaRPr lang="fr-FR" sz="1400" b="0" i="0"/>
          </a:p>
        </p:txBody>
      </p:sp>
      <p:sp>
        <p:nvSpPr>
          <p:cNvPr id="6861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86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29E281D-D416-41B5-993B-E78ED1367709}" type="slidenum">
              <a:rPr lang="fr-FR" smtClean="0"/>
              <a:pPr eaLnBrk="1" hangingPunct="1"/>
              <a:t>47</a:t>
            </a:fld>
            <a:endParaRPr lang="fr-FR" smtClean="0"/>
          </a:p>
        </p:txBody>
      </p:sp>
      <p:sp>
        <p:nvSpPr>
          <p:cNvPr id="68613" name="Text Box 2"/>
          <p:cNvSpPr txBox="1">
            <a:spLocks noChangeArrowheads="1"/>
          </p:cNvSpPr>
          <p:nvPr/>
        </p:nvSpPr>
        <p:spPr bwMode="auto">
          <a:xfrm>
            <a:off x="152400" y="223838"/>
            <a:ext cx="8915400"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50000"/>
              </a:lnSpc>
              <a:spcBef>
                <a:spcPct val="50000"/>
              </a:spcBef>
            </a:pPr>
            <a:r>
              <a:rPr lang="fr-FR" i="1">
                <a:latin typeface="Arial" charset="0"/>
              </a:rPr>
              <a:t>* Dans la mesure du possible, soyez franc et essayez de rester vous- même. De nombreuses questions se recoupent et il apparaîtrait bien vite que vous avez menti. De plus en plus, si vous mentez sciemment, il y aura une dichotomie flagrante entre votre entretien et les résultats des tests.</a:t>
            </a:r>
          </a:p>
          <a:p>
            <a:pPr eaLnBrk="1" hangingPunct="1">
              <a:lnSpc>
                <a:spcPct val="150000"/>
              </a:lnSpc>
              <a:spcBef>
                <a:spcPct val="50000"/>
              </a:spcBef>
            </a:pPr>
            <a:r>
              <a:rPr lang="fr-FR" i="1">
                <a:latin typeface="Arial" charset="0"/>
              </a:rPr>
              <a:t>* Si vous avez le choix entre 2 propositions mais qu’aucune ne vous correspond, choisissez celle qui s ’écarte le moins de vous.</a:t>
            </a:r>
          </a:p>
          <a:p>
            <a:pPr eaLnBrk="1" hangingPunct="1">
              <a:lnSpc>
                <a:spcPct val="150000"/>
              </a:lnSpc>
              <a:spcBef>
                <a:spcPct val="50000"/>
              </a:spcBef>
            </a:pPr>
            <a:r>
              <a:rPr lang="fr-FR" i="1">
                <a:latin typeface="Arial" charset="0"/>
              </a:rPr>
              <a:t>* Si vous devez répondre par d ’accord, pas d ’accord, je ne sais pas ou ça dépend, évitez de trop employer ces deux dernières solutions. Cela peut soit invalider le test soit faire apparaître un manque de caractère.</a:t>
            </a:r>
          </a:p>
          <a:p>
            <a:pPr eaLnBrk="1" hangingPunct="1">
              <a:lnSpc>
                <a:spcPct val="150000"/>
              </a:lnSpc>
              <a:spcBef>
                <a:spcPct val="50000"/>
              </a:spcBef>
            </a:pPr>
            <a:r>
              <a:rPr lang="fr-FR" i="1">
                <a:latin typeface="Arial" charset="0"/>
              </a:rPr>
              <a:t>Pour finir, n ’oubliez pas qu’il est important que votre futur employeur vous connaisse bien afin de savoir si vous pourrez vous intégrer sans heurt dans son entreprise :      rien n ’est pire qu’un emploi dans lequel vous ne vous sentez pas bien.                   </a:t>
            </a:r>
            <a:br>
              <a:rPr lang="fr-FR" i="1">
                <a:latin typeface="Arial" charset="0"/>
              </a:rPr>
            </a:br>
            <a:r>
              <a:rPr lang="fr-FR" i="1">
                <a:latin typeface="Arial" charset="0"/>
              </a:rPr>
              <a:t>                   C ’est donc dans votre intérêt de jouer franc jeux.</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0C4EA0E-E4EA-4BA9-907C-5CD5E6947460}" type="datetime1">
              <a:rPr lang="fr-FR"/>
              <a:pPr eaLnBrk="1" hangingPunct="1"/>
              <a:t>17/09/2019</a:t>
            </a:fld>
            <a:endParaRPr lang="fr-FR" sz="1400" b="0" i="0"/>
          </a:p>
        </p:txBody>
      </p:sp>
      <p:sp>
        <p:nvSpPr>
          <p:cNvPr id="6963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6963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078EEA0-7BBC-4FB4-803D-6641DEF0FEA9}" type="slidenum">
              <a:rPr lang="fr-FR" smtClean="0"/>
              <a:pPr eaLnBrk="1" hangingPunct="1"/>
              <a:t>48</a:t>
            </a:fld>
            <a:endParaRPr lang="fr-FR" smtClean="0"/>
          </a:p>
        </p:txBody>
      </p:sp>
      <p:sp>
        <p:nvSpPr>
          <p:cNvPr id="69637" name="Text Box 2"/>
          <p:cNvSpPr txBox="1">
            <a:spLocks noChangeArrowheads="1"/>
          </p:cNvSpPr>
          <p:nvPr/>
        </p:nvSpPr>
        <p:spPr bwMode="auto">
          <a:xfrm>
            <a:off x="228600" y="395288"/>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800" b="1" i="1" u="sng"/>
              <a:t>3ème OUTIL D’EVALUATION : </a:t>
            </a:r>
            <a:r>
              <a:rPr lang="fr-FR"/>
              <a:t> </a:t>
            </a:r>
            <a:r>
              <a:rPr lang="fr-FR" sz="3200" b="1" i="1" u="sng">
                <a:solidFill>
                  <a:srgbClr val="0033CC"/>
                </a:solidFill>
              </a:rPr>
              <a:t>Les Mises en Situation Réelles ou Assessment Centers</a:t>
            </a:r>
          </a:p>
        </p:txBody>
      </p:sp>
      <p:sp>
        <p:nvSpPr>
          <p:cNvPr id="69638" name="Text Box 3"/>
          <p:cNvSpPr txBox="1">
            <a:spLocks noChangeArrowheads="1"/>
          </p:cNvSpPr>
          <p:nvPr/>
        </p:nvSpPr>
        <p:spPr bwMode="auto">
          <a:xfrm>
            <a:off x="152400" y="1484313"/>
            <a:ext cx="88392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a:p>
            <a:pPr eaLnBrk="1" hangingPunct="1">
              <a:spcBef>
                <a:spcPct val="50000"/>
              </a:spcBef>
            </a:pPr>
            <a:r>
              <a:rPr lang="fr-FR" i="1">
                <a:latin typeface="Arial" charset="0"/>
              </a:rPr>
              <a:t>   	Il s ’agit d ’une autre méthode de </a:t>
            </a:r>
            <a:r>
              <a:rPr lang="fr-FR" b="1" i="1">
                <a:latin typeface="Arial" charset="0"/>
              </a:rPr>
              <a:t>sélection et d ’évaluation</a:t>
            </a:r>
            <a:r>
              <a:rPr lang="fr-FR" i="1">
                <a:latin typeface="Arial" charset="0"/>
              </a:rPr>
              <a:t> des cadres </a:t>
            </a:r>
          </a:p>
          <a:p>
            <a:pPr eaLnBrk="1" hangingPunct="1">
              <a:spcBef>
                <a:spcPct val="50000"/>
              </a:spcBef>
            </a:pPr>
            <a:r>
              <a:rPr lang="fr-FR" i="1">
                <a:latin typeface="Arial" charset="0"/>
              </a:rPr>
              <a:t>       par  le biais de </a:t>
            </a:r>
            <a:r>
              <a:rPr lang="fr-FR" b="1" i="1">
                <a:latin typeface="Arial" charset="0"/>
              </a:rPr>
              <a:t>mises en situation</a:t>
            </a:r>
            <a:r>
              <a:rPr lang="fr-FR" i="1">
                <a:latin typeface="Arial" charset="0"/>
              </a:rPr>
              <a:t> </a:t>
            </a:r>
            <a:r>
              <a:rPr lang="fr-FR" b="1" i="1">
                <a:latin typeface="Arial" charset="0"/>
              </a:rPr>
              <a:t>réelle individuels ou en groupe</a:t>
            </a:r>
            <a:r>
              <a:rPr lang="fr-FR" i="1">
                <a:latin typeface="Arial" charset="0"/>
              </a:rPr>
              <a:t>. </a:t>
            </a:r>
          </a:p>
          <a:p>
            <a:pPr eaLnBrk="1" hangingPunct="1">
              <a:spcBef>
                <a:spcPct val="50000"/>
              </a:spcBef>
            </a:pPr>
            <a:r>
              <a:rPr lang="fr-FR"/>
              <a:t>         </a:t>
            </a:r>
            <a:r>
              <a:rPr lang="fr-FR" i="1">
                <a:latin typeface="Arial" charset="0"/>
              </a:rPr>
              <a:t>* Apparition de cette méthode aux Etats Unis  dans le cadre du </a:t>
            </a:r>
            <a:r>
              <a:rPr lang="fr-FR" b="1" i="1">
                <a:latin typeface="Arial" charset="0"/>
              </a:rPr>
              <a:t>recrutement</a:t>
            </a:r>
            <a:r>
              <a:rPr lang="fr-FR" i="1">
                <a:latin typeface="Arial" charset="0"/>
              </a:rPr>
              <a:t>    </a:t>
            </a:r>
            <a:br>
              <a:rPr lang="fr-FR" i="1">
                <a:latin typeface="Arial" charset="0"/>
              </a:rPr>
            </a:br>
            <a:r>
              <a:rPr lang="fr-FR" i="1">
                <a:latin typeface="Arial" charset="0"/>
              </a:rPr>
              <a:t>          des pilotes de lignes.</a:t>
            </a:r>
          </a:p>
          <a:p>
            <a:pPr eaLnBrk="1" hangingPunct="1">
              <a:spcBef>
                <a:spcPct val="50000"/>
              </a:spcBef>
            </a:pPr>
            <a:r>
              <a:rPr lang="fr-FR" i="1">
                <a:latin typeface="Arial" charset="0"/>
              </a:rPr>
              <a:t>        * Reprise, en civil, par la NASA dans le cadre des </a:t>
            </a:r>
            <a:r>
              <a:rPr lang="fr-FR" b="1" i="1">
                <a:latin typeface="Arial" charset="0"/>
              </a:rPr>
              <a:t>évaluations</a:t>
            </a:r>
            <a:r>
              <a:rPr lang="fr-FR" i="1">
                <a:latin typeface="Arial" charset="0"/>
              </a:rPr>
              <a:t> de leur cadres.</a:t>
            </a:r>
          </a:p>
          <a:p>
            <a:pPr eaLnBrk="1" hangingPunct="1">
              <a:spcBef>
                <a:spcPct val="50000"/>
              </a:spcBef>
            </a:pPr>
            <a:r>
              <a:rPr lang="fr-FR" i="1">
                <a:latin typeface="Arial" charset="0"/>
              </a:rPr>
              <a:t>        * Reprise, dans le marché de l ’emploi, par les cabinets de recrutement, les 	       </a:t>
            </a:r>
            <a:br>
              <a:rPr lang="fr-FR" i="1">
                <a:latin typeface="Arial" charset="0"/>
              </a:rPr>
            </a:br>
            <a:r>
              <a:rPr lang="fr-FR" i="1">
                <a:latin typeface="Arial" charset="0"/>
              </a:rPr>
              <a:t>           consultants, et les DRH des grandes entreprises.</a:t>
            </a:r>
          </a:p>
          <a:p>
            <a:pPr eaLnBrk="1" hangingPunct="1">
              <a:spcBef>
                <a:spcPct val="50000"/>
              </a:spcBef>
            </a:pPr>
            <a:r>
              <a:rPr lang="fr-FR" i="1">
                <a:latin typeface="Arial" charset="0"/>
              </a:rPr>
              <a:t>      Il existe 3 types de mise en situation :</a:t>
            </a:r>
          </a:p>
          <a:p>
            <a:pPr eaLnBrk="1" hangingPunct="1">
              <a:spcBef>
                <a:spcPct val="50000"/>
              </a:spcBef>
            </a:pPr>
            <a:r>
              <a:rPr lang="fr-FR" i="1">
                <a:latin typeface="Arial" charset="0"/>
              </a:rPr>
              <a:t>	I - Les simulations </a:t>
            </a:r>
            <a:r>
              <a:rPr lang="fr-FR" b="1" i="1">
                <a:latin typeface="Arial" charset="0"/>
              </a:rPr>
              <a:t>individuelles</a:t>
            </a:r>
          </a:p>
          <a:p>
            <a:pPr eaLnBrk="1" hangingPunct="1">
              <a:spcBef>
                <a:spcPct val="50000"/>
              </a:spcBef>
            </a:pPr>
            <a:r>
              <a:rPr lang="fr-FR" i="1">
                <a:latin typeface="Arial" charset="0"/>
              </a:rPr>
              <a:t>	II - Les simulations </a:t>
            </a:r>
            <a:r>
              <a:rPr lang="fr-FR" b="1" i="1">
                <a:latin typeface="Arial" charset="0"/>
              </a:rPr>
              <a:t>« one to one »</a:t>
            </a:r>
            <a:endParaRPr lang="fr-FR" i="1">
              <a:latin typeface="Arial" charset="0"/>
            </a:endParaRPr>
          </a:p>
          <a:p>
            <a:pPr eaLnBrk="1" hangingPunct="1">
              <a:spcBef>
                <a:spcPct val="50000"/>
              </a:spcBef>
            </a:pPr>
            <a:r>
              <a:rPr lang="fr-FR" i="1">
                <a:latin typeface="Arial" charset="0"/>
              </a:rPr>
              <a:t>	III - Les simulations </a:t>
            </a:r>
            <a:r>
              <a:rPr lang="fr-FR" b="1" i="1">
                <a:latin typeface="Arial" charset="0"/>
              </a:rPr>
              <a:t>en groupe</a:t>
            </a:r>
            <a:endParaRPr lang="fr-FR" i="1">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206F633-74E8-4F18-8E9C-BC875B3EB7A3}" type="datetime1">
              <a:rPr lang="fr-FR"/>
              <a:pPr eaLnBrk="1" hangingPunct="1"/>
              <a:t>17/09/2019</a:t>
            </a:fld>
            <a:endParaRPr lang="fr-FR" sz="1400" b="0" i="0"/>
          </a:p>
        </p:txBody>
      </p:sp>
      <p:sp>
        <p:nvSpPr>
          <p:cNvPr id="7065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066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65D4957-7F87-46F4-B96D-9D40EEDBCB81}" type="slidenum">
              <a:rPr lang="fr-FR" smtClean="0"/>
              <a:pPr eaLnBrk="1" hangingPunct="1"/>
              <a:t>49</a:t>
            </a:fld>
            <a:endParaRPr lang="fr-FR" smtClean="0"/>
          </a:p>
        </p:txBody>
      </p:sp>
      <p:sp>
        <p:nvSpPr>
          <p:cNvPr id="70661" name="Text Box 2"/>
          <p:cNvSpPr txBox="1">
            <a:spLocks noChangeArrowheads="1"/>
          </p:cNvSpPr>
          <p:nvPr/>
        </p:nvSpPr>
        <p:spPr bwMode="auto">
          <a:xfrm>
            <a:off x="304800" y="180975"/>
            <a:ext cx="86106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50000"/>
              </a:lnSpc>
              <a:spcBef>
                <a:spcPct val="50000"/>
              </a:spcBef>
            </a:pPr>
            <a:r>
              <a:rPr lang="fr-FR" sz="2400" b="1" i="1">
                <a:latin typeface="Arial" charset="0"/>
              </a:rPr>
              <a:t>		</a:t>
            </a:r>
          </a:p>
          <a:p>
            <a:pPr algn="ctr" eaLnBrk="1" hangingPunct="1">
              <a:spcBef>
                <a:spcPct val="50000"/>
              </a:spcBef>
            </a:pPr>
            <a:r>
              <a:rPr lang="fr-FR" sz="3600" b="1" i="1" u="sng">
                <a:solidFill>
                  <a:srgbClr val="FF3300"/>
                </a:solidFill>
              </a:rPr>
              <a:t>1- Les Simulations Individuelles</a:t>
            </a:r>
            <a:r>
              <a:rPr lang="fr-FR" sz="2800"/>
              <a:t> </a:t>
            </a:r>
            <a:endParaRPr lang="fr-FR"/>
          </a:p>
          <a:p>
            <a:pPr eaLnBrk="1" hangingPunct="1">
              <a:lnSpc>
                <a:spcPct val="0"/>
              </a:lnSpc>
              <a:spcBef>
                <a:spcPct val="50000"/>
              </a:spcBef>
            </a:pPr>
            <a:r>
              <a:rPr lang="fr-FR" sz="2400" b="1" i="1" u="sng"/>
              <a:t/>
            </a:r>
            <a:br>
              <a:rPr lang="fr-FR" sz="2400" b="1" i="1" u="sng"/>
            </a:br>
            <a:endParaRPr lang="fr-FR" sz="2400" b="1" i="1" u="sng"/>
          </a:p>
          <a:p>
            <a:pPr eaLnBrk="1" hangingPunct="1">
              <a:lnSpc>
                <a:spcPct val="0"/>
              </a:lnSpc>
              <a:spcBef>
                <a:spcPct val="50000"/>
              </a:spcBef>
            </a:pPr>
            <a:endParaRPr lang="fr-FR" sz="2400" b="1" i="1" u="sng"/>
          </a:p>
          <a:p>
            <a:pPr eaLnBrk="1" hangingPunct="1">
              <a:lnSpc>
                <a:spcPct val="40000"/>
              </a:lnSpc>
              <a:spcBef>
                <a:spcPct val="50000"/>
              </a:spcBef>
            </a:pPr>
            <a:endParaRPr lang="fr-FR" sz="2400" b="1" i="1" u="sng"/>
          </a:p>
          <a:p>
            <a:pPr eaLnBrk="1" hangingPunct="1">
              <a:lnSpc>
                <a:spcPct val="40000"/>
              </a:lnSpc>
              <a:spcBef>
                <a:spcPct val="50000"/>
              </a:spcBef>
            </a:pPr>
            <a:r>
              <a:rPr lang="fr-FR" sz="2800" b="1" i="1" u="sng"/>
              <a:t>Les Tests  IN BASKET :</a:t>
            </a:r>
          </a:p>
          <a:p>
            <a:pPr eaLnBrk="1" hangingPunct="1">
              <a:lnSpc>
                <a:spcPct val="40000"/>
              </a:lnSpc>
              <a:spcBef>
                <a:spcPct val="50000"/>
              </a:spcBef>
            </a:pPr>
            <a:r>
              <a:rPr lang="fr-FR" sz="2000" b="1"/>
              <a:t>	</a:t>
            </a:r>
          </a:p>
          <a:p>
            <a:pPr eaLnBrk="1" hangingPunct="1">
              <a:spcBef>
                <a:spcPct val="50000"/>
              </a:spcBef>
            </a:pPr>
            <a:r>
              <a:rPr lang="fr-FR" sz="2800" b="1" i="1" u="sng"/>
              <a:t>A/ - La Corbeille arrivée :</a:t>
            </a:r>
            <a:r>
              <a:rPr lang="fr-FR" b="1" i="1">
                <a:latin typeface="Arial" charset="0"/>
              </a:rPr>
              <a:t>	 Exemple d’un cas pratique</a:t>
            </a:r>
            <a:r>
              <a:rPr lang="fr-FR" i="1">
                <a:latin typeface="Arial" charset="0"/>
              </a:rPr>
              <a:t> </a:t>
            </a:r>
          </a:p>
          <a:p>
            <a:pPr eaLnBrk="1" hangingPunct="1">
              <a:lnSpc>
                <a:spcPct val="120000"/>
              </a:lnSpc>
              <a:spcBef>
                <a:spcPct val="50000"/>
              </a:spcBef>
            </a:pPr>
            <a:r>
              <a:rPr lang="fr-FR" i="1">
                <a:latin typeface="Arial" charset="0"/>
              </a:rPr>
              <a:t>  </a:t>
            </a:r>
            <a:br>
              <a:rPr lang="fr-FR" i="1">
                <a:latin typeface="Arial" charset="0"/>
              </a:rPr>
            </a:br>
            <a:r>
              <a:rPr lang="fr-FR" i="1">
                <a:latin typeface="Arial" charset="0"/>
              </a:rPr>
              <a:t>	Dans cette épreuve le candidat est confronté à une corbeille de courrier arrivé contenant un certain nombre de papiers et de notes qu ’il doit traiter. Cette épreuve  est censée représenter une journée chargée de travail.</a:t>
            </a:r>
          </a:p>
          <a:p>
            <a:pPr eaLnBrk="1" hangingPunct="1">
              <a:lnSpc>
                <a:spcPct val="150000"/>
              </a:lnSpc>
              <a:spcBef>
                <a:spcPct val="50000"/>
              </a:spcBef>
            </a:pPr>
            <a:r>
              <a:rPr lang="fr-FR" i="1">
                <a:latin typeface="Arial" charset="0"/>
              </a:rPr>
              <a:t>	Le courrier contient  des notes pour simples signature, lettres pour analyse, des dossiers casse-tête….etc.</a:t>
            </a:r>
          </a:p>
          <a:p>
            <a:pPr eaLnBrk="1" hangingPunct="1">
              <a:lnSpc>
                <a:spcPct val="150000"/>
              </a:lnSpc>
              <a:spcBef>
                <a:spcPct val="50000"/>
              </a:spcBef>
            </a:pPr>
            <a:r>
              <a:rPr lang="fr-FR" b="1" i="1" u="sng">
                <a:solidFill>
                  <a:srgbClr val="0033CC"/>
                </a:solidFill>
                <a:latin typeface="Arial" charset="0"/>
              </a:rPr>
              <a:t>Question</a:t>
            </a:r>
            <a:r>
              <a:rPr lang="fr-FR" i="1">
                <a:solidFill>
                  <a:srgbClr val="0033CC"/>
                </a:solidFill>
                <a:latin typeface="Arial" charset="0"/>
              </a:rPr>
              <a:t> </a:t>
            </a:r>
            <a:r>
              <a:rPr lang="fr-FR" b="1" i="1">
                <a:solidFill>
                  <a:srgbClr val="0033CC"/>
                </a:solidFill>
                <a:latin typeface="Arial" charset="0"/>
              </a:rPr>
              <a:t>: A votre avis quels sont les aspects qu’on veut tester à ce niveau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581C669-9921-44E8-82A0-302A7B06D7CE}" type="datetime1">
              <a:rPr lang="fr-FR"/>
              <a:pPr eaLnBrk="1" hangingPunct="1"/>
              <a:t>17/09/2019</a:t>
            </a:fld>
            <a:endParaRPr lang="fr-FR" sz="1400" b="0" i="0"/>
          </a:p>
        </p:txBody>
      </p:sp>
      <p:sp>
        <p:nvSpPr>
          <p:cNvPr id="2560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560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E027686-3F7A-4601-9FB8-ACA7AD99F4C2}" type="slidenum">
              <a:rPr lang="fr-FR" smtClean="0"/>
              <a:pPr eaLnBrk="1" hangingPunct="1"/>
              <a:t>5</a:t>
            </a:fld>
            <a:endParaRPr lang="fr-FR" smtClean="0"/>
          </a:p>
        </p:txBody>
      </p:sp>
      <p:sp>
        <p:nvSpPr>
          <p:cNvPr id="25605" name="Rectangle 2"/>
          <p:cNvSpPr>
            <a:spLocks noGrp="1" noChangeArrowheads="1"/>
          </p:cNvSpPr>
          <p:nvPr>
            <p:ph type="title"/>
          </p:nvPr>
        </p:nvSpPr>
        <p:spPr>
          <a:xfrm>
            <a:off x="152400" y="1447800"/>
            <a:ext cx="8763000" cy="3657600"/>
          </a:xfrm>
          <a:solidFill>
            <a:srgbClr val="FFFF66"/>
          </a:solidFill>
          <a:ln>
            <a:solidFill>
              <a:schemeClr val="tx2"/>
            </a:solidFill>
            <a:miter lim="800000"/>
            <a:headEnd/>
            <a:tailEnd/>
          </a:ln>
        </p:spPr>
        <p:txBody>
          <a:bodyPr/>
          <a:lstStyle/>
          <a:p>
            <a:pPr eaLnBrk="1" hangingPunct="1"/>
            <a:r>
              <a:rPr lang="fr-FR" b="1" i="1" u="sng" smtClean="0">
                <a:solidFill>
                  <a:schemeClr val="tx1"/>
                </a:solidFill>
              </a:rPr>
              <a:t>I - QUEL MODELE DE MANAGEMENT DES                      RESSOURCES HUMAINES ADOPTER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2A1929A-5A74-40F9-9E82-1F4DE53F57A1}" type="datetime1">
              <a:rPr lang="fr-FR"/>
              <a:pPr eaLnBrk="1" hangingPunct="1"/>
              <a:t>17/09/2019</a:t>
            </a:fld>
            <a:endParaRPr lang="fr-FR" sz="1400" b="0" i="0"/>
          </a:p>
        </p:txBody>
      </p:sp>
      <p:sp>
        <p:nvSpPr>
          <p:cNvPr id="7168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168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64B924B-3560-40A4-B86E-419854C631D9}" type="slidenum">
              <a:rPr lang="fr-FR" smtClean="0"/>
              <a:pPr eaLnBrk="1" hangingPunct="1"/>
              <a:t>50</a:t>
            </a:fld>
            <a:endParaRPr lang="fr-FR" smtClean="0"/>
          </a:p>
        </p:txBody>
      </p:sp>
      <p:sp>
        <p:nvSpPr>
          <p:cNvPr id="71685" name="Rectangle 3"/>
          <p:cNvSpPr>
            <a:spLocks noGrp="1" noChangeArrowheads="1"/>
          </p:cNvSpPr>
          <p:nvPr>
            <p:ph type="body" idx="1"/>
          </p:nvPr>
        </p:nvSpPr>
        <p:spPr bwMode="auto">
          <a:xfrm>
            <a:off x="457200" y="549275"/>
            <a:ext cx="8229600" cy="547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fr-FR" sz="2800" b="1" i="1" u="sng" smtClean="0"/>
              <a:t>Réponse</a:t>
            </a:r>
            <a:r>
              <a:rPr lang="fr-FR" sz="2800" b="1" i="1" smtClean="0"/>
              <a:t> :</a:t>
            </a:r>
          </a:p>
          <a:p>
            <a:pPr marL="609600" indent="-609600" eaLnBrk="1" hangingPunct="1">
              <a:buFontTx/>
              <a:buNone/>
            </a:pPr>
            <a:endParaRPr lang="fr-FR" sz="2800" i="1" smtClean="0"/>
          </a:p>
          <a:p>
            <a:pPr marL="609600" indent="-609600" eaLnBrk="1" hangingPunct="1">
              <a:lnSpc>
                <a:spcPct val="70000"/>
              </a:lnSpc>
              <a:buFontTx/>
              <a:buNone/>
            </a:pPr>
            <a:r>
              <a:rPr lang="fr-FR" i="1" smtClean="0"/>
              <a:t>Les aspects  testés  à ce niveau sont les suivants :</a:t>
            </a:r>
            <a:br>
              <a:rPr lang="fr-FR" i="1" smtClean="0"/>
            </a:br>
            <a:endParaRPr lang="fr-FR" i="1" smtClean="0"/>
          </a:p>
          <a:p>
            <a:pPr marL="609600" indent="-609600" eaLnBrk="1" hangingPunct="1">
              <a:lnSpc>
                <a:spcPct val="120000"/>
              </a:lnSpc>
              <a:buFontTx/>
              <a:buNone/>
            </a:pPr>
            <a:r>
              <a:rPr lang="fr-FR" sz="2800" i="1" smtClean="0"/>
              <a:t>		* </a:t>
            </a:r>
            <a:r>
              <a:rPr lang="fr-FR" b="1" i="1" smtClean="0"/>
              <a:t>Aspect décisionnel,</a:t>
            </a:r>
          </a:p>
          <a:p>
            <a:pPr marL="609600" indent="-609600" eaLnBrk="1" hangingPunct="1">
              <a:lnSpc>
                <a:spcPct val="120000"/>
              </a:lnSpc>
              <a:buFontTx/>
              <a:buNone/>
            </a:pPr>
            <a:r>
              <a:rPr lang="fr-FR" b="1" i="1" smtClean="0"/>
              <a:t>		* Aspect organisationnel,</a:t>
            </a:r>
          </a:p>
          <a:p>
            <a:pPr marL="609600" indent="-609600" eaLnBrk="1" hangingPunct="1">
              <a:lnSpc>
                <a:spcPct val="120000"/>
              </a:lnSpc>
              <a:buFontTx/>
              <a:buNone/>
            </a:pPr>
            <a:r>
              <a:rPr lang="fr-FR" b="1" i="1" smtClean="0"/>
              <a:t>		* Aspect de délégation,</a:t>
            </a:r>
          </a:p>
          <a:p>
            <a:pPr marL="609600" indent="-609600" eaLnBrk="1" hangingPunct="1">
              <a:lnSpc>
                <a:spcPct val="120000"/>
              </a:lnSpc>
              <a:buFontTx/>
              <a:buNone/>
            </a:pPr>
            <a:r>
              <a:rPr lang="fr-FR" b="1" i="1" smtClean="0"/>
              <a:t>		* Aspect de gestion des priorités.</a:t>
            </a:r>
          </a:p>
          <a:p>
            <a:pPr marL="609600" indent="-609600" eaLnBrk="1" hangingPunct="1">
              <a:lnSpc>
                <a:spcPct val="120000"/>
              </a:lnSpc>
              <a:buFontTx/>
              <a:buNone/>
            </a:pPr>
            <a:r>
              <a:rPr lang="fr-FR" b="1" i="1" smtClean="0"/>
              <a:t>		* Aspect Analyse.</a:t>
            </a:r>
          </a:p>
          <a:p>
            <a:pPr marL="609600" indent="-609600" eaLnBrk="1" hangingPunct="1">
              <a:buFontTx/>
              <a:buNone/>
            </a:pPr>
            <a:endParaRPr lang="fr-FR" sz="28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AC07FDA-3C25-4FD8-83B1-F15E7F8D6161}" type="datetime1">
              <a:rPr lang="fr-FR"/>
              <a:pPr eaLnBrk="1" hangingPunct="1"/>
              <a:t>17/09/2019</a:t>
            </a:fld>
            <a:endParaRPr lang="fr-FR" sz="1400" b="0" i="0"/>
          </a:p>
        </p:txBody>
      </p:sp>
      <p:sp>
        <p:nvSpPr>
          <p:cNvPr id="7270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270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72F7C9E-9363-4BB0-A676-051A629D7DC4}" type="slidenum">
              <a:rPr lang="fr-FR" smtClean="0"/>
              <a:pPr eaLnBrk="1" hangingPunct="1"/>
              <a:t>51</a:t>
            </a:fld>
            <a:endParaRPr lang="fr-FR" smtClean="0"/>
          </a:p>
        </p:txBody>
      </p:sp>
      <p:sp>
        <p:nvSpPr>
          <p:cNvPr id="72709" name="Text Box 2"/>
          <p:cNvSpPr txBox="1">
            <a:spLocks noChangeArrowheads="1"/>
          </p:cNvSpPr>
          <p:nvPr/>
        </p:nvSpPr>
        <p:spPr bwMode="auto">
          <a:xfrm>
            <a:off x="304800" y="550863"/>
            <a:ext cx="84582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b="1" i="1">
                <a:latin typeface="Arial" charset="0"/>
              </a:rPr>
              <a:t>	</a:t>
            </a:r>
            <a:r>
              <a:rPr lang="fr-FR" b="1" i="1" u="sng">
                <a:latin typeface="Arial" charset="0"/>
              </a:rPr>
              <a:t>Pour résoudre cette épreuve pratique</a:t>
            </a:r>
            <a:r>
              <a:rPr lang="fr-FR" i="1">
                <a:latin typeface="Arial" charset="0"/>
              </a:rPr>
              <a:t> :</a:t>
            </a:r>
          </a:p>
          <a:p>
            <a:pPr eaLnBrk="1" hangingPunct="1">
              <a:spcBef>
                <a:spcPct val="50000"/>
              </a:spcBef>
            </a:pPr>
            <a:endParaRPr lang="fr-FR" i="1">
              <a:latin typeface="Arial" charset="0"/>
            </a:endParaRPr>
          </a:p>
          <a:p>
            <a:pPr eaLnBrk="1" hangingPunct="1">
              <a:spcBef>
                <a:spcPct val="50000"/>
              </a:spcBef>
            </a:pPr>
            <a:r>
              <a:rPr lang="fr-FR" i="1">
                <a:latin typeface="Arial" charset="0"/>
              </a:rPr>
              <a:t>      * Les bonnes questions à se poser pour chaque élément du courrier :</a:t>
            </a:r>
          </a:p>
          <a:p>
            <a:pPr eaLnBrk="1" hangingPunct="1">
              <a:lnSpc>
                <a:spcPct val="20000"/>
              </a:lnSpc>
              <a:spcBef>
                <a:spcPct val="50000"/>
              </a:spcBef>
            </a:pPr>
            <a:endParaRPr lang="fr-FR" i="1">
              <a:latin typeface="Arial" charset="0"/>
            </a:endParaRPr>
          </a:p>
          <a:p>
            <a:pPr eaLnBrk="1" hangingPunct="1">
              <a:lnSpc>
                <a:spcPct val="150000"/>
              </a:lnSpc>
              <a:spcBef>
                <a:spcPct val="50000"/>
              </a:spcBef>
            </a:pPr>
            <a:r>
              <a:rPr lang="fr-FR" i="1">
                <a:latin typeface="Arial" charset="0"/>
              </a:rPr>
              <a:t>		</a:t>
            </a:r>
            <a:r>
              <a:rPr lang="fr-FR" b="1" i="1" u="sng">
                <a:latin typeface="Arial" charset="0"/>
              </a:rPr>
              <a:t>QUESTION</a:t>
            </a:r>
            <a:r>
              <a:rPr lang="fr-FR" i="1">
                <a:latin typeface="Arial" charset="0"/>
              </a:rPr>
              <a:t>				</a:t>
            </a:r>
            <a:r>
              <a:rPr lang="fr-FR" b="1" i="1" u="sng">
                <a:latin typeface="Arial" charset="0"/>
              </a:rPr>
              <a:t>ASPECT</a:t>
            </a:r>
            <a:endParaRPr lang="fr-FR" i="1">
              <a:latin typeface="Arial" charset="0"/>
            </a:endParaRPr>
          </a:p>
          <a:p>
            <a:pPr eaLnBrk="1" hangingPunct="1">
              <a:lnSpc>
                <a:spcPct val="150000"/>
              </a:lnSpc>
              <a:spcBef>
                <a:spcPct val="50000"/>
              </a:spcBef>
            </a:pPr>
            <a:r>
              <a:rPr lang="fr-FR" i="1">
                <a:latin typeface="Arial" charset="0"/>
              </a:rPr>
              <a:t>	- Faut -il réagir immédiatement ou non ? 	</a:t>
            </a:r>
            <a:r>
              <a:rPr lang="fr-FR" b="1" i="1">
                <a:latin typeface="Arial" charset="0"/>
              </a:rPr>
              <a:t>Aspect Décisionnel</a:t>
            </a:r>
            <a:endParaRPr lang="fr-FR" i="1">
              <a:latin typeface="Arial" charset="0"/>
            </a:endParaRPr>
          </a:p>
          <a:p>
            <a:pPr eaLnBrk="1" hangingPunct="1">
              <a:lnSpc>
                <a:spcPct val="150000"/>
              </a:lnSpc>
              <a:spcBef>
                <a:spcPct val="50000"/>
              </a:spcBef>
            </a:pPr>
            <a:r>
              <a:rPr lang="fr-FR" i="1">
                <a:latin typeface="Arial" charset="0"/>
              </a:rPr>
              <a:t>	-  Quel est le temps imparti ?		</a:t>
            </a:r>
            <a:r>
              <a:rPr lang="fr-FR" b="1" i="1">
                <a:latin typeface="Arial" charset="0"/>
              </a:rPr>
              <a:t>Gestion des priorité</a:t>
            </a:r>
            <a:endParaRPr lang="fr-FR" i="1">
              <a:latin typeface="Arial" charset="0"/>
            </a:endParaRPr>
          </a:p>
          <a:p>
            <a:pPr eaLnBrk="1" hangingPunct="1">
              <a:lnSpc>
                <a:spcPct val="150000"/>
              </a:lnSpc>
              <a:spcBef>
                <a:spcPct val="50000"/>
              </a:spcBef>
            </a:pPr>
            <a:r>
              <a:rPr lang="fr-FR" i="1">
                <a:latin typeface="Arial" charset="0"/>
              </a:rPr>
              <a:t>	- Faut-il se décharger sur un subordonné ?	</a:t>
            </a:r>
            <a:r>
              <a:rPr lang="fr-FR" b="1" i="1">
                <a:latin typeface="Arial" charset="0"/>
              </a:rPr>
              <a:t>Aspect  Organisationnel</a:t>
            </a:r>
            <a:endParaRPr lang="fr-FR" i="1">
              <a:latin typeface="Arial" charset="0"/>
            </a:endParaRPr>
          </a:p>
          <a:p>
            <a:pPr eaLnBrk="1" hangingPunct="1">
              <a:lnSpc>
                <a:spcPct val="150000"/>
              </a:lnSpc>
              <a:spcBef>
                <a:spcPct val="50000"/>
              </a:spcBef>
            </a:pPr>
            <a:r>
              <a:rPr lang="fr-FR" i="1">
                <a:latin typeface="Arial" charset="0"/>
              </a:rPr>
              <a:t>	- Dans l ’affirmative sur qui ?		</a:t>
            </a:r>
            <a:r>
              <a:rPr lang="fr-FR" b="1" i="1">
                <a:latin typeface="Arial" charset="0"/>
              </a:rPr>
              <a:t>Aspect de Délégation</a:t>
            </a:r>
          </a:p>
          <a:p>
            <a:pPr eaLnBrk="1" hangingPunct="1">
              <a:lnSpc>
                <a:spcPct val="150000"/>
              </a:lnSpc>
              <a:spcBef>
                <a:spcPct val="50000"/>
              </a:spcBef>
            </a:pPr>
            <a:r>
              <a:rPr lang="fr-FR" b="1" i="1">
                <a:latin typeface="Arial" charset="0"/>
              </a:rPr>
              <a:t>	</a:t>
            </a:r>
            <a:r>
              <a:rPr lang="fr-FR" i="1">
                <a:latin typeface="Arial" charset="0"/>
              </a:rPr>
              <a:t>- Que faut-il faire pour traiter ce dossier ?	</a:t>
            </a:r>
            <a:r>
              <a:rPr lang="fr-FR" b="1" i="1">
                <a:latin typeface="Arial" charset="0"/>
              </a:rPr>
              <a:t>Aspect analyse</a:t>
            </a:r>
          </a:p>
          <a:p>
            <a:pPr eaLnBrk="1" hangingPunct="1">
              <a:lnSpc>
                <a:spcPct val="210000"/>
              </a:lnSpc>
              <a:spcBef>
                <a:spcPct val="50000"/>
              </a:spcBef>
            </a:pPr>
            <a:r>
              <a:rPr lang="fr-FR" b="1" i="1">
                <a:latin typeface="Arial" charset="0"/>
              </a:rPr>
              <a:t>	Un entretien de synthèse à posteriori est  indispensable.</a:t>
            </a:r>
            <a:r>
              <a:rPr lang="fr-FR" i="1">
                <a:latin typeface="Arial"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02194B6-5C88-4137-80AB-B65AE9521157}" type="datetime1">
              <a:rPr lang="fr-FR"/>
              <a:pPr eaLnBrk="1" hangingPunct="1"/>
              <a:t>17/09/2019</a:t>
            </a:fld>
            <a:endParaRPr lang="fr-FR" sz="1400" b="0" i="0"/>
          </a:p>
        </p:txBody>
      </p:sp>
      <p:sp>
        <p:nvSpPr>
          <p:cNvPr id="7373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373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6A6EA8F-8185-4732-A1FC-B70B068125BA}" type="slidenum">
              <a:rPr lang="fr-FR" smtClean="0"/>
              <a:pPr eaLnBrk="1" hangingPunct="1"/>
              <a:t>52</a:t>
            </a:fld>
            <a:endParaRPr lang="fr-FR" smtClean="0"/>
          </a:p>
        </p:txBody>
      </p:sp>
      <p:sp>
        <p:nvSpPr>
          <p:cNvPr id="73733" name="Text Box 2"/>
          <p:cNvSpPr txBox="1">
            <a:spLocks noChangeArrowheads="1"/>
          </p:cNvSpPr>
          <p:nvPr/>
        </p:nvSpPr>
        <p:spPr bwMode="auto">
          <a:xfrm>
            <a:off x="304800" y="387350"/>
            <a:ext cx="86106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t>	</a:t>
            </a:r>
            <a:r>
              <a:rPr lang="fr-FR" sz="2800" b="1" i="1" u="sng"/>
              <a:t>B/ Les Tests IN TRAY:</a:t>
            </a:r>
          </a:p>
          <a:p>
            <a:pPr eaLnBrk="1" hangingPunct="1">
              <a:spcBef>
                <a:spcPct val="50000"/>
              </a:spcBef>
            </a:pPr>
            <a:r>
              <a:rPr lang="fr-FR" sz="2000" b="1"/>
              <a:t>     </a:t>
            </a:r>
            <a:r>
              <a:rPr lang="fr-FR" i="1">
                <a:latin typeface="Arial" charset="0"/>
              </a:rPr>
              <a:t>Il s ’agit d ’une autre variante des tests In Basket pour les postes faisant intervenir des </a:t>
            </a:r>
            <a:r>
              <a:rPr lang="fr-FR" b="1" i="1">
                <a:latin typeface="Arial" charset="0"/>
              </a:rPr>
              <a:t>qualités gestionnaires</a:t>
            </a:r>
            <a:r>
              <a:rPr lang="fr-FR" i="1">
                <a:latin typeface="Arial" charset="0"/>
              </a:rPr>
              <a:t> .</a:t>
            </a:r>
          </a:p>
          <a:p>
            <a:pPr eaLnBrk="1" hangingPunct="1">
              <a:spcBef>
                <a:spcPct val="50000"/>
              </a:spcBef>
            </a:pPr>
            <a:r>
              <a:rPr lang="fr-FR" sz="2000" b="1" i="1" u="sng">
                <a:latin typeface="Arial" charset="0"/>
              </a:rPr>
              <a:t>Exemple de cas pratique</a:t>
            </a:r>
            <a:r>
              <a:rPr lang="fr-FR" sz="2000" i="1">
                <a:latin typeface="Arial" charset="0"/>
              </a:rPr>
              <a:t> :</a:t>
            </a:r>
            <a:endParaRPr lang="fr-FR" i="1">
              <a:latin typeface="Arial" charset="0"/>
            </a:endParaRPr>
          </a:p>
          <a:p>
            <a:pPr eaLnBrk="1" hangingPunct="1">
              <a:lnSpc>
                <a:spcPct val="120000"/>
              </a:lnSpc>
              <a:spcBef>
                <a:spcPct val="50000"/>
              </a:spcBef>
            </a:pPr>
            <a:r>
              <a:rPr lang="fr-FR" i="1">
                <a:latin typeface="Arial" charset="0"/>
              </a:rPr>
              <a:t>     Dans cette épreuve </a:t>
            </a:r>
            <a:r>
              <a:rPr lang="fr-FR" b="1" i="1">
                <a:latin typeface="Arial" charset="0"/>
              </a:rPr>
              <a:t>écrite et assez longue</a:t>
            </a:r>
            <a:r>
              <a:rPr lang="fr-FR" i="1">
                <a:latin typeface="Arial" charset="0"/>
              </a:rPr>
              <a:t> et portant sur </a:t>
            </a:r>
            <a:r>
              <a:rPr lang="fr-FR" b="1" i="1">
                <a:latin typeface="Arial" charset="0"/>
              </a:rPr>
              <a:t>un problème bien défini</a:t>
            </a:r>
            <a:r>
              <a:rPr lang="fr-FR" i="1">
                <a:latin typeface="Arial" charset="0"/>
              </a:rPr>
              <a:t>, le candidat reçoit  un dossier bourré de lettres, articles de journaux, notes de service, transcriptions radiophoniques, lettres de députés…..etc, le tout relatif à un problème très délicat dont la solution doit être trouvée sans tarder.</a:t>
            </a:r>
          </a:p>
          <a:p>
            <a:pPr eaLnBrk="1" hangingPunct="1">
              <a:lnSpc>
                <a:spcPct val="140000"/>
              </a:lnSpc>
              <a:spcBef>
                <a:spcPct val="50000"/>
              </a:spcBef>
            </a:pPr>
            <a:r>
              <a:rPr lang="fr-FR" i="1">
                <a:latin typeface="Arial" charset="0"/>
              </a:rPr>
              <a:t> </a:t>
            </a:r>
            <a:r>
              <a:rPr lang="fr-FR" sz="2000" b="1" i="1" u="sng">
                <a:latin typeface="Arial" charset="0"/>
              </a:rPr>
              <a:t>Pour résoudre cette épreuve pratique</a:t>
            </a:r>
            <a:r>
              <a:rPr lang="fr-FR" i="1">
                <a:latin typeface="Arial" charset="0"/>
              </a:rPr>
              <a:t> :</a:t>
            </a:r>
          </a:p>
          <a:p>
            <a:pPr eaLnBrk="1" hangingPunct="1">
              <a:lnSpc>
                <a:spcPct val="0"/>
              </a:lnSpc>
              <a:spcBef>
                <a:spcPct val="50000"/>
              </a:spcBef>
            </a:pPr>
            <a:endParaRPr lang="fr-FR" i="1">
              <a:latin typeface="Arial" charset="0"/>
            </a:endParaRPr>
          </a:p>
          <a:p>
            <a:pPr eaLnBrk="1" hangingPunct="1">
              <a:lnSpc>
                <a:spcPct val="110000"/>
              </a:lnSpc>
              <a:spcBef>
                <a:spcPct val="50000"/>
              </a:spcBef>
            </a:pPr>
            <a:r>
              <a:rPr lang="fr-FR" i="1">
                <a:latin typeface="Arial" charset="0"/>
              </a:rPr>
              <a:t>     Le candidat doit analyser la masse d ’informations relative à ce dossier, il sera   </a:t>
            </a:r>
            <a:r>
              <a:rPr lang="fr-FR" b="1" i="1">
                <a:latin typeface="Arial" charset="0"/>
              </a:rPr>
              <a:t>évalué sur sa capacité à distinguer</a:t>
            </a:r>
            <a:r>
              <a:rPr lang="fr-FR" i="1">
                <a:latin typeface="Arial" charset="0"/>
              </a:rPr>
              <a:t> entre l ’essentiel, le secondaire et le futile.</a:t>
            </a:r>
          </a:p>
          <a:p>
            <a:pPr eaLnBrk="1" hangingPunct="1">
              <a:lnSpc>
                <a:spcPct val="120000"/>
              </a:lnSpc>
              <a:spcBef>
                <a:spcPct val="50000"/>
              </a:spcBef>
            </a:pPr>
            <a:r>
              <a:rPr lang="fr-FR" i="1">
                <a:latin typeface="Arial" charset="0"/>
              </a:rPr>
              <a:t>     Le candidat doit </a:t>
            </a:r>
            <a:r>
              <a:rPr lang="fr-FR" b="1" i="1">
                <a:latin typeface="Arial" charset="0"/>
              </a:rPr>
              <a:t>proposer plusieurs solutions</a:t>
            </a:r>
            <a:r>
              <a:rPr lang="fr-FR" i="1">
                <a:latin typeface="Arial" charset="0"/>
              </a:rPr>
              <a:t>, ensuite il doit peser le pour et le contre des  diverses options puis en retenir une, </a:t>
            </a:r>
            <a:r>
              <a:rPr lang="fr-FR" b="1" i="1">
                <a:latin typeface="Arial" charset="0"/>
              </a:rPr>
              <a:t>en motivant la décision par un argumentaire solide</a:t>
            </a:r>
            <a:r>
              <a:rPr lang="fr-FR" i="1">
                <a:latin typeface="Arial" charset="0"/>
              </a:rPr>
              <a:t>.</a:t>
            </a:r>
            <a:endParaRPr lang="fr-FR" b="1" i="1">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0C7EFA5-255B-4BB1-94CB-AC35AC7162B1}" type="datetime1">
              <a:rPr lang="fr-FR"/>
              <a:pPr eaLnBrk="1" hangingPunct="1"/>
              <a:t>17/09/2019</a:t>
            </a:fld>
            <a:endParaRPr lang="fr-FR" sz="1400" b="0" i="0"/>
          </a:p>
        </p:txBody>
      </p:sp>
      <p:sp>
        <p:nvSpPr>
          <p:cNvPr id="7475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475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DCC2FFE-C660-4470-8AC1-700F9E93F4BD}" type="slidenum">
              <a:rPr lang="fr-FR" smtClean="0"/>
              <a:pPr eaLnBrk="1" hangingPunct="1"/>
              <a:t>53</a:t>
            </a:fld>
            <a:endParaRPr lang="fr-FR" smtClean="0"/>
          </a:p>
        </p:txBody>
      </p:sp>
      <p:sp>
        <p:nvSpPr>
          <p:cNvPr id="74757" name="Text Box 2"/>
          <p:cNvSpPr txBox="1">
            <a:spLocks noChangeArrowheads="1"/>
          </p:cNvSpPr>
          <p:nvPr/>
        </p:nvSpPr>
        <p:spPr bwMode="auto">
          <a:xfrm>
            <a:off x="228600" y="115888"/>
            <a:ext cx="8763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0000"/>
              </a:lnSpc>
              <a:spcBef>
                <a:spcPct val="50000"/>
              </a:spcBef>
            </a:pPr>
            <a:r>
              <a:rPr lang="fr-FR" sz="2800" b="1" i="1"/>
              <a:t>		</a:t>
            </a:r>
          </a:p>
          <a:p>
            <a:pPr eaLnBrk="1" hangingPunct="1">
              <a:lnSpc>
                <a:spcPct val="50000"/>
              </a:lnSpc>
              <a:spcBef>
                <a:spcPct val="50000"/>
              </a:spcBef>
            </a:pPr>
            <a:r>
              <a:rPr lang="fr-FR" sz="2800" b="1" i="1"/>
              <a:t>	</a:t>
            </a:r>
            <a:r>
              <a:rPr lang="fr-FR" sz="3600" b="1" i="1" u="sng">
                <a:solidFill>
                  <a:srgbClr val="FF3300"/>
                </a:solidFill>
              </a:rPr>
              <a:t>2- Les Simulations One to One</a:t>
            </a:r>
            <a:r>
              <a:rPr lang="fr-FR" sz="2800" u="sng"/>
              <a:t> </a:t>
            </a:r>
            <a:endParaRPr lang="fr-FR" u="sng"/>
          </a:p>
          <a:p>
            <a:pPr eaLnBrk="1" hangingPunct="1">
              <a:lnSpc>
                <a:spcPct val="20000"/>
              </a:lnSpc>
              <a:spcBef>
                <a:spcPct val="50000"/>
              </a:spcBef>
            </a:pPr>
            <a:endParaRPr lang="fr-FR" u="sng"/>
          </a:p>
          <a:p>
            <a:pPr eaLnBrk="1" hangingPunct="1">
              <a:lnSpc>
                <a:spcPct val="70000"/>
              </a:lnSpc>
              <a:spcBef>
                <a:spcPct val="50000"/>
              </a:spcBef>
            </a:pPr>
            <a:r>
              <a:rPr lang="fr-FR" i="1">
                <a:latin typeface="Arial" charset="0"/>
              </a:rPr>
              <a:t/>
            </a:r>
            <a:br>
              <a:rPr lang="fr-FR" i="1">
                <a:latin typeface="Arial" charset="0"/>
              </a:rPr>
            </a:br>
            <a:r>
              <a:rPr lang="fr-FR" i="1">
                <a:latin typeface="Arial" charset="0"/>
              </a:rPr>
              <a:t>Elles concernent surtout deux types d ’emplois : </a:t>
            </a:r>
            <a:r>
              <a:rPr lang="fr-FR" b="1" i="1">
                <a:latin typeface="Arial" charset="0"/>
              </a:rPr>
              <a:t>Le Commercial et les Achats</a:t>
            </a:r>
            <a:endParaRPr lang="fr-FR"/>
          </a:p>
          <a:p>
            <a:pPr eaLnBrk="1" hangingPunct="1">
              <a:lnSpc>
                <a:spcPct val="60000"/>
              </a:lnSpc>
              <a:spcBef>
                <a:spcPct val="50000"/>
              </a:spcBef>
            </a:pPr>
            <a:endParaRPr lang="fr-FR" sz="2000" b="1"/>
          </a:p>
          <a:p>
            <a:pPr eaLnBrk="1" hangingPunct="1">
              <a:lnSpc>
                <a:spcPct val="50000"/>
              </a:lnSpc>
              <a:spcBef>
                <a:spcPct val="50000"/>
              </a:spcBef>
            </a:pPr>
            <a:r>
              <a:rPr lang="fr-FR" sz="2000" b="1"/>
              <a:t>	</a:t>
            </a:r>
            <a:r>
              <a:rPr lang="fr-FR" sz="2800" b="1" i="1" u="sng"/>
              <a:t>A- Le client furieux</a:t>
            </a:r>
            <a:r>
              <a:rPr lang="fr-FR" sz="2200" b="1"/>
              <a:t> :    </a:t>
            </a:r>
            <a:r>
              <a:rPr lang="fr-FR" b="1" i="1" u="sng">
                <a:solidFill>
                  <a:srgbClr val="0033CC"/>
                </a:solidFill>
                <a:latin typeface="Arial" charset="0"/>
              </a:rPr>
              <a:t>Exemple d’un cas pratique  </a:t>
            </a:r>
            <a:endParaRPr lang="fr-FR" b="1" i="1">
              <a:solidFill>
                <a:srgbClr val="0033CC"/>
              </a:solidFill>
              <a:latin typeface="Arial" charset="0"/>
            </a:endParaRPr>
          </a:p>
          <a:p>
            <a:pPr eaLnBrk="1" hangingPunct="1">
              <a:lnSpc>
                <a:spcPct val="0"/>
              </a:lnSpc>
              <a:spcBef>
                <a:spcPct val="50000"/>
              </a:spcBef>
            </a:pPr>
            <a:r>
              <a:rPr lang="fr-FR" b="1" i="1">
                <a:solidFill>
                  <a:srgbClr val="0033CC"/>
                </a:solidFill>
                <a:latin typeface="Arial" charset="0"/>
              </a:rPr>
              <a:t>	</a:t>
            </a:r>
          </a:p>
          <a:p>
            <a:pPr eaLnBrk="1" hangingPunct="1">
              <a:lnSpc>
                <a:spcPct val="0"/>
              </a:lnSpc>
              <a:spcBef>
                <a:spcPct val="50000"/>
              </a:spcBef>
            </a:pPr>
            <a:endParaRPr lang="fr-FR" b="1" i="1">
              <a:solidFill>
                <a:srgbClr val="0033CC"/>
              </a:solidFill>
              <a:latin typeface="Arial" charset="0"/>
            </a:endParaRPr>
          </a:p>
          <a:p>
            <a:pPr eaLnBrk="1" hangingPunct="1">
              <a:lnSpc>
                <a:spcPct val="150000"/>
              </a:lnSpc>
              <a:spcBef>
                <a:spcPct val="50000"/>
              </a:spcBef>
            </a:pPr>
            <a:r>
              <a:rPr lang="fr-FR" i="1">
                <a:latin typeface="Arial" charset="0"/>
              </a:rPr>
              <a:t>      Dans cette épreuve le candidat reçoit la visite ou un coup de téléphone d ’un client  insatisfait du produit fourni ( Qualité, Délai, Prix, Livraison…).                     </a:t>
            </a:r>
            <a:br>
              <a:rPr lang="fr-FR" i="1">
                <a:latin typeface="Arial" charset="0"/>
              </a:rPr>
            </a:br>
            <a:r>
              <a:rPr lang="fr-FR" i="1">
                <a:latin typeface="Arial" charset="0"/>
              </a:rPr>
              <a:t>       Ce client représente un part respectable dans la chiffre d’affaires  de l’entreprise</a:t>
            </a:r>
          </a:p>
          <a:p>
            <a:pPr eaLnBrk="1" hangingPunct="1">
              <a:lnSpc>
                <a:spcPct val="150000"/>
              </a:lnSpc>
              <a:spcBef>
                <a:spcPct val="50000"/>
              </a:spcBef>
            </a:pPr>
            <a:r>
              <a:rPr lang="fr-FR" i="1">
                <a:latin typeface="Arial" charset="0"/>
              </a:rPr>
              <a:t>       Le rôle du client est joué par un responsable de l ’entreprise ou d‘un cabinet de recrutement.                </a:t>
            </a:r>
            <a:br>
              <a:rPr lang="fr-FR" i="1">
                <a:latin typeface="Arial" charset="0"/>
              </a:rPr>
            </a:br>
            <a:r>
              <a:rPr lang="fr-FR" i="1">
                <a:latin typeface="Arial" charset="0"/>
              </a:rPr>
              <a:t>       Le candidat dispose d ’un certain nombre de données sur les relations antérieures du client en question.</a:t>
            </a:r>
          </a:p>
          <a:p>
            <a:pPr eaLnBrk="1" hangingPunct="1">
              <a:lnSpc>
                <a:spcPct val="150000"/>
              </a:lnSpc>
              <a:spcBef>
                <a:spcPct val="50000"/>
              </a:spcBef>
            </a:pPr>
            <a:r>
              <a:rPr lang="fr-FR" b="1" i="1" u="sng">
                <a:solidFill>
                  <a:srgbClr val="0033CC"/>
                </a:solidFill>
                <a:latin typeface="Arial" charset="0"/>
              </a:rPr>
              <a:t>Question</a:t>
            </a:r>
            <a:r>
              <a:rPr lang="fr-FR" b="1" i="1">
                <a:solidFill>
                  <a:srgbClr val="0033CC"/>
                </a:solidFill>
                <a:latin typeface="Arial" charset="0"/>
              </a:rPr>
              <a:t> : A votre avis quels sont les aspects qu’on veut tester à ce niveau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FC54E17-28F6-4416-836D-08CE90C19526}" type="datetime1">
              <a:rPr lang="fr-FR"/>
              <a:pPr eaLnBrk="1" hangingPunct="1"/>
              <a:t>17/09/2019</a:t>
            </a:fld>
            <a:endParaRPr lang="fr-FR" sz="1400" b="0" i="0"/>
          </a:p>
        </p:txBody>
      </p:sp>
      <p:sp>
        <p:nvSpPr>
          <p:cNvPr id="7577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578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949205E-FBD5-4A62-84F5-D73B48E964E9}" type="slidenum">
              <a:rPr lang="fr-FR" smtClean="0"/>
              <a:pPr eaLnBrk="1" hangingPunct="1"/>
              <a:t>54</a:t>
            </a:fld>
            <a:endParaRPr lang="fr-FR" smtClean="0"/>
          </a:p>
        </p:txBody>
      </p:sp>
      <p:sp>
        <p:nvSpPr>
          <p:cNvPr id="75781" name="Rectangle 3"/>
          <p:cNvSpPr>
            <a:spLocks noGrp="1" noChangeArrowheads="1"/>
          </p:cNvSpPr>
          <p:nvPr>
            <p:ph type="body" idx="1"/>
          </p:nvPr>
        </p:nvSpPr>
        <p:spPr bwMode="auto">
          <a:xfrm>
            <a:off x="179388" y="142875"/>
            <a:ext cx="8964612" cy="616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fr-FR" sz="2000" b="1" i="1" u="sng" smtClean="0"/>
              <a:t>Réponse </a:t>
            </a:r>
            <a:r>
              <a:rPr lang="fr-FR" sz="2000" b="1" i="1" smtClean="0"/>
              <a:t>:</a:t>
            </a:r>
          </a:p>
          <a:p>
            <a:pPr eaLnBrk="1" hangingPunct="1">
              <a:lnSpc>
                <a:spcPct val="0"/>
              </a:lnSpc>
              <a:buFontTx/>
              <a:buNone/>
            </a:pPr>
            <a:endParaRPr lang="fr-FR" sz="2000" b="1" i="1" smtClean="0"/>
          </a:p>
          <a:p>
            <a:pPr eaLnBrk="1" hangingPunct="1">
              <a:lnSpc>
                <a:spcPct val="10000"/>
              </a:lnSpc>
              <a:buFontTx/>
              <a:buNone/>
            </a:pPr>
            <a:endParaRPr lang="fr-FR" sz="2400" i="1" smtClean="0"/>
          </a:p>
          <a:p>
            <a:pPr eaLnBrk="1" hangingPunct="1">
              <a:lnSpc>
                <a:spcPct val="80000"/>
              </a:lnSpc>
              <a:buFontTx/>
              <a:buNone/>
            </a:pPr>
            <a:r>
              <a:rPr lang="fr-FR" sz="2400" i="1" smtClean="0"/>
              <a:t>Les aspects  testés  à ce niveau sont les suivants :</a:t>
            </a:r>
          </a:p>
          <a:p>
            <a:pPr eaLnBrk="1" hangingPunct="1">
              <a:lnSpc>
                <a:spcPct val="0"/>
              </a:lnSpc>
              <a:buFontTx/>
              <a:buNone/>
            </a:pPr>
            <a:endParaRPr lang="fr-FR" sz="1800" b="1" i="1" smtClean="0"/>
          </a:p>
          <a:p>
            <a:pPr eaLnBrk="1" hangingPunct="1">
              <a:lnSpc>
                <a:spcPct val="110000"/>
              </a:lnSpc>
              <a:buFontTx/>
              <a:buNone/>
            </a:pPr>
            <a:r>
              <a:rPr lang="fr-FR" sz="1000" i="1" smtClean="0"/>
              <a:t>	</a:t>
            </a:r>
            <a:r>
              <a:rPr lang="fr-FR" sz="1800" b="1" i="1" smtClean="0"/>
              <a:t>* </a:t>
            </a:r>
            <a:r>
              <a:rPr lang="fr-FR" sz="2000" b="1" i="1" smtClean="0"/>
              <a:t>Communication,</a:t>
            </a:r>
          </a:p>
          <a:p>
            <a:pPr eaLnBrk="1" hangingPunct="1">
              <a:lnSpc>
                <a:spcPct val="110000"/>
              </a:lnSpc>
              <a:buFontTx/>
              <a:buNone/>
            </a:pPr>
            <a:r>
              <a:rPr lang="fr-FR" sz="2000" b="1" i="1" smtClean="0"/>
              <a:t>	* Relationnel,</a:t>
            </a:r>
          </a:p>
          <a:p>
            <a:pPr eaLnBrk="1" hangingPunct="1">
              <a:lnSpc>
                <a:spcPct val="110000"/>
              </a:lnSpc>
              <a:buFontTx/>
              <a:buNone/>
            </a:pPr>
            <a:r>
              <a:rPr lang="fr-FR" sz="2000" b="1" i="1" smtClean="0"/>
              <a:t>	* Négociation,</a:t>
            </a:r>
          </a:p>
          <a:p>
            <a:pPr eaLnBrk="1" hangingPunct="1">
              <a:lnSpc>
                <a:spcPct val="110000"/>
              </a:lnSpc>
              <a:buFontTx/>
              <a:buNone/>
            </a:pPr>
            <a:r>
              <a:rPr lang="fr-FR" sz="2000" b="1" i="1" smtClean="0"/>
              <a:t>	* Motivation,</a:t>
            </a:r>
          </a:p>
          <a:p>
            <a:pPr eaLnBrk="1" hangingPunct="1">
              <a:lnSpc>
                <a:spcPct val="110000"/>
              </a:lnSpc>
              <a:buFontTx/>
              <a:buNone/>
            </a:pPr>
            <a:r>
              <a:rPr lang="fr-FR" sz="2000" b="1" i="1" smtClean="0"/>
              <a:t>	* Initiative</a:t>
            </a:r>
          </a:p>
          <a:p>
            <a:pPr eaLnBrk="1" hangingPunct="1">
              <a:lnSpc>
                <a:spcPct val="110000"/>
              </a:lnSpc>
              <a:buFontTx/>
              <a:buNone/>
            </a:pPr>
            <a:r>
              <a:rPr lang="fr-FR" sz="2000" b="1" i="1" smtClean="0"/>
              <a:t>     * Réactivité.</a:t>
            </a:r>
          </a:p>
          <a:p>
            <a:pPr eaLnBrk="1" hangingPunct="1">
              <a:lnSpc>
                <a:spcPct val="80000"/>
              </a:lnSpc>
              <a:buFontTx/>
              <a:buNone/>
            </a:pPr>
            <a:endParaRPr lang="fr-FR" sz="2000" i="1" smtClean="0">
              <a:latin typeface="Arial" charset="0"/>
            </a:endParaRPr>
          </a:p>
          <a:p>
            <a:pPr eaLnBrk="1" hangingPunct="1">
              <a:lnSpc>
                <a:spcPct val="80000"/>
              </a:lnSpc>
              <a:buFontTx/>
              <a:buNone/>
            </a:pPr>
            <a:r>
              <a:rPr lang="fr-FR" sz="2000" b="1" i="1" u="sng" smtClean="0">
                <a:latin typeface="Arial" charset="0"/>
              </a:rPr>
              <a:t>Pour résoudre cette épreuve pratique : </a:t>
            </a:r>
          </a:p>
          <a:p>
            <a:pPr eaLnBrk="1" hangingPunct="1">
              <a:lnSpc>
                <a:spcPct val="80000"/>
              </a:lnSpc>
              <a:buFontTx/>
              <a:buNone/>
            </a:pPr>
            <a:r>
              <a:rPr lang="fr-FR" sz="2000" i="1" smtClean="0">
                <a:latin typeface="Arial" charset="0"/>
              </a:rPr>
              <a:t> </a:t>
            </a:r>
            <a:br>
              <a:rPr lang="fr-FR" sz="2000" i="1" smtClean="0">
                <a:latin typeface="Arial" charset="0"/>
              </a:rPr>
            </a:br>
            <a:r>
              <a:rPr lang="fr-FR" sz="2000" i="1" smtClean="0">
                <a:latin typeface="Arial" charset="0"/>
              </a:rPr>
              <a:t>Le rôle du  candidat consiste à reconstituer les faits et à régler les problèmes.</a:t>
            </a:r>
          </a:p>
          <a:p>
            <a:pPr eaLnBrk="1" hangingPunct="1">
              <a:lnSpc>
                <a:spcPct val="10000"/>
              </a:lnSpc>
              <a:buFontTx/>
              <a:buNone/>
            </a:pPr>
            <a:endParaRPr lang="fr-FR" sz="2000" i="1" smtClean="0">
              <a:latin typeface="Arial" charset="0"/>
            </a:endParaRPr>
          </a:p>
          <a:p>
            <a:pPr eaLnBrk="1" hangingPunct="1">
              <a:lnSpc>
                <a:spcPct val="140000"/>
              </a:lnSpc>
              <a:buFontTx/>
              <a:buNone/>
            </a:pPr>
            <a:r>
              <a:rPr lang="fr-FR" sz="2000" i="1" smtClean="0">
                <a:latin typeface="Arial" charset="0"/>
              </a:rPr>
              <a:t>      Les dimensions à dégager concernent l ’aptitude à identifier le problème, à analyser ses causes, à interpréter les informations et à résoudre les problèmes administratifs. </a:t>
            </a:r>
          </a:p>
          <a:p>
            <a:pPr eaLnBrk="1" hangingPunct="1">
              <a:lnSpc>
                <a:spcPct val="140000"/>
              </a:lnSpc>
              <a:buFontTx/>
              <a:buNone/>
            </a:pPr>
            <a:endParaRPr lang="fr-FR" sz="2000" i="1" smtClean="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6D7EC95-0793-4D2B-BC2E-A67F0D892055}" type="datetime1">
              <a:rPr lang="fr-FR"/>
              <a:pPr eaLnBrk="1" hangingPunct="1"/>
              <a:t>17/09/2019</a:t>
            </a:fld>
            <a:endParaRPr lang="fr-FR" sz="1400" b="0" i="0"/>
          </a:p>
        </p:txBody>
      </p:sp>
      <p:sp>
        <p:nvSpPr>
          <p:cNvPr id="7680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680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AEC388E-4F2D-46A3-8D0F-06A3253C84DF}" type="slidenum">
              <a:rPr lang="fr-FR" smtClean="0"/>
              <a:pPr eaLnBrk="1" hangingPunct="1"/>
              <a:t>55</a:t>
            </a:fld>
            <a:endParaRPr lang="fr-FR" smtClean="0"/>
          </a:p>
        </p:txBody>
      </p:sp>
      <p:sp>
        <p:nvSpPr>
          <p:cNvPr id="76805" name="Text Box 2"/>
          <p:cNvSpPr txBox="1">
            <a:spLocks noChangeArrowheads="1"/>
          </p:cNvSpPr>
          <p:nvPr/>
        </p:nvSpPr>
        <p:spPr bwMode="auto">
          <a:xfrm>
            <a:off x="152400" y="417513"/>
            <a:ext cx="8763000"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200" b="1"/>
              <a:t>	</a:t>
            </a:r>
          </a:p>
          <a:p>
            <a:pPr eaLnBrk="1" hangingPunct="1">
              <a:lnSpc>
                <a:spcPct val="20000"/>
              </a:lnSpc>
              <a:spcBef>
                <a:spcPct val="50000"/>
              </a:spcBef>
            </a:pPr>
            <a:r>
              <a:rPr lang="fr-FR" sz="2800" b="1" i="1" u="sng"/>
              <a:t>B- La visite du représentant </a:t>
            </a:r>
            <a:r>
              <a:rPr lang="fr-FR" sz="2800" b="1" i="1"/>
              <a:t>:    </a:t>
            </a:r>
            <a:r>
              <a:rPr lang="fr-FR" b="1" i="1" u="sng">
                <a:solidFill>
                  <a:srgbClr val="0033CC"/>
                </a:solidFill>
                <a:latin typeface="Arial" charset="0"/>
              </a:rPr>
              <a:t>Exemple d’un cas pratique</a:t>
            </a:r>
            <a:r>
              <a:rPr lang="fr-FR"/>
              <a:t> </a:t>
            </a:r>
            <a:r>
              <a:rPr lang="fr-FR" sz="2800" b="1" i="1" u="sng"/>
              <a:t/>
            </a:r>
            <a:br>
              <a:rPr lang="fr-FR" sz="2800" b="1" i="1" u="sng"/>
            </a:br>
            <a:r>
              <a:rPr lang="fr-FR" sz="2800" b="1" i="1" u="sng"/>
              <a:t/>
            </a:r>
            <a:br>
              <a:rPr lang="fr-FR" sz="2800" b="1" i="1" u="sng"/>
            </a:br>
            <a:r>
              <a:rPr lang="fr-FR" sz="2800" b="1" i="1" u="sng"/>
              <a:t>  </a:t>
            </a:r>
          </a:p>
          <a:p>
            <a:pPr eaLnBrk="1" hangingPunct="1">
              <a:lnSpc>
                <a:spcPct val="130000"/>
              </a:lnSpc>
              <a:spcBef>
                <a:spcPct val="50000"/>
              </a:spcBef>
            </a:pPr>
            <a:r>
              <a:rPr lang="fr-FR" i="1">
                <a:latin typeface="Arial" charset="0"/>
              </a:rPr>
              <a:t>      Dans ce test le rôle du  candidat  est de convaincre le client d ’acheter un produit ou un service . </a:t>
            </a:r>
          </a:p>
          <a:p>
            <a:pPr eaLnBrk="1" hangingPunct="1">
              <a:lnSpc>
                <a:spcPct val="130000"/>
              </a:lnSpc>
              <a:spcBef>
                <a:spcPct val="50000"/>
              </a:spcBef>
            </a:pPr>
            <a:r>
              <a:rPr lang="fr-FR" i="1">
                <a:latin typeface="Arial" charset="0"/>
              </a:rPr>
              <a:t>      Le client est ici représenté par un collaborateur et qui doit lui tenir tête : Douter de la nécessité du produit, être sceptique vis à vis de la qualité du produit.. etc. </a:t>
            </a:r>
            <a:br>
              <a:rPr lang="fr-FR" i="1">
                <a:latin typeface="Arial" charset="0"/>
              </a:rPr>
            </a:br>
            <a:r>
              <a:rPr lang="fr-FR" i="1">
                <a:latin typeface="Arial" charset="0"/>
              </a:rPr>
              <a:t>     Le candidat reçoit  les informations sur le produit ou le service et sur le client.</a:t>
            </a:r>
            <a:br>
              <a:rPr lang="fr-FR" i="1">
                <a:latin typeface="Arial" charset="0"/>
              </a:rPr>
            </a:br>
            <a:r>
              <a:rPr lang="fr-FR" i="1">
                <a:latin typeface="Arial" charset="0"/>
              </a:rPr>
              <a:t>    Il disposera d ’un temps raisonnable pour préparer l ’argumentaire.</a:t>
            </a:r>
          </a:p>
          <a:p>
            <a:pPr eaLnBrk="1" hangingPunct="1">
              <a:lnSpc>
                <a:spcPct val="140000"/>
              </a:lnSpc>
              <a:spcBef>
                <a:spcPct val="50000"/>
              </a:spcBef>
            </a:pPr>
            <a:r>
              <a:rPr lang="fr-FR" sz="2000" b="1" i="1" u="sng">
                <a:latin typeface="Arial" charset="0"/>
              </a:rPr>
              <a:t>Pour résoudre cette épreuve pratique</a:t>
            </a:r>
            <a:r>
              <a:rPr lang="fr-FR" i="1">
                <a:latin typeface="Arial" charset="0"/>
              </a:rPr>
              <a:t> :  </a:t>
            </a:r>
          </a:p>
          <a:p>
            <a:pPr eaLnBrk="1" hangingPunct="1">
              <a:lnSpc>
                <a:spcPct val="140000"/>
              </a:lnSpc>
              <a:spcBef>
                <a:spcPct val="50000"/>
              </a:spcBef>
            </a:pPr>
            <a:r>
              <a:rPr lang="fr-FR" i="1">
                <a:latin typeface="Arial" charset="0"/>
              </a:rPr>
              <a:t>      Les compétences à révéler à ce niveau portent sur les relations inter-professionnelles, la capacité de persuasion, l ’expression orale, l ’aptitude à la vente, la souplesse et la flexibilité…etc.</a:t>
            </a:r>
            <a:endParaRPr lang="fr-FR"/>
          </a:p>
          <a:p>
            <a:pPr eaLnBrk="1" hangingPunct="1">
              <a:lnSpc>
                <a:spcPct val="150000"/>
              </a:lnSpc>
              <a:spcBef>
                <a:spcPct val="50000"/>
              </a:spcBef>
            </a:pPr>
            <a:r>
              <a:rPr lang="fr-FR" i="1">
                <a:latin typeface="Arial" charset="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969F1DA-3F29-4B7F-A73D-FB80C196CBA0}" type="datetime1">
              <a:rPr lang="fr-FR"/>
              <a:pPr eaLnBrk="1" hangingPunct="1"/>
              <a:t>17/09/2019</a:t>
            </a:fld>
            <a:endParaRPr lang="fr-FR" sz="1400" b="0" i="0"/>
          </a:p>
        </p:txBody>
      </p:sp>
      <p:sp>
        <p:nvSpPr>
          <p:cNvPr id="7782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782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9845E20-D632-42FB-B093-08AC5B484855}" type="slidenum">
              <a:rPr lang="fr-FR" smtClean="0"/>
              <a:pPr eaLnBrk="1" hangingPunct="1"/>
              <a:t>56</a:t>
            </a:fld>
            <a:endParaRPr lang="fr-FR" smtClean="0"/>
          </a:p>
        </p:txBody>
      </p:sp>
      <p:sp>
        <p:nvSpPr>
          <p:cNvPr id="77829" name="Text Box 2"/>
          <p:cNvSpPr txBox="1">
            <a:spLocks noChangeArrowheads="1"/>
          </p:cNvSpPr>
          <p:nvPr/>
        </p:nvSpPr>
        <p:spPr bwMode="auto">
          <a:xfrm>
            <a:off x="304800" y="304800"/>
            <a:ext cx="8534400"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a:t>	    </a:t>
            </a:r>
            <a:r>
              <a:rPr lang="fr-FR" sz="3600" b="1" i="1" u="sng">
                <a:solidFill>
                  <a:srgbClr val="FF3300"/>
                </a:solidFill>
              </a:rPr>
              <a:t>3- Les Simulations en Groupe</a:t>
            </a:r>
          </a:p>
          <a:p>
            <a:pPr eaLnBrk="1" hangingPunct="1">
              <a:spcBef>
                <a:spcPct val="50000"/>
              </a:spcBef>
            </a:pPr>
            <a:endParaRPr lang="fr-FR" i="1">
              <a:latin typeface="Arial" charset="0"/>
            </a:endParaRPr>
          </a:p>
          <a:p>
            <a:pPr eaLnBrk="1" hangingPunct="1">
              <a:lnSpc>
                <a:spcPct val="130000"/>
              </a:lnSpc>
              <a:spcBef>
                <a:spcPct val="50000"/>
              </a:spcBef>
            </a:pPr>
            <a:r>
              <a:rPr lang="fr-FR" i="1">
                <a:latin typeface="Arial" charset="0"/>
              </a:rPr>
              <a:t>       Ces exercices en groupe permettent aux évaluateurs de voir les candidats </a:t>
            </a:r>
            <a:r>
              <a:rPr lang="fr-FR" b="1" i="1">
                <a:latin typeface="Arial" charset="0"/>
              </a:rPr>
              <a:t>réagir les uns par rapport aux autres</a:t>
            </a:r>
            <a:r>
              <a:rPr lang="fr-FR" i="1">
                <a:latin typeface="Arial" charset="0"/>
              </a:rPr>
              <a:t>.</a:t>
            </a:r>
          </a:p>
          <a:p>
            <a:pPr eaLnBrk="1" hangingPunct="1">
              <a:lnSpc>
                <a:spcPct val="130000"/>
              </a:lnSpc>
              <a:spcBef>
                <a:spcPct val="50000"/>
              </a:spcBef>
            </a:pPr>
            <a:r>
              <a:rPr lang="fr-FR" i="1">
                <a:latin typeface="Arial" charset="0"/>
              </a:rPr>
              <a:t>       Sous sa forme la plus simple et la moins structurée, ce type d ’exercices consiste à réunir des candidats dont le nombre varie généralement entre </a:t>
            </a:r>
            <a:r>
              <a:rPr lang="fr-FR" b="1" i="1">
                <a:latin typeface="Arial" charset="0"/>
              </a:rPr>
              <a:t>6 et 12</a:t>
            </a:r>
            <a:r>
              <a:rPr lang="fr-FR" i="1">
                <a:latin typeface="Arial" charset="0"/>
              </a:rPr>
              <a:t>,                 </a:t>
            </a:r>
          </a:p>
          <a:p>
            <a:pPr eaLnBrk="1" hangingPunct="1">
              <a:lnSpc>
                <a:spcPct val="130000"/>
              </a:lnSpc>
              <a:spcBef>
                <a:spcPct val="50000"/>
              </a:spcBef>
            </a:pPr>
            <a:r>
              <a:rPr lang="fr-FR" i="1">
                <a:latin typeface="Arial" charset="0"/>
              </a:rPr>
              <a:t>à leur donner un </a:t>
            </a:r>
            <a:r>
              <a:rPr lang="fr-FR" b="1" i="1">
                <a:latin typeface="Arial" charset="0"/>
              </a:rPr>
              <a:t>sujet de conversation</a:t>
            </a:r>
            <a:r>
              <a:rPr lang="fr-FR" i="1">
                <a:latin typeface="Arial" charset="0"/>
              </a:rPr>
              <a:t> et à les entourer d ’évaluateurs chargés de </a:t>
            </a:r>
            <a:r>
              <a:rPr lang="fr-FR" b="1" i="1">
                <a:latin typeface="Arial" charset="0"/>
              </a:rPr>
              <a:t>noter ce qu ’ils voient et ce qu ’ils entendent</a:t>
            </a:r>
            <a:r>
              <a:rPr lang="fr-FR" i="1">
                <a:latin typeface="Arial" charset="0"/>
              </a:rPr>
              <a:t>.</a:t>
            </a:r>
          </a:p>
          <a:p>
            <a:pPr eaLnBrk="1" hangingPunct="1">
              <a:lnSpc>
                <a:spcPct val="130000"/>
              </a:lnSpc>
              <a:spcBef>
                <a:spcPct val="50000"/>
              </a:spcBef>
            </a:pPr>
            <a:r>
              <a:rPr lang="fr-FR" i="1">
                <a:latin typeface="Arial" charset="0"/>
              </a:rPr>
              <a:t>      Dans leur forme moins simples, ces épreuves se traduisent par des situations plus complexes et qui ont pour objectif d amener les candidats à résoudre un problème en groupe.</a:t>
            </a:r>
          </a:p>
          <a:p>
            <a:pPr eaLnBrk="1" hangingPunct="1">
              <a:lnSpc>
                <a:spcPct val="130000"/>
              </a:lnSpc>
              <a:spcBef>
                <a:spcPct val="50000"/>
              </a:spcBef>
            </a:pPr>
            <a:r>
              <a:rPr lang="fr-FR" i="1">
                <a:latin typeface="Arial" charset="0"/>
              </a:rPr>
              <a:t>	On distingue dès lors trois types d ’exercices en groupe :</a:t>
            </a:r>
          </a:p>
          <a:p>
            <a:pPr eaLnBrk="1" hangingPunct="1">
              <a:lnSpc>
                <a:spcPct val="130000"/>
              </a:lnSpc>
              <a:spcBef>
                <a:spcPct val="50000"/>
              </a:spcBef>
            </a:pPr>
            <a:r>
              <a:rPr lang="fr-FR" b="1" i="1">
                <a:solidFill>
                  <a:schemeClr val="accent1"/>
                </a:solidFill>
                <a:latin typeface="Arial" charset="0"/>
              </a:rPr>
              <a:t>     Avec rôle attribué,     Sans rôle attribué   et des    Travaux en Groupe.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8C807C1-A3B0-4149-A093-B2E619253E31}" type="datetime1">
              <a:rPr lang="fr-FR"/>
              <a:pPr eaLnBrk="1" hangingPunct="1"/>
              <a:t>17/09/2019</a:t>
            </a:fld>
            <a:endParaRPr lang="fr-FR" sz="1400" b="0" i="0"/>
          </a:p>
        </p:txBody>
      </p:sp>
      <p:sp>
        <p:nvSpPr>
          <p:cNvPr id="7885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885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60A5394-CBB1-42CC-88E6-F5A039A8F0AA}" type="slidenum">
              <a:rPr lang="fr-FR" smtClean="0"/>
              <a:pPr eaLnBrk="1" hangingPunct="1"/>
              <a:t>57</a:t>
            </a:fld>
            <a:endParaRPr lang="fr-FR" smtClean="0"/>
          </a:p>
        </p:txBody>
      </p:sp>
      <p:sp>
        <p:nvSpPr>
          <p:cNvPr id="78853" name="Text Box 2"/>
          <p:cNvSpPr txBox="1">
            <a:spLocks noChangeArrowheads="1"/>
          </p:cNvSpPr>
          <p:nvPr/>
        </p:nvSpPr>
        <p:spPr bwMode="auto">
          <a:xfrm>
            <a:off x="179388" y="404813"/>
            <a:ext cx="88392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u="sng">
                <a:solidFill>
                  <a:schemeClr val="accent1"/>
                </a:solidFill>
              </a:rPr>
              <a:t>A- Simulation en Groupe «  Avec rôle attribué  » :</a:t>
            </a:r>
          </a:p>
          <a:p>
            <a:pPr eaLnBrk="1" hangingPunct="1">
              <a:spcBef>
                <a:spcPct val="50000"/>
              </a:spcBef>
            </a:pPr>
            <a:r>
              <a:rPr lang="fr-FR" i="1">
                <a:latin typeface="Arial" charset="0"/>
              </a:rPr>
              <a:t>    </a:t>
            </a:r>
          </a:p>
          <a:p>
            <a:pPr eaLnBrk="1" hangingPunct="1">
              <a:lnSpc>
                <a:spcPct val="130000"/>
              </a:lnSpc>
              <a:spcBef>
                <a:spcPct val="50000"/>
              </a:spcBef>
            </a:pPr>
            <a:r>
              <a:rPr lang="fr-FR" i="1">
                <a:latin typeface="Arial" charset="0"/>
              </a:rPr>
              <a:t>	Dans ce genre d ’exercice, il est demandé au candidats dans le cadre d ’une </a:t>
            </a:r>
            <a:r>
              <a:rPr lang="fr-FR" b="1" i="1">
                <a:latin typeface="Arial" charset="0"/>
              </a:rPr>
              <a:t>discussion en groupe et sans meneur de jeu </a:t>
            </a:r>
            <a:r>
              <a:rPr lang="fr-FR" i="1">
                <a:latin typeface="Arial" charset="0"/>
              </a:rPr>
              <a:t>d ‘ atteindre deux objectifs</a:t>
            </a:r>
            <a:r>
              <a:rPr lang="fr-FR" b="1" i="1">
                <a:latin typeface="Arial" charset="0"/>
              </a:rPr>
              <a:t> , </a:t>
            </a:r>
            <a:r>
              <a:rPr lang="fr-FR" i="1">
                <a:latin typeface="Arial" charset="0"/>
              </a:rPr>
              <a:t>pas nécessairement compatibles :</a:t>
            </a:r>
            <a:br>
              <a:rPr lang="fr-FR" i="1">
                <a:latin typeface="Arial" charset="0"/>
              </a:rPr>
            </a:br>
            <a:endParaRPr lang="fr-FR" i="1">
              <a:latin typeface="Arial" charset="0"/>
            </a:endParaRPr>
          </a:p>
          <a:p>
            <a:pPr eaLnBrk="1" hangingPunct="1">
              <a:spcBef>
                <a:spcPct val="50000"/>
              </a:spcBef>
            </a:pPr>
            <a:r>
              <a:rPr lang="fr-FR" i="1">
                <a:latin typeface="Arial" charset="0"/>
              </a:rPr>
              <a:t>         *  Défendre un rôle défini  (</a:t>
            </a:r>
            <a:r>
              <a:rPr lang="fr-FR" b="1" i="1">
                <a:latin typeface="Arial" charset="0"/>
              </a:rPr>
              <a:t>rôle attribué</a:t>
            </a:r>
            <a:r>
              <a:rPr lang="fr-FR" i="1">
                <a:latin typeface="Arial" charset="0"/>
              </a:rPr>
              <a:t> : Exemple défendre la cause féminine),</a:t>
            </a:r>
          </a:p>
          <a:p>
            <a:pPr eaLnBrk="1" hangingPunct="1">
              <a:spcBef>
                <a:spcPct val="50000"/>
              </a:spcBef>
            </a:pPr>
            <a:r>
              <a:rPr lang="fr-FR" i="1">
                <a:latin typeface="Arial" charset="0"/>
              </a:rPr>
              <a:t>         *  Tendre à une solution qui recueille l ’adhésion du groupe.</a:t>
            </a:r>
            <a:br>
              <a:rPr lang="fr-FR" i="1">
                <a:latin typeface="Arial" charset="0"/>
              </a:rPr>
            </a:br>
            <a:endParaRPr lang="fr-FR" i="1">
              <a:latin typeface="Arial" charset="0"/>
            </a:endParaRPr>
          </a:p>
          <a:p>
            <a:pPr eaLnBrk="1" hangingPunct="1">
              <a:lnSpc>
                <a:spcPct val="150000"/>
              </a:lnSpc>
              <a:spcBef>
                <a:spcPct val="50000"/>
              </a:spcBef>
            </a:pPr>
            <a:r>
              <a:rPr lang="fr-FR" i="1">
                <a:latin typeface="Arial" charset="0"/>
              </a:rPr>
              <a:t>      Les aspects notés à ce niveau sont : </a:t>
            </a:r>
            <a:r>
              <a:rPr lang="fr-FR" b="1" i="1">
                <a:latin typeface="Arial" charset="0"/>
              </a:rPr>
              <a:t>l ’autorité , l ’influence, l ’expression orale, l ’aptitude aux relations interprofessionnelles</a:t>
            </a:r>
            <a:r>
              <a:rPr lang="fr-FR" i="1">
                <a:latin typeface="Arial" charset="0"/>
              </a:rPr>
              <a:t>. L ’observation des comportements permets de dégager aussi : </a:t>
            </a:r>
            <a:r>
              <a:rPr lang="fr-FR" b="1" i="1">
                <a:latin typeface="Arial" charset="0"/>
              </a:rPr>
              <a:t>l ’aptitude à la négociation, la persuasion et le sens du compromis.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1A37EA0-800D-4341-9CFB-5883B9F030A2}" type="datetime1">
              <a:rPr lang="fr-FR"/>
              <a:pPr eaLnBrk="1" hangingPunct="1"/>
              <a:t>17/09/2019</a:t>
            </a:fld>
            <a:endParaRPr lang="fr-FR" sz="1400" b="0" i="0"/>
          </a:p>
        </p:txBody>
      </p:sp>
      <p:sp>
        <p:nvSpPr>
          <p:cNvPr id="7987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7987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FA7BF4E-5E5E-41C8-AC6A-2F864FA2887F}" type="slidenum">
              <a:rPr lang="fr-FR" smtClean="0"/>
              <a:pPr eaLnBrk="1" hangingPunct="1"/>
              <a:t>58</a:t>
            </a:fld>
            <a:endParaRPr lang="fr-FR" smtClean="0"/>
          </a:p>
        </p:txBody>
      </p:sp>
      <p:sp>
        <p:nvSpPr>
          <p:cNvPr id="79877" name="Text Box 2"/>
          <p:cNvSpPr txBox="1">
            <a:spLocks noChangeArrowheads="1"/>
          </p:cNvSpPr>
          <p:nvPr/>
        </p:nvSpPr>
        <p:spPr bwMode="auto">
          <a:xfrm>
            <a:off x="152400" y="257175"/>
            <a:ext cx="89154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u="sng">
                <a:solidFill>
                  <a:schemeClr val="accent1"/>
                </a:solidFill>
              </a:rPr>
              <a:t>B - Simulation en Groupe «  sans rôle attribué  » :</a:t>
            </a:r>
          </a:p>
          <a:p>
            <a:pPr eaLnBrk="1" hangingPunct="1">
              <a:lnSpc>
                <a:spcPct val="20000"/>
              </a:lnSpc>
              <a:spcBef>
                <a:spcPct val="50000"/>
              </a:spcBef>
            </a:pPr>
            <a:r>
              <a:rPr lang="fr-FR" i="1">
                <a:latin typeface="Arial" charset="0"/>
              </a:rPr>
              <a:t>    </a:t>
            </a:r>
          </a:p>
          <a:p>
            <a:pPr eaLnBrk="1" hangingPunct="1">
              <a:lnSpc>
                <a:spcPct val="130000"/>
              </a:lnSpc>
              <a:spcBef>
                <a:spcPct val="50000"/>
              </a:spcBef>
            </a:pPr>
            <a:r>
              <a:rPr lang="fr-FR" i="1">
                <a:latin typeface="Arial" charset="0"/>
              </a:rPr>
              <a:t>	Dans ce genre d ’exercice, la situation la plus répandue consiste en un           </a:t>
            </a:r>
            <a:br>
              <a:rPr lang="fr-FR" i="1">
                <a:latin typeface="Arial" charset="0"/>
              </a:rPr>
            </a:br>
            <a:r>
              <a:rPr lang="fr-FR" i="1">
                <a:latin typeface="Arial" charset="0"/>
              </a:rPr>
              <a:t>  </a:t>
            </a:r>
            <a:r>
              <a:rPr lang="fr-FR" b="1" i="1">
                <a:latin typeface="Arial" charset="0"/>
              </a:rPr>
              <a:t>jeu d ’entreprise</a:t>
            </a:r>
            <a:r>
              <a:rPr lang="fr-FR" i="1">
                <a:latin typeface="Arial" charset="0"/>
              </a:rPr>
              <a:t>, dans lequel les candidats se retrouvent partenaires </a:t>
            </a:r>
            <a:r>
              <a:rPr lang="fr-FR" b="1" i="1">
                <a:solidFill>
                  <a:schemeClr val="accent1"/>
                </a:solidFill>
                <a:latin typeface="Arial" charset="0"/>
              </a:rPr>
              <a:t>sans rôle attribué</a:t>
            </a:r>
            <a:r>
              <a:rPr lang="fr-FR" i="1">
                <a:latin typeface="Arial" charset="0"/>
              </a:rPr>
              <a:t> dans une  entreprise et le jeu consiste à attaquer un marché fluctuant par une équipe qui dispose d ’un administrateur tenant le rôle d ’acheteur et  vendeur.</a:t>
            </a:r>
          </a:p>
          <a:p>
            <a:pPr eaLnBrk="1" hangingPunct="1">
              <a:lnSpc>
                <a:spcPct val="130000"/>
              </a:lnSpc>
              <a:spcBef>
                <a:spcPct val="50000"/>
              </a:spcBef>
            </a:pPr>
            <a:r>
              <a:rPr lang="fr-FR" i="1">
                <a:latin typeface="Arial" charset="0"/>
              </a:rPr>
              <a:t>	 Les instructions données sont vagues, complexes, le temps de préparation est très court . Les candidats doivent </a:t>
            </a:r>
            <a:r>
              <a:rPr lang="fr-FR" b="1" i="1">
                <a:latin typeface="Arial" charset="0"/>
              </a:rPr>
              <a:t>travailler très vite et prendre des décisions dans des conditions poches de la réalité</a:t>
            </a:r>
            <a:r>
              <a:rPr lang="fr-FR" i="1">
                <a:latin typeface="Arial" charset="0"/>
              </a:rPr>
              <a:t>.</a:t>
            </a:r>
          </a:p>
          <a:p>
            <a:pPr eaLnBrk="1" hangingPunct="1">
              <a:lnSpc>
                <a:spcPct val="130000"/>
              </a:lnSpc>
              <a:spcBef>
                <a:spcPct val="50000"/>
              </a:spcBef>
            </a:pPr>
            <a:r>
              <a:rPr lang="fr-FR" i="1">
                <a:latin typeface="Arial" charset="0"/>
              </a:rPr>
              <a:t>	Les évaluateurs qui assistent à l ’épreuve sont chargés d ’examiner chaque </a:t>
            </a:r>
            <a:r>
              <a:rPr lang="fr-FR" b="1" i="1">
                <a:latin typeface="Arial" charset="0"/>
              </a:rPr>
              <a:t>décision et impact sur le résultat</a:t>
            </a:r>
            <a:r>
              <a:rPr lang="fr-FR" i="1">
                <a:latin typeface="Arial" charset="0"/>
              </a:rPr>
              <a:t> ainsi que </a:t>
            </a:r>
            <a:r>
              <a:rPr lang="fr-FR" b="1" i="1">
                <a:latin typeface="Arial" charset="0"/>
              </a:rPr>
              <a:t>le comportement des individus</a:t>
            </a:r>
            <a:r>
              <a:rPr lang="fr-FR" i="1">
                <a:latin typeface="Arial" charset="0"/>
              </a:rPr>
              <a:t>.</a:t>
            </a:r>
          </a:p>
          <a:p>
            <a:pPr eaLnBrk="1" hangingPunct="1">
              <a:lnSpc>
                <a:spcPct val="130000"/>
              </a:lnSpc>
              <a:spcBef>
                <a:spcPct val="50000"/>
              </a:spcBef>
            </a:pPr>
            <a:r>
              <a:rPr lang="fr-FR" i="1">
                <a:latin typeface="Arial" charset="0"/>
              </a:rPr>
              <a:t>	Sont examinées surtout les compétences suivantes : </a:t>
            </a:r>
            <a:r>
              <a:rPr lang="fr-FR" b="1" i="1">
                <a:latin typeface="Arial" charset="0"/>
              </a:rPr>
              <a:t>l ’esprit d ’initiative,    </a:t>
            </a:r>
            <a:br>
              <a:rPr lang="fr-FR" b="1" i="1">
                <a:latin typeface="Arial" charset="0"/>
              </a:rPr>
            </a:br>
            <a:r>
              <a:rPr lang="fr-FR" b="1" i="1">
                <a:latin typeface="Arial" charset="0"/>
              </a:rPr>
              <a:t> le sens de la responsabilité, l ’aptitude à manier les chiffres, le sens des affaires et l ’esprit d ’équipe.</a:t>
            </a:r>
            <a:endParaRPr lang="fr-FR" i="1">
              <a:latin typeface="Arial" charset="0"/>
            </a:endParaRPr>
          </a:p>
          <a:p>
            <a:pPr eaLnBrk="1" hangingPunct="1">
              <a:lnSpc>
                <a:spcPct val="130000"/>
              </a:lnSpc>
              <a:spcBef>
                <a:spcPct val="50000"/>
              </a:spcBef>
            </a:pPr>
            <a:r>
              <a:rPr lang="fr-FR" i="1">
                <a:latin typeface="Arial"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BAF43C-8B64-4935-8EB6-2DD7FBBB87CB}" type="datetime1">
              <a:rPr lang="fr-FR"/>
              <a:pPr eaLnBrk="1" hangingPunct="1"/>
              <a:t>17/09/2019</a:t>
            </a:fld>
            <a:endParaRPr lang="fr-FR" sz="1400" b="0" i="0"/>
          </a:p>
        </p:txBody>
      </p:sp>
      <p:sp>
        <p:nvSpPr>
          <p:cNvPr id="8089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090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A9525C6-DD40-4E5B-AB14-238E8C4A5949}" type="slidenum">
              <a:rPr lang="fr-FR" smtClean="0"/>
              <a:pPr eaLnBrk="1" hangingPunct="1"/>
              <a:t>59</a:t>
            </a:fld>
            <a:endParaRPr lang="fr-FR" smtClean="0"/>
          </a:p>
        </p:txBody>
      </p:sp>
      <p:sp>
        <p:nvSpPr>
          <p:cNvPr id="80901" name="Text Box 2"/>
          <p:cNvSpPr txBox="1">
            <a:spLocks noChangeArrowheads="1"/>
          </p:cNvSpPr>
          <p:nvPr/>
        </p:nvSpPr>
        <p:spPr bwMode="auto">
          <a:xfrm>
            <a:off x="304800" y="579438"/>
            <a:ext cx="85344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u="sng">
                <a:solidFill>
                  <a:schemeClr val="accent1"/>
                </a:solidFill>
              </a:rPr>
              <a:t>C - Les Travaux en Groupe :</a:t>
            </a:r>
          </a:p>
          <a:p>
            <a:pPr eaLnBrk="1" hangingPunct="1">
              <a:lnSpc>
                <a:spcPct val="20000"/>
              </a:lnSpc>
              <a:spcBef>
                <a:spcPct val="50000"/>
              </a:spcBef>
            </a:pPr>
            <a:r>
              <a:rPr lang="fr-FR" i="1">
                <a:latin typeface="Arial" charset="0"/>
              </a:rPr>
              <a:t>    </a:t>
            </a:r>
          </a:p>
          <a:p>
            <a:pPr eaLnBrk="1" hangingPunct="1">
              <a:lnSpc>
                <a:spcPct val="130000"/>
              </a:lnSpc>
              <a:spcBef>
                <a:spcPct val="50000"/>
              </a:spcBef>
            </a:pPr>
            <a:r>
              <a:rPr lang="fr-FR" i="1">
                <a:latin typeface="Arial" charset="0"/>
              </a:rPr>
              <a:t>	Ici </a:t>
            </a:r>
            <a:r>
              <a:rPr lang="fr-FR" b="1" i="1">
                <a:latin typeface="Arial" charset="0"/>
              </a:rPr>
              <a:t>la moitié du groupe</a:t>
            </a:r>
            <a:r>
              <a:rPr lang="fr-FR" i="1">
                <a:latin typeface="Arial" charset="0"/>
              </a:rPr>
              <a:t> choisi se voit attribuer </a:t>
            </a:r>
            <a:r>
              <a:rPr lang="fr-FR" b="1" i="1">
                <a:latin typeface="Arial" charset="0"/>
              </a:rPr>
              <a:t>une position à défendre</a:t>
            </a:r>
            <a:r>
              <a:rPr lang="fr-FR" i="1">
                <a:latin typeface="Arial" charset="0"/>
              </a:rPr>
              <a:t>, tandis que l</a:t>
            </a:r>
            <a:r>
              <a:rPr lang="fr-FR" b="1" i="1">
                <a:latin typeface="Arial" charset="0"/>
              </a:rPr>
              <a:t> ’autre moitié</a:t>
            </a:r>
            <a:r>
              <a:rPr lang="fr-FR" i="1">
                <a:latin typeface="Arial" charset="0"/>
              </a:rPr>
              <a:t> doit constituer </a:t>
            </a:r>
            <a:r>
              <a:rPr lang="fr-FR" b="1" i="1">
                <a:latin typeface="Arial" charset="0"/>
              </a:rPr>
              <a:t>le camp opposé</a:t>
            </a:r>
            <a:r>
              <a:rPr lang="fr-FR" i="1">
                <a:latin typeface="Arial" charset="0"/>
              </a:rPr>
              <a:t>.</a:t>
            </a:r>
          </a:p>
          <a:p>
            <a:pPr eaLnBrk="1" hangingPunct="1">
              <a:lnSpc>
                <a:spcPct val="130000"/>
              </a:lnSpc>
              <a:spcBef>
                <a:spcPct val="50000"/>
              </a:spcBef>
            </a:pPr>
            <a:r>
              <a:rPr lang="fr-FR" i="1">
                <a:latin typeface="Arial" charset="0"/>
              </a:rPr>
              <a:t>	 </a:t>
            </a:r>
            <a:r>
              <a:rPr lang="fr-FR" b="1" i="1">
                <a:latin typeface="Arial" charset="0"/>
              </a:rPr>
              <a:t>Une négociation</a:t>
            </a:r>
            <a:r>
              <a:rPr lang="fr-FR" i="1">
                <a:latin typeface="Arial" charset="0"/>
              </a:rPr>
              <a:t> doit se dérouler jusqu ’à ce que le groupe parvienne à </a:t>
            </a:r>
            <a:r>
              <a:rPr lang="fr-FR" b="1" i="1">
                <a:latin typeface="Arial" charset="0"/>
              </a:rPr>
              <a:t>un accord</a:t>
            </a:r>
            <a:r>
              <a:rPr lang="fr-FR" i="1">
                <a:latin typeface="Arial" charset="0"/>
              </a:rPr>
              <a:t>.</a:t>
            </a:r>
          </a:p>
          <a:p>
            <a:pPr eaLnBrk="1" hangingPunct="1">
              <a:lnSpc>
                <a:spcPct val="130000"/>
              </a:lnSpc>
              <a:spcBef>
                <a:spcPct val="50000"/>
              </a:spcBef>
            </a:pPr>
            <a:r>
              <a:rPr lang="fr-FR" i="1">
                <a:latin typeface="Arial" charset="0"/>
              </a:rPr>
              <a:t>	Ce genre d ’exercice permet d ’observer </a:t>
            </a:r>
            <a:r>
              <a:rPr lang="fr-FR" b="1" i="1">
                <a:latin typeface="Arial" charset="0"/>
              </a:rPr>
              <a:t>les comportements</a:t>
            </a:r>
            <a:r>
              <a:rPr lang="fr-FR" i="1">
                <a:latin typeface="Arial" charset="0"/>
              </a:rPr>
              <a:t> qu ’appellent le </a:t>
            </a:r>
            <a:r>
              <a:rPr lang="fr-FR" b="1" i="1">
                <a:latin typeface="Arial" charset="0"/>
              </a:rPr>
              <a:t>travail en groupe</a:t>
            </a:r>
            <a:r>
              <a:rPr lang="fr-FR" i="1">
                <a:latin typeface="Arial" charset="0"/>
              </a:rPr>
              <a:t> ainsi que </a:t>
            </a:r>
            <a:r>
              <a:rPr lang="fr-FR" b="1" i="1">
                <a:latin typeface="Arial" charset="0"/>
              </a:rPr>
              <a:t>les enjeux de la négociation</a:t>
            </a:r>
            <a:r>
              <a:rPr lang="fr-FR" i="1">
                <a:latin typeface="Arial" charset="0"/>
              </a:rPr>
              <a:t> et </a:t>
            </a:r>
            <a:r>
              <a:rPr lang="fr-FR" b="1" i="1">
                <a:latin typeface="Arial" charset="0"/>
              </a:rPr>
              <a:t>l ’aptitude à résoudre des problèmes</a:t>
            </a:r>
            <a:r>
              <a:rPr lang="fr-FR" i="1">
                <a:latin typeface="Arial"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D6C1966-0BF0-4665-AD82-83B885A179BC}" type="datetime1">
              <a:rPr lang="fr-FR"/>
              <a:pPr eaLnBrk="1" hangingPunct="1"/>
              <a:t>17/09/2019</a:t>
            </a:fld>
            <a:endParaRPr lang="fr-FR" sz="1400" b="0" i="0"/>
          </a:p>
        </p:txBody>
      </p:sp>
      <p:sp>
        <p:nvSpPr>
          <p:cNvPr id="2662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662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C5ECB03-46EA-4F0B-A2B0-EFF78D27A322}" type="slidenum">
              <a:rPr lang="fr-FR" smtClean="0"/>
              <a:pPr eaLnBrk="1" hangingPunct="1"/>
              <a:t>6</a:t>
            </a:fld>
            <a:endParaRPr lang="fr-FR" smtClean="0"/>
          </a:p>
        </p:txBody>
      </p:sp>
      <p:sp>
        <p:nvSpPr>
          <p:cNvPr id="26629"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3200" b="1" i="1" u="sng">
                <a:cs typeface="Times New Roman" pitchFamily="18" charset="0"/>
              </a:rPr>
              <a:t>La Gestion des Ressources Humaines</a:t>
            </a:r>
            <a:endParaRPr lang="fr-FR" sz="4000">
              <a:solidFill>
                <a:schemeClr val="tx2"/>
              </a:solidFill>
            </a:endParaRPr>
          </a:p>
        </p:txBody>
      </p:sp>
      <p:sp>
        <p:nvSpPr>
          <p:cNvPr id="26630" name="Oval 3"/>
          <p:cNvSpPr>
            <a:spLocks noChangeArrowheads="1"/>
          </p:cNvSpPr>
          <p:nvPr/>
        </p:nvSpPr>
        <p:spPr bwMode="auto">
          <a:xfrm>
            <a:off x="939800" y="20193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336900" name="Oval 4"/>
          <p:cNvSpPr>
            <a:spLocks noChangeArrowheads="1"/>
          </p:cNvSpPr>
          <p:nvPr/>
        </p:nvSpPr>
        <p:spPr bwMode="auto">
          <a:xfrm>
            <a:off x="863600" y="1952625"/>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lgn="ctr">
              <a:defRPr/>
            </a:pPr>
            <a:endParaRPr lang="fr-FR" sz="2400">
              <a:solidFill>
                <a:srgbClr val="990000"/>
              </a:solidFill>
              <a:latin typeface="Arial" charset="0"/>
            </a:endParaRPr>
          </a:p>
        </p:txBody>
      </p:sp>
      <p:sp>
        <p:nvSpPr>
          <p:cNvPr id="26632" name="Rectangle 5"/>
          <p:cNvSpPr>
            <a:spLocks noChangeArrowheads="1"/>
          </p:cNvSpPr>
          <p:nvPr/>
        </p:nvSpPr>
        <p:spPr bwMode="auto">
          <a:xfrm>
            <a:off x="1150938" y="2060575"/>
            <a:ext cx="12430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fr-FR" sz="1400" b="1">
                <a:solidFill>
                  <a:schemeClr val="bg1"/>
                </a:solidFill>
                <a:latin typeface="Arial" charset="0"/>
              </a:rPr>
              <a:t>Evolution de</a:t>
            </a:r>
          </a:p>
          <a:p>
            <a:pPr algn="ctr"/>
            <a:r>
              <a:rPr lang="fr-FR" sz="1400" b="1">
                <a:solidFill>
                  <a:schemeClr val="bg1"/>
                </a:solidFill>
                <a:latin typeface="Arial" charset="0"/>
              </a:rPr>
              <a:t>Carrière</a:t>
            </a:r>
          </a:p>
        </p:txBody>
      </p:sp>
      <p:sp>
        <p:nvSpPr>
          <p:cNvPr id="26633" name="Oval 6"/>
          <p:cNvSpPr>
            <a:spLocks noChangeArrowheads="1"/>
          </p:cNvSpPr>
          <p:nvPr/>
        </p:nvSpPr>
        <p:spPr bwMode="auto">
          <a:xfrm>
            <a:off x="3721100" y="52578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26634" name="Oval 7"/>
          <p:cNvSpPr>
            <a:spLocks noChangeArrowheads="1"/>
          </p:cNvSpPr>
          <p:nvPr/>
        </p:nvSpPr>
        <p:spPr bwMode="auto">
          <a:xfrm>
            <a:off x="3644900" y="5181600"/>
            <a:ext cx="1879600" cy="7366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26635" name="Oval 8"/>
          <p:cNvSpPr>
            <a:spLocks noChangeArrowheads="1"/>
          </p:cNvSpPr>
          <p:nvPr/>
        </p:nvSpPr>
        <p:spPr bwMode="auto">
          <a:xfrm>
            <a:off x="939800" y="45720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336905" name="Oval 9"/>
          <p:cNvSpPr>
            <a:spLocks noChangeArrowheads="1"/>
          </p:cNvSpPr>
          <p:nvPr/>
        </p:nvSpPr>
        <p:spPr bwMode="auto">
          <a:xfrm>
            <a:off x="863600" y="4495800"/>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defRPr/>
            </a:pPr>
            <a:endParaRPr lang="fr-FR"/>
          </a:p>
        </p:txBody>
      </p:sp>
      <p:sp>
        <p:nvSpPr>
          <p:cNvPr id="26637" name="Oval 10"/>
          <p:cNvSpPr>
            <a:spLocks noChangeArrowheads="1"/>
          </p:cNvSpPr>
          <p:nvPr/>
        </p:nvSpPr>
        <p:spPr bwMode="auto">
          <a:xfrm>
            <a:off x="6350000" y="4572000"/>
            <a:ext cx="1879600" cy="7366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26638" name="Oval 11"/>
          <p:cNvSpPr>
            <a:spLocks noChangeArrowheads="1"/>
          </p:cNvSpPr>
          <p:nvPr/>
        </p:nvSpPr>
        <p:spPr bwMode="auto">
          <a:xfrm>
            <a:off x="6273800" y="4495800"/>
            <a:ext cx="1879600" cy="7366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336908" name="Oval 12"/>
          <p:cNvSpPr>
            <a:spLocks noChangeArrowheads="1"/>
          </p:cNvSpPr>
          <p:nvPr/>
        </p:nvSpPr>
        <p:spPr bwMode="auto">
          <a:xfrm>
            <a:off x="3683000" y="1203325"/>
            <a:ext cx="1879600" cy="736600"/>
          </a:xfrm>
          <a:prstGeom prst="ellipse">
            <a:avLst/>
          </a:prstGeom>
          <a:solidFill>
            <a:srgbClr val="3366FF"/>
          </a:solidFill>
          <a:ln w="25400">
            <a:solidFill>
              <a:srgbClr val="CC9900"/>
            </a:solidFill>
            <a:round/>
            <a:headEnd/>
            <a:tailEnd/>
          </a:ln>
          <a:effectLst>
            <a:outerShdw dist="35921" dir="2700000" algn="ctr" rotWithShape="0">
              <a:srgbClr val="CC9900"/>
            </a:outerShdw>
          </a:effectLst>
        </p:spPr>
        <p:txBody>
          <a:bodyPr wrap="none" anchor="ctr"/>
          <a:lstStyle/>
          <a:p>
            <a:pPr>
              <a:defRPr/>
            </a:pPr>
            <a:endParaRPr lang="fr-FR"/>
          </a:p>
        </p:txBody>
      </p:sp>
      <p:sp>
        <p:nvSpPr>
          <p:cNvPr id="336909" name="Oval 13"/>
          <p:cNvSpPr>
            <a:spLocks noChangeArrowheads="1"/>
          </p:cNvSpPr>
          <p:nvPr/>
        </p:nvSpPr>
        <p:spPr bwMode="auto">
          <a:xfrm>
            <a:off x="3644900" y="1143000"/>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defRPr/>
            </a:pPr>
            <a:endParaRPr lang="fr-FR"/>
          </a:p>
        </p:txBody>
      </p:sp>
      <p:sp>
        <p:nvSpPr>
          <p:cNvPr id="336910" name="Oval 14"/>
          <p:cNvSpPr>
            <a:spLocks noChangeArrowheads="1"/>
          </p:cNvSpPr>
          <p:nvPr/>
        </p:nvSpPr>
        <p:spPr bwMode="auto">
          <a:xfrm>
            <a:off x="6350000" y="2019300"/>
            <a:ext cx="1879600" cy="736600"/>
          </a:xfrm>
          <a:prstGeom prst="ellipse">
            <a:avLst/>
          </a:prstGeom>
          <a:solidFill>
            <a:srgbClr val="3366FF"/>
          </a:solidFill>
          <a:ln w="25400">
            <a:solidFill>
              <a:schemeClr val="tx1"/>
            </a:solidFill>
            <a:round/>
            <a:headEnd/>
            <a:tailEnd/>
          </a:ln>
          <a:effectLst>
            <a:outerShdw dist="35921" dir="2700000" algn="ctr" rotWithShape="0">
              <a:srgbClr val="CC9900"/>
            </a:outerShdw>
          </a:effectLst>
        </p:spPr>
        <p:txBody>
          <a:bodyPr wrap="none" anchor="ctr"/>
          <a:lstStyle/>
          <a:p>
            <a:pPr>
              <a:defRPr/>
            </a:pPr>
            <a:endParaRPr lang="fr-FR"/>
          </a:p>
        </p:txBody>
      </p:sp>
      <p:sp>
        <p:nvSpPr>
          <p:cNvPr id="26642" name="Oval 15"/>
          <p:cNvSpPr>
            <a:spLocks noChangeArrowheads="1"/>
          </p:cNvSpPr>
          <p:nvPr/>
        </p:nvSpPr>
        <p:spPr bwMode="auto">
          <a:xfrm>
            <a:off x="6273800" y="1943100"/>
            <a:ext cx="1879600" cy="7366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26643" name="Oval 16"/>
          <p:cNvSpPr>
            <a:spLocks noChangeArrowheads="1"/>
          </p:cNvSpPr>
          <p:nvPr/>
        </p:nvSpPr>
        <p:spPr bwMode="auto">
          <a:xfrm>
            <a:off x="2997200" y="2819400"/>
            <a:ext cx="3327400" cy="1574800"/>
          </a:xfrm>
          <a:prstGeom prst="ellipse">
            <a:avLst/>
          </a:prstGeom>
          <a:solidFill>
            <a:srgbClr val="CC9900"/>
          </a:solidFill>
          <a:ln w="25400">
            <a:solidFill>
              <a:srgbClr val="CC9900"/>
            </a:solidFill>
            <a:round/>
            <a:headEnd/>
            <a:tailEnd/>
          </a:ln>
        </p:spPr>
        <p:txBody>
          <a:bodyPr wrap="none" anchor="ctr"/>
          <a:lstStyle/>
          <a:p>
            <a:endParaRPr lang="ar-EG"/>
          </a:p>
        </p:txBody>
      </p:sp>
      <p:sp>
        <p:nvSpPr>
          <p:cNvPr id="26644" name="Oval 17"/>
          <p:cNvSpPr>
            <a:spLocks noChangeArrowheads="1"/>
          </p:cNvSpPr>
          <p:nvPr/>
        </p:nvSpPr>
        <p:spPr bwMode="auto">
          <a:xfrm>
            <a:off x="2921000" y="2743200"/>
            <a:ext cx="3327400" cy="1574800"/>
          </a:xfrm>
          <a:prstGeom prst="ellipse">
            <a:avLst/>
          </a:prstGeom>
          <a:solidFill>
            <a:srgbClr val="3366FF"/>
          </a:solidFill>
          <a:ln w="25400">
            <a:solidFill>
              <a:schemeClr val="tx1"/>
            </a:solidFill>
            <a:round/>
            <a:headEnd/>
            <a:tailEnd/>
          </a:ln>
        </p:spPr>
        <p:txBody>
          <a:bodyPr wrap="none" anchor="ctr"/>
          <a:lstStyle/>
          <a:p>
            <a:endParaRPr lang="ar-EG"/>
          </a:p>
        </p:txBody>
      </p:sp>
      <p:sp>
        <p:nvSpPr>
          <p:cNvPr id="26645" name="Rectangle 18"/>
          <p:cNvSpPr>
            <a:spLocks noChangeArrowheads="1"/>
          </p:cNvSpPr>
          <p:nvPr/>
        </p:nvSpPr>
        <p:spPr bwMode="auto">
          <a:xfrm>
            <a:off x="3911600" y="1219200"/>
            <a:ext cx="1303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400" b="1">
                <a:solidFill>
                  <a:schemeClr val="bg1"/>
                </a:solidFill>
                <a:latin typeface="Arial" charset="0"/>
              </a:rPr>
              <a:t>Plan de succession</a:t>
            </a:r>
          </a:p>
        </p:txBody>
      </p:sp>
      <p:sp>
        <p:nvSpPr>
          <p:cNvPr id="26646" name="Rectangle 19"/>
          <p:cNvSpPr>
            <a:spLocks noChangeArrowheads="1"/>
          </p:cNvSpPr>
          <p:nvPr/>
        </p:nvSpPr>
        <p:spPr bwMode="auto">
          <a:xfrm>
            <a:off x="6426200" y="2025650"/>
            <a:ext cx="167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1400" b="1">
                <a:solidFill>
                  <a:srgbClr val="FFFFFF"/>
                </a:solidFill>
                <a:latin typeface="Arial" charset="0"/>
              </a:rPr>
              <a:t>Management de la performance</a:t>
            </a:r>
          </a:p>
        </p:txBody>
      </p:sp>
      <p:sp>
        <p:nvSpPr>
          <p:cNvPr id="26647" name="Rectangle 20"/>
          <p:cNvSpPr>
            <a:spLocks noChangeArrowheads="1"/>
          </p:cNvSpPr>
          <p:nvPr/>
        </p:nvSpPr>
        <p:spPr bwMode="auto">
          <a:xfrm>
            <a:off x="6511925" y="4572000"/>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fr-FR" sz="1400" b="1">
                <a:solidFill>
                  <a:srgbClr val="FFFFFF"/>
                </a:solidFill>
                <a:latin typeface="Arial" charset="0"/>
              </a:rPr>
              <a:t>Formation et développement</a:t>
            </a:r>
            <a:endParaRPr lang="en-US" sz="1400" b="1">
              <a:solidFill>
                <a:srgbClr val="FFFFFF"/>
              </a:solidFill>
              <a:latin typeface="Arial" charset="0"/>
            </a:endParaRPr>
          </a:p>
        </p:txBody>
      </p:sp>
      <p:sp>
        <p:nvSpPr>
          <p:cNvPr id="26648" name="Rectangle 21"/>
          <p:cNvSpPr>
            <a:spLocks noChangeArrowheads="1"/>
          </p:cNvSpPr>
          <p:nvPr/>
        </p:nvSpPr>
        <p:spPr bwMode="auto">
          <a:xfrm>
            <a:off x="3976688" y="5397500"/>
            <a:ext cx="13731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b="1">
                <a:solidFill>
                  <a:schemeClr val="bg1"/>
                </a:solidFill>
                <a:latin typeface="Arial" charset="0"/>
              </a:rPr>
              <a:t>Remuneration</a:t>
            </a:r>
          </a:p>
          <a:p>
            <a:pPr algn="ctr"/>
            <a:r>
              <a:rPr lang="en-US" sz="1400" b="1">
                <a:solidFill>
                  <a:schemeClr val="bg1"/>
                </a:solidFill>
                <a:latin typeface="Arial" charset="0"/>
              </a:rPr>
              <a:t>Variable</a:t>
            </a:r>
          </a:p>
        </p:txBody>
      </p:sp>
      <p:sp>
        <p:nvSpPr>
          <p:cNvPr id="26649" name="Rectangle 22"/>
          <p:cNvSpPr>
            <a:spLocks noChangeArrowheads="1"/>
          </p:cNvSpPr>
          <p:nvPr/>
        </p:nvSpPr>
        <p:spPr bwMode="auto">
          <a:xfrm>
            <a:off x="1171575" y="4572000"/>
            <a:ext cx="13398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fr-FR" sz="1400" b="1">
                <a:solidFill>
                  <a:schemeClr val="bg1"/>
                </a:solidFill>
                <a:latin typeface="Arial" charset="0"/>
              </a:rPr>
              <a:t>Recrutement</a:t>
            </a:r>
          </a:p>
          <a:p>
            <a:pPr algn="ctr"/>
            <a:r>
              <a:rPr lang="fr-FR" sz="1400" b="1">
                <a:solidFill>
                  <a:schemeClr val="bg1"/>
                </a:solidFill>
                <a:latin typeface="Arial" charset="0"/>
              </a:rPr>
              <a:t>et Sélection</a:t>
            </a:r>
          </a:p>
        </p:txBody>
      </p:sp>
      <p:sp>
        <p:nvSpPr>
          <p:cNvPr id="26650" name="Rectangle 23"/>
          <p:cNvSpPr>
            <a:spLocks noChangeArrowheads="1"/>
          </p:cNvSpPr>
          <p:nvPr/>
        </p:nvSpPr>
        <p:spPr bwMode="auto">
          <a:xfrm>
            <a:off x="3068638" y="3140075"/>
            <a:ext cx="31273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fr-FR" b="1">
                <a:latin typeface="Arial" charset="0"/>
              </a:rPr>
              <a:t>GESTION DES</a:t>
            </a:r>
          </a:p>
          <a:p>
            <a:pPr algn="ctr"/>
            <a:r>
              <a:rPr lang="fr-FR" b="1">
                <a:latin typeface="Arial" charset="0"/>
              </a:rPr>
              <a:t> RESSOURCES HUMAINES</a:t>
            </a:r>
          </a:p>
          <a:p>
            <a:pPr algn="ctr"/>
            <a:endParaRPr lang="fr-FR" b="1">
              <a:latin typeface="Arial" charset="0"/>
            </a:endParaRPr>
          </a:p>
        </p:txBody>
      </p:sp>
      <p:sp>
        <p:nvSpPr>
          <p:cNvPr id="26651" name="Line 24"/>
          <p:cNvSpPr>
            <a:spLocks noChangeShapeType="1"/>
          </p:cNvSpPr>
          <p:nvPr/>
        </p:nvSpPr>
        <p:spPr bwMode="auto">
          <a:xfrm>
            <a:off x="7327900" y="2771775"/>
            <a:ext cx="0" cy="167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2" name="Line 25"/>
          <p:cNvSpPr>
            <a:spLocks noChangeShapeType="1"/>
          </p:cNvSpPr>
          <p:nvPr/>
        </p:nvSpPr>
        <p:spPr bwMode="auto">
          <a:xfrm>
            <a:off x="4660900" y="4448175"/>
            <a:ext cx="0" cy="682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3" name="Line 26"/>
          <p:cNvSpPr>
            <a:spLocks noChangeShapeType="1"/>
          </p:cNvSpPr>
          <p:nvPr/>
        </p:nvSpPr>
        <p:spPr bwMode="auto">
          <a:xfrm>
            <a:off x="1841500" y="2771775"/>
            <a:ext cx="0" cy="167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4" name="Line 27"/>
          <p:cNvSpPr>
            <a:spLocks noChangeShapeType="1"/>
          </p:cNvSpPr>
          <p:nvPr/>
        </p:nvSpPr>
        <p:spPr bwMode="auto">
          <a:xfrm>
            <a:off x="4660900" y="2009775"/>
            <a:ext cx="0" cy="682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5" name="Line 28"/>
          <p:cNvSpPr>
            <a:spLocks noChangeShapeType="1"/>
          </p:cNvSpPr>
          <p:nvPr/>
        </p:nvSpPr>
        <p:spPr bwMode="auto">
          <a:xfrm flipV="1">
            <a:off x="2540000" y="1550988"/>
            <a:ext cx="1090613" cy="5064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6" name="Line 29"/>
          <p:cNvSpPr>
            <a:spLocks noChangeShapeType="1"/>
          </p:cNvSpPr>
          <p:nvPr/>
        </p:nvSpPr>
        <p:spPr bwMode="auto">
          <a:xfrm>
            <a:off x="5616575" y="1552575"/>
            <a:ext cx="11398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7" name="Line 30"/>
          <p:cNvSpPr>
            <a:spLocks noChangeShapeType="1"/>
          </p:cNvSpPr>
          <p:nvPr/>
        </p:nvSpPr>
        <p:spPr bwMode="auto">
          <a:xfrm flipH="1">
            <a:off x="5540375" y="5286375"/>
            <a:ext cx="12160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8" name="Line 31"/>
          <p:cNvSpPr>
            <a:spLocks noChangeShapeType="1"/>
          </p:cNvSpPr>
          <p:nvPr/>
        </p:nvSpPr>
        <p:spPr bwMode="auto">
          <a:xfrm flipH="1" flipV="1">
            <a:off x="2262188" y="5208588"/>
            <a:ext cx="1444625" cy="530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59" name="Line 32"/>
          <p:cNvSpPr>
            <a:spLocks noChangeShapeType="1"/>
          </p:cNvSpPr>
          <p:nvPr/>
        </p:nvSpPr>
        <p:spPr bwMode="auto">
          <a:xfrm flipV="1">
            <a:off x="2643188" y="4141788"/>
            <a:ext cx="758825" cy="530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60" name="Line 33"/>
          <p:cNvSpPr>
            <a:spLocks noChangeShapeType="1"/>
          </p:cNvSpPr>
          <p:nvPr/>
        </p:nvSpPr>
        <p:spPr bwMode="auto">
          <a:xfrm>
            <a:off x="2644775" y="2695575"/>
            <a:ext cx="4540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61" name="Line 34"/>
          <p:cNvSpPr>
            <a:spLocks noChangeShapeType="1"/>
          </p:cNvSpPr>
          <p:nvPr/>
        </p:nvSpPr>
        <p:spPr bwMode="auto">
          <a:xfrm flipV="1">
            <a:off x="5919788" y="2617788"/>
            <a:ext cx="682625" cy="454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662" name="Line 35"/>
          <p:cNvSpPr>
            <a:spLocks noChangeShapeType="1"/>
          </p:cNvSpPr>
          <p:nvPr/>
        </p:nvSpPr>
        <p:spPr bwMode="auto">
          <a:xfrm>
            <a:off x="5997575" y="4143375"/>
            <a:ext cx="530225"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993E364-D9F0-4805-85F7-1D458DD753F1}" type="datetime1">
              <a:rPr lang="fr-FR"/>
              <a:pPr eaLnBrk="1" hangingPunct="1"/>
              <a:t>17/09/2019</a:t>
            </a:fld>
            <a:endParaRPr lang="fr-FR" sz="1400" b="0" i="0"/>
          </a:p>
        </p:txBody>
      </p:sp>
      <p:sp>
        <p:nvSpPr>
          <p:cNvPr id="8192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192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4D56EE4-3484-49A2-B237-BFBF644EEFD9}" type="slidenum">
              <a:rPr lang="fr-FR" smtClean="0"/>
              <a:pPr eaLnBrk="1" hangingPunct="1"/>
              <a:t>60</a:t>
            </a:fld>
            <a:endParaRPr lang="fr-FR" smtClean="0"/>
          </a:p>
        </p:txBody>
      </p:sp>
      <p:sp>
        <p:nvSpPr>
          <p:cNvPr id="81925" name="Rectangle 2"/>
          <p:cNvSpPr>
            <a:spLocks noGrp="1" noChangeArrowheads="1"/>
          </p:cNvSpPr>
          <p:nvPr>
            <p:ph type="title"/>
          </p:nvPr>
        </p:nvSpPr>
        <p:spPr>
          <a:xfrm>
            <a:off x="325438" y="1989138"/>
            <a:ext cx="8134350" cy="2447925"/>
          </a:xfrm>
          <a:solidFill>
            <a:schemeClr val="hlink"/>
          </a:solidFill>
          <a:ln>
            <a:solidFill>
              <a:schemeClr val="tx1"/>
            </a:solidFill>
            <a:miter lim="800000"/>
            <a:headEnd/>
            <a:tailEnd/>
          </a:ln>
        </p:spPr>
        <p:txBody>
          <a:bodyPr/>
          <a:lstStyle/>
          <a:p>
            <a:pPr eaLnBrk="1" hangingPunct="1"/>
            <a:r>
              <a:rPr lang="fr-FR" sz="4000" b="1" i="1" u="sng" smtClean="0">
                <a:solidFill>
                  <a:schemeClr val="tx1"/>
                </a:solidFill>
              </a:rPr>
              <a:t>B- LES NEUF DIFFERENTES SITUATIONS D’ENTRETIEN DE SELECTION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1026B37-A4EC-4254-BFC6-70BE28EC007E}" type="datetime1">
              <a:rPr lang="fr-FR"/>
              <a:pPr eaLnBrk="1" hangingPunct="1"/>
              <a:t>17/09/2019</a:t>
            </a:fld>
            <a:endParaRPr lang="fr-FR" sz="1400" b="0" i="0"/>
          </a:p>
        </p:txBody>
      </p:sp>
      <p:sp>
        <p:nvSpPr>
          <p:cNvPr id="8294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29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F5A6F63-AE03-4893-A0BA-DD16C641C36C}" type="slidenum">
              <a:rPr lang="fr-FR" smtClean="0"/>
              <a:pPr eaLnBrk="1" hangingPunct="1"/>
              <a:t>61</a:t>
            </a:fld>
            <a:endParaRPr lang="fr-FR" smtClean="0"/>
          </a:p>
        </p:txBody>
      </p:sp>
      <p:sp>
        <p:nvSpPr>
          <p:cNvPr id="82949"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82950" name="Text Box 3"/>
          <p:cNvSpPr txBox="1">
            <a:spLocks noChangeArrowheads="1"/>
          </p:cNvSpPr>
          <p:nvPr/>
        </p:nvSpPr>
        <p:spPr bwMode="auto">
          <a:xfrm>
            <a:off x="152400" y="76200"/>
            <a:ext cx="88392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fr-FR" sz="2800" b="1" i="1" u="sng">
                <a:solidFill>
                  <a:srgbClr val="CC0000"/>
                </a:solidFill>
              </a:rPr>
              <a:t>LES DIFFERENTES SITUATIONS D ’ENTRETIEN DE SELECTION</a:t>
            </a:r>
          </a:p>
          <a:p>
            <a:pPr algn="ctr">
              <a:lnSpc>
                <a:spcPct val="50000"/>
              </a:lnSpc>
              <a:spcBef>
                <a:spcPct val="50000"/>
              </a:spcBef>
            </a:pPr>
            <a:endParaRPr lang="fr-FR" b="1" i="1" u="sng">
              <a:solidFill>
                <a:schemeClr val="accent2"/>
              </a:solidFill>
            </a:endParaRPr>
          </a:p>
          <a:p>
            <a:pPr>
              <a:lnSpc>
                <a:spcPct val="90000"/>
              </a:lnSpc>
              <a:spcBef>
                <a:spcPct val="50000"/>
              </a:spcBef>
            </a:pPr>
            <a:r>
              <a:rPr lang="fr-FR" sz="2200" b="1" i="1">
                <a:solidFill>
                  <a:schemeClr val="accent2"/>
                </a:solidFill>
              </a:rPr>
              <a:t>Voici neuf situations d ’entretien qui peuvent vous concerner à un </a:t>
            </a:r>
          </a:p>
          <a:p>
            <a:pPr>
              <a:lnSpc>
                <a:spcPct val="75000"/>
              </a:lnSpc>
              <a:spcBef>
                <a:spcPct val="50000"/>
              </a:spcBef>
            </a:pPr>
            <a:r>
              <a:rPr lang="fr-FR" sz="2200" b="1" i="1">
                <a:solidFill>
                  <a:schemeClr val="accent2"/>
                </a:solidFill>
              </a:rPr>
              <a:t>moment de votre vie professionnelle:</a:t>
            </a:r>
          </a:p>
          <a:p>
            <a:pPr>
              <a:lnSpc>
                <a:spcPct val="75000"/>
              </a:lnSpc>
              <a:spcBef>
                <a:spcPct val="50000"/>
              </a:spcBef>
            </a:pPr>
            <a:r>
              <a:rPr lang="fr-FR" sz="2200" b="1" i="1">
                <a:solidFill>
                  <a:schemeClr val="accent2"/>
                </a:solidFill>
              </a:rPr>
              <a:t>A- Entretien de recrutement avec un consultant d ’un cabinet.</a:t>
            </a:r>
          </a:p>
          <a:p>
            <a:pPr>
              <a:lnSpc>
                <a:spcPct val="75000"/>
              </a:lnSpc>
              <a:spcBef>
                <a:spcPct val="50000"/>
              </a:spcBef>
            </a:pPr>
            <a:r>
              <a:rPr lang="fr-FR" sz="2200" b="1" i="1">
                <a:solidFill>
                  <a:schemeClr val="accent2"/>
                </a:solidFill>
              </a:rPr>
              <a:t>B- Entretien de recrutement avec un DRH et/ou un décideur.</a:t>
            </a:r>
          </a:p>
          <a:p>
            <a:pPr>
              <a:lnSpc>
                <a:spcPct val="75000"/>
              </a:lnSpc>
              <a:spcBef>
                <a:spcPct val="50000"/>
              </a:spcBef>
            </a:pPr>
            <a:r>
              <a:rPr lang="fr-FR" sz="2200" b="1" i="1">
                <a:solidFill>
                  <a:schemeClr val="accent2"/>
                </a:solidFill>
              </a:rPr>
              <a:t>C- Entretien de recrutement avec un chasseur de têtes.</a:t>
            </a:r>
          </a:p>
          <a:p>
            <a:pPr>
              <a:lnSpc>
                <a:spcPct val="75000"/>
              </a:lnSpc>
              <a:spcBef>
                <a:spcPct val="50000"/>
              </a:spcBef>
            </a:pPr>
            <a:r>
              <a:rPr lang="fr-FR" sz="2200" b="1" i="1">
                <a:solidFill>
                  <a:schemeClr val="accent2"/>
                </a:solidFill>
              </a:rPr>
              <a:t>D- Entretien dans le cadre de la promotion interne.</a:t>
            </a:r>
          </a:p>
          <a:p>
            <a:pPr>
              <a:lnSpc>
                <a:spcPct val="75000"/>
              </a:lnSpc>
              <a:spcBef>
                <a:spcPct val="50000"/>
              </a:spcBef>
            </a:pPr>
            <a:r>
              <a:rPr lang="fr-FR" sz="2200" b="1" i="1">
                <a:solidFill>
                  <a:schemeClr val="accent2"/>
                </a:solidFill>
              </a:rPr>
              <a:t>E- Entretien avec un consultant en out-placement.</a:t>
            </a:r>
          </a:p>
          <a:p>
            <a:pPr>
              <a:lnSpc>
                <a:spcPct val="75000"/>
              </a:lnSpc>
              <a:spcBef>
                <a:spcPct val="50000"/>
              </a:spcBef>
            </a:pPr>
            <a:r>
              <a:rPr lang="fr-FR" sz="2200" b="1" i="1">
                <a:solidFill>
                  <a:schemeClr val="accent2"/>
                </a:solidFill>
              </a:rPr>
              <a:t>F- Entretien dans le cadre d ’une restructuration, d’une réorganisation.</a:t>
            </a:r>
          </a:p>
          <a:p>
            <a:pPr>
              <a:lnSpc>
                <a:spcPct val="75000"/>
              </a:lnSpc>
              <a:spcBef>
                <a:spcPct val="50000"/>
              </a:spcBef>
            </a:pPr>
            <a:r>
              <a:rPr lang="fr-FR" sz="2200" b="1" i="1">
                <a:solidFill>
                  <a:schemeClr val="accent2"/>
                </a:solidFill>
              </a:rPr>
              <a:t>G- Entretien de restitution suite au passage d’un test ( papier/ informatisé).</a:t>
            </a:r>
          </a:p>
          <a:p>
            <a:pPr>
              <a:lnSpc>
                <a:spcPct val="75000"/>
              </a:lnSpc>
              <a:spcBef>
                <a:spcPct val="50000"/>
              </a:spcBef>
            </a:pPr>
            <a:r>
              <a:rPr lang="fr-FR" sz="2200" b="1" i="1">
                <a:solidFill>
                  <a:schemeClr val="accent2"/>
                </a:solidFill>
              </a:rPr>
              <a:t>H- Entretien au cours d ’un bilan de carrière, d’un bilan de compétences .</a:t>
            </a:r>
          </a:p>
          <a:p>
            <a:pPr>
              <a:lnSpc>
                <a:spcPct val="75000"/>
              </a:lnSpc>
              <a:spcBef>
                <a:spcPct val="50000"/>
              </a:spcBef>
            </a:pPr>
            <a:r>
              <a:rPr lang="fr-FR" sz="2200" b="1" i="1">
                <a:solidFill>
                  <a:schemeClr val="accent2"/>
                </a:solidFill>
              </a:rPr>
              <a:t>I- Entretien annuel d ’évaluation.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92E1CF-8175-43F0-9299-EA9562D669A0}" type="datetime1">
              <a:rPr lang="fr-FR"/>
              <a:pPr eaLnBrk="1" hangingPunct="1"/>
              <a:t>17/09/2019</a:t>
            </a:fld>
            <a:endParaRPr lang="fr-FR" sz="1400" b="0" i="0"/>
          </a:p>
        </p:txBody>
      </p:sp>
      <p:sp>
        <p:nvSpPr>
          <p:cNvPr id="8397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397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5B9D763-2B37-448B-9F63-AB89EA2FABB4}" type="slidenum">
              <a:rPr lang="fr-FR" smtClean="0"/>
              <a:pPr eaLnBrk="1" hangingPunct="1"/>
              <a:t>62</a:t>
            </a:fld>
            <a:endParaRPr lang="fr-FR" smtClean="0"/>
          </a:p>
        </p:txBody>
      </p:sp>
      <p:sp>
        <p:nvSpPr>
          <p:cNvPr id="83973" name="Text Box 2"/>
          <p:cNvSpPr txBox="1">
            <a:spLocks noChangeArrowheads="1"/>
          </p:cNvSpPr>
          <p:nvPr/>
        </p:nvSpPr>
        <p:spPr bwMode="auto">
          <a:xfrm>
            <a:off x="228600" y="760413"/>
            <a:ext cx="86106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fr-FR" sz="2200" b="1" i="1">
                <a:solidFill>
                  <a:schemeClr val="accent2"/>
                </a:solidFill>
              </a:rPr>
              <a:t>Pour chaque situation d ’entretien, nous vous proposons une réflexion rapide en examinant les cinq critères suivants: </a:t>
            </a:r>
          </a:p>
          <a:p>
            <a:pPr>
              <a:spcBef>
                <a:spcPct val="50000"/>
              </a:spcBef>
              <a:buFontTx/>
              <a:buChar char="•"/>
            </a:pPr>
            <a:r>
              <a:rPr lang="fr-FR" sz="2200" b="1" i="1">
                <a:solidFill>
                  <a:schemeClr val="accent2"/>
                </a:solidFill>
              </a:rPr>
              <a:t>   </a:t>
            </a:r>
            <a:r>
              <a:rPr lang="fr-FR" sz="2200" b="1" i="1">
                <a:solidFill>
                  <a:srgbClr val="FF3300"/>
                </a:solidFill>
              </a:rPr>
              <a:t>Les caractéristiques de l ’entretien</a:t>
            </a:r>
          </a:p>
          <a:p>
            <a:pPr>
              <a:spcBef>
                <a:spcPct val="50000"/>
              </a:spcBef>
              <a:buFontTx/>
              <a:buChar char="•"/>
            </a:pPr>
            <a:r>
              <a:rPr lang="fr-FR" sz="2200" b="1" i="1">
                <a:solidFill>
                  <a:srgbClr val="FF3300"/>
                </a:solidFill>
              </a:rPr>
              <a:t>   Les enjeux pour le candidat.</a:t>
            </a:r>
          </a:p>
          <a:p>
            <a:pPr>
              <a:spcBef>
                <a:spcPct val="50000"/>
              </a:spcBef>
              <a:buFontTx/>
              <a:buChar char="•"/>
            </a:pPr>
            <a:r>
              <a:rPr lang="fr-FR" sz="2200" b="1" i="1">
                <a:solidFill>
                  <a:srgbClr val="FF3300"/>
                </a:solidFill>
              </a:rPr>
              <a:t>   Les conseils que nous pouvons donner au candidat.</a:t>
            </a:r>
          </a:p>
          <a:p>
            <a:pPr>
              <a:spcBef>
                <a:spcPct val="50000"/>
              </a:spcBef>
              <a:buFontTx/>
              <a:buChar char="•"/>
            </a:pPr>
            <a:r>
              <a:rPr lang="fr-FR" sz="2200" b="1" i="1">
                <a:solidFill>
                  <a:srgbClr val="FF3300"/>
                </a:solidFill>
              </a:rPr>
              <a:t>   Le profil type de recruteur ou de l ’interviewer.</a:t>
            </a:r>
          </a:p>
          <a:p>
            <a:pPr>
              <a:spcBef>
                <a:spcPct val="50000"/>
              </a:spcBef>
              <a:buFontTx/>
              <a:buChar char="•"/>
            </a:pPr>
            <a:r>
              <a:rPr lang="fr-FR" sz="2200" b="1" i="1">
                <a:solidFill>
                  <a:srgbClr val="FF3300"/>
                </a:solidFill>
              </a:rPr>
              <a:t>   Le stade dans le processus de recrutement. </a:t>
            </a:r>
            <a:r>
              <a:rPr lang="fr-FR" sz="2400">
                <a:solidFill>
                  <a:srgbClr val="FF3300"/>
                </a:solidFill>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54A914-C686-4A40-80D5-5BD26D8446E4}" type="datetime1">
              <a:rPr lang="fr-FR"/>
              <a:pPr eaLnBrk="1" hangingPunct="1"/>
              <a:t>17/09/2019</a:t>
            </a:fld>
            <a:endParaRPr lang="fr-FR" sz="1400" b="0" i="0"/>
          </a:p>
        </p:txBody>
      </p:sp>
      <p:sp>
        <p:nvSpPr>
          <p:cNvPr id="8499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499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BC90D7E-F0DC-4D7A-8FF6-5DE674320C55}" type="slidenum">
              <a:rPr lang="fr-FR" smtClean="0"/>
              <a:pPr eaLnBrk="1" hangingPunct="1"/>
              <a:t>63</a:t>
            </a:fld>
            <a:endParaRPr lang="fr-FR" smtClean="0"/>
          </a:p>
        </p:txBody>
      </p:sp>
      <p:sp>
        <p:nvSpPr>
          <p:cNvPr id="84997"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84998" name="Text Box 3"/>
          <p:cNvSpPr txBox="1">
            <a:spLocks noChangeArrowheads="1"/>
          </p:cNvSpPr>
          <p:nvPr/>
        </p:nvSpPr>
        <p:spPr bwMode="auto">
          <a:xfrm>
            <a:off x="152400" y="174625"/>
            <a:ext cx="89916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fr-FR" sz="2800" b="1" i="1" u="sng">
                <a:solidFill>
                  <a:srgbClr val="CC0000"/>
                </a:solidFill>
              </a:rPr>
              <a:t>ENTRETIEN DE RECRUTEMENT AVEC UN CONSULTANT D ’UN CABINET</a:t>
            </a:r>
          </a:p>
          <a:p>
            <a:pPr>
              <a:lnSpc>
                <a:spcPct val="80000"/>
              </a:lnSpc>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 Vous êtes en face d ’un intermédiaire</a:t>
            </a:r>
          </a:p>
          <a:p>
            <a:pPr>
              <a:lnSpc>
                <a:spcPct val="60000"/>
              </a:lnSpc>
              <a:spcBef>
                <a:spcPct val="50000"/>
              </a:spcBef>
              <a:buFont typeface="Wingdings" pitchFamily="2" charset="2"/>
              <a:buChar char="Ø"/>
            </a:pPr>
            <a:r>
              <a:rPr lang="fr-FR" sz="2000" b="1" i="1">
                <a:solidFill>
                  <a:schemeClr val="accent2"/>
                </a:solidFill>
              </a:rPr>
              <a:t> Il est à l ’image de son commanditaire</a:t>
            </a:r>
          </a:p>
          <a:p>
            <a:pPr>
              <a:lnSpc>
                <a:spcPct val="60000"/>
              </a:lnSpc>
              <a:spcBef>
                <a:spcPct val="50000"/>
              </a:spcBef>
              <a:buFont typeface="Wingdings" pitchFamily="2" charset="2"/>
              <a:buChar char="Ø"/>
            </a:pPr>
            <a:r>
              <a:rPr lang="fr-FR" sz="2000" b="1" i="1">
                <a:solidFill>
                  <a:schemeClr val="accent2"/>
                </a:solidFill>
              </a:rPr>
              <a:t> Il doit rester neutre (en principe)</a:t>
            </a:r>
          </a:p>
          <a:p>
            <a:pPr>
              <a:lnSpc>
                <a:spcPct val="60000"/>
              </a:lnSpc>
              <a:spcBef>
                <a:spcPct val="50000"/>
              </a:spcBef>
              <a:buFont typeface="Wingdings" pitchFamily="2" charset="2"/>
              <a:buChar char="Ø"/>
            </a:pPr>
            <a:r>
              <a:rPr lang="fr-FR" sz="2000" b="1" i="1">
                <a:solidFill>
                  <a:schemeClr val="accent2"/>
                </a:solidFill>
              </a:rPr>
              <a:t> Il a un impératif économique</a:t>
            </a:r>
          </a:p>
          <a:p>
            <a:pPr>
              <a:lnSpc>
                <a:spcPct val="60000"/>
              </a:lnSpc>
              <a:spcBef>
                <a:spcPct val="50000"/>
              </a:spcBef>
              <a:buFont typeface="Wingdings" pitchFamily="2" charset="2"/>
              <a:buChar char="Ø"/>
            </a:pPr>
            <a:r>
              <a:rPr lang="fr-FR" sz="2000" b="1" i="1">
                <a:solidFill>
                  <a:schemeClr val="accent2"/>
                </a:solidFill>
              </a:rPr>
              <a:t> C’est un professionnel de l ’entretien « Rien n’est innocent » ( tout ce qu’il fait </a:t>
            </a:r>
          </a:p>
          <a:p>
            <a:pPr>
              <a:lnSpc>
                <a:spcPct val="60000"/>
              </a:lnSpc>
              <a:spcBef>
                <a:spcPct val="50000"/>
              </a:spcBef>
              <a:buFont typeface="Wingdings" pitchFamily="2" charset="2"/>
              <a:buNone/>
            </a:pPr>
            <a:r>
              <a:rPr lang="fr-FR" sz="2000" b="1" i="1">
                <a:solidFill>
                  <a:schemeClr val="accent2"/>
                </a:solidFill>
              </a:rPr>
              <a:t>    et dit est calculé)</a:t>
            </a:r>
          </a:p>
          <a:p>
            <a:pPr>
              <a:lnSpc>
                <a:spcPct val="60000"/>
              </a:lnSpc>
              <a:spcBef>
                <a:spcPct val="50000"/>
              </a:spcBef>
              <a:buFont typeface="Wingdings" pitchFamily="2" charset="2"/>
              <a:buChar char="Ø"/>
            </a:pPr>
            <a:r>
              <a:rPr lang="fr-FR" sz="2000" b="1" i="1">
                <a:solidFill>
                  <a:schemeClr val="accent2"/>
                </a:solidFill>
              </a:rPr>
              <a:t> Il n ’a pas la décision finale</a:t>
            </a:r>
          </a:p>
          <a:p>
            <a:pPr>
              <a:lnSpc>
                <a:spcPct val="90000"/>
              </a:lnSpc>
              <a:spcBef>
                <a:spcPct val="50000"/>
              </a:spcBef>
              <a:buFont typeface="Wingdings" pitchFamily="2" charset="2"/>
              <a:buNone/>
            </a:pPr>
            <a:r>
              <a:rPr lang="fr-FR" sz="2200" b="1" i="1" u="sng">
                <a:solidFill>
                  <a:schemeClr val="accent2"/>
                </a:solidFill>
              </a:rPr>
              <a:t>Enjeux pour le candidat:</a:t>
            </a:r>
          </a:p>
          <a:p>
            <a:pPr>
              <a:lnSpc>
                <a:spcPct val="90000"/>
              </a:lnSpc>
              <a:spcBef>
                <a:spcPct val="50000"/>
              </a:spcBef>
              <a:buFont typeface="Wingdings" pitchFamily="2" charset="2"/>
              <a:buChar char="Ø"/>
            </a:pPr>
            <a:r>
              <a:rPr lang="fr-FR" sz="2000" b="1" i="1">
                <a:solidFill>
                  <a:schemeClr val="accent2"/>
                </a:solidFill>
              </a:rPr>
              <a:t> Une gare de triage : votre candidature sera positionnée en intérêt +/+-/-</a:t>
            </a:r>
          </a:p>
          <a:p>
            <a:pPr>
              <a:lnSpc>
                <a:spcPct val="60000"/>
              </a:lnSpc>
              <a:spcBef>
                <a:spcPct val="50000"/>
              </a:spcBef>
              <a:buFont typeface="Wingdings" pitchFamily="2" charset="2"/>
              <a:buChar char="Ø"/>
            </a:pPr>
            <a:r>
              <a:rPr lang="fr-FR" sz="2000" b="1" i="1">
                <a:solidFill>
                  <a:schemeClr val="accent2"/>
                </a:solidFill>
              </a:rPr>
              <a:t> Votre objectif : vous devez toujours chercher à en savoir plus ( préparation - </a:t>
            </a:r>
          </a:p>
          <a:p>
            <a:pPr>
              <a:lnSpc>
                <a:spcPct val="60000"/>
              </a:lnSpc>
              <a:spcBef>
                <a:spcPct val="50000"/>
              </a:spcBef>
              <a:buFont typeface="Wingdings" pitchFamily="2" charset="2"/>
              <a:buNone/>
            </a:pPr>
            <a:r>
              <a:rPr lang="fr-FR" sz="2000" b="1" i="1">
                <a:solidFill>
                  <a:schemeClr val="accent2"/>
                </a:solidFill>
              </a:rPr>
              <a:t>    questions )</a:t>
            </a:r>
          </a:p>
          <a:p>
            <a:pPr>
              <a:lnSpc>
                <a:spcPct val="75000"/>
              </a:lnSpc>
              <a:spcBef>
                <a:spcPct val="50000"/>
              </a:spcBef>
            </a:pPr>
            <a:endParaRPr lang="fr-FR" sz="2000" b="1" i="1">
              <a:solidFill>
                <a:schemeClr val="accent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AFA5BDB-D34B-4DA4-B145-CB5248C757C2}" type="datetime1">
              <a:rPr lang="fr-FR"/>
              <a:pPr eaLnBrk="1" hangingPunct="1"/>
              <a:t>17/09/2019</a:t>
            </a:fld>
            <a:endParaRPr lang="fr-FR" sz="1400" b="0" i="0"/>
          </a:p>
        </p:txBody>
      </p:sp>
      <p:sp>
        <p:nvSpPr>
          <p:cNvPr id="8601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602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0998926-2602-4984-8A19-30FE59E5C032}" type="slidenum">
              <a:rPr lang="fr-FR" smtClean="0"/>
              <a:pPr eaLnBrk="1" hangingPunct="1"/>
              <a:t>64</a:t>
            </a:fld>
            <a:endParaRPr lang="fr-FR" smtClean="0"/>
          </a:p>
        </p:txBody>
      </p:sp>
      <p:sp>
        <p:nvSpPr>
          <p:cNvPr id="86021"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86022" name="Text Box 3"/>
          <p:cNvSpPr txBox="1">
            <a:spLocks noChangeArrowheads="1"/>
          </p:cNvSpPr>
          <p:nvPr/>
        </p:nvSpPr>
        <p:spPr bwMode="auto">
          <a:xfrm>
            <a:off x="152400" y="174625"/>
            <a:ext cx="89916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 pour le candidat:</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 Le consultant est votre meilleur avocat</a:t>
            </a:r>
          </a:p>
          <a:p>
            <a:pPr>
              <a:lnSpc>
                <a:spcPct val="90000"/>
              </a:lnSpc>
              <a:spcBef>
                <a:spcPct val="50000"/>
              </a:spcBef>
              <a:buFont typeface="Wingdings" pitchFamily="2" charset="2"/>
              <a:buChar char="Ø"/>
            </a:pPr>
            <a:r>
              <a:rPr lang="fr-FR" sz="2000" b="1" i="1">
                <a:solidFill>
                  <a:schemeClr val="accent2"/>
                </a:solidFill>
              </a:rPr>
              <a:t> L ’enjeu est double : l ’entretien lui même mais aussi éventuellement se</a:t>
            </a:r>
          </a:p>
          <a:p>
            <a:pPr>
              <a:lnSpc>
                <a:spcPct val="90000"/>
              </a:lnSpc>
              <a:spcBef>
                <a:spcPct val="50000"/>
              </a:spcBef>
              <a:buFont typeface="Wingdings" pitchFamily="2" charset="2"/>
              <a:buNone/>
            </a:pPr>
            <a:r>
              <a:rPr lang="fr-FR" sz="2000" b="1" i="1">
                <a:solidFill>
                  <a:schemeClr val="accent2"/>
                </a:solidFill>
              </a:rPr>
              <a:t>    positionner pour un autre poste</a:t>
            </a:r>
          </a:p>
          <a:p>
            <a:pPr>
              <a:lnSpc>
                <a:spcPct val="90000"/>
              </a:lnSpc>
              <a:spcBef>
                <a:spcPct val="50000"/>
              </a:spcBef>
              <a:buFont typeface="Wingdings" pitchFamily="2" charset="2"/>
              <a:buChar char="Ø"/>
            </a:pPr>
            <a:r>
              <a:rPr lang="fr-FR" sz="2000" b="1" i="1">
                <a:solidFill>
                  <a:schemeClr val="accent2"/>
                </a:solidFill>
              </a:rPr>
              <a:t> La situation n ’est pas dramatique si vous êtes en poste. C ’est même une</a:t>
            </a:r>
          </a:p>
          <a:p>
            <a:pPr>
              <a:lnSpc>
                <a:spcPct val="90000"/>
              </a:lnSpc>
              <a:spcBef>
                <a:spcPct val="50000"/>
              </a:spcBef>
              <a:buFont typeface="Wingdings" pitchFamily="2" charset="2"/>
              <a:buNone/>
            </a:pPr>
            <a:r>
              <a:rPr lang="fr-FR" sz="2000" b="1" i="1">
                <a:solidFill>
                  <a:schemeClr val="accent2"/>
                </a:solidFill>
              </a:rPr>
              <a:t>    expérience intéressante</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Un psychologue</a:t>
            </a:r>
          </a:p>
          <a:p>
            <a:pPr>
              <a:lnSpc>
                <a:spcPct val="90000"/>
              </a:lnSpc>
              <a:spcBef>
                <a:spcPct val="50000"/>
              </a:spcBef>
              <a:buFont typeface="Wingdings" pitchFamily="2" charset="2"/>
              <a:buChar char="Ø"/>
            </a:pPr>
            <a:r>
              <a:rPr lang="fr-FR" sz="2000" b="1" i="1">
                <a:solidFill>
                  <a:schemeClr val="accent2"/>
                </a:solidFill>
              </a:rPr>
              <a:t>Un technicien de la branche ( junior ou senior)</a:t>
            </a:r>
          </a:p>
          <a:p>
            <a:pPr>
              <a:lnSpc>
                <a:spcPct val="90000"/>
              </a:lnSpc>
              <a:spcBef>
                <a:spcPct val="50000"/>
              </a:spcBef>
              <a:buFont typeface="Wingdings" pitchFamily="2" charset="2"/>
              <a:buChar char="Ø"/>
            </a:pPr>
            <a:r>
              <a:rPr lang="fr-FR" sz="2000" b="1" i="1">
                <a:solidFill>
                  <a:schemeClr val="accent2"/>
                </a:solidFill>
              </a:rPr>
              <a:t> Un généraliste</a:t>
            </a:r>
          </a:p>
          <a:p>
            <a:pPr>
              <a:lnSpc>
                <a:spcPct val="90000"/>
              </a:lnSpc>
              <a:spcBef>
                <a:spcPct val="50000"/>
              </a:spcBef>
              <a:buFont typeface="Wingdings" pitchFamily="2" charset="2"/>
              <a:buNone/>
            </a:pPr>
            <a:r>
              <a:rPr lang="fr-FR" sz="2000" b="1" i="1" u="sng">
                <a:solidFill>
                  <a:schemeClr val="accent2"/>
                </a:solidFill>
              </a:rPr>
              <a:t>Stade du processus:</a:t>
            </a:r>
          </a:p>
          <a:p>
            <a:pPr>
              <a:lnSpc>
                <a:spcPct val="90000"/>
              </a:lnSpc>
              <a:spcBef>
                <a:spcPct val="50000"/>
              </a:spcBef>
              <a:buFont typeface="Wingdings" pitchFamily="2" charset="2"/>
              <a:buChar char="Ø"/>
            </a:pPr>
            <a:r>
              <a:rPr lang="fr-FR" sz="2000" b="1" i="1">
                <a:solidFill>
                  <a:schemeClr val="accent2"/>
                </a:solidFill>
              </a:rPr>
              <a:t> Début et/ou fin</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2847950-2AB0-4E60-976B-10C23AAF6329}" type="datetime1">
              <a:rPr lang="fr-FR"/>
              <a:pPr eaLnBrk="1" hangingPunct="1"/>
              <a:t>17/09/2019</a:t>
            </a:fld>
            <a:endParaRPr lang="fr-FR" sz="1400" b="0" i="0"/>
          </a:p>
        </p:txBody>
      </p:sp>
      <p:sp>
        <p:nvSpPr>
          <p:cNvPr id="8704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704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706396A-8A69-4FBD-947B-900D29A5B32B}" type="slidenum">
              <a:rPr lang="fr-FR" smtClean="0"/>
              <a:pPr eaLnBrk="1" hangingPunct="1"/>
              <a:t>65</a:t>
            </a:fld>
            <a:endParaRPr lang="fr-FR" smtClean="0"/>
          </a:p>
        </p:txBody>
      </p:sp>
      <p:sp>
        <p:nvSpPr>
          <p:cNvPr id="87045"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87046" name="Text Box 3"/>
          <p:cNvSpPr txBox="1">
            <a:spLocks noChangeArrowheads="1"/>
          </p:cNvSpPr>
          <p:nvPr/>
        </p:nvSpPr>
        <p:spPr bwMode="auto">
          <a:xfrm>
            <a:off x="152400" y="174625"/>
            <a:ext cx="89916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fr-FR" sz="2800" b="1" i="1" u="sng">
                <a:solidFill>
                  <a:srgbClr val="CC0000"/>
                </a:solidFill>
              </a:rPr>
              <a:t>ENTRETIEN DE RECRUTEMENT AVEC UN DRH ET/OU UN DECIDEUR</a:t>
            </a:r>
          </a:p>
          <a:p>
            <a:pPr>
              <a:lnSpc>
                <a:spcPct val="80000"/>
              </a:lnSpc>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 Vous êtes en face d ’un homme de l ’entreprise</a:t>
            </a:r>
          </a:p>
          <a:p>
            <a:pPr>
              <a:lnSpc>
                <a:spcPct val="60000"/>
              </a:lnSpc>
              <a:spcBef>
                <a:spcPct val="50000"/>
              </a:spcBef>
              <a:buFont typeface="Wingdings" pitchFamily="2" charset="2"/>
              <a:buChar char="Ø"/>
            </a:pPr>
            <a:r>
              <a:rPr lang="fr-FR" sz="2000" b="1" i="1">
                <a:solidFill>
                  <a:schemeClr val="accent2"/>
                </a:solidFill>
              </a:rPr>
              <a:t> Il est plus ou moins décideur</a:t>
            </a:r>
          </a:p>
          <a:p>
            <a:pPr>
              <a:lnSpc>
                <a:spcPct val="60000"/>
              </a:lnSpc>
              <a:spcBef>
                <a:spcPct val="50000"/>
              </a:spcBef>
              <a:buFont typeface="Wingdings" pitchFamily="2" charset="2"/>
              <a:buChar char="Ø"/>
            </a:pPr>
            <a:r>
              <a:rPr lang="fr-FR" sz="2000" b="1" i="1">
                <a:solidFill>
                  <a:schemeClr val="accent2"/>
                </a:solidFill>
              </a:rPr>
              <a:t> Il est plus ou moins communicant</a:t>
            </a:r>
          </a:p>
          <a:p>
            <a:pPr>
              <a:lnSpc>
                <a:spcPct val="60000"/>
              </a:lnSpc>
              <a:spcBef>
                <a:spcPct val="50000"/>
              </a:spcBef>
              <a:buFont typeface="Wingdings" pitchFamily="2" charset="2"/>
              <a:buChar char="Ø"/>
            </a:pPr>
            <a:r>
              <a:rPr lang="fr-FR" sz="2000" b="1" i="1">
                <a:solidFill>
                  <a:schemeClr val="accent2"/>
                </a:solidFill>
              </a:rPr>
              <a:t> Il est plus ou moins professionnel du recrutement</a:t>
            </a:r>
          </a:p>
          <a:p>
            <a:pPr>
              <a:lnSpc>
                <a:spcPct val="60000"/>
              </a:lnSpc>
              <a:spcBef>
                <a:spcPct val="50000"/>
              </a:spcBef>
              <a:buFont typeface="Wingdings" pitchFamily="2" charset="2"/>
              <a:buChar char="Ø"/>
            </a:pPr>
            <a:r>
              <a:rPr lang="fr-FR" sz="2000" b="1" i="1">
                <a:solidFill>
                  <a:schemeClr val="accent2"/>
                </a:solidFill>
              </a:rPr>
              <a:t> Il est imprégné de la culture d ’entreprise ( en principe)</a:t>
            </a:r>
          </a:p>
          <a:p>
            <a:pPr>
              <a:lnSpc>
                <a:spcPct val="60000"/>
              </a:lnSpc>
              <a:spcBef>
                <a:spcPct val="50000"/>
              </a:spcBef>
              <a:buFont typeface="Wingdings" pitchFamily="2" charset="2"/>
              <a:buChar char="Ø"/>
            </a:pPr>
            <a:r>
              <a:rPr lang="fr-FR" sz="2000" b="1" i="1">
                <a:solidFill>
                  <a:schemeClr val="accent2"/>
                </a:solidFill>
              </a:rPr>
              <a:t> Il est moins objectif vis-à vis de vous car il peut avoir des enjeux personnels</a:t>
            </a:r>
          </a:p>
          <a:p>
            <a:pPr>
              <a:lnSpc>
                <a:spcPct val="90000"/>
              </a:lnSpc>
              <a:spcBef>
                <a:spcPct val="50000"/>
              </a:spcBef>
              <a:buFont typeface="Wingdings" pitchFamily="2" charset="2"/>
              <a:buNone/>
            </a:pPr>
            <a:r>
              <a:rPr lang="fr-FR" sz="2200" b="1" i="1" u="sng">
                <a:solidFill>
                  <a:schemeClr val="accent2"/>
                </a:solidFill>
              </a:rPr>
              <a:t>Enjeux pour le candidat:</a:t>
            </a:r>
          </a:p>
          <a:p>
            <a:pPr>
              <a:lnSpc>
                <a:spcPct val="90000"/>
              </a:lnSpc>
              <a:spcBef>
                <a:spcPct val="50000"/>
              </a:spcBef>
              <a:buFont typeface="Wingdings" pitchFamily="2" charset="2"/>
              <a:buChar char="Ø"/>
            </a:pPr>
            <a:r>
              <a:rPr lang="fr-FR" sz="2000" b="1" i="1">
                <a:solidFill>
                  <a:schemeClr val="accent2"/>
                </a:solidFill>
              </a:rPr>
              <a:t> Ambiance plus tendue:« J ’ai le job ou pas »</a:t>
            </a:r>
          </a:p>
          <a:p>
            <a:pPr>
              <a:lnSpc>
                <a:spcPct val="60000"/>
              </a:lnSpc>
              <a:spcBef>
                <a:spcPct val="50000"/>
              </a:spcBef>
              <a:buFont typeface="Wingdings" pitchFamily="2" charset="2"/>
              <a:buChar char="Ø"/>
            </a:pPr>
            <a:r>
              <a:rPr lang="fr-FR" sz="2000" b="1" i="1">
                <a:solidFill>
                  <a:schemeClr val="accent2"/>
                </a:solidFill>
              </a:rPr>
              <a:t> Mesurer l ’adéquation entre deux personnalités appelées à travailler ensemble</a:t>
            </a:r>
          </a:p>
          <a:p>
            <a:pPr>
              <a:lnSpc>
                <a:spcPct val="60000"/>
              </a:lnSpc>
              <a:spcBef>
                <a:spcPct val="50000"/>
              </a:spcBef>
              <a:buFont typeface="Wingdings" pitchFamily="2" charset="2"/>
              <a:buNone/>
            </a:pPr>
            <a:r>
              <a:rPr lang="fr-FR" sz="2000" b="1" i="1">
                <a:solidFill>
                  <a:schemeClr val="accent2"/>
                </a:solidFill>
              </a:rPr>
              <a:t>    ( culture, éthique…)</a:t>
            </a:r>
          </a:p>
          <a:p>
            <a:pPr>
              <a:lnSpc>
                <a:spcPct val="60000"/>
              </a:lnSpc>
              <a:spcBef>
                <a:spcPct val="50000"/>
              </a:spcBef>
              <a:buFont typeface="Wingdings" pitchFamily="2" charset="2"/>
              <a:buChar char="Ø"/>
            </a:pPr>
            <a:r>
              <a:rPr lang="fr-FR" sz="2000" b="1" i="1">
                <a:solidFill>
                  <a:schemeClr val="accent2"/>
                </a:solidFill>
              </a:rPr>
              <a:t> Mieux cerner ce qu’on attend de vous, sur le plan technique, sur le plan </a:t>
            </a:r>
          </a:p>
          <a:p>
            <a:pPr>
              <a:lnSpc>
                <a:spcPct val="60000"/>
              </a:lnSpc>
              <a:spcBef>
                <a:spcPct val="50000"/>
              </a:spcBef>
              <a:buFont typeface="Wingdings" pitchFamily="2" charset="2"/>
              <a:buNone/>
            </a:pPr>
            <a:r>
              <a:rPr lang="fr-FR" sz="2000" b="1" i="1">
                <a:solidFill>
                  <a:schemeClr val="accent2"/>
                </a:solidFill>
              </a:rPr>
              <a:t>    relationnel  </a:t>
            </a:r>
          </a:p>
          <a:p>
            <a:pPr>
              <a:lnSpc>
                <a:spcPct val="75000"/>
              </a:lnSpc>
              <a:spcBef>
                <a:spcPct val="50000"/>
              </a:spcBef>
            </a:pPr>
            <a:endParaRPr lang="fr-FR" sz="2000" b="1" i="1">
              <a:solidFill>
                <a:schemeClr val="accent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5FA1CE7-0A00-4BF9-8BD3-1E905F5ABD59}" type="datetime1">
              <a:rPr lang="fr-FR"/>
              <a:pPr eaLnBrk="1" hangingPunct="1"/>
              <a:t>17/09/2019</a:t>
            </a:fld>
            <a:endParaRPr lang="fr-FR" sz="1400" b="0" i="0"/>
          </a:p>
        </p:txBody>
      </p:sp>
      <p:sp>
        <p:nvSpPr>
          <p:cNvPr id="8806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806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5D9BF79-C6BE-4873-9F9D-E16E86D9744F}" type="slidenum">
              <a:rPr lang="fr-FR" smtClean="0"/>
              <a:pPr eaLnBrk="1" hangingPunct="1"/>
              <a:t>66</a:t>
            </a:fld>
            <a:endParaRPr lang="fr-FR" smtClean="0"/>
          </a:p>
        </p:txBody>
      </p:sp>
      <p:sp>
        <p:nvSpPr>
          <p:cNvPr id="88069"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88070" name="Text Box 3"/>
          <p:cNvSpPr txBox="1">
            <a:spLocks noChangeArrowheads="1"/>
          </p:cNvSpPr>
          <p:nvPr/>
        </p:nvSpPr>
        <p:spPr bwMode="auto">
          <a:xfrm>
            <a:off x="152400" y="174625"/>
            <a:ext cx="89916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 «Si je triche, c ’est avec moi-même»</a:t>
            </a:r>
          </a:p>
          <a:p>
            <a:pPr>
              <a:lnSpc>
                <a:spcPct val="90000"/>
              </a:lnSpc>
              <a:spcBef>
                <a:spcPct val="50000"/>
              </a:spcBef>
              <a:buFont typeface="Wingdings" pitchFamily="2" charset="2"/>
              <a:buChar char="Ø"/>
            </a:pPr>
            <a:r>
              <a:rPr lang="fr-FR" sz="2000" b="1" i="1">
                <a:solidFill>
                  <a:schemeClr val="accent2"/>
                </a:solidFill>
              </a:rPr>
              <a:t> Est-ce l ’interlocuteur valable?</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Un opérationnel ou un fonctionnel</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Début et/ou fin</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1678D8D-F654-4924-B834-DEFC931F45EE}" type="datetime1">
              <a:rPr lang="fr-FR"/>
              <a:pPr eaLnBrk="1" hangingPunct="1"/>
              <a:t>17/09/2019</a:t>
            </a:fld>
            <a:endParaRPr lang="fr-FR" sz="1400" b="0" i="0"/>
          </a:p>
        </p:txBody>
      </p:sp>
      <p:sp>
        <p:nvSpPr>
          <p:cNvPr id="8909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8909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9FE1183-2CFF-41D8-82F6-4AC2C5715036}" type="slidenum">
              <a:rPr lang="fr-FR" smtClean="0"/>
              <a:pPr eaLnBrk="1" hangingPunct="1"/>
              <a:t>67</a:t>
            </a:fld>
            <a:endParaRPr lang="fr-FR" smtClean="0"/>
          </a:p>
        </p:txBody>
      </p:sp>
      <p:sp>
        <p:nvSpPr>
          <p:cNvPr id="89093"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89094" name="Text Box 3"/>
          <p:cNvSpPr txBox="1">
            <a:spLocks noChangeArrowheads="1"/>
          </p:cNvSpPr>
          <p:nvPr/>
        </p:nvSpPr>
        <p:spPr bwMode="auto">
          <a:xfrm>
            <a:off x="152400" y="388938"/>
            <a:ext cx="8991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fr-FR" sz="2800" b="1" i="1" u="sng">
                <a:solidFill>
                  <a:srgbClr val="CC0000"/>
                </a:solidFill>
              </a:rPr>
              <a:t>ENTRETIEN DE RECRUTEMENT AVEC UN CHASSEUR DE TETES</a:t>
            </a:r>
          </a:p>
          <a:p>
            <a:pPr>
              <a:lnSpc>
                <a:spcPct val="80000"/>
              </a:lnSpc>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Vous êtes en face d ’un intermédiaire qui doit remplir une mission: identifier un</a:t>
            </a:r>
          </a:p>
          <a:p>
            <a:pPr>
              <a:lnSpc>
                <a:spcPct val="80000"/>
              </a:lnSpc>
              <a:spcBef>
                <a:spcPct val="50000"/>
              </a:spcBef>
              <a:buFont typeface="Wingdings" pitchFamily="2" charset="2"/>
              <a:buNone/>
            </a:pPr>
            <a:r>
              <a:rPr lang="fr-FR" sz="2000" b="1" i="1">
                <a:solidFill>
                  <a:schemeClr val="accent2"/>
                </a:solidFill>
              </a:rPr>
              <a:t>     professionnel qui est dans une entreprise A pour le proposer à une entreprise B </a:t>
            </a:r>
          </a:p>
          <a:p>
            <a:pPr>
              <a:lnSpc>
                <a:spcPct val="80000"/>
              </a:lnSpc>
              <a:spcBef>
                <a:spcPct val="50000"/>
              </a:spcBef>
              <a:buFont typeface="Wingdings" pitchFamily="2" charset="2"/>
              <a:buNone/>
            </a:pPr>
            <a:r>
              <a:rPr lang="fr-FR" sz="2000" b="1" i="1">
                <a:solidFill>
                  <a:schemeClr val="accent2"/>
                </a:solidFill>
              </a:rPr>
              <a:t>     à un poste C </a:t>
            </a:r>
          </a:p>
          <a:p>
            <a:pPr>
              <a:lnSpc>
                <a:spcPct val="80000"/>
              </a:lnSpc>
              <a:spcBef>
                <a:spcPct val="50000"/>
              </a:spcBef>
              <a:buFont typeface="Wingdings" pitchFamily="2" charset="2"/>
              <a:buChar char="Ø"/>
            </a:pPr>
            <a:r>
              <a:rPr lang="fr-FR" sz="2000" b="1" i="1">
                <a:solidFill>
                  <a:schemeClr val="accent2"/>
                </a:solidFill>
              </a:rPr>
              <a:t>Le  chasseur est le plus souvent lui-même un homme d entreprise ou un ex-</a:t>
            </a:r>
          </a:p>
          <a:p>
            <a:pPr>
              <a:lnSpc>
                <a:spcPct val="80000"/>
              </a:lnSpc>
              <a:spcBef>
                <a:spcPct val="50000"/>
              </a:spcBef>
              <a:buFont typeface="Wingdings" pitchFamily="2" charset="2"/>
              <a:buNone/>
            </a:pPr>
            <a:r>
              <a:rPr lang="fr-FR" sz="2000" b="1" i="1">
                <a:solidFill>
                  <a:schemeClr val="accent2"/>
                </a:solidFill>
              </a:rPr>
              <a:t>   opérationnel de très bon Il n ’a pas la décision finale</a:t>
            </a:r>
          </a:p>
          <a:p>
            <a:pPr>
              <a:lnSpc>
                <a:spcPct val="80000"/>
              </a:lnSpc>
              <a:spcBef>
                <a:spcPct val="50000"/>
              </a:spcBef>
              <a:buFont typeface="Wingdings" pitchFamily="2" charset="2"/>
              <a:buChar char="Ø"/>
            </a:pPr>
            <a:r>
              <a:rPr lang="fr-FR" sz="2000" b="1" i="1">
                <a:solidFill>
                  <a:schemeClr val="accent2"/>
                </a:solidFill>
              </a:rPr>
              <a:t> C ’est un professionnel hyperneutre, hyper-relationnel qui préserve son futur</a:t>
            </a:r>
          </a:p>
          <a:p>
            <a:pPr>
              <a:lnSpc>
                <a:spcPct val="80000"/>
              </a:lnSpc>
              <a:spcBef>
                <a:spcPct val="50000"/>
              </a:spcBef>
              <a:buFont typeface="Wingdings" pitchFamily="2" charset="2"/>
              <a:buNone/>
            </a:pPr>
            <a:r>
              <a:rPr lang="fr-FR" sz="2200" b="1" i="1" u="sng">
                <a:solidFill>
                  <a:schemeClr val="accent2"/>
                </a:solidFill>
              </a:rPr>
              <a:t>Enjeux pour le candidat:</a:t>
            </a:r>
          </a:p>
          <a:p>
            <a:pPr>
              <a:lnSpc>
                <a:spcPct val="80000"/>
              </a:lnSpc>
              <a:spcBef>
                <a:spcPct val="50000"/>
              </a:spcBef>
              <a:buFont typeface="Wingdings" pitchFamily="2" charset="2"/>
              <a:buChar char="Ø"/>
            </a:pPr>
            <a:r>
              <a:rPr lang="fr-FR" sz="2000" b="1" i="1">
                <a:solidFill>
                  <a:schemeClr val="accent2"/>
                </a:solidFill>
              </a:rPr>
              <a:t> Immédiat: plaire, se vendre</a:t>
            </a:r>
          </a:p>
          <a:p>
            <a:pPr>
              <a:lnSpc>
                <a:spcPct val="80000"/>
              </a:lnSpc>
              <a:spcBef>
                <a:spcPct val="50000"/>
              </a:spcBef>
              <a:buFont typeface="Wingdings" pitchFamily="2" charset="2"/>
              <a:buChar char="Ø"/>
            </a:pPr>
            <a:r>
              <a:rPr lang="fr-FR" sz="2000" b="1" i="1">
                <a:solidFill>
                  <a:schemeClr val="accent2"/>
                </a:solidFill>
              </a:rPr>
              <a:t> A terme: être dans son carnet d ’adresses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346684-5405-48A0-B6D1-35724775E89C}" type="datetime1">
              <a:rPr lang="fr-FR"/>
              <a:pPr eaLnBrk="1" hangingPunct="1"/>
              <a:t>17/09/2019</a:t>
            </a:fld>
            <a:endParaRPr lang="fr-FR" sz="1400" b="0" i="0"/>
          </a:p>
        </p:txBody>
      </p:sp>
      <p:sp>
        <p:nvSpPr>
          <p:cNvPr id="9011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01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DE0BA43-5FD5-4DB1-B404-F8AD4F5E856B}" type="slidenum">
              <a:rPr lang="fr-FR" smtClean="0"/>
              <a:pPr eaLnBrk="1" hangingPunct="1"/>
              <a:t>68</a:t>
            </a:fld>
            <a:endParaRPr lang="fr-FR" smtClean="0"/>
          </a:p>
        </p:txBody>
      </p:sp>
      <p:sp>
        <p:nvSpPr>
          <p:cNvPr id="90117"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0118" name="Text Box 3"/>
          <p:cNvSpPr txBox="1">
            <a:spLocks noChangeArrowheads="1"/>
          </p:cNvSpPr>
          <p:nvPr/>
        </p:nvSpPr>
        <p:spPr bwMode="auto">
          <a:xfrm>
            <a:off x="152400" y="174625"/>
            <a:ext cx="89916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 Ce n ’est pas dramatique : le «chassé»est le plus souvent en poste</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Il a une démarche stratégique</a:t>
            </a:r>
          </a:p>
          <a:p>
            <a:pPr>
              <a:lnSpc>
                <a:spcPct val="90000"/>
              </a:lnSpc>
              <a:spcBef>
                <a:spcPct val="50000"/>
              </a:spcBef>
              <a:buFont typeface="Wingdings" pitchFamily="2" charset="2"/>
              <a:buChar char="Ø"/>
            </a:pPr>
            <a:r>
              <a:rPr lang="fr-FR" sz="2000" b="1" i="1">
                <a:solidFill>
                  <a:schemeClr val="accent2"/>
                </a:solidFill>
              </a:rPr>
              <a:t> Il a peu ou beaucoup d ’expérience dans votre branche</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Répondre à une mission précise et/ou remplir son carnet d ’adresses</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AFC2948-2DF3-45BC-AE53-18C6DE030A48}" type="datetime1">
              <a:rPr lang="fr-FR"/>
              <a:pPr eaLnBrk="1" hangingPunct="1"/>
              <a:t>17/09/2019</a:t>
            </a:fld>
            <a:endParaRPr lang="fr-FR" sz="1400" b="0" i="0"/>
          </a:p>
        </p:txBody>
      </p:sp>
      <p:sp>
        <p:nvSpPr>
          <p:cNvPr id="9113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114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B7907B4-2E64-494E-8D05-997E2BFBBF51}" type="slidenum">
              <a:rPr lang="fr-FR" smtClean="0"/>
              <a:pPr eaLnBrk="1" hangingPunct="1"/>
              <a:t>69</a:t>
            </a:fld>
            <a:endParaRPr lang="fr-FR" smtClean="0"/>
          </a:p>
        </p:txBody>
      </p:sp>
      <p:sp>
        <p:nvSpPr>
          <p:cNvPr id="91141"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1142" name="Text Box 3"/>
          <p:cNvSpPr txBox="1">
            <a:spLocks noChangeArrowheads="1"/>
          </p:cNvSpPr>
          <p:nvPr/>
        </p:nvSpPr>
        <p:spPr bwMode="auto">
          <a:xfrm>
            <a:off x="152400" y="388938"/>
            <a:ext cx="89916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fr-FR" sz="2800" b="1" i="1" u="sng">
                <a:solidFill>
                  <a:srgbClr val="CC0000"/>
                </a:solidFill>
              </a:rPr>
              <a:t>ENTRETIEN DANS LE CADRE DE LA PROMOTION INTERNE</a:t>
            </a:r>
          </a:p>
          <a:p>
            <a:pPr>
              <a:spcBef>
                <a:spcPct val="50000"/>
              </a:spcBef>
            </a:pPr>
            <a:r>
              <a:rPr lang="fr-FR" sz="2200" b="1" i="1" u="sng">
                <a:solidFill>
                  <a:schemeClr val="accent2"/>
                </a:solidFill>
              </a:rPr>
              <a:t>Caractéristiques de l ’entretien:</a:t>
            </a:r>
            <a:r>
              <a:rPr lang="fr-FR" sz="2000" b="1" i="1">
                <a:solidFill>
                  <a:schemeClr val="accent2"/>
                </a:solidFill>
              </a:rPr>
              <a:t> </a:t>
            </a:r>
          </a:p>
          <a:p>
            <a:pPr>
              <a:spcBef>
                <a:spcPct val="50000"/>
              </a:spcBef>
              <a:buFont typeface="Wingdings" pitchFamily="2" charset="2"/>
              <a:buChar char="Ø"/>
            </a:pPr>
            <a:r>
              <a:rPr lang="fr-FR" sz="2000" b="1" i="1">
                <a:solidFill>
                  <a:schemeClr val="accent2"/>
                </a:solidFill>
              </a:rPr>
              <a:t> Vous êtes en face d ’un hiérarchie, opérationnelle le plus souvent, ou d ’un</a:t>
            </a:r>
          </a:p>
          <a:p>
            <a:pPr>
              <a:spcBef>
                <a:spcPct val="50000"/>
              </a:spcBef>
              <a:buFont typeface="Wingdings" pitchFamily="2" charset="2"/>
              <a:buNone/>
            </a:pPr>
            <a:r>
              <a:rPr lang="fr-FR" sz="2000" b="1" i="1">
                <a:solidFill>
                  <a:schemeClr val="accent2"/>
                </a:solidFill>
              </a:rPr>
              <a:t>     spécialiste des Ressources Humaines </a:t>
            </a:r>
          </a:p>
          <a:p>
            <a:pPr>
              <a:spcBef>
                <a:spcPct val="50000"/>
              </a:spcBef>
              <a:buFont typeface="Wingdings" pitchFamily="2" charset="2"/>
              <a:buChar char="Ø"/>
            </a:pPr>
            <a:r>
              <a:rPr lang="fr-FR" sz="2000" b="1" i="1">
                <a:solidFill>
                  <a:schemeClr val="accent2"/>
                </a:solidFill>
              </a:rPr>
              <a:t> C’est un entretien planifié, prévu, qui a fait l objet d ’une concertation préalable</a:t>
            </a:r>
          </a:p>
          <a:p>
            <a:pPr>
              <a:spcBef>
                <a:spcPct val="50000"/>
              </a:spcBef>
              <a:buFont typeface="Wingdings" pitchFamily="2" charset="2"/>
              <a:buNone/>
            </a:pPr>
            <a:r>
              <a:rPr lang="fr-FR" sz="2000" b="1" i="1">
                <a:solidFill>
                  <a:schemeClr val="accent2"/>
                </a:solidFill>
              </a:rPr>
              <a:t>     au niveau hiérarchique supérieur </a:t>
            </a:r>
          </a:p>
          <a:p>
            <a:pPr>
              <a:spcBef>
                <a:spcPct val="50000"/>
              </a:spcBef>
              <a:buFont typeface="Wingdings" pitchFamily="2" charset="2"/>
              <a:buNone/>
            </a:pPr>
            <a:r>
              <a:rPr lang="fr-FR" sz="2200" b="1" i="1" u="sng">
                <a:solidFill>
                  <a:schemeClr val="accent2"/>
                </a:solidFill>
              </a:rPr>
              <a:t>Enjeux pour le candidat:</a:t>
            </a:r>
          </a:p>
          <a:p>
            <a:pPr>
              <a:spcBef>
                <a:spcPct val="50000"/>
              </a:spcBef>
              <a:buFont typeface="Wingdings" pitchFamily="2" charset="2"/>
              <a:buChar char="Ø"/>
            </a:pPr>
            <a:r>
              <a:rPr lang="fr-FR" sz="2000" b="1" i="1">
                <a:solidFill>
                  <a:schemeClr val="accent2"/>
                </a:solidFill>
              </a:rPr>
              <a:t> Obtenir une formalisation ( objectifs, moyens, critères d ’évaluation)</a:t>
            </a:r>
          </a:p>
          <a:p>
            <a:pPr>
              <a:spcBef>
                <a:spcPct val="50000"/>
              </a:spcBef>
              <a:buFont typeface="Wingdings" pitchFamily="2" charset="2"/>
              <a:buChar char="Ø"/>
            </a:pPr>
            <a:r>
              <a:rPr lang="fr-FR" sz="2000" b="1" i="1">
                <a:solidFill>
                  <a:schemeClr val="accent2"/>
                </a:solidFill>
              </a:rPr>
              <a:t> Moment propice pour en savoir plus, pour obtenir plus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D35C2DC-D8DD-46BD-A0A2-09CF370B7A9F}" type="datetime1">
              <a:rPr lang="fr-FR"/>
              <a:pPr eaLnBrk="1" hangingPunct="1"/>
              <a:t>17/09/2019</a:t>
            </a:fld>
            <a:endParaRPr lang="fr-FR" sz="1400" b="0" i="0"/>
          </a:p>
        </p:txBody>
      </p:sp>
      <p:sp>
        <p:nvSpPr>
          <p:cNvPr id="2765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765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157EABB-1B30-4D8C-9C8A-31199E32CA46}" type="slidenum">
              <a:rPr lang="fr-FR" smtClean="0"/>
              <a:pPr eaLnBrk="1" hangingPunct="1"/>
              <a:t>7</a:t>
            </a:fld>
            <a:endParaRPr lang="fr-FR" smtClean="0"/>
          </a:p>
        </p:txBody>
      </p:sp>
      <p:sp>
        <p:nvSpPr>
          <p:cNvPr id="27653" name="Text Box 2050"/>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307203" name="Text Box 2051"/>
          <p:cNvSpPr txBox="1">
            <a:spLocks noChangeArrowheads="1"/>
          </p:cNvSpPr>
          <p:nvPr/>
        </p:nvSpPr>
        <p:spPr bwMode="auto">
          <a:xfrm>
            <a:off x="76200" y="2590800"/>
            <a:ext cx="1295400" cy="623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Descrip</a:t>
            </a:r>
            <a:r>
              <a:rPr lang="fr-FR" b="1"/>
              <a:t>t</a:t>
            </a:r>
            <a:r>
              <a:rPr lang="fr-FR" sz="1600" b="1"/>
              <a:t>ifs  des  Postes</a:t>
            </a:r>
            <a:endParaRPr lang="fr-FR" sz="2200"/>
          </a:p>
        </p:txBody>
      </p:sp>
      <p:sp>
        <p:nvSpPr>
          <p:cNvPr id="307204" name="Text Box 2052"/>
          <p:cNvSpPr txBox="1">
            <a:spLocks noChangeArrowheads="1"/>
          </p:cNvSpPr>
          <p:nvPr/>
        </p:nvSpPr>
        <p:spPr bwMode="auto">
          <a:xfrm>
            <a:off x="1524000" y="2590800"/>
            <a:ext cx="1524000" cy="5873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Évaluation </a:t>
            </a:r>
            <a:r>
              <a:rPr lang="fr-FR" sz="1200" b="1"/>
              <a:t> des  </a:t>
            </a:r>
            <a:r>
              <a:rPr lang="fr-FR" sz="1600" b="1"/>
              <a:t/>
            </a:r>
            <a:br>
              <a:rPr lang="fr-FR" sz="1600" b="1"/>
            </a:br>
            <a:r>
              <a:rPr lang="fr-FR" sz="1600" b="1"/>
              <a:t>Postes </a:t>
            </a:r>
            <a:r>
              <a:rPr lang="fr-FR" sz="900" b="1"/>
              <a:t>&amp;</a:t>
            </a:r>
            <a:r>
              <a:rPr lang="fr-FR" sz="1600" b="1"/>
              <a:t> Comp.</a:t>
            </a:r>
          </a:p>
        </p:txBody>
      </p:sp>
      <p:sp>
        <p:nvSpPr>
          <p:cNvPr id="307205" name="Text Box 2053"/>
          <p:cNvSpPr txBox="1">
            <a:spLocks noChangeArrowheads="1"/>
          </p:cNvSpPr>
          <p:nvPr/>
        </p:nvSpPr>
        <p:spPr bwMode="auto">
          <a:xfrm>
            <a:off x="3124200" y="2590800"/>
            <a:ext cx="14478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Identification       </a:t>
            </a:r>
            <a:br>
              <a:rPr lang="fr-FR" sz="1600" b="1"/>
            </a:br>
            <a:r>
              <a:rPr lang="fr-FR" sz="1600" b="1"/>
              <a:t>   des Besoins</a:t>
            </a:r>
            <a:endParaRPr lang="fr-FR" sz="2200"/>
          </a:p>
        </p:txBody>
      </p:sp>
      <p:sp>
        <p:nvSpPr>
          <p:cNvPr id="307206" name="Text Box 2054"/>
          <p:cNvSpPr txBox="1">
            <a:spLocks noChangeArrowheads="1"/>
          </p:cNvSpPr>
          <p:nvPr/>
        </p:nvSpPr>
        <p:spPr bwMode="auto">
          <a:xfrm>
            <a:off x="4648200" y="2590800"/>
            <a:ext cx="13716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Référentiel Compétences </a:t>
            </a:r>
          </a:p>
        </p:txBody>
      </p:sp>
      <p:sp>
        <p:nvSpPr>
          <p:cNvPr id="307207" name="Text Box 2055"/>
          <p:cNvSpPr txBox="1">
            <a:spLocks noChangeArrowheads="1"/>
          </p:cNvSpPr>
          <p:nvPr/>
        </p:nvSpPr>
        <p:spPr bwMode="auto">
          <a:xfrm>
            <a:off x="7696200" y="2590800"/>
            <a:ext cx="13716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Repérage HP &amp;Postes Clés</a:t>
            </a:r>
          </a:p>
        </p:txBody>
      </p:sp>
      <p:sp>
        <p:nvSpPr>
          <p:cNvPr id="307208" name="Text Box 2056"/>
          <p:cNvSpPr txBox="1">
            <a:spLocks noChangeArrowheads="1"/>
          </p:cNvSpPr>
          <p:nvPr/>
        </p:nvSpPr>
        <p:spPr bwMode="auto">
          <a:xfrm>
            <a:off x="76200" y="3886200"/>
            <a:ext cx="12192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Référentiel     des effectifs</a:t>
            </a:r>
          </a:p>
        </p:txBody>
      </p:sp>
      <p:sp>
        <p:nvSpPr>
          <p:cNvPr id="307209" name="Text Box 2057"/>
          <p:cNvSpPr txBox="1">
            <a:spLocks noChangeArrowheads="1"/>
          </p:cNvSpPr>
          <p:nvPr/>
        </p:nvSpPr>
        <p:spPr bwMode="auto">
          <a:xfrm>
            <a:off x="1447800" y="3886200"/>
            <a:ext cx="14478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Pesée et  Classification</a:t>
            </a:r>
            <a:endParaRPr lang="fr-FR" sz="2000"/>
          </a:p>
        </p:txBody>
      </p:sp>
      <p:sp>
        <p:nvSpPr>
          <p:cNvPr id="307210" name="Text Box 2058"/>
          <p:cNvSpPr txBox="1">
            <a:spLocks noChangeArrowheads="1"/>
          </p:cNvSpPr>
          <p:nvPr/>
        </p:nvSpPr>
        <p:spPr bwMode="auto">
          <a:xfrm>
            <a:off x="3048000" y="3886200"/>
            <a:ext cx="15240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Évaluation de l’Offre Forma.</a:t>
            </a:r>
          </a:p>
        </p:txBody>
      </p:sp>
      <p:sp>
        <p:nvSpPr>
          <p:cNvPr id="307211" name="Text Box 2059"/>
          <p:cNvSpPr txBox="1">
            <a:spLocks noChangeArrowheads="1"/>
          </p:cNvSpPr>
          <p:nvPr/>
        </p:nvSpPr>
        <p:spPr bwMode="auto">
          <a:xfrm>
            <a:off x="4648200" y="3886200"/>
            <a:ext cx="14478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Bilan des Compétences</a:t>
            </a:r>
            <a:endParaRPr lang="fr-FR" sz="2200"/>
          </a:p>
        </p:txBody>
      </p:sp>
      <p:sp>
        <p:nvSpPr>
          <p:cNvPr id="307212" name="Text Box 2060"/>
          <p:cNvSpPr txBox="1">
            <a:spLocks noChangeArrowheads="1"/>
          </p:cNvSpPr>
          <p:nvPr/>
        </p:nvSpPr>
        <p:spPr bwMode="auto">
          <a:xfrm>
            <a:off x="7772400" y="3886200"/>
            <a:ext cx="12954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600" b="1"/>
              <a:t>Plan de Succession</a:t>
            </a:r>
          </a:p>
        </p:txBody>
      </p:sp>
      <p:sp>
        <p:nvSpPr>
          <p:cNvPr id="307213" name="Text Box 2061"/>
          <p:cNvSpPr txBox="1">
            <a:spLocks noChangeArrowheads="1"/>
          </p:cNvSpPr>
          <p:nvPr/>
        </p:nvSpPr>
        <p:spPr bwMode="auto">
          <a:xfrm>
            <a:off x="76200" y="5105400"/>
            <a:ext cx="1219200" cy="561975"/>
          </a:xfrm>
          <a:prstGeom prst="rect">
            <a:avLst/>
          </a:prstGeom>
          <a:solidFill>
            <a:schemeClr val="folHlink"/>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Plan de  </a:t>
            </a:r>
            <a:r>
              <a:rPr lang="fr-FR" sz="1400" b="1"/>
              <a:t>Recrutement</a:t>
            </a:r>
          </a:p>
        </p:txBody>
      </p:sp>
      <p:sp>
        <p:nvSpPr>
          <p:cNvPr id="307214" name="Text Box 2062"/>
          <p:cNvSpPr txBox="1">
            <a:spLocks noChangeArrowheads="1"/>
          </p:cNvSpPr>
          <p:nvPr/>
        </p:nvSpPr>
        <p:spPr bwMode="auto">
          <a:xfrm>
            <a:off x="1447800" y="5105400"/>
            <a:ext cx="1447800" cy="577850"/>
          </a:xfrm>
          <a:prstGeom prst="rect">
            <a:avLst/>
          </a:prstGeom>
          <a:solidFill>
            <a:schemeClr val="folHlink"/>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Système  de </a:t>
            </a:r>
            <a:r>
              <a:rPr lang="fr-FR" sz="1500" b="1"/>
              <a:t>Rémunération</a:t>
            </a:r>
            <a:endParaRPr lang="fr-FR" sz="2000"/>
          </a:p>
        </p:txBody>
      </p:sp>
      <p:sp>
        <p:nvSpPr>
          <p:cNvPr id="307215" name="Text Box 2063"/>
          <p:cNvSpPr txBox="1">
            <a:spLocks noChangeArrowheads="1"/>
          </p:cNvSpPr>
          <p:nvPr/>
        </p:nvSpPr>
        <p:spPr bwMode="auto">
          <a:xfrm>
            <a:off x="3048000" y="5105400"/>
            <a:ext cx="1447800" cy="593725"/>
          </a:xfrm>
          <a:prstGeom prst="rect">
            <a:avLst/>
          </a:prstGeom>
          <a:solidFill>
            <a:schemeClr val="folHlink"/>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Ingénierie de   </a:t>
            </a:r>
            <a:br>
              <a:rPr lang="fr-FR" sz="1600" b="1"/>
            </a:br>
            <a:r>
              <a:rPr lang="fr-FR" sz="1600" b="1"/>
              <a:t>  Formation</a:t>
            </a:r>
          </a:p>
        </p:txBody>
      </p:sp>
      <p:sp>
        <p:nvSpPr>
          <p:cNvPr id="307216" name="Text Box 2064"/>
          <p:cNvSpPr txBox="1">
            <a:spLocks noChangeArrowheads="1"/>
          </p:cNvSpPr>
          <p:nvPr/>
        </p:nvSpPr>
        <p:spPr bwMode="auto">
          <a:xfrm>
            <a:off x="4572000" y="5105400"/>
            <a:ext cx="1371600" cy="593725"/>
          </a:xfrm>
          <a:prstGeom prst="rect">
            <a:avLst/>
          </a:prstGeom>
          <a:solidFill>
            <a:schemeClr val="folHlink"/>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Ingénierie de compétences</a:t>
            </a:r>
            <a:endParaRPr lang="fr-FR" sz="2000" b="1"/>
          </a:p>
        </p:txBody>
      </p:sp>
      <p:sp>
        <p:nvSpPr>
          <p:cNvPr id="307217" name="Text Box 2065"/>
          <p:cNvSpPr txBox="1">
            <a:spLocks noChangeArrowheads="1"/>
          </p:cNvSpPr>
          <p:nvPr/>
        </p:nvSpPr>
        <p:spPr bwMode="auto">
          <a:xfrm>
            <a:off x="7543800" y="5121275"/>
            <a:ext cx="1524000" cy="593725"/>
          </a:xfrm>
          <a:prstGeom prst="rect">
            <a:avLst/>
          </a:prstGeom>
          <a:solidFill>
            <a:schemeClr val="folHlink"/>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Plan  Mobilité  &amp; de Carrières</a:t>
            </a:r>
          </a:p>
        </p:txBody>
      </p:sp>
      <p:sp>
        <p:nvSpPr>
          <p:cNvPr id="307218" name="Text Box 2066"/>
          <p:cNvSpPr txBox="1">
            <a:spLocks noChangeArrowheads="1"/>
          </p:cNvSpPr>
          <p:nvPr/>
        </p:nvSpPr>
        <p:spPr bwMode="auto">
          <a:xfrm>
            <a:off x="304800" y="152400"/>
            <a:ext cx="8534400" cy="547688"/>
          </a:xfrm>
          <a:prstGeom prst="rect">
            <a:avLst/>
          </a:prstGeom>
          <a:solidFill>
            <a:srgbClr val="FFFF66"/>
          </a:solidFill>
          <a:ln w="2857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b="1" i="1"/>
              <a:t>DEVELOPPEMENT DES RESSOURCES HUMAINES</a:t>
            </a:r>
            <a:endParaRPr lang="fr-FR" sz="2800"/>
          </a:p>
        </p:txBody>
      </p:sp>
      <p:sp>
        <p:nvSpPr>
          <p:cNvPr id="307219" name="Text Box 2067"/>
          <p:cNvSpPr txBox="1">
            <a:spLocks noChangeArrowheads="1"/>
          </p:cNvSpPr>
          <p:nvPr/>
        </p:nvSpPr>
        <p:spPr bwMode="auto">
          <a:xfrm>
            <a:off x="2438400" y="990600"/>
            <a:ext cx="1447800" cy="455613"/>
          </a:xfrm>
          <a:prstGeom prst="rect">
            <a:avLst/>
          </a:prstGeom>
          <a:solidFill>
            <a:schemeClr val="hlink"/>
          </a:solidFill>
          <a:ln w="2857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200" b="1"/>
              <a:t>POSTES</a:t>
            </a:r>
            <a:endParaRPr lang="fr-FR" sz="2400"/>
          </a:p>
        </p:txBody>
      </p:sp>
      <p:sp>
        <p:nvSpPr>
          <p:cNvPr id="307220" name="Text Box 2068"/>
          <p:cNvSpPr txBox="1">
            <a:spLocks noChangeArrowheads="1"/>
          </p:cNvSpPr>
          <p:nvPr/>
        </p:nvSpPr>
        <p:spPr bwMode="auto">
          <a:xfrm>
            <a:off x="4876800" y="990600"/>
            <a:ext cx="1524000" cy="455613"/>
          </a:xfrm>
          <a:prstGeom prst="rect">
            <a:avLst/>
          </a:prstGeom>
          <a:solidFill>
            <a:schemeClr val="hlink"/>
          </a:solidFill>
          <a:ln w="2857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200" b="1"/>
              <a:t>PROFILS</a:t>
            </a:r>
            <a:endParaRPr lang="fr-FR" sz="2400"/>
          </a:p>
        </p:txBody>
      </p:sp>
      <p:sp>
        <p:nvSpPr>
          <p:cNvPr id="307221" name="Oval 2069"/>
          <p:cNvSpPr>
            <a:spLocks noChangeArrowheads="1"/>
          </p:cNvSpPr>
          <p:nvPr/>
        </p:nvSpPr>
        <p:spPr bwMode="auto">
          <a:xfrm>
            <a:off x="2438400" y="1600200"/>
            <a:ext cx="4114800" cy="762000"/>
          </a:xfrm>
          <a:prstGeom prst="ellipse">
            <a:avLst/>
          </a:prstGeom>
          <a:solidFill>
            <a:schemeClr val="accent1"/>
          </a:solidFill>
          <a:ln w="9525">
            <a:solidFill>
              <a:schemeClr val="tx1"/>
            </a:solidFill>
            <a:round/>
            <a:headEnd/>
            <a:tailEnd/>
          </a:ln>
        </p:spPr>
        <p:txBody>
          <a:bodyPr wrap="none" anchor="ctr"/>
          <a:lstStyle/>
          <a:p>
            <a:pPr algn="ctr"/>
            <a:r>
              <a:rPr lang="fr-FR" sz="2200" b="1" i="1"/>
              <a:t>ADEQUATION</a:t>
            </a:r>
            <a:r>
              <a:rPr lang="fr-FR" sz="2200" b="1"/>
              <a:t> </a:t>
            </a:r>
            <a:r>
              <a:rPr lang="fr-FR" sz="2200" b="1" i="1"/>
              <a:t>POSTE/PROFIL</a:t>
            </a:r>
            <a:endParaRPr lang="fr-FR" sz="2400"/>
          </a:p>
        </p:txBody>
      </p:sp>
      <p:sp>
        <p:nvSpPr>
          <p:cNvPr id="307222" name="Line 2070"/>
          <p:cNvSpPr>
            <a:spLocks noChangeShapeType="1"/>
          </p:cNvSpPr>
          <p:nvPr/>
        </p:nvSpPr>
        <p:spPr bwMode="auto">
          <a:xfrm flipH="1">
            <a:off x="5486400" y="1447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23" name="Line 2071"/>
          <p:cNvSpPr>
            <a:spLocks noChangeShapeType="1"/>
          </p:cNvSpPr>
          <p:nvPr/>
        </p:nvSpPr>
        <p:spPr bwMode="auto">
          <a:xfrm>
            <a:off x="3048000" y="1447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24" name="Line 2072"/>
          <p:cNvSpPr>
            <a:spLocks noChangeShapeType="1"/>
          </p:cNvSpPr>
          <p:nvPr/>
        </p:nvSpPr>
        <p:spPr bwMode="auto">
          <a:xfrm>
            <a:off x="3124200" y="68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25" name="Line 2073"/>
          <p:cNvSpPr>
            <a:spLocks noChangeShapeType="1"/>
          </p:cNvSpPr>
          <p:nvPr/>
        </p:nvSpPr>
        <p:spPr bwMode="auto">
          <a:xfrm>
            <a:off x="5638800" y="68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26" name="Text Box 2074"/>
          <p:cNvSpPr txBox="1">
            <a:spLocks noChangeArrowheads="1"/>
          </p:cNvSpPr>
          <p:nvPr/>
        </p:nvSpPr>
        <p:spPr bwMode="auto">
          <a:xfrm>
            <a:off x="1524000" y="32766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a:t>
            </a:r>
            <a:r>
              <a:rPr lang="fr-FR" sz="2200" b="1" i="1">
                <a:solidFill>
                  <a:srgbClr val="0033CC"/>
                </a:solidFill>
              </a:rPr>
              <a:t>POLITIQUE DE COMMUNICATION INTERNE</a:t>
            </a:r>
            <a:endParaRPr lang="fr-FR" sz="2400">
              <a:solidFill>
                <a:srgbClr val="0033CC"/>
              </a:solidFill>
            </a:endParaRPr>
          </a:p>
        </p:txBody>
      </p:sp>
      <p:sp>
        <p:nvSpPr>
          <p:cNvPr id="307227" name="Text Box 2075"/>
          <p:cNvSpPr txBox="1">
            <a:spLocks noChangeArrowheads="1"/>
          </p:cNvSpPr>
          <p:nvPr/>
        </p:nvSpPr>
        <p:spPr bwMode="auto">
          <a:xfrm>
            <a:off x="1524000" y="4572000"/>
            <a:ext cx="586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200" b="1" i="1"/>
              <a:t>  </a:t>
            </a:r>
            <a:r>
              <a:rPr lang="fr-FR" sz="2200" b="1" i="1">
                <a:solidFill>
                  <a:srgbClr val="0033CC"/>
                </a:solidFill>
              </a:rPr>
              <a:t>SYSTEME D’INFORMATION RH ( S.I.R.H )</a:t>
            </a:r>
            <a:endParaRPr lang="fr-FR" sz="2200" b="1">
              <a:solidFill>
                <a:srgbClr val="0033CC"/>
              </a:solidFill>
            </a:endParaRPr>
          </a:p>
        </p:txBody>
      </p:sp>
      <p:sp>
        <p:nvSpPr>
          <p:cNvPr id="307228" name="Oval 2076"/>
          <p:cNvSpPr>
            <a:spLocks noChangeArrowheads="1"/>
          </p:cNvSpPr>
          <p:nvPr/>
        </p:nvSpPr>
        <p:spPr bwMode="auto">
          <a:xfrm>
            <a:off x="2209800" y="6096000"/>
            <a:ext cx="4419600" cy="685800"/>
          </a:xfrm>
          <a:prstGeom prst="ellipse">
            <a:avLst/>
          </a:prstGeom>
          <a:solidFill>
            <a:schemeClr val="hlink"/>
          </a:solidFill>
          <a:ln w="9525">
            <a:solidFill>
              <a:schemeClr val="tx1"/>
            </a:solidFill>
            <a:round/>
            <a:headEnd/>
            <a:tailEnd/>
          </a:ln>
        </p:spPr>
        <p:txBody>
          <a:bodyPr wrap="none" anchor="ctr"/>
          <a:lstStyle/>
          <a:p>
            <a:pPr algn="ctr"/>
            <a:r>
              <a:rPr lang="fr-FR" sz="2400" b="1" i="1">
                <a:solidFill>
                  <a:srgbClr val="FF3300"/>
                </a:solidFill>
              </a:rPr>
              <a:t>AUDIT SOCIAL</a:t>
            </a:r>
            <a:endParaRPr lang="fr-FR" sz="2400"/>
          </a:p>
        </p:txBody>
      </p:sp>
      <p:sp>
        <p:nvSpPr>
          <p:cNvPr id="307229" name="Line 2077"/>
          <p:cNvSpPr>
            <a:spLocks noChangeShapeType="1"/>
          </p:cNvSpPr>
          <p:nvPr/>
        </p:nvSpPr>
        <p:spPr bwMode="auto">
          <a:xfrm flipH="1" flipV="1">
            <a:off x="2209800" y="5867400"/>
            <a:ext cx="685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30" name="Line 2078"/>
          <p:cNvSpPr>
            <a:spLocks noChangeShapeType="1"/>
          </p:cNvSpPr>
          <p:nvPr/>
        </p:nvSpPr>
        <p:spPr bwMode="auto">
          <a:xfrm flipV="1">
            <a:off x="5867400" y="5943600"/>
            <a:ext cx="762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31" name="Line 2079"/>
          <p:cNvSpPr>
            <a:spLocks noChangeShapeType="1"/>
          </p:cNvSpPr>
          <p:nvPr/>
        </p:nvSpPr>
        <p:spPr bwMode="auto">
          <a:xfrm flipV="1">
            <a:off x="6629400" y="5867400"/>
            <a:ext cx="1447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32" name="Line 2080"/>
          <p:cNvSpPr>
            <a:spLocks noChangeShapeType="1"/>
          </p:cNvSpPr>
          <p:nvPr/>
        </p:nvSpPr>
        <p:spPr bwMode="auto">
          <a:xfrm flipH="1" flipV="1">
            <a:off x="990600" y="5867400"/>
            <a:ext cx="1219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33" name="Line 2081"/>
          <p:cNvSpPr>
            <a:spLocks noChangeShapeType="1"/>
          </p:cNvSpPr>
          <p:nvPr/>
        </p:nvSpPr>
        <p:spPr bwMode="auto">
          <a:xfrm>
            <a:off x="1371600" y="2895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34" name="Line 2082"/>
          <p:cNvSpPr>
            <a:spLocks noChangeShapeType="1"/>
          </p:cNvSpPr>
          <p:nvPr/>
        </p:nvSpPr>
        <p:spPr bwMode="auto">
          <a:xfrm>
            <a:off x="7543800" y="2895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35" name="Line 2083"/>
          <p:cNvSpPr>
            <a:spLocks noChangeShapeType="1"/>
          </p:cNvSpPr>
          <p:nvPr/>
        </p:nvSpPr>
        <p:spPr bwMode="auto">
          <a:xfrm>
            <a:off x="4495800" y="4191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36" name="Line 2084"/>
          <p:cNvSpPr>
            <a:spLocks noChangeShapeType="1"/>
          </p:cNvSpPr>
          <p:nvPr/>
        </p:nvSpPr>
        <p:spPr bwMode="auto">
          <a:xfrm>
            <a:off x="6096000" y="4191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37" name="Line 2085"/>
          <p:cNvSpPr>
            <a:spLocks noChangeShapeType="1"/>
          </p:cNvSpPr>
          <p:nvPr/>
        </p:nvSpPr>
        <p:spPr bwMode="auto">
          <a:xfrm>
            <a:off x="5943600" y="5410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7238" name="Line 2086"/>
          <p:cNvSpPr>
            <a:spLocks noChangeShapeType="1"/>
          </p:cNvSpPr>
          <p:nvPr/>
        </p:nvSpPr>
        <p:spPr bwMode="auto">
          <a:xfrm flipH="1">
            <a:off x="2743200" y="22860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39" name="Line 2087"/>
          <p:cNvSpPr>
            <a:spLocks noChangeShapeType="1"/>
          </p:cNvSpPr>
          <p:nvPr/>
        </p:nvSpPr>
        <p:spPr bwMode="auto">
          <a:xfrm>
            <a:off x="5638800" y="22860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07240" name="Text Box 2088"/>
          <p:cNvSpPr txBox="1">
            <a:spLocks noChangeArrowheads="1"/>
          </p:cNvSpPr>
          <p:nvPr/>
        </p:nvSpPr>
        <p:spPr bwMode="auto">
          <a:xfrm>
            <a:off x="6172200" y="2590800"/>
            <a:ext cx="13716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1600" b="1"/>
              <a:t>Fixation des Objectifs</a:t>
            </a:r>
            <a:endParaRPr lang="fr-FR" sz="2200" b="1"/>
          </a:p>
        </p:txBody>
      </p:sp>
      <p:sp>
        <p:nvSpPr>
          <p:cNvPr id="307241" name="Text Box 2089"/>
          <p:cNvSpPr txBox="1">
            <a:spLocks noChangeArrowheads="1"/>
          </p:cNvSpPr>
          <p:nvPr/>
        </p:nvSpPr>
        <p:spPr bwMode="auto">
          <a:xfrm>
            <a:off x="6324600" y="3886200"/>
            <a:ext cx="1295400" cy="593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 Évaluation d’Objectifs</a:t>
            </a:r>
          </a:p>
        </p:txBody>
      </p:sp>
      <p:sp>
        <p:nvSpPr>
          <p:cNvPr id="307242" name="Text Box 2090"/>
          <p:cNvSpPr txBox="1">
            <a:spLocks noChangeArrowheads="1"/>
          </p:cNvSpPr>
          <p:nvPr/>
        </p:nvSpPr>
        <p:spPr bwMode="auto">
          <a:xfrm>
            <a:off x="6019800" y="5121275"/>
            <a:ext cx="1447800" cy="593725"/>
          </a:xfrm>
          <a:prstGeom prst="rect">
            <a:avLst/>
          </a:prstGeom>
          <a:solidFill>
            <a:schemeClr val="folHlink"/>
          </a:solidFill>
          <a:ln w="12700">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b="1"/>
              <a:t>Système d’Ap</a:t>
            </a:r>
            <a:r>
              <a:rPr lang="fr-FR" sz="1500" b="1"/>
              <a:t>.</a:t>
            </a:r>
            <a:r>
              <a:rPr lang="fr-FR" sz="1400" b="1"/>
              <a:t> </a:t>
            </a:r>
            <a:r>
              <a:rPr lang="fr-FR" sz="1600" b="1"/>
              <a:t> de Perf. SAP </a:t>
            </a:r>
          </a:p>
        </p:txBody>
      </p:sp>
      <p:sp>
        <p:nvSpPr>
          <p:cNvPr id="27694" name="Line 2091"/>
          <p:cNvSpPr>
            <a:spLocks noChangeShapeType="1"/>
          </p:cNvSpPr>
          <p:nvPr/>
        </p:nvSpPr>
        <p:spPr bwMode="auto">
          <a:xfrm>
            <a:off x="68580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695" name="Line 2092"/>
          <p:cNvSpPr>
            <a:spLocks noChangeShapeType="1"/>
          </p:cNvSpPr>
          <p:nvPr/>
        </p:nvSpPr>
        <p:spPr bwMode="auto">
          <a:xfrm>
            <a:off x="83820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696" name="Line 2093"/>
          <p:cNvSpPr>
            <a:spLocks noChangeShapeType="1"/>
          </p:cNvSpPr>
          <p:nvPr/>
        </p:nvSpPr>
        <p:spPr bwMode="auto">
          <a:xfrm>
            <a:off x="52578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697" name="Line 2094"/>
          <p:cNvSpPr>
            <a:spLocks noChangeShapeType="1"/>
          </p:cNvSpPr>
          <p:nvPr/>
        </p:nvSpPr>
        <p:spPr bwMode="auto">
          <a:xfrm>
            <a:off x="38100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698" name="Line 2095"/>
          <p:cNvSpPr>
            <a:spLocks noChangeShapeType="1"/>
          </p:cNvSpPr>
          <p:nvPr/>
        </p:nvSpPr>
        <p:spPr bwMode="auto">
          <a:xfrm>
            <a:off x="21336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699" name="Line 2096"/>
          <p:cNvSpPr>
            <a:spLocks noChangeShapeType="1"/>
          </p:cNvSpPr>
          <p:nvPr/>
        </p:nvSpPr>
        <p:spPr bwMode="auto">
          <a:xfrm>
            <a:off x="685800" y="3200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0" name="Line 2097"/>
          <p:cNvSpPr>
            <a:spLocks noChangeShapeType="1"/>
          </p:cNvSpPr>
          <p:nvPr/>
        </p:nvSpPr>
        <p:spPr bwMode="auto">
          <a:xfrm>
            <a:off x="685800" y="4495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1" name="Line 2098"/>
          <p:cNvSpPr>
            <a:spLocks noChangeShapeType="1"/>
          </p:cNvSpPr>
          <p:nvPr/>
        </p:nvSpPr>
        <p:spPr bwMode="auto">
          <a:xfrm>
            <a:off x="2133600" y="4495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2" name="Line 2099"/>
          <p:cNvSpPr>
            <a:spLocks noChangeShapeType="1"/>
          </p:cNvSpPr>
          <p:nvPr/>
        </p:nvSpPr>
        <p:spPr bwMode="auto">
          <a:xfrm>
            <a:off x="3810000" y="4495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3" name="Line 2100"/>
          <p:cNvSpPr>
            <a:spLocks noChangeShapeType="1"/>
          </p:cNvSpPr>
          <p:nvPr/>
        </p:nvSpPr>
        <p:spPr bwMode="auto">
          <a:xfrm>
            <a:off x="5257800" y="4495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4" name="Line 2101"/>
          <p:cNvSpPr>
            <a:spLocks noChangeShapeType="1"/>
          </p:cNvSpPr>
          <p:nvPr/>
        </p:nvSpPr>
        <p:spPr bwMode="auto">
          <a:xfrm>
            <a:off x="6858000" y="4495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5" name="Line 2102"/>
          <p:cNvSpPr>
            <a:spLocks noChangeShapeType="1"/>
          </p:cNvSpPr>
          <p:nvPr/>
        </p:nvSpPr>
        <p:spPr bwMode="auto">
          <a:xfrm>
            <a:off x="8382000" y="4495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06" name="Line 2103"/>
          <p:cNvSpPr>
            <a:spLocks noChangeShapeType="1"/>
          </p:cNvSpPr>
          <p:nvPr/>
        </p:nvSpPr>
        <p:spPr bwMode="auto">
          <a:xfrm flipH="1" flipV="1">
            <a:off x="3429000" y="5791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7707" name="Line 2104"/>
          <p:cNvSpPr>
            <a:spLocks noChangeShapeType="1"/>
          </p:cNvSpPr>
          <p:nvPr/>
        </p:nvSpPr>
        <p:spPr bwMode="auto">
          <a:xfrm flipV="1">
            <a:off x="4800600" y="58674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7708" name="Line 2105"/>
          <p:cNvSpPr>
            <a:spLocks noChangeShapeType="1"/>
          </p:cNvSpPr>
          <p:nvPr/>
        </p:nvSpPr>
        <p:spPr bwMode="auto">
          <a:xfrm flipH="1">
            <a:off x="3886200" y="2362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7709" name="Line 2106"/>
          <p:cNvSpPr>
            <a:spLocks noChangeShapeType="1"/>
          </p:cNvSpPr>
          <p:nvPr/>
        </p:nvSpPr>
        <p:spPr bwMode="auto">
          <a:xfrm>
            <a:off x="4495800" y="2362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7710" name="Line 2107"/>
          <p:cNvSpPr>
            <a:spLocks noChangeShapeType="1"/>
          </p:cNvSpPr>
          <p:nvPr/>
        </p:nvSpPr>
        <p:spPr bwMode="auto">
          <a:xfrm>
            <a:off x="7620000" y="4191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1" name="Line 2108"/>
          <p:cNvSpPr>
            <a:spLocks noChangeShapeType="1"/>
          </p:cNvSpPr>
          <p:nvPr/>
        </p:nvSpPr>
        <p:spPr bwMode="auto">
          <a:xfrm>
            <a:off x="2895600" y="4191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2" name="Line 2109"/>
          <p:cNvSpPr>
            <a:spLocks noChangeShapeType="1"/>
          </p:cNvSpPr>
          <p:nvPr/>
        </p:nvSpPr>
        <p:spPr bwMode="auto">
          <a:xfrm>
            <a:off x="3048000" y="2895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3" name="Line 2110"/>
          <p:cNvSpPr>
            <a:spLocks noChangeShapeType="1"/>
          </p:cNvSpPr>
          <p:nvPr/>
        </p:nvSpPr>
        <p:spPr bwMode="auto">
          <a:xfrm>
            <a:off x="6019800" y="2895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4" name="Line 2111"/>
          <p:cNvSpPr>
            <a:spLocks noChangeShapeType="1"/>
          </p:cNvSpPr>
          <p:nvPr/>
        </p:nvSpPr>
        <p:spPr bwMode="auto">
          <a:xfrm>
            <a:off x="1295400" y="4191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5" name="Line 2112"/>
          <p:cNvSpPr>
            <a:spLocks noChangeShapeType="1"/>
          </p:cNvSpPr>
          <p:nvPr/>
        </p:nvSpPr>
        <p:spPr bwMode="auto">
          <a:xfrm>
            <a:off x="1295400" y="541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6" name="Line 2113"/>
          <p:cNvSpPr>
            <a:spLocks noChangeShapeType="1"/>
          </p:cNvSpPr>
          <p:nvPr/>
        </p:nvSpPr>
        <p:spPr bwMode="auto">
          <a:xfrm>
            <a:off x="2895600" y="541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7" name="Line 2114"/>
          <p:cNvSpPr>
            <a:spLocks noChangeShapeType="1"/>
          </p:cNvSpPr>
          <p:nvPr/>
        </p:nvSpPr>
        <p:spPr bwMode="auto">
          <a:xfrm>
            <a:off x="4495800" y="5410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18" name="Line 2115"/>
          <p:cNvSpPr>
            <a:spLocks noChangeShapeType="1"/>
          </p:cNvSpPr>
          <p:nvPr/>
        </p:nvSpPr>
        <p:spPr bwMode="auto">
          <a:xfrm>
            <a:off x="6477000" y="2057400"/>
            <a:ext cx="1752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7719" name="Line 2116"/>
          <p:cNvSpPr>
            <a:spLocks noChangeShapeType="1"/>
          </p:cNvSpPr>
          <p:nvPr/>
        </p:nvSpPr>
        <p:spPr bwMode="auto">
          <a:xfrm flipH="1">
            <a:off x="838200" y="2057400"/>
            <a:ext cx="1600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7720" name="Text Box 2117"/>
          <p:cNvSpPr txBox="1">
            <a:spLocks noChangeArrowheads="1"/>
          </p:cNvSpPr>
          <p:nvPr/>
        </p:nvSpPr>
        <p:spPr bwMode="auto">
          <a:xfrm>
            <a:off x="0" y="1600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u="sng"/>
              <a:t>6 Processus RH:</a:t>
            </a:r>
            <a:endParaRPr lang="fr-FR" sz="2400" b="1"/>
          </a:p>
        </p:txBody>
      </p:sp>
      <p:sp>
        <p:nvSpPr>
          <p:cNvPr id="27721" name="Text Box 2118"/>
          <p:cNvSpPr txBox="1">
            <a:spLocks noChangeArrowheads="1"/>
          </p:cNvSpPr>
          <p:nvPr/>
        </p:nvSpPr>
        <p:spPr bwMode="auto">
          <a:xfrm>
            <a:off x="6477000" y="1600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u="sng"/>
              <a:t>4 Leviers Transvers:</a:t>
            </a:r>
            <a:endParaRPr lang="fr-FR" sz="2400" b="1"/>
          </a:p>
        </p:txBody>
      </p:sp>
      <p:sp>
        <p:nvSpPr>
          <p:cNvPr id="27722" name="Line 2119"/>
          <p:cNvSpPr>
            <a:spLocks noChangeShapeType="1"/>
          </p:cNvSpPr>
          <p:nvPr/>
        </p:nvSpPr>
        <p:spPr bwMode="auto">
          <a:xfrm>
            <a:off x="4572000" y="2895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7723" name="Line 2120"/>
          <p:cNvSpPr>
            <a:spLocks noChangeShapeType="1"/>
          </p:cNvSpPr>
          <p:nvPr/>
        </p:nvSpPr>
        <p:spPr bwMode="auto">
          <a:xfrm>
            <a:off x="7467600" y="5410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73" name="Text Box 2121"/>
          <p:cNvSpPr txBox="1">
            <a:spLocks noChangeArrowheads="1"/>
          </p:cNvSpPr>
          <p:nvPr/>
        </p:nvSpPr>
        <p:spPr bwMode="auto">
          <a:xfrm>
            <a:off x="1524000" y="5668963"/>
            <a:ext cx="5867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200" b="1" i="1"/>
              <a:t>  </a:t>
            </a:r>
            <a:r>
              <a:rPr lang="fr-FR" sz="2200" b="1" i="1">
                <a:solidFill>
                  <a:srgbClr val="0033CC"/>
                </a:solidFill>
              </a:rPr>
              <a:t>GESTION PREVISIONNELLE DES E &amp; C</a:t>
            </a:r>
            <a:endParaRPr lang="fr-FR" sz="2200" b="1">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18"/>
                                        </p:tgtEl>
                                        <p:attrNameLst>
                                          <p:attrName>style.visibility</p:attrName>
                                        </p:attrNameLst>
                                      </p:cBhvr>
                                      <p:to>
                                        <p:strVal val="visible"/>
                                      </p:to>
                                    </p:set>
                                    <p:anim calcmode="lin" valueType="num">
                                      <p:cBhvr additive="base">
                                        <p:cTn id="7" dur="500" fill="hold"/>
                                        <p:tgtEl>
                                          <p:spTgt spid="307218"/>
                                        </p:tgtEl>
                                        <p:attrNameLst>
                                          <p:attrName>ppt_x</p:attrName>
                                        </p:attrNameLst>
                                      </p:cBhvr>
                                      <p:tavLst>
                                        <p:tav tm="0">
                                          <p:val>
                                            <p:strVal val="#ppt_x"/>
                                          </p:val>
                                        </p:tav>
                                        <p:tav tm="100000">
                                          <p:val>
                                            <p:strVal val="#ppt_x"/>
                                          </p:val>
                                        </p:tav>
                                      </p:tavLst>
                                    </p:anim>
                                    <p:anim calcmode="lin" valueType="num">
                                      <p:cBhvr additive="base">
                                        <p:cTn id="8" dur="500" fill="hold"/>
                                        <p:tgtEl>
                                          <p:spTgt spid="3072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07224"/>
                                        </p:tgtEl>
                                        <p:attrNameLst>
                                          <p:attrName>style.visibility</p:attrName>
                                        </p:attrNameLst>
                                      </p:cBhvr>
                                      <p:to>
                                        <p:strVal val="visible"/>
                                      </p:to>
                                    </p:set>
                                    <p:anim calcmode="lin" valueType="num">
                                      <p:cBhvr additive="base">
                                        <p:cTn id="12" dur="500" fill="hold"/>
                                        <p:tgtEl>
                                          <p:spTgt spid="307224"/>
                                        </p:tgtEl>
                                        <p:attrNameLst>
                                          <p:attrName>ppt_x</p:attrName>
                                        </p:attrNameLst>
                                      </p:cBhvr>
                                      <p:tavLst>
                                        <p:tav tm="0">
                                          <p:val>
                                            <p:strVal val="#ppt_x"/>
                                          </p:val>
                                        </p:tav>
                                        <p:tav tm="100000">
                                          <p:val>
                                            <p:strVal val="#ppt_x"/>
                                          </p:val>
                                        </p:tav>
                                      </p:tavLst>
                                    </p:anim>
                                    <p:anim calcmode="lin" valueType="num">
                                      <p:cBhvr additive="base">
                                        <p:cTn id="13" dur="500" fill="hold"/>
                                        <p:tgtEl>
                                          <p:spTgt spid="30722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07225"/>
                                        </p:tgtEl>
                                        <p:attrNameLst>
                                          <p:attrName>style.visibility</p:attrName>
                                        </p:attrNameLst>
                                      </p:cBhvr>
                                      <p:to>
                                        <p:strVal val="visible"/>
                                      </p:to>
                                    </p:set>
                                    <p:anim calcmode="lin" valueType="num">
                                      <p:cBhvr additive="base">
                                        <p:cTn id="17" dur="500" fill="hold"/>
                                        <p:tgtEl>
                                          <p:spTgt spid="307225"/>
                                        </p:tgtEl>
                                        <p:attrNameLst>
                                          <p:attrName>ppt_x</p:attrName>
                                        </p:attrNameLst>
                                      </p:cBhvr>
                                      <p:tavLst>
                                        <p:tav tm="0">
                                          <p:val>
                                            <p:strVal val="#ppt_x"/>
                                          </p:val>
                                        </p:tav>
                                        <p:tav tm="100000">
                                          <p:val>
                                            <p:strVal val="#ppt_x"/>
                                          </p:val>
                                        </p:tav>
                                      </p:tavLst>
                                    </p:anim>
                                    <p:anim calcmode="lin" valueType="num">
                                      <p:cBhvr additive="base">
                                        <p:cTn id="18" dur="500" fill="hold"/>
                                        <p:tgtEl>
                                          <p:spTgt spid="307225"/>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07219"/>
                                        </p:tgtEl>
                                        <p:attrNameLst>
                                          <p:attrName>style.visibility</p:attrName>
                                        </p:attrNameLst>
                                      </p:cBhvr>
                                      <p:to>
                                        <p:strVal val="visible"/>
                                      </p:to>
                                    </p:set>
                                    <p:anim calcmode="lin" valueType="num">
                                      <p:cBhvr additive="base">
                                        <p:cTn id="23" dur="500" fill="hold"/>
                                        <p:tgtEl>
                                          <p:spTgt spid="307219"/>
                                        </p:tgtEl>
                                        <p:attrNameLst>
                                          <p:attrName>ppt_x</p:attrName>
                                        </p:attrNameLst>
                                      </p:cBhvr>
                                      <p:tavLst>
                                        <p:tav tm="0">
                                          <p:val>
                                            <p:strVal val="#ppt_x"/>
                                          </p:val>
                                        </p:tav>
                                        <p:tav tm="100000">
                                          <p:val>
                                            <p:strVal val="#ppt_x"/>
                                          </p:val>
                                        </p:tav>
                                      </p:tavLst>
                                    </p:anim>
                                    <p:anim calcmode="lin" valueType="num">
                                      <p:cBhvr additive="base">
                                        <p:cTn id="24" dur="500" fill="hold"/>
                                        <p:tgtEl>
                                          <p:spTgt spid="307219"/>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07220"/>
                                        </p:tgtEl>
                                        <p:attrNameLst>
                                          <p:attrName>style.visibility</p:attrName>
                                        </p:attrNameLst>
                                      </p:cBhvr>
                                      <p:to>
                                        <p:strVal val="visible"/>
                                      </p:to>
                                    </p:set>
                                    <p:anim calcmode="lin" valueType="num">
                                      <p:cBhvr additive="base">
                                        <p:cTn id="29" dur="500" fill="hold"/>
                                        <p:tgtEl>
                                          <p:spTgt spid="307220"/>
                                        </p:tgtEl>
                                        <p:attrNameLst>
                                          <p:attrName>ppt_x</p:attrName>
                                        </p:attrNameLst>
                                      </p:cBhvr>
                                      <p:tavLst>
                                        <p:tav tm="0">
                                          <p:val>
                                            <p:strVal val="#ppt_x"/>
                                          </p:val>
                                        </p:tav>
                                        <p:tav tm="100000">
                                          <p:val>
                                            <p:strVal val="#ppt_x"/>
                                          </p:val>
                                        </p:tav>
                                      </p:tavLst>
                                    </p:anim>
                                    <p:anim calcmode="lin" valueType="num">
                                      <p:cBhvr additive="base">
                                        <p:cTn id="30" dur="500" fill="hold"/>
                                        <p:tgtEl>
                                          <p:spTgt spid="307220"/>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307223"/>
                                        </p:tgtEl>
                                        <p:attrNameLst>
                                          <p:attrName>style.visibility</p:attrName>
                                        </p:attrNameLst>
                                      </p:cBhvr>
                                      <p:to>
                                        <p:strVal val="visible"/>
                                      </p:to>
                                    </p:set>
                                    <p:anim calcmode="lin" valueType="num">
                                      <p:cBhvr additive="base">
                                        <p:cTn id="34" dur="500" fill="hold"/>
                                        <p:tgtEl>
                                          <p:spTgt spid="307223"/>
                                        </p:tgtEl>
                                        <p:attrNameLst>
                                          <p:attrName>ppt_x</p:attrName>
                                        </p:attrNameLst>
                                      </p:cBhvr>
                                      <p:tavLst>
                                        <p:tav tm="0">
                                          <p:val>
                                            <p:strVal val="0-#ppt_w/2"/>
                                          </p:val>
                                        </p:tav>
                                        <p:tav tm="100000">
                                          <p:val>
                                            <p:strVal val="#ppt_x"/>
                                          </p:val>
                                        </p:tav>
                                      </p:tavLst>
                                    </p:anim>
                                    <p:anim calcmode="lin" valueType="num">
                                      <p:cBhvr additive="base">
                                        <p:cTn id="35" dur="500" fill="hold"/>
                                        <p:tgtEl>
                                          <p:spTgt spid="307223"/>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07222"/>
                                        </p:tgtEl>
                                        <p:attrNameLst>
                                          <p:attrName>style.visibility</p:attrName>
                                        </p:attrNameLst>
                                      </p:cBhvr>
                                      <p:to>
                                        <p:strVal val="visible"/>
                                      </p:to>
                                    </p:set>
                                    <p:anim calcmode="lin" valueType="num">
                                      <p:cBhvr additive="base">
                                        <p:cTn id="40" dur="500" fill="hold"/>
                                        <p:tgtEl>
                                          <p:spTgt spid="307222"/>
                                        </p:tgtEl>
                                        <p:attrNameLst>
                                          <p:attrName>ppt_x</p:attrName>
                                        </p:attrNameLst>
                                      </p:cBhvr>
                                      <p:tavLst>
                                        <p:tav tm="0">
                                          <p:val>
                                            <p:strVal val="0-#ppt_w/2"/>
                                          </p:val>
                                        </p:tav>
                                        <p:tav tm="100000">
                                          <p:val>
                                            <p:strVal val="#ppt_x"/>
                                          </p:val>
                                        </p:tav>
                                      </p:tavLst>
                                    </p:anim>
                                    <p:anim calcmode="lin" valueType="num">
                                      <p:cBhvr additive="base">
                                        <p:cTn id="41" dur="500" fill="hold"/>
                                        <p:tgtEl>
                                          <p:spTgt spid="307222"/>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7221"/>
                                        </p:tgtEl>
                                        <p:attrNameLst>
                                          <p:attrName>style.visibility</p:attrName>
                                        </p:attrNameLst>
                                      </p:cBhvr>
                                      <p:to>
                                        <p:strVal val="visible"/>
                                      </p:to>
                                    </p:set>
                                    <p:anim calcmode="lin" valueType="num">
                                      <p:cBhvr additive="base">
                                        <p:cTn id="46" dur="500" fill="hold"/>
                                        <p:tgtEl>
                                          <p:spTgt spid="307221"/>
                                        </p:tgtEl>
                                        <p:attrNameLst>
                                          <p:attrName>ppt_x</p:attrName>
                                        </p:attrNameLst>
                                      </p:cBhvr>
                                      <p:tavLst>
                                        <p:tav tm="0">
                                          <p:val>
                                            <p:strVal val="#ppt_x"/>
                                          </p:val>
                                        </p:tav>
                                        <p:tav tm="100000">
                                          <p:val>
                                            <p:strVal val="#ppt_x"/>
                                          </p:val>
                                        </p:tav>
                                      </p:tavLst>
                                    </p:anim>
                                    <p:anim calcmode="lin" valueType="num">
                                      <p:cBhvr additive="base">
                                        <p:cTn id="47" dur="500" fill="hold"/>
                                        <p:tgtEl>
                                          <p:spTgt spid="30722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07213"/>
                                        </p:tgtEl>
                                        <p:attrNameLst>
                                          <p:attrName>style.visibility</p:attrName>
                                        </p:attrNameLst>
                                      </p:cBhvr>
                                      <p:to>
                                        <p:strVal val="visible"/>
                                      </p:to>
                                    </p:set>
                                    <p:anim calcmode="lin" valueType="num">
                                      <p:cBhvr additive="base">
                                        <p:cTn id="52" dur="500" fill="hold"/>
                                        <p:tgtEl>
                                          <p:spTgt spid="307213"/>
                                        </p:tgtEl>
                                        <p:attrNameLst>
                                          <p:attrName>ppt_x</p:attrName>
                                        </p:attrNameLst>
                                      </p:cBhvr>
                                      <p:tavLst>
                                        <p:tav tm="0">
                                          <p:val>
                                            <p:strVal val="1+#ppt_w/2"/>
                                          </p:val>
                                        </p:tav>
                                        <p:tav tm="100000">
                                          <p:val>
                                            <p:strVal val="#ppt_x"/>
                                          </p:val>
                                        </p:tav>
                                      </p:tavLst>
                                    </p:anim>
                                    <p:anim calcmode="lin" valueType="num">
                                      <p:cBhvr additive="base">
                                        <p:cTn id="53" dur="500" fill="hold"/>
                                        <p:tgtEl>
                                          <p:spTgt spid="30721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307203"/>
                                        </p:tgtEl>
                                        <p:attrNameLst>
                                          <p:attrName>style.visibility</p:attrName>
                                        </p:attrNameLst>
                                      </p:cBhvr>
                                      <p:to>
                                        <p:strVal val="visible"/>
                                      </p:to>
                                    </p:set>
                                    <p:anim calcmode="lin" valueType="num">
                                      <p:cBhvr additive="base">
                                        <p:cTn id="58" dur="500" fill="hold"/>
                                        <p:tgtEl>
                                          <p:spTgt spid="307203"/>
                                        </p:tgtEl>
                                        <p:attrNameLst>
                                          <p:attrName>ppt_x</p:attrName>
                                        </p:attrNameLst>
                                      </p:cBhvr>
                                      <p:tavLst>
                                        <p:tav tm="0">
                                          <p:val>
                                            <p:strVal val="1+#ppt_w/2"/>
                                          </p:val>
                                        </p:tav>
                                        <p:tav tm="100000">
                                          <p:val>
                                            <p:strVal val="#ppt_x"/>
                                          </p:val>
                                        </p:tav>
                                      </p:tavLst>
                                    </p:anim>
                                    <p:anim calcmode="lin" valueType="num">
                                      <p:cBhvr additive="base">
                                        <p:cTn id="59" dur="500" fill="hold"/>
                                        <p:tgtEl>
                                          <p:spTgt spid="307203"/>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07208"/>
                                        </p:tgtEl>
                                        <p:attrNameLst>
                                          <p:attrName>style.visibility</p:attrName>
                                        </p:attrNameLst>
                                      </p:cBhvr>
                                      <p:to>
                                        <p:strVal val="visible"/>
                                      </p:to>
                                    </p:set>
                                    <p:anim calcmode="lin" valueType="num">
                                      <p:cBhvr additive="base">
                                        <p:cTn id="64" dur="500" fill="hold"/>
                                        <p:tgtEl>
                                          <p:spTgt spid="307208"/>
                                        </p:tgtEl>
                                        <p:attrNameLst>
                                          <p:attrName>ppt_x</p:attrName>
                                        </p:attrNameLst>
                                      </p:cBhvr>
                                      <p:tavLst>
                                        <p:tav tm="0">
                                          <p:val>
                                            <p:strVal val="1+#ppt_w/2"/>
                                          </p:val>
                                        </p:tav>
                                        <p:tav tm="100000">
                                          <p:val>
                                            <p:strVal val="#ppt_x"/>
                                          </p:val>
                                        </p:tav>
                                      </p:tavLst>
                                    </p:anim>
                                    <p:anim calcmode="lin" valueType="num">
                                      <p:cBhvr additive="base">
                                        <p:cTn id="65" dur="500" fill="hold"/>
                                        <p:tgtEl>
                                          <p:spTgt spid="3072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07214"/>
                                        </p:tgtEl>
                                        <p:attrNameLst>
                                          <p:attrName>style.visibility</p:attrName>
                                        </p:attrNameLst>
                                      </p:cBhvr>
                                      <p:to>
                                        <p:strVal val="visible"/>
                                      </p:to>
                                    </p:set>
                                    <p:anim calcmode="lin" valueType="num">
                                      <p:cBhvr additive="base">
                                        <p:cTn id="70" dur="500" fill="hold"/>
                                        <p:tgtEl>
                                          <p:spTgt spid="307214"/>
                                        </p:tgtEl>
                                        <p:attrNameLst>
                                          <p:attrName>ppt_x</p:attrName>
                                        </p:attrNameLst>
                                      </p:cBhvr>
                                      <p:tavLst>
                                        <p:tav tm="0">
                                          <p:val>
                                            <p:strVal val="1+#ppt_w/2"/>
                                          </p:val>
                                        </p:tav>
                                        <p:tav tm="100000">
                                          <p:val>
                                            <p:strVal val="#ppt_x"/>
                                          </p:val>
                                        </p:tav>
                                      </p:tavLst>
                                    </p:anim>
                                    <p:anim calcmode="lin" valueType="num">
                                      <p:cBhvr additive="base">
                                        <p:cTn id="71" dur="500" fill="hold"/>
                                        <p:tgtEl>
                                          <p:spTgt spid="307214"/>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307204"/>
                                        </p:tgtEl>
                                        <p:attrNameLst>
                                          <p:attrName>style.visibility</p:attrName>
                                        </p:attrNameLst>
                                      </p:cBhvr>
                                      <p:to>
                                        <p:strVal val="visible"/>
                                      </p:to>
                                    </p:set>
                                    <p:anim calcmode="lin" valueType="num">
                                      <p:cBhvr additive="base">
                                        <p:cTn id="76" dur="500" fill="hold"/>
                                        <p:tgtEl>
                                          <p:spTgt spid="307204"/>
                                        </p:tgtEl>
                                        <p:attrNameLst>
                                          <p:attrName>ppt_x</p:attrName>
                                        </p:attrNameLst>
                                      </p:cBhvr>
                                      <p:tavLst>
                                        <p:tav tm="0">
                                          <p:val>
                                            <p:strVal val="1+#ppt_w/2"/>
                                          </p:val>
                                        </p:tav>
                                        <p:tav tm="100000">
                                          <p:val>
                                            <p:strVal val="#ppt_x"/>
                                          </p:val>
                                        </p:tav>
                                      </p:tavLst>
                                    </p:anim>
                                    <p:anim calcmode="lin" valueType="num">
                                      <p:cBhvr additive="base">
                                        <p:cTn id="77" dur="500" fill="hold"/>
                                        <p:tgtEl>
                                          <p:spTgt spid="307204"/>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307209"/>
                                        </p:tgtEl>
                                        <p:attrNameLst>
                                          <p:attrName>style.visibility</p:attrName>
                                        </p:attrNameLst>
                                      </p:cBhvr>
                                      <p:to>
                                        <p:strVal val="visible"/>
                                      </p:to>
                                    </p:set>
                                    <p:anim calcmode="lin" valueType="num">
                                      <p:cBhvr additive="base">
                                        <p:cTn id="82" dur="500" fill="hold"/>
                                        <p:tgtEl>
                                          <p:spTgt spid="307209"/>
                                        </p:tgtEl>
                                        <p:attrNameLst>
                                          <p:attrName>ppt_x</p:attrName>
                                        </p:attrNameLst>
                                      </p:cBhvr>
                                      <p:tavLst>
                                        <p:tav tm="0">
                                          <p:val>
                                            <p:strVal val="1+#ppt_w/2"/>
                                          </p:val>
                                        </p:tav>
                                        <p:tav tm="100000">
                                          <p:val>
                                            <p:strVal val="#ppt_x"/>
                                          </p:val>
                                        </p:tav>
                                      </p:tavLst>
                                    </p:anim>
                                    <p:anim calcmode="lin" valueType="num">
                                      <p:cBhvr additive="base">
                                        <p:cTn id="83" dur="500" fill="hold"/>
                                        <p:tgtEl>
                                          <p:spTgt spid="307209"/>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 fill="hold" grpId="0" nodeType="clickEffect">
                                  <p:stCondLst>
                                    <p:cond delay="0"/>
                                  </p:stCondLst>
                                  <p:childTnLst>
                                    <p:set>
                                      <p:cBhvr>
                                        <p:cTn id="87" dur="1" fill="hold">
                                          <p:stCondLst>
                                            <p:cond delay="0"/>
                                          </p:stCondLst>
                                        </p:cTn>
                                        <p:tgtEl>
                                          <p:spTgt spid="307215"/>
                                        </p:tgtEl>
                                        <p:attrNameLst>
                                          <p:attrName>style.visibility</p:attrName>
                                        </p:attrNameLst>
                                      </p:cBhvr>
                                      <p:to>
                                        <p:strVal val="visible"/>
                                      </p:to>
                                    </p:set>
                                    <p:anim calcmode="lin" valueType="num">
                                      <p:cBhvr additive="base">
                                        <p:cTn id="88" dur="500" fill="hold"/>
                                        <p:tgtEl>
                                          <p:spTgt spid="307215"/>
                                        </p:tgtEl>
                                        <p:attrNameLst>
                                          <p:attrName>ppt_x</p:attrName>
                                        </p:attrNameLst>
                                      </p:cBhvr>
                                      <p:tavLst>
                                        <p:tav tm="0">
                                          <p:val>
                                            <p:strVal val="#ppt_x"/>
                                          </p:val>
                                        </p:tav>
                                        <p:tav tm="100000">
                                          <p:val>
                                            <p:strVal val="#ppt_x"/>
                                          </p:val>
                                        </p:tav>
                                      </p:tavLst>
                                    </p:anim>
                                    <p:anim calcmode="lin" valueType="num">
                                      <p:cBhvr additive="base">
                                        <p:cTn id="89" dur="500" fill="hold"/>
                                        <p:tgtEl>
                                          <p:spTgt spid="307215"/>
                                        </p:tgtEl>
                                        <p:attrNameLst>
                                          <p:attrName>ppt_y</p:attrName>
                                        </p:attrNameLst>
                                      </p:cBhvr>
                                      <p:tavLst>
                                        <p:tav tm="0">
                                          <p:val>
                                            <p:strVal val="0-#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07205"/>
                                        </p:tgtEl>
                                        <p:attrNameLst>
                                          <p:attrName>style.visibility</p:attrName>
                                        </p:attrNameLst>
                                      </p:cBhvr>
                                      <p:to>
                                        <p:strVal val="visible"/>
                                      </p:to>
                                    </p:set>
                                    <p:anim calcmode="lin" valueType="num">
                                      <p:cBhvr additive="base">
                                        <p:cTn id="94" dur="500" fill="hold"/>
                                        <p:tgtEl>
                                          <p:spTgt spid="307205"/>
                                        </p:tgtEl>
                                        <p:attrNameLst>
                                          <p:attrName>ppt_x</p:attrName>
                                        </p:attrNameLst>
                                      </p:cBhvr>
                                      <p:tavLst>
                                        <p:tav tm="0">
                                          <p:val>
                                            <p:strVal val="#ppt_x"/>
                                          </p:val>
                                        </p:tav>
                                        <p:tav tm="100000">
                                          <p:val>
                                            <p:strVal val="#ppt_x"/>
                                          </p:val>
                                        </p:tav>
                                      </p:tavLst>
                                    </p:anim>
                                    <p:anim calcmode="lin" valueType="num">
                                      <p:cBhvr additive="base">
                                        <p:cTn id="95" dur="500" fill="hold"/>
                                        <p:tgtEl>
                                          <p:spTgt spid="307205"/>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307210"/>
                                        </p:tgtEl>
                                        <p:attrNameLst>
                                          <p:attrName>style.visibility</p:attrName>
                                        </p:attrNameLst>
                                      </p:cBhvr>
                                      <p:to>
                                        <p:strVal val="visible"/>
                                      </p:to>
                                    </p:set>
                                    <p:anim calcmode="lin" valueType="num">
                                      <p:cBhvr additive="base">
                                        <p:cTn id="100" dur="500" fill="hold"/>
                                        <p:tgtEl>
                                          <p:spTgt spid="307210"/>
                                        </p:tgtEl>
                                        <p:attrNameLst>
                                          <p:attrName>ppt_x</p:attrName>
                                        </p:attrNameLst>
                                      </p:cBhvr>
                                      <p:tavLst>
                                        <p:tav tm="0">
                                          <p:val>
                                            <p:strVal val="1+#ppt_w/2"/>
                                          </p:val>
                                        </p:tav>
                                        <p:tav tm="100000">
                                          <p:val>
                                            <p:strVal val="#ppt_x"/>
                                          </p:val>
                                        </p:tav>
                                      </p:tavLst>
                                    </p:anim>
                                    <p:anim calcmode="lin" valueType="num">
                                      <p:cBhvr additive="base">
                                        <p:cTn id="101" dur="500" fill="hold"/>
                                        <p:tgtEl>
                                          <p:spTgt spid="307210"/>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307216"/>
                                        </p:tgtEl>
                                        <p:attrNameLst>
                                          <p:attrName>style.visibility</p:attrName>
                                        </p:attrNameLst>
                                      </p:cBhvr>
                                      <p:to>
                                        <p:strVal val="visible"/>
                                      </p:to>
                                    </p:set>
                                    <p:anim calcmode="lin" valueType="num">
                                      <p:cBhvr additive="base">
                                        <p:cTn id="106" dur="500" fill="hold"/>
                                        <p:tgtEl>
                                          <p:spTgt spid="307216"/>
                                        </p:tgtEl>
                                        <p:attrNameLst>
                                          <p:attrName>ppt_x</p:attrName>
                                        </p:attrNameLst>
                                      </p:cBhvr>
                                      <p:tavLst>
                                        <p:tav tm="0">
                                          <p:val>
                                            <p:strVal val="0-#ppt_w/2"/>
                                          </p:val>
                                        </p:tav>
                                        <p:tav tm="100000">
                                          <p:val>
                                            <p:strVal val="#ppt_x"/>
                                          </p:val>
                                        </p:tav>
                                      </p:tavLst>
                                    </p:anim>
                                    <p:anim calcmode="lin" valueType="num">
                                      <p:cBhvr additive="base">
                                        <p:cTn id="107" dur="500" fill="hold"/>
                                        <p:tgtEl>
                                          <p:spTgt spid="307216"/>
                                        </p:tgtEl>
                                        <p:attrNameLst>
                                          <p:attrName>ppt_y</p:attrName>
                                        </p:attrNameLst>
                                      </p:cBhvr>
                                      <p:tavLst>
                                        <p:tav tm="0">
                                          <p:val>
                                            <p:strVal val="#ppt_y"/>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307206"/>
                                        </p:tgtEl>
                                        <p:attrNameLst>
                                          <p:attrName>style.visibility</p:attrName>
                                        </p:attrNameLst>
                                      </p:cBhvr>
                                      <p:to>
                                        <p:strVal val="visible"/>
                                      </p:to>
                                    </p:set>
                                    <p:anim calcmode="lin" valueType="num">
                                      <p:cBhvr additive="base">
                                        <p:cTn id="112" dur="500" fill="hold"/>
                                        <p:tgtEl>
                                          <p:spTgt spid="307206"/>
                                        </p:tgtEl>
                                        <p:attrNameLst>
                                          <p:attrName>ppt_x</p:attrName>
                                        </p:attrNameLst>
                                      </p:cBhvr>
                                      <p:tavLst>
                                        <p:tav tm="0">
                                          <p:val>
                                            <p:strVal val="0-#ppt_w/2"/>
                                          </p:val>
                                        </p:tav>
                                        <p:tav tm="100000">
                                          <p:val>
                                            <p:strVal val="#ppt_x"/>
                                          </p:val>
                                        </p:tav>
                                      </p:tavLst>
                                    </p:anim>
                                    <p:anim calcmode="lin" valueType="num">
                                      <p:cBhvr additive="base">
                                        <p:cTn id="113" dur="500" fill="hold"/>
                                        <p:tgtEl>
                                          <p:spTgt spid="307206"/>
                                        </p:tgtEl>
                                        <p:attrNameLst>
                                          <p:attrName>ppt_y</p:attrName>
                                        </p:attrNameLst>
                                      </p:cBhvr>
                                      <p:tavLst>
                                        <p:tav tm="0">
                                          <p:val>
                                            <p:strVal val="#ppt_y"/>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307211"/>
                                        </p:tgtEl>
                                        <p:attrNameLst>
                                          <p:attrName>style.visibility</p:attrName>
                                        </p:attrNameLst>
                                      </p:cBhvr>
                                      <p:to>
                                        <p:strVal val="visible"/>
                                      </p:to>
                                    </p:set>
                                    <p:anim calcmode="lin" valueType="num">
                                      <p:cBhvr additive="base">
                                        <p:cTn id="118" dur="500" fill="hold"/>
                                        <p:tgtEl>
                                          <p:spTgt spid="307211"/>
                                        </p:tgtEl>
                                        <p:attrNameLst>
                                          <p:attrName>ppt_x</p:attrName>
                                        </p:attrNameLst>
                                      </p:cBhvr>
                                      <p:tavLst>
                                        <p:tav tm="0">
                                          <p:val>
                                            <p:strVal val="0-#ppt_w/2"/>
                                          </p:val>
                                        </p:tav>
                                        <p:tav tm="100000">
                                          <p:val>
                                            <p:strVal val="#ppt_x"/>
                                          </p:val>
                                        </p:tav>
                                      </p:tavLst>
                                    </p:anim>
                                    <p:anim calcmode="lin" valueType="num">
                                      <p:cBhvr additive="base">
                                        <p:cTn id="119" dur="500" fill="hold"/>
                                        <p:tgtEl>
                                          <p:spTgt spid="307211"/>
                                        </p:tgtEl>
                                        <p:attrNameLst>
                                          <p:attrName>ppt_y</p:attrName>
                                        </p:attrNameLst>
                                      </p:cBhvr>
                                      <p:tavLst>
                                        <p:tav tm="0">
                                          <p:val>
                                            <p:strVal val="#ppt_y"/>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307242"/>
                                        </p:tgtEl>
                                        <p:attrNameLst>
                                          <p:attrName>style.visibility</p:attrName>
                                        </p:attrNameLst>
                                      </p:cBhvr>
                                      <p:to>
                                        <p:strVal val="visible"/>
                                      </p:to>
                                    </p:set>
                                    <p:anim calcmode="lin" valueType="num">
                                      <p:cBhvr additive="base">
                                        <p:cTn id="124" dur="500" fill="hold"/>
                                        <p:tgtEl>
                                          <p:spTgt spid="307242"/>
                                        </p:tgtEl>
                                        <p:attrNameLst>
                                          <p:attrName>ppt_x</p:attrName>
                                        </p:attrNameLst>
                                      </p:cBhvr>
                                      <p:tavLst>
                                        <p:tav tm="0">
                                          <p:val>
                                            <p:strVal val="0-#ppt_w/2"/>
                                          </p:val>
                                        </p:tav>
                                        <p:tav tm="100000">
                                          <p:val>
                                            <p:strVal val="#ppt_x"/>
                                          </p:val>
                                        </p:tav>
                                      </p:tavLst>
                                    </p:anim>
                                    <p:anim calcmode="lin" valueType="num">
                                      <p:cBhvr additive="base">
                                        <p:cTn id="125" dur="500" fill="hold"/>
                                        <p:tgtEl>
                                          <p:spTgt spid="307242"/>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307240"/>
                                        </p:tgtEl>
                                        <p:attrNameLst>
                                          <p:attrName>style.visibility</p:attrName>
                                        </p:attrNameLst>
                                      </p:cBhvr>
                                      <p:to>
                                        <p:strVal val="visible"/>
                                      </p:to>
                                    </p:set>
                                    <p:anim calcmode="lin" valueType="num">
                                      <p:cBhvr additive="base">
                                        <p:cTn id="130" dur="500" fill="hold"/>
                                        <p:tgtEl>
                                          <p:spTgt spid="307240"/>
                                        </p:tgtEl>
                                        <p:attrNameLst>
                                          <p:attrName>ppt_x</p:attrName>
                                        </p:attrNameLst>
                                      </p:cBhvr>
                                      <p:tavLst>
                                        <p:tav tm="0">
                                          <p:val>
                                            <p:strVal val="0-#ppt_w/2"/>
                                          </p:val>
                                        </p:tav>
                                        <p:tav tm="100000">
                                          <p:val>
                                            <p:strVal val="#ppt_x"/>
                                          </p:val>
                                        </p:tav>
                                      </p:tavLst>
                                    </p:anim>
                                    <p:anim calcmode="lin" valueType="num">
                                      <p:cBhvr additive="base">
                                        <p:cTn id="131" dur="500" fill="hold"/>
                                        <p:tgtEl>
                                          <p:spTgt spid="307240"/>
                                        </p:tgtEl>
                                        <p:attrNameLst>
                                          <p:attrName>ppt_y</p:attrName>
                                        </p:attrNameLst>
                                      </p:cBhvr>
                                      <p:tavLst>
                                        <p:tav tm="0">
                                          <p:val>
                                            <p:strVal val="#ppt_y"/>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8" fill="hold" grpId="0" nodeType="clickEffect">
                                  <p:stCondLst>
                                    <p:cond delay="0"/>
                                  </p:stCondLst>
                                  <p:childTnLst>
                                    <p:set>
                                      <p:cBhvr>
                                        <p:cTn id="135" dur="1" fill="hold">
                                          <p:stCondLst>
                                            <p:cond delay="0"/>
                                          </p:stCondLst>
                                        </p:cTn>
                                        <p:tgtEl>
                                          <p:spTgt spid="307241"/>
                                        </p:tgtEl>
                                        <p:attrNameLst>
                                          <p:attrName>style.visibility</p:attrName>
                                        </p:attrNameLst>
                                      </p:cBhvr>
                                      <p:to>
                                        <p:strVal val="visible"/>
                                      </p:to>
                                    </p:set>
                                    <p:anim calcmode="lin" valueType="num">
                                      <p:cBhvr additive="base">
                                        <p:cTn id="136" dur="500" fill="hold"/>
                                        <p:tgtEl>
                                          <p:spTgt spid="307241"/>
                                        </p:tgtEl>
                                        <p:attrNameLst>
                                          <p:attrName>ppt_x</p:attrName>
                                        </p:attrNameLst>
                                      </p:cBhvr>
                                      <p:tavLst>
                                        <p:tav tm="0">
                                          <p:val>
                                            <p:strVal val="0-#ppt_w/2"/>
                                          </p:val>
                                        </p:tav>
                                        <p:tav tm="100000">
                                          <p:val>
                                            <p:strVal val="#ppt_x"/>
                                          </p:val>
                                        </p:tav>
                                      </p:tavLst>
                                    </p:anim>
                                    <p:anim calcmode="lin" valueType="num">
                                      <p:cBhvr additive="base">
                                        <p:cTn id="137" dur="500" fill="hold"/>
                                        <p:tgtEl>
                                          <p:spTgt spid="307241"/>
                                        </p:tgtEl>
                                        <p:attrNameLst>
                                          <p:attrName>ppt_y</p:attrName>
                                        </p:attrNameLst>
                                      </p:cBhvr>
                                      <p:tavLst>
                                        <p:tav tm="0">
                                          <p:val>
                                            <p:strVal val="#ppt_y"/>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307217"/>
                                        </p:tgtEl>
                                        <p:attrNameLst>
                                          <p:attrName>style.visibility</p:attrName>
                                        </p:attrNameLst>
                                      </p:cBhvr>
                                      <p:to>
                                        <p:strVal val="visible"/>
                                      </p:to>
                                    </p:set>
                                    <p:anim calcmode="lin" valueType="num">
                                      <p:cBhvr additive="base">
                                        <p:cTn id="142" dur="500" fill="hold"/>
                                        <p:tgtEl>
                                          <p:spTgt spid="307217"/>
                                        </p:tgtEl>
                                        <p:attrNameLst>
                                          <p:attrName>ppt_x</p:attrName>
                                        </p:attrNameLst>
                                      </p:cBhvr>
                                      <p:tavLst>
                                        <p:tav tm="0">
                                          <p:val>
                                            <p:strVal val="0-#ppt_w/2"/>
                                          </p:val>
                                        </p:tav>
                                        <p:tav tm="100000">
                                          <p:val>
                                            <p:strVal val="#ppt_x"/>
                                          </p:val>
                                        </p:tav>
                                      </p:tavLst>
                                    </p:anim>
                                    <p:anim calcmode="lin" valueType="num">
                                      <p:cBhvr additive="base">
                                        <p:cTn id="143" dur="500" fill="hold"/>
                                        <p:tgtEl>
                                          <p:spTgt spid="307217"/>
                                        </p:tgtEl>
                                        <p:attrNameLst>
                                          <p:attrName>ppt_y</p:attrName>
                                        </p:attrNameLst>
                                      </p:cBhvr>
                                      <p:tavLst>
                                        <p:tav tm="0">
                                          <p:val>
                                            <p:strVal val="#ppt_y"/>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307207"/>
                                        </p:tgtEl>
                                        <p:attrNameLst>
                                          <p:attrName>style.visibility</p:attrName>
                                        </p:attrNameLst>
                                      </p:cBhvr>
                                      <p:to>
                                        <p:strVal val="visible"/>
                                      </p:to>
                                    </p:set>
                                    <p:anim calcmode="lin" valueType="num">
                                      <p:cBhvr additive="base">
                                        <p:cTn id="148" dur="500" fill="hold"/>
                                        <p:tgtEl>
                                          <p:spTgt spid="307207"/>
                                        </p:tgtEl>
                                        <p:attrNameLst>
                                          <p:attrName>ppt_x</p:attrName>
                                        </p:attrNameLst>
                                      </p:cBhvr>
                                      <p:tavLst>
                                        <p:tav tm="0">
                                          <p:val>
                                            <p:strVal val="0-#ppt_w/2"/>
                                          </p:val>
                                        </p:tav>
                                        <p:tav tm="100000">
                                          <p:val>
                                            <p:strVal val="#ppt_x"/>
                                          </p:val>
                                        </p:tav>
                                      </p:tavLst>
                                    </p:anim>
                                    <p:anim calcmode="lin" valueType="num">
                                      <p:cBhvr additive="base">
                                        <p:cTn id="149" dur="500" fill="hold"/>
                                        <p:tgtEl>
                                          <p:spTgt spid="307207"/>
                                        </p:tgtEl>
                                        <p:attrNameLst>
                                          <p:attrName>ppt_y</p:attrName>
                                        </p:attrNameLst>
                                      </p:cBhvr>
                                      <p:tavLst>
                                        <p:tav tm="0">
                                          <p:val>
                                            <p:strVal val="#ppt_y"/>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307212"/>
                                        </p:tgtEl>
                                        <p:attrNameLst>
                                          <p:attrName>style.visibility</p:attrName>
                                        </p:attrNameLst>
                                      </p:cBhvr>
                                      <p:to>
                                        <p:strVal val="visible"/>
                                      </p:to>
                                    </p:set>
                                    <p:anim calcmode="lin" valueType="num">
                                      <p:cBhvr additive="base">
                                        <p:cTn id="154" dur="500" fill="hold"/>
                                        <p:tgtEl>
                                          <p:spTgt spid="307212"/>
                                        </p:tgtEl>
                                        <p:attrNameLst>
                                          <p:attrName>ppt_x</p:attrName>
                                        </p:attrNameLst>
                                      </p:cBhvr>
                                      <p:tavLst>
                                        <p:tav tm="0">
                                          <p:val>
                                            <p:strVal val="0-#ppt_w/2"/>
                                          </p:val>
                                        </p:tav>
                                        <p:tav tm="100000">
                                          <p:val>
                                            <p:strVal val="#ppt_x"/>
                                          </p:val>
                                        </p:tav>
                                      </p:tavLst>
                                    </p:anim>
                                    <p:anim calcmode="lin" valueType="num">
                                      <p:cBhvr additive="base">
                                        <p:cTn id="155" dur="500" fill="hold"/>
                                        <p:tgtEl>
                                          <p:spTgt spid="307212"/>
                                        </p:tgtEl>
                                        <p:attrNameLst>
                                          <p:attrName>ppt_y</p:attrName>
                                        </p:attrNameLst>
                                      </p:cBhvr>
                                      <p:tavLst>
                                        <p:tav tm="0">
                                          <p:val>
                                            <p:strVal val="#ppt_y"/>
                                          </p:val>
                                        </p:tav>
                                        <p:tav tm="100000">
                                          <p:val>
                                            <p:strVal val="#ppt_y"/>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307226"/>
                                        </p:tgtEl>
                                        <p:attrNameLst>
                                          <p:attrName>style.visibility</p:attrName>
                                        </p:attrNameLst>
                                      </p:cBhvr>
                                      <p:to>
                                        <p:strVal val="visible"/>
                                      </p:to>
                                    </p:set>
                                    <p:anim calcmode="lin" valueType="num">
                                      <p:cBhvr additive="base">
                                        <p:cTn id="160" dur="500" fill="hold"/>
                                        <p:tgtEl>
                                          <p:spTgt spid="307226"/>
                                        </p:tgtEl>
                                        <p:attrNameLst>
                                          <p:attrName>ppt_x</p:attrName>
                                        </p:attrNameLst>
                                      </p:cBhvr>
                                      <p:tavLst>
                                        <p:tav tm="0">
                                          <p:val>
                                            <p:strVal val="0-#ppt_w/2"/>
                                          </p:val>
                                        </p:tav>
                                        <p:tav tm="100000">
                                          <p:val>
                                            <p:strVal val="#ppt_x"/>
                                          </p:val>
                                        </p:tav>
                                      </p:tavLst>
                                    </p:anim>
                                    <p:anim calcmode="lin" valueType="num">
                                      <p:cBhvr additive="base">
                                        <p:cTn id="161" dur="500" fill="hold"/>
                                        <p:tgtEl>
                                          <p:spTgt spid="307226"/>
                                        </p:tgtEl>
                                        <p:attrNameLst>
                                          <p:attrName>ppt_y</p:attrName>
                                        </p:attrNameLst>
                                      </p:cBhvr>
                                      <p:tavLst>
                                        <p:tav tm="0">
                                          <p:val>
                                            <p:strVal val="#ppt_y"/>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307227"/>
                                        </p:tgtEl>
                                        <p:attrNameLst>
                                          <p:attrName>style.visibility</p:attrName>
                                        </p:attrNameLst>
                                      </p:cBhvr>
                                      <p:to>
                                        <p:strVal val="visible"/>
                                      </p:to>
                                    </p:set>
                                    <p:anim calcmode="lin" valueType="num">
                                      <p:cBhvr additive="base">
                                        <p:cTn id="166" dur="500" fill="hold"/>
                                        <p:tgtEl>
                                          <p:spTgt spid="307227"/>
                                        </p:tgtEl>
                                        <p:attrNameLst>
                                          <p:attrName>ppt_x</p:attrName>
                                        </p:attrNameLst>
                                      </p:cBhvr>
                                      <p:tavLst>
                                        <p:tav tm="0">
                                          <p:val>
                                            <p:strVal val="0-#ppt_w/2"/>
                                          </p:val>
                                        </p:tav>
                                        <p:tav tm="100000">
                                          <p:val>
                                            <p:strVal val="#ppt_x"/>
                                          </p:val>
                                        </p:tav>
                                      </p:tavLst>
                                    </p:anim>
                                    <p:anim calcmode="lin" valueType="num">
                                      <p:cBhvr additive="base">
                                        <p:cTn id="167" dur="500" fill="hold"/>
                                        <p:tgtEl>
                                          <p:spTgt spid="307227"/>
                                        </p:tgtEl>
                                        <p:attrNameLst>
                                          <p:attrName>ppt_y</p:attrName>
                                        </p:attrNameLst>
                                      </p:cBhvr>
                                      <p:tavLst>
                                        <p:tav tm="0">
                                          <p:val>
                                            <p:strVal val="#ppt_y"/>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8" fill="hold" grpId="0" nodeType="clickEffect">
                                  <p:stCondLst>
                                    <p:cond delay="0"/>
                                  </p:stCondLst>
                                  <p:childTnLst>
                                    <p:set>
                                      <p:cBhvr>
                                        <p:cTn id="171" dur="1" fill="hold">
                                          <p:stCondLst>
                                            <p:cond delay="0"/>
                                          </p:stCondLst>
                                        </p:cTn>
                                        <p:tgtEl>
                                          <p:spTgt spid="307273"/>
                                        </p:tgtEl>
                                        <p:attrNameLst>
                                          <p:attrName>style.visibility</p:attrName>
                                        </p:attrNameLst>
                                      </p:cBhvr>
                                      <p:to>
                                        <p:strVal val="visible"/>
                                      </p:to>
                                    </p:set>
                                    <p:anim calcmode="lin" valueType="num">
                                      <p:cBhvr additive="base">
                                        <p:cTn id="172" dur="500" fill="hold"/>
                                        <p:tgtEl>
                                          <p:spTgt spid="307273"/>
                                        </p:tgtEl>
                                        <p:attrNameLst>
                                          <p:attrName>ppt_x</p:attrName>
                                        </p:attrNameLst>
                                      </p:cBhvr>
                                      <p:tavLst>
                                        <p:tav tm="0">
                                          <p:val>
                                            <p:strVal val="0-#ppt_w/2"/>
                                          </p:val>
                                        </p:tav>
                                        <p:tav tm="100000">
                                          <p:val>
                                            <p:strVal val="#ppt_x"/>
                                          </p:val>
                                        </p:tav>
                                      </p:tavLst>
                                    </p:anim>
                                    <p:anim calcmode="lin" valueType="num">
                                      <p:cBhvr additive="base">
                                        <p:cTn id="173" dur="500" fill="hold"/>
                                        <p:tgtEl>
                                          <p:spTgt spid="307273"/>
                                        </p:tgtEl>
                                        <p:attrNameLst>
                                          <p:attrName>ppt_y</p:attrName>
                                        </p:attrNameLst>
                                      </p:cBhvr>
                                      <p:tavLst>
                                        <p:tav tm="0">
                                          <p:val>
                                            <p:strVal val="#ppt_y"/>
                                          </p:val>
                                        </p:tav>
                                        <p:tav tm="100000">
                                          <p:val>
                                            <p:strVal val="#ppt_y"/>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1" fill="hold" grpId="0" nodeType="clickEffect">
                                  <p:stCondLst>
                                    <p:cond delay="0"/>
                                  </p:stCondLst>
                                  <p:childTnLst>
                                    <p:set>
                                      <p:cBhvr>
                                        <p:cTn id="177" dur="1" fill="hold">
                                          <p:stCondLst>
                                            <p:cond delay="0"/>
                                          </p:stCondLst>
                                        </p:cTn>
                                        <p:tgtEl>
                                          <p:spTgt spid="307228"/>
                                        </p:tgtEl>
                                        <p:attrNameLst>
                                          <p:attrName>style.visibility</p:attrName>
                                        </p:attrNameLst>
                                      </p:cBhvr>
                                      <p:to>
                                        <p:strVal val="visible"/>
                                      </p:to>
                                    </p:set>
                                    <p:anim calcmode="lin" valueType="num">
                                      <p:cBhvr additive="base">
                                        <p:cTn id="178" dur="500" fill="hold"/>
                                        <p:tgtEl>
                                          <p:spTgt spid="307228"/>
                                        </p:tgtEl>
                                        <p:attrNameLst>
                                          <p:attrName>ppt_x</p:attrName>
                                        </p:attrNameLst>
                                      </p:cBhvr>
                                      <p:tavLst>
                                        <p:tav tm="0">
                                          <p:val>
                                            <p:strVal val="#ppt_x"/>
                                          </p:val>
                                        </p:tav>
                                        <p:tav tm="100000">
                                          <p:val>
                                            <p:strVal val="#ppt_x"/>
                                          </p:val>
                                        </p:tav>
                                      </p:tavLst>
                                    </p:anim>
                                    <p:anim calcmode="lin" valueType="num">
                                      <p:cBhvr additive="base">
                                        <p:cTn id="179" dur="500" fill="hold"/>
                                        <p:tgtEl>
                                          <p:spTgt spid="307228"/>
                                        </p:tgtEl>
                                        <p:attrNameLst>
                                          <p:attrName>ppt_y</p:attrName>
                                        </p:attrNameLst>
                                      </p:cBhvr>
                                      <p:tavLst>
                                        <p:tav tm="0">
                                          <p:val>
                                            <p:strVal val="0-#ppt_h/2"/>
                                          </p:val>
                                        </p:tav>
                                        <p:tav tm="100000">
                                          <p:val>
                                            <p:strVal val="#ppt_y"/>
                                          </p:val>
                                        </p:tav>
                                      </p:tavLst>
                                    </p:anim>
                                  </p:childTnLst>
                                </p:cTn>
                              </p:par>
                            </p:childTnLst>
                          </p:cTn>
                        </p:par>
                        <p:par>
                          <p:cTn id="180" fill="hold" nodeType="afterGroup">
                            <p:stCondLst>
                              <p:cond delay="500"/>
                            </p:stCondLst>
                            <p:childTnLst>
                              <p:par>
                                <p:cTn id="181" presetID="2" presetClass="entr" presetSubtype="8" fill="hold" grpId="0" nodeType="afterEffect">
                                  <p:stCondLst>
                                    <p:cond delay="0"/>
                                  </p:stCondLst>
                                  <p:childTnLst>
                                    <p:set>
                                      <p:cBhvr>
                                        <p:cTn id="182" dur="1" fill="hold">
                                          <p:stCondLst>
                                            <p:cond delay="0"/>
                                          </p:stCondLst>
                                        </p:cTn>
                                        <p:tgtEl>
                                          <p:spTgt spid="307229"/>
                                        </p:tgtEl>
                                        <p:attrNameLst>
                                          <p:attrName>style.visibility</p:attrName>
                                        </p:attrNameLst>
                                      </p:cBhvr>
                                      <p:to>
                                        <p:strVal val="visible"/>
                                      </p:to>
                                    </p:set>
                                    <p:anim calcmode="lin" valueType="num">
                                      <p:cBhvr additive="base">
                                        <p:cTn id="183" dur="500" fill="hold"/>
                                        <p:tgtEl>
                                          <p:spTgt spid="307229"/>
                                        </p:tgtEl>
                                        <p:attrNameLst>
                                          <p:attrName>ppt_x</p:attrName>
                                        </p:attrNameLst>
                                      </p:cBhvr>
                                      <p:tavLst>
                                        <p:tav tm="0">
                                          <p:val>
                                            <p:strVal val="0-#ppt_w/2"/>
                                          </p:val>
                                        </p:tav>
                                        <p:tav tm="100000">
                                          <p:val>
                                            <p:strVal val="#ppt_x"/>
                                          </p:val>
                                        </p:tav>
                                      </p:tavLst>
                                    </p:anim>
                                    <p:anim calcmode="lin" valueType="num">
                                      <p:cBhvr additive="base">
                                        <p:cTn id="184" dur="500" fill="hold"/>
                                        <p:tgtEl>
                                          <p:spTgt spid="307229"/>
                                        </p:tgtEl>
                                        <p:attrNameLst>
                                          <p:attrName>ppt_y</p:attrName>
                                        </p:attrNameLst>
                                      </p:cBhvr>
                                      <p:tavLst>
                                        <p:tav tm="0">
                                          <p:val>
                                            <p:strVal val="#ppt_y"/>
                                          </p:val>
                                        </p:tav>
                                        <p:tav tm="100000">
                                          <p:val>
                                            <p:strVal val="#ppt_y"/>
                                          </p:val>
                                        </p:tav>
                                      </p:tavLst>
                                    </p:anim>
                                  </p:childTnLst>
                                </p:cTn>
                              </p:par>
                            </p:childTnLst>
                          </p:cTn>
                        </p:par>
                        <p:par>
                          <p:cTn id="185" fill="hold" nodeType="afterGroup">
                            <p:stCondLst>
                              <p:cond delay="1000"/>
                            </p:stCondLst>
                            <p:childTnLst>
                              <p:par>
                                <p:cTn id="186" presetID="2" presetClass="entr" presetSubtype="8" fill="hold" grpId="0" nodeType="afterEffect">
                                  <p:stCondLst>
                                    <p:cond delay="0"/>
                                  </p:stCondLst>
                                  <p:childTnLst>
                                    <p:set>
                                      <p:cBhvr>
                                        <p:cTn id="187" dur="1" fill="hold">
                                          <p:stCondLst>
                                            <p:cond delay="0"/>
                                          </p:stCondLst>
                                        </p:cTn>
                                        <p:tgtEl>
                                          <p:spTgt spid="307230"/>
                                        </p:tgtEl>
                                        <p:attrNameLst>
                                          <p:attrName>style.visibility</p:attrName>
                                        </p:attrNameLst>
                                      </p:cBhvr>
                                      <p:to>
                                        <p:strVal val="visible"/>
                                      </p:to>
                                    </p:set>
                                    <p:anim calcmode="lin" valueType="num">
                                      <p:cBhvr additive="base">
                                        <p:cTn id="188" dur="500" fill="hold"/>
                                        <p:tgtEl>
                                          <p:spTgt spid="307230"/>
                                        </p:tgtEl>
                                        <p:attrNameLst>
                                          <p:attrName>ppt_x</p:attrName>
                                        </p:attrNameLst>
                                      </p:cBhvr>
                                      <p:tavLst>
                                        <p:tav tm="0">
                                          <p:val>
                                            <p:strVal val="0-#ppt_w/2"/>
                                          </p:val>
                                        </p:tav>
                                        <p:tav tm="100000">
                                          <p:val>
                                            <p:strVal val="#ppt_x"/>
                                          </p:val>
                                        </p:tav>
                                      </p:tavLst>
                                    </p:anim>
                                    <p:anim calcmode="lin" valueType="num">
                                      <p:cBhvr additive="base">
                                        <p:cTn id="189" dur="500" fill="hold"/>
                                        <p:tgtEl>
                                          <p:spTgt spid="307230"/>
                                        </p:tgtEl>
                                        <p:attrNameLst>
                                          <p:attrName>ppt_y</p:attrName>
                                        </p:attrNameLst>
                                      </p:cBhvr>
                                      <p:tavLst>
                                        <p:tav tm="0">
                                          <p:val>
                                            <p:strVal val="#ppt_y"/>
                                          </p:val>
                                        </p:tav>
                                        <p:tav tm="100000">
                                          <p:val>
                                            <p:strVal val="#ppt_y"/>
                                          </p:val>
                                        </p:tav>
                                      </p:tavLst>
                                    </p:anim>
                                  </p:childTnLst>
                                </p:cTn>
                              </p:par>
                            </p:childTnLst>
                          </p:cTn>
                        </p:par>
                        <p:par>
                          <p:cTn id="190" fill="hold" nodeType="afterGroup">
                            <p:stCondLst>
                              <p:cond delay="1500"/>
                            </p:stCondLst>
                            <p:childTnLst>
                              <p:par>
                                <p:cTn id="191" presetID="2" presetClass="entr" presetSubtype="8" fill="hold" grpId="0" nodeType="afterEffect">
                                  <p:stCondLst>
                                    <p:cond delay="0"/>
                                  </p:stCondLst>
                                  <p:childTnLst>
                                    <p:set>
                                      <p:cBhvr>
                                        <p:cTn id="192" dur="1" fill="hold">
                                          <p:stCondLst>
                                            <p:cond delay="0"/>
                                          </p:stCondLst>
                                        </p:cTn>
                                        <p:tgtEl>
                                          <p:spTgt spid="307231"/>
                                        </p:tgtEl>
                                        <p:attrNameLst>
                                          <p:attrName>style.visibility</p:attrName>
                                        </p:attrNameLst>
                                      </p:cBhvr>
                                      <p:to>
                                        <p:strVal val="visible"/>
                                      </p:to>
                                    </p:set>
                                    <p:anim calcmode="lin" valueType="num">
                                      <p:cBhvr additive="base">
                                        <p:cTn id="193" dur="500" fill="hold"/>
                                        <p:tgtEl>
                                          <p:spTgt spid="307231"/>
                                        </p:tgtEl>
                                        <p:attrNameLst>
                                          <p:attrName>ppt_x</p:attrName>
                                        </p:attrNameLst>
                                      </p:cBhvr>
                                      <p:tavLst>
                                        <p:tav tm="0">
                                          <p:val>
                                            <p:strVal val="0-#ppt_w/2"/>
                                          </p:val>
                                        </p:tav>
                                        <p:tav tm="100000">
                                          <p:val>
                                            <p:strVal val="#ppt_x"/>
                                          </p:val>
                                        </p:tav>
                                      </p:tavLst>
                                    </p:anim>
                                    <p:anim calcmode="lin" valueType="num">
                                      <p:cBhvr additive="base">
                                        <p:cTn id="194" dur="500" fill="hold"/>
                                        <p:tgtEl>
                                          <p:spTgt spid="307231"/>
                                        </p:tgtEl>
                                        <p:attrNameLst>
                                          <p:attrName>ppt_y</p:attrName>
                                        </p:attrNameLst>
                                      </p:cBhvr>
                                      <p:tavLst>
                                        <p:tav tm="0">
                                          <p:val>
                                            <p:strVal val="#ppt_y"/>
                                          </p:val>
                                        </p:tav>
                                        <p:tav tm="100000">
                                          <p:val>
                                            <p:strVal val="#ppt_y"/>
                                          </p:val>
                                        </p:tav>
                                      </p:tavLst>
                                    </p:anim>
                                  </p:childTnLst>
                                </p:cTn>
                              </p:par>
                            </p:childTnLst>
                          </p:cTn>
                        </p:par>
                        <p:par>
                          <p:cTn id="195" fill="hold" nodeType="afterGroup">
                            <p:stCondLst>
                              <p:cond delay="2000"/>
                            </p:stCondLst>
                            <p:childTnLst>
                              <p:par>
                                <p:cTn id="196" presetID="2" presetClass="entr" presetSubtype="8" fill="hold" grpId="0" nodeType="afterEffect">
                                  <p:stCondLst>
                                    <p:cond delay="0"/>
                                  </p:stCondLst>
                                  <p:childTnLst>
                                    <p:set>
                                      <p:cBhvr>
                                        <p:cTn id="197" dur="1" fill="hold">
                                          <p:stCondLst>
                                            <p:cond delay="0"/>
                                          </p:stCondLst>
                                        </p:cTn>
                                        <p:tgtEl>
                                          <p:spTgt spid="307232"/>
                                        </p:tgtEl>
                                        <p:attrNameLst>
                                          <p:attrName>style.visibility</p:attrName>
                                        </p:attrNameLst>
                                      </p:cBhvr>
                                      <p:to>
                                        <p:strVal val="visible"/>
                                      </p:to>
                                    </p:set>
                                    <p:anim calcmode="lin" valueType="num">
                                      <p:cBhvr additive="base">
                                        <p:cTn id="198" dur="500" fill="hold"/>
                                        <p:tgtEl>
                                          <p:spTgt spid="307232"/>
                                        </p:tgtEl>
                                        <p:attrNameLst>
                                          <p:attrName>ppt_x</p:attrName>
                                        </p:attrNameLst>
                                      </p:cBhvr>
                                      <p:tavLst>
                                        <p:tav tm="0">
                                          <p:val>
                                            <p:strVal val="0-#ppt_w/2"/>
                                          </p:val>
                                        </p:tav>
                                        <p:tav tm="100000">
                                          <p:val>
                                            <p:strVal val="#ppt_x"/>
                                          </p:val>
                                        </p:tav>
                                      </p:tavLst>
                                    </p:anim>
                                    <p:anim calcmode="lin" valueType="num">
                                      <p:cBhvr additive="base">
                                        <p:cTn id="199" dur="500" fill="hold"/>
                                        <p:tgtEl>
                                          <p:spTgt spid="307232"/>
                                        </p:tgtEl>
                                        <p:attrNameLst>
                                          <p:attrName>ppt_y</p:attrName>
                                        </p:attrNameLst>
                                      </p:cBhvr>
                                      <p:tavLst>
                                        <p:tav tm="0">
                                          <p:val>
                                            <p:strVal val="#ppt_y"/>
                                          </p:val>
                                        </p:tav>
                                        <p:tav tm="100000">
                                          <p:val>
                                            <p:strVal val="#ppt_y"/>
                                          </p:val>
                                        </p:tav>
                                      </p:tavLst>
                                    </p:anim>
                                  </p:childTnLst>
                                </p:cTn>
                              </p:par>
                            </p:childTnLst>
                          </p:cTn>
                        </p:par>
                        <p:par>
                          <p:cTn id="200" fill="hold" nodeType="afterGroup">
                            <p:stCondLst>
                              <p:cond delay="2500"/>
                            </p:stCondLst>
                            <p:childTnLst>
                              <p:par>
                                <p:cTn id="201" presetID="2" presetClass="entr" presetSubtype="8" fill="hold" grpId="0" nodeType="afterEffect">
                                  <p:stCondLst>
                                    <p:cond delay="0"/>
                                  </p:stCondLst>
                                  <p:childTnLst>
                                    <p:set>
                                      <p:cBhvr>
                                        <p:cTn id="202" dur="1" fill="hold">
                                          <p:stCondLst>
                                            <p:cond delay="0"/>
                                          </p:stCondLst>
                                        </p:cTn>
                                        <p:tgtEl>
                                          <p:spTgt spid="307233"/>
                                        </p:tgtEl>
                                        <p:attrNameLst>
                                          <p:attrName>style.visibility</p:attrName>
                                        </p:attrNameLst>
                                      </p:cBhvr>
                                      <p:to>
                                        <p:strVal val="visible"/>
                                      </p:to>
                                    </p:set>
                                    <p:anim calcmode="lin" valueType="num">
                                      <p:cBhvr additive="base">
                                        <p:cTn id="203" dur="500" fill="hold"/>
                                        <p:tgtEl>
                                          <p:spTgt spid="307233"/>
                                        </p:tgtEl>
                                        <p:attrNameLst>
                                          <p:attrName>ppt_x</p:attrName>
                                        </p:attrNameLst>
                                      </p:cBhvr>
                                      <p:tavLst>
                                        <p:tav tm="0">
                                          <p:val>
                                            <p:strVal val="0-#ppt_w/2"/>
                                          </p:val>
                                        </p:tav>
                                        <p:tav tm="100000">
                                          <p:val>
                                            <p:strVal val="#ppt_x"/>
                                          </p:val>
                                        </p:tav>
                                      </p:tavLst>
                                    </p:anim>
                                    <p:anim calcmode="lin" valueType="num">
                                      <p:cBhvr additive="base">
                                        <p:cTn id="204" dur="500" fill="hold"/>
                                        <p:tgtEl>
                                          <p:spTgt spid="307233"/>
                                        </p:tgtEl>
                                        <p:attrNameLst>
                                          <p:attrName>ppt_y</p:attrName>
                                        </p:attrNameLst>
                                      </p:cBhvr>
                                      <p:tavLst>
                                        <p:tav tm="0">
                                          <p:val>
                                            <p:strVal val="#ppt_y"/>
                                          </p:val>
                                        </p:tav>
                                        <p:tav tm="100000">
                                          <p:val>
                                            <p:strVal val="#ppt_y"/>
                                          </p:val>
                                        </p:tav>
                                      </p:tavLst>
                                    </p:anim>
                                  </p:childTnLst>
                                </p:cTn>
                              </p:par>
                            </p:childTnLst>
                          </p:cTn>
                        </p:par>
                        <p:par>
                          <p:cTn id="205" fill="hold" nodeType="afterGroup">
                            <p:stCondLst>
                              <p:cond delay="3000"/>
                            </p:stCondLst>
                            <p:childTnLst>
                              <p:par>
                                <p:cTn id="206" presetID="2" presetClass="entr" presetSubtype="8" fill="hold" grpId="0" nodeType="afterEffect">
                                  <p:stCondLst>
                                    <p:cond delay="0"/>
                                  </p:stCondLst>
                                  <p:childTnLst>
                                    <p:set>
                                      <p:cBhvr>
                                        <p:cTn id="207" dur="1" fill="hold">
                                          <p:stCondLst>
                                            <p:cond delay="0"/>
                                          </p:stCondLst>
                                        </p:cTn>
                                        <p:tgtEl>
                                          <p:spTgt spid="307234"/>
                                        </p:tgtEl>
                                        <p:attrNameLst>
                                          <p:attrName>style.visibility</p:attrName>
                                        </p:attrNameLst>
                                      </p:cBhvr>
                                      <p:to>
                                        <p:strVal val="visible"/>
                                      </p:to>
                                    </p:set>
                                    <p:anim calcmode="lin" valueType="num">
                                      <p:cBhvr additive="base">
                                        <p:cTn id="208" dur="500" fill="hold"/>
                                        <p:tgtEl>
                                          <p:spTgt spid="307234"/>
                                        </p:tgtEl>
                                        <p:attrNameLst>
                                          <p:attrName>ppt_x</p:attrName>
                                        </p:attrNameLst>
                                      </p:cBhvr>
                                      <p:tavLst>
                                        <p:tav tm="0">
                                          <p:val>
                                            <p:strVal val="0-#ppt_w/2"/>
                                          </p:val>
                                        </p:tav>
                                        <p:tav tm="100000">
                                          <p:val>
                                            <p:strVal val="#ppt_x"/>
                                          </p:val>
                                        </p:tav>
                                      </p:tavLst>
                                    </p:anim>
                                    <p:anim calcmode="lin" valueType="num">
                                      <p:cBhvr additive="base">
                                        <p:cTn id="209" dur="500" fill="hold"/>
                                        <p:tgtEl>
                                          <p:spTgt spid="307234"/>
                                        </p:tgtEl>
                                        <p:attrNameLst>
                                          <p:attrName>ppt_y</p:attrName>
                                        </p:attrNameLst>
                                      </p:cBhvr>
                                      <p:tavLst>
                                        <p:tav tm="0">
                                          <p:val>
                                            <p:strVal val="#ppt_y"/>
                                          </p:val>
                                        </p:tav>
                                        <p:tav tm="100000">
                                          <p:val>
                                            <p:strVal val="#ppt_y"/>
                                          </p:val>
                                        </p:tav>
                                      </p:tavLst>
                                    </p:anim>
                                  </p:childTnLst>
                                </p:cTn>
                              </p:par>
                            </p:childTnLst>
                          </p:cTn>
                        </p:par>
                        <p:par>
                          <p:cTn id="210" fill="hold" nodeType="afterGroup">
                            <p:stCondLst>
                              <p:cond delay="3500"/>
                            </p:stCondLst>
                            <p:childTnLst>
                              <p:par>
                                <p:cTn id="211" presetID="2" presetClass="entr" presetSubtype="8" fill="hold" grpId="0" nodeType="afterEffect">
                                  <p:stCondLst>
                                    <p:cond delay="0"/>
                                  </p:stCondLst>
                                  <p:childTnLst>
                                    <p:set>
                                      <p:cBhvr>
                                        <p:cTn id="212" dur="1" fill="hold">
                                          <p:stCondLst>
                                            <p:cond delay="0"/>
                                          </p:stCondLst>
                                        </p:cTn>
                                        <p:tgtEl>
                                          <p:spTgt spid="307235"/>
                                        </p:tgtEl>
                                        <p:attrNameLst>
                                          <p:attrName>style.visibility</p:attrName>
                                        </p:attrNameLst>
                                      </p:cBhvr>
                                      <p:to>
                                        <p:strVal val="visible"/>
                                      </p:to>
                                    </p:set>
                                    <p:anim calcmode="lin" valueType="num">
                                      <p:cBhvr additive="base">
                                        <p:cTn id="213" dur="500" fill="hold"/>
                                        <p:tgtEl>
                                          <p:spTgt spid="307235"/>
                                        </p:tgtEl>
                                        <p:attrNameLst>
                                          <p:attrName>ppt_x</p:attrName>
                                        </p:attrNameLst>
                                      </p:cBhvr>
                                      <p:tavLst>
                                        <p:tav tm="0">
                                          <p:val>
                                            <p:strVal val="0-#ppt_w/2"/>
                                          </p:val>
                                        </p:tav>
                                        <p:tav tm="100000">
                                          <p:val>
                                            <p:strVal val="#ppt_x"/>
                                          </p:val>
                                        </p:tav>
                                      </p:tavLst>
                                    </p:anim>
                                    <p:anim calcmode="lin" valueType="num">
                                      <p:cBhvr additive="base">
                                        <p:cTn id="214" dur="500" fill="hold"/>
                                        <p:tgtEl>
                                          <p:spTgt spid="307235"/>
                                        </p:tgtEl>
                                        <p:attrNameLst>
                                          <p:attrName>ppt_y</p:attrName>
                                        </p:attrNameLst>
                                      </p:cBhvr>
                                      <p:tavLst>
                                        <p:tav tm="0">
                                          <p:val>
                                            <p:strVal val="#ppt_y"/>
                                          </p:val>
                                        </p:tav>
                                        <p:tav tm="100000">
                                          <p:val>
                                            <p:strVal val="#ppt_y"/>
                                          </p:val>
                                        </p:tav>
                                      </p:tavLst>
                                    </p:anim>
                                  </p:childTnLst>
                                </p:cTn>
                              </p:par>
                            </p:childTnLst>
                          </p:cTn>
                        </p:par>
                        <p:par>
                          <p:cTn id="215" fill="hold" nodeType="afterGroup">
                            <p:stCondLst>
                              <p:cond delay="4000"/>
                            </p:stCondLst>
                            <p:childTnLst>
                              <p:par>
                                <p:cTn id="216" presetID="2" presetClass="entr" presetSubtype="8" fill="hold" grpId="0" nodeType="afterEffect">
                                  <p:stCondLst>
                                    <p:cond delay="0"/>
                                  </p:stCondLst>
                                  <p:childTnLst>
                                    <p:set>
                                      <p:cBhvr>
                                        <p:cTn id="217" dur="1" fill="hold">
                                          <p:stCondLst>
                                            <p:cond delay="0"/>
                                          </p:stCondLst>
                                        </p:cTn>
                                        <p:tgtEl>
                                          <p:spTgt spid="307236"/>
                                        </p:tgtEl>
                                        <p:attrNameLst>
                                          <p:attrName>style.visibility</p:attrName>
                                        </p:attrNameLst>
                                      </p:cBhvr>
                                      <p:to>
                                        <p:strVal val="visible"/>
                                      </p:to>
                                    </p:set>
                                    <p:anim calcmode="lin" valueType="num">
                                      <p:cBhvr additive="base">
                                        <p:cTn id="218" dur="500" fill="hold"/>
                                        <p:tgtEl>
                                          <p:spTgt spid="307236"/>
                                        </p:tgtEl>
                                        <p:attrNameLst>
                                          <p:attrName>ppt_x</p:attrName>
                                        </p:attrNameLst>
                                      </p:cBhvr>
                                      <p:tavLst>
                                        <p:tav tm="0">
                                          <p:val>
                                            <p:strVal val="0-#ppt_w/2"/>
                                          </p:val>
                                        </p:tav>
                                        <p:tav tm="100000">
                                          <p:val>
                                            <p:strVal val="#ppt_x"/>
                                          </p:val>
                                        </p:tav>
                                      </p:tavLst>
                                    </p:anim>
                                    <p:anim calcmode="lin" valueType="num">
                                      <p:cBhvr additive="base">
                                        <p:cTn id="219" dur="500" fill="hold"/>
                                        <p:tgtEl>
                                          <p:spTgt spid="307236"/>
                                        </p:tgtEl>
                                        <p:attrNameLst>
                                          <p:attrName>ppt_y</p:attrName>
                                        </p:attrNameLst>
                                      </p:cBhvr>
                                      <p:tavLst>
                                        <p:tav tm="0">
                                          <p:val>
                                            <p:strVal val="#ppt_y"/>
                                          </p:val>
                                        </p:tav>
                                        <p:tav tm="100000">
                                          <p:val>
                                            <p:strVal val="#ppt_y"/>
                                          </p:val>
                                        </p:tav>
                                      </p:tavLst>
                                    </p:anim>
                                  </p:childTnLst>
                                </p:cTn>
                              </p:par>
                            </p:childTnLst>
                          </p:cTn>
                        </p:par>
                        <p:par>
                          <p:cTn id="220" fill="hold" nodeType="afterGroup">
                            <p:stCondLst>
                              <p:cond delay="4500"/>
                            </p:stCondLst>
                            <p:childTnLst>
                              <p:par>
                                <p:cTn id="221" presetID="2" presetClass="entr" presetSubtype="8" fill="hold" grpId="0" nodeType="afterEffect">
                                  <p:stCondLst>
                                    <p:cond delay="0"/>
                                  </p:stCondLst>
                                  <p:childTnLst>
                                    <p:set>
                                      <p:cBhvr>
                                        <p:cTn id="222" dur="1" fill="hold">
                                          <p:stCondLst>
                                            <p:cond delay="0"/>
                                          </p:stCondLst>
                                        </p:cTn>
                                        <p:tgtEl>
                                          <p:spTgt spid="307237"/>
                                        </p:tgtEl>
                                        <p:attrNameLst>
                                          <p:attrName>style.visibility</p:attrName>
                                        </p:attrNameLst>
                                      </p:cBhvr>
                                      <p:to>
                                        <p:strVal val="visible"/>
                                      </p:to>
                                    </p:set>
                                    <p:anim calcmode="lin" valueType="num">
                                      <p:cBhvr additive="base">
                                        <p:cTn id="223" dur="500" fill="hold"/>
                                        <p:tgtEl>
                                          <p:spTgt spid="307237"/>
                                        </p:tgtEl>
                                        <p:attrNameLst>
                                          <p:attrName>ppt_x</p:attrName>
                                        </p:attrNameLst>
                                      </p:cBhvr>
                                      <p:tavLst>
                                        <p:tav tm="0">
                                          <p:val>
                                            <p:strVal val="0-#ppt_w/2"/>
                                          </p:val>
                                        </p:tav>
                                        <p:tav tm="100000">
                                          <p:val>
                                            <p:strVal val="#ppt_x"/>
                                          </p:val>
                                        </p:tav>
                                      </p:tavLst>
                                    </p:anim>
                                    <p:anim calcmode="lin" valueType="num">
                                      <p:cBhvr additive="base">
                                        <p:cTn id="224" dur="500" fill="hold"/>
                                        <p:tgtEl>
                                          <p:spTgt spid="307237"/>
                                        </p:tgtEl>
                                        <p:attrNameLst>
                                          <p:attrName>ppt_y</p:attrName>
                                        </p:attrNameLst>
                                      </p:cBhvr>
                                      <p:tavLst>
                                        <p:tav tm="0">
                                          <p:val>
                                            <p:strVal val="#ppt_y"/>
                                          </p:val>
                                        </p:tav>
                                        <p:tav tm="100000">
                                          <p:val>
                                            <p:strVal val="#ppt_y"/>
                                          </p:val>
                                        </p:tav>
                                      </p:tavLst>
                                    </p:anim>
                                  </p:childTnLst>
                                </p:cTn>
                              </p:par>
                            </p:childTnLst>
                          </p:cTn>
                        </p:par>
                        <p:par>
                          <p:cTn id="225" fill="hold" nodeType="afterGroup">
                            <p:stCondLst>
                              <p:cond delay="5000"/>
                            </p:stCondLst>
                            <p:childTnLst>
                              <p:par>
                                <p:cTn id="226" presetID="2" presetClass="entr" presetSubtype="8" fill="hold" grpId="0" nodeType="afterEffect">
                                  <p:stCondLst>
                                    <p:cond delay="0"/>
                                  </p:stCondLst>
                                  <p:childTnLst>
                                    <p:set>
                                      <p:cBhvr>
                                        <p:cTn id="227" dur="1" fill="hold">
                                          <p:stCondLst>
                                            <p:cond delay="0"/>
                                          </p:stCondLst>
                                        </p:cTn>
                                        <p:tgtEl>
                                          <p:spTgt spid="307238"/>
                                        </p:tgtEl>
                                        <p:attrNameLst>
                                          <p:attrName>style.visibility</p:attrName>
                                        </p:attrNameLst>
                                      </p:cBhvr>
                                      <p:to>
                                        <p:strVal val="visible"/>
                                      </p:to>
                                    </p:set>
                                    <p:anim calcmode="lin" valueType="num">
                                      <p:cBhvr additive="base">
                                        <p:cTn id="228" dur="500" fill="hold"/>
                                        <p:tgtEl>
                                          <p:spTgt spid="307238"/>
                                        </p:tgtEl>
                                        <p:attrNameLst>
                                          <p:attrName>ppt_x</p:attrName>
                                        </p:attrNameLst>
                                      </p:cBhvr>
                                      <p:tavLst>
                                        <p:tav tm="0">
                                          <p:val>
                                            <p:strVal val="0-#ppt_w/2"/>
                                          </p:val>
                                        </p:tav>
                                        <p:tav tm="100000">
                                          <p:val>
                                            <p:strVal val="#ppt_x"/>
                                          </p:val>
                                        </p:tav>
                                      </p:tavLst>
                                    </p:anim>
                                    <p:anim calcmode="lin" valueType="num">
                                      <p:cBhvr additive="base">
                                        <p:cTn id="229" dur="500" fill="hold"/>
                                        <p:tgtEl>
                                          <p:spTgt spid="307238"/>
                                        </p:tgtEl>
                                        <p:attrNameLst>
                                          <p:attrName>ppt_y</p:attrName>
                                        </p:attrNameLst>
                                      </p:cBhvr>
                                      <p:tavLst>
                                        <p:tav tm="0">
                                          <p:val>
                                            <p:strVal val="#ppt_y"/>
                                          </p:val>
                                        </p:tav>
                                        <p:tav tm="100000">
                                          <p:val>
                                            <p:strVal val="#ppt_y"/>
                                          </p:val>
                                        </p:tav>
                                      </p:tavLst>
                                    </p:anim>
                                  </p:childTnLst>
                                </p:cTn>
                              </p:par>
                            </p:childTnLst>
                          </p:cTn>
                        </p:par>
                        <p:par>
                          <p:cTn id="230" fill="hold" nodeType="afterGroup">
                            <p:stCondLst>
                              <p:cond delay="5500"/>
                            </p:stCondLst>
                            <p:childTnLst>
                              <p:par>
                                <p:cTn id="231" presetID="2" presetClass="entr" presetSubtype="8" fill="hold" grpId="0" nodeType="afterEffect">
                                  <p:stCondLst>
                                    <p:cond delay="0"/>
                                  </p:stCondLst>
                                  <p:childTnLst>
                                    <p:set>
                                      <p:cBhvr>
                                        <p:cTn id="232" dur="1" fill="hold">
                                          <p:stCondLst>
                                            <p:cond delay="0"/>
                                          </p:stCondLst>
                                        </p:cTn>
                                        <p:tgtEl>
                                          <p:spTgt spid="307239"/>
                                        </p:tgtEl>
                                        <p:attrNameLst>
                                          <p:attrName>style.visibility</p:attrName>
                                        </p:attrNameLst>
                                      </p:cBhvr>
                                      <p:to>
                                        <p:strVal val="visible"/>
                                      </p:to>
                                    </p:set>
                                    <p:anim calcmode="lin" valueType="num">
                                      <p:cBhvr additive="base">
                                        <p:cTn id="233" dur="500" fill="hold"/>
                                        <p:tgtEl>
                                          <p:spTgt spid="307239"/>
                                        </p:tgtEl>
                                        <p:attrNameLst>
                                          <p:attrName>ppt_x</p:attrName>
                                        </p:attrNameLst>
                                      </p:cBhvr>
                                      <p:tavLst>
                                        <p:tav tm="0">
                                          <p:val>
                                            <p:strVal val="0-#ppt_w/2"/>
                                          </p:val>
                                        </p:tav>
                                        <p:tav tm="100000">
                                          <p:val>
                                            <p:strVal val="#ppt_x"/>
                                          </p:val>
                                        </p:tav>
                                      </p:tavLst>
                                    </p:anim>
                                    <p:anim calcmode="lin" valueType="num">
                                      <p:cBhvr additive="base">
                                        <p:cTn id="234" dur="500" fill="hold"/>
                                        <p:tgtEl>
                                          <p:spTgt spid="307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animBg="1" autoUpdateAnimBg="0"/>
      <p:bldP spid="307204" grpId="0" animBg="1" autoUpdateAnimBg="0"/>
      <p:bldP spid="307205" grpId="0" animBg="1" autoUpdateAnimBg="0"/>
      <p:bldP spid="307206" grpId="0" animBg="1" autoUpdateAnimBg="0"/>
      <p:bldP spid="307207" grpId="0" animBg="1" autoUpdateAnimBg="0"/>
      <p:bldP spid="307208" grpId="0" animBg="1" autoUpdateAnimBg="0"/>
      <p:bldP spid="307209" grpId="0" animBg="1" autoUpdateAnimBg="0"/>
      <p:bldP spid="307210" grpId="0" animBg="1" autoUpdateAnimBg="0"/>
      <p:bldP spid="307211" grpId="0" animBg="1" autoUpdateAnimBg="0"/>
      <p:bldP spid="307212" grpId="0" animBg="1" autoUpdateAnimBg="0"/>
      <p:bldP spid="307213" grpId="0" animBg="1" autoUpdateAnimBg="0"/>
      <p:bldP spid="307214" grpId="0" animBg="1" autoUpdateAnimBg="0"/>
      <p:bldP spid="307215" grpId="0" animBg="1" autoUpdateAnimBg="0"/>
      <p:bldP spid="307216" grpId="0" animBg="1" autoUpdateAnimBg="0"/>
      <p:bldP spid="307217" grpId="0" animBg="1" autoUpdateAnimBg="0"/>
      <p:bldP spid="307218" grpId="0" animBg="1" autoUpdateAnimBg="0"/>
      <p:bldP spid="307219" grpId="0" animBg="1" autoUpdateAnimBg="0"/>
      <p:bldP spid="307220" grpId="0" animBg="1" autoUpdateAnimBg="0"/>
      <p:bldP spid="307221" grpId="0" animBg="1" autoUpdateAnimBg="0"/>
      <p:bldP spid="307222" grpId="0" animBg="1"/>
      <p:bldP spid="307223" grpId="0" animBg="1"/>
      <p:bldP spid="307224" grpId="0" animBg="1"/>
      <p:bldP spid="307225" grpId="0" animBg="1"/>
      <p:bldP spid="307226" grpId="0" autoUpdateAnimBg="0"/>
      <p:bldP spid="307227" grpId="0" autoUpdateAnimBg="0"/>
      <p:bldP spid="307228" grpId="0" animBg="1" autoUpdateAnimBg="0"/>
      <p:bldP spid="307229" grpId="0" animBg="1"/>
      <p:bldP spid="307230" grpId="0" animBg="1"/>
      <p:bldP spid="307231" grpId="0" animBg="1"/>
      <p:bldP spid="307232" grpId="0" animBg="1"/>
      <p:bldP spid="307233" grpId="0" animBg="1"/>
      <p:bldP spid="307234" grpId="0" animBg="1"/>
      <p:bldP spid="307235" grpId="0" animBg="1"/>
      <p:bldP spid="307236" grpId="0" animBg="1"/>
      <p:bldP spid="307237" grpId="0" animBg="1"/>
      <p:bldP spid="307238" grpId="0" animBg="1"/>
      <p:bldP spid="307239" grpId="0" animBg="1"/>
      <p:bldP spid="307240" grpId="0" animBg="1" autoUpdateAnimBg="0"/>
      <p:bldP spid="307241" grpId="0" animBg="1" autoUpdateAnimBg="0"/>
      <p:bldP spid="307242" grpId="0" animBg="1" autoUpdateAnimBg="0"/>
      <p:bldP spid="30727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CB2F992-0942-4E79-AE6B-D0181292F2A3}" type="datetime1">
              <a:rPr lang="fr-FR"/>
              <a:pPr eaLnBrk="1" hangingPunct="1"/>
              <a:t>17/09/2019</a:t>
            </a:fld>
            <a:endParaRPr lang="fr-FR" sz="1400" b="0" i="0"/>
          </a:p>
        </p:txBody>
      </p:sp>
      <p:sp>
        <p:nvSpPr>
          <p:cNvPr id="9216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216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87CF338-FF89-4D33-B18A-3865BB6F85F8}" type="slidenum">
              <a:rPr lang="fr-FR" smtClean="0"/>
              <a:pPr eaLnBrk="1" hangingPunct="1"/>
              <a:t>70</a:t>
            </a:fld>
            <a:endParaRPr lang="fr-FR" smtClean="0"/>
          </a:p>
        </p:txBody>
      </p:sp>
      <p:sp>
        <p:nvSpPr>
          <p:cNvPr id="92165"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2166" name="Text Box 3"/>
          <p:cNvSpPr txBox="1">
            <a:spLocks noChangeArrowheads="1"/>
          </p:cNvSpPr>
          <p:nvPr/>
        </p:nvSpPr>
        <p:spPr bwMode="auto">
          <a:xfrm>
            <a:off x="152400" y="495300"/>
            <a:ext cx="89916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 Difficulté d ’être perspicace ( quel est l intérêt de votre interlocuteur et/ou de </a:t>
            </a:r>
          </a:p>
          <a:p>
            <a:pPr>
              <a:lnSpc>
                <a:spcPct val="90000"/>
              </a:lnSpc>
              <a:spcBef>
                <a:spcPct val="50000"/>
              </a:spcBef>
              <a:buFont typeface="Wingdings" pitchFamily="2" charset="2"/>
              <a:buNone/>
            </a:pPr>
            <a:r>
              <a:rPr lang="fr-FR" sz="2000" b="1" i="1">
                <a:solidFill>
                  <a:schemeClr val="accent2"/>
                </a:solidFill>
              </a:rPr>
              <a:t>   l ’organisation?)</a:t>
            </a:r>
          </a:p>
          <a:p>
            <a:pPr>
              <a:lnSpc>
                <a:spcPct val="90000"/>
              </a:lnSpc>
              <a:spcBef>
                <a:spcPct val="50000"/>
              </a:spcBef>
              <a:buFont typeface="Wingdings" pitchFamily="2" charset="2"/>
              <a:buChar char="Ø"/>
            </a:pPr>
            <a:r>
              <a:rPr lang="fr-FR" sz="2000" b="1" i="1">
                <a:solidFill>
                  <a:schemeClr val="accent2"/>
                </a:solidFill>
              </a:rPr>
              <a:t> Ne pas être ébloui par «la promotion» et savoir mesurer les pièges éventuels</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Un opérationnel avec une personnalité plus ou moins forte ( dans quel clan </a:t>
            </a:r>
          </a:p>
          <a:p>
            <a:pPr>
              <a:lnSpc>
                <a:spcPct val="90000"/>
              </a:lnSpc>
              <a:spcBef>
                <a:spcPct val="50000"/>
              </a:spcBef>
              <a:buFont typeface="Wingdings" pitchFamily="2" charset="2"/>
              <a:buNone/>
            </a:pPr>
            <a:r>
              <a:rPr lang="fr-FR" sz="2000" b="1" i="1">
                <a:solidFill>
                  <a:schemeClr val="accent2"/>
                </a:solidFill>
              </a:rPr>
              <a:t>    est-il? )</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Du début à la fin</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F124612-389C-4B85-9835-43B0882B7609}" type="datetime1">
              <a:rPr lang="fr-FR"/>
              <a:pPr eaLnBrk="1" hangingPunct="1"/>
              <a:t>17/09/2019</a:t>
            </a:fld>
            <a:endParaRPr lang="fr-FR" sz="1400" b="0" i="0"/>
          </a:p>
        </p:txBody>
      </p:sp>
      <p:sp>
        <p:nvSpPr>
          <p:cNvPr id="9318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31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2CE6293-D11A-4566-8147-BF483B7758E3}" type="slidenum">
              <a:rPr lang="fr-FR" smtClean="0"/>
              <a:pPr eaLnBrk="1" hangingPunct="1"/>
              <a:t>71</a:t>
            </a:fld>
            <a:endParaRPr lang="fr-FR" smtClean="0"/>
          </a:p>
        </p:txBody>
      </p:sp>
      <p:sp>
        <p:nvSpPr>
          <p:cNvPr id="93189"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3190" name="Text Box 3"/>
          <p:cNvSpPr txBox="1">
            <a:spLocks noChangeArrowheads="1"/>
          </p:cNvSpPr>
          <p:nvPr/>
        </p:nvSpPr>
        <p:spPr bwMode="auto">
          <a:xfrm>
            <a:off x="152400" y="304800"/>
            <a:ext cx="89916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fr-FR" sz="2800" b="1" i="1" u="sng">
                <a:solidFill>
                  <a:srgbClr val="CC0000"/>
                </a:solidFill>
              </a:rPr>
              <a:t>ENTRETIEN AVEC UN CONSULTANT EN OUT-PLACEMENT</a:t>
            </a:r>
          </a:p>
          <a:p>
            <a:pPr>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C ’est un professionnel de la relation d ’aide </a:t>
            </a:r>
          </a:p>
          <a:p>
            <a:pPr>
              <a:lnSpc>
                <a:spcPct val="80000"/>
              </a:lnSpc>
              <a:spcBef>
                <a:spcPct val="50000"/>
              </a:spcBef>
              <a:buFont typeface="Wingdings" pitchFamily="2" charset="2"/>
              <a:buChar char="Ø"/>
            </a:pPr>
            <a:r>
              <a:rPr lang="fr-FR" sz="2000" b="1" i="1">
                <a:solidFill>
                  <a:schemeClr val="accent2"/>
                </a:solidFill>
              </a:rPr>
              <a:t> Il est payé pour faire de son mieux (obligation de moyens, pas de résultats)</a:t>
            </a:r>
          </a:p>
          <a:p>
            <a:pPr>
              <a:lnSpc>
                <a:spcPct val="80000"/>
              </a:lnSpc>
              <a:spcBef>
                <a:spcPct val="50000"/>
              </a:spcBef>
              <a:buFont typeface="Wingdings" pitchFamily="2" charset="2"/>
              <a:buChar char="Ø"/>
            </a:pPr>
            <a:r>
              <a:rPr lang="fr-FR" sz="2000" b="1" i="1">
                <a:solidFill>
                  <a:schemeClr val="accent2"/>
                </a:solidFill>
              </a:rPr>
              <a:t> Il est très neutre </a:t>
            </a:r>
          </a:p>
          <a:p>
            <a:pPr>
              <a:lnSpc>
                <a:spcPct val="80000"/>
              </a:lnSpc>
              <a:spcBef>
                <a:spcPct val="50000"/>
              </a:spcBef>
              <a:buFont typeface="Wingdings" pitchFamily="2" charset="2"/>
              <a:buChar char="Ø"/>
            </a:pPr>
            <a:r>
              <a:rPr lang="fr-FR" sz="2000" b="1" i="1">
                <a:solidFill>
                  <a:schemeClr val="accent2"/>
                </a:solidFill>
              </a:rPr>
              <a:t>Il est très à l ’écoute</a:t>
            </a:r>
          </a:p>
          <a:p>
            <a:pPr>
              <a:lnSpc>
                <a:spcPct val="80000"/>
              </a:lnSpc>
              <a:spcBef>
                <a:spcPct val="50000"/>
              </a:spcBef>
              <a:buFont typeface="Wingdings" pitchFamily="2" charset="2"/>
              <a:buChar char="Ø"/>
            </a:pPr>
            <a:r>
              <a:rPr lang="fr-FR" sz="2000" b="1" i="1">
                <a:solidFill>
                  <a:schemeClr val="accent2"/>
                </a:solidFill>
              </a:rPr>
              <a:t>Mais il ne se substituera pas à vous </a:t>
            </a:r>
          </a:p>
          <a:p>
            <a:pPr>
              <a:spcBef>
                <a:spcPct val="50000"/>
              </a:spcBef>
              <a:buFont typeface="Wingdings" pitchFamily="2" charset="2"/>
              <a:buNone/>
            </a:pPr>
            <a:r>
              <a:rPr lang="fr-FR" sz="2200" b="1" i="1" u="sng">
                <a:solidFill>
                  <a:schemeClr val="accent2"/>
                </a:solidFill>
              </a:rPr>
              <a:t>Enjeux pour le candidat:</a:t>
            </a:r>
          </a:p>
          <a:p>
            <a:pPr>
              <a:spcBef>
                <a:spcPct val="50000"/>
              </a:spcBef>
              <a:buFont typeface="Wingdings" pitchFamily="2" charset="2"/>
              <a:buChar char="Ø"/>
            </a:pPr>
            <a:r>
              <a:rPr lang="fr-FR" sz="2000" b="1" i="1">
                <a:solidFill>
                  <a:schemeClr val="accent2"/>
                </a:solidFill>
              </a:rPr>
              <a:t> C ’est très important pour vous</a:t>
            </a:r>
          </a:p>
          <a:p>
            <a:pPr>
              <a:spcBef>
                <a:spcPct val="50000"/>
              </a:spcBef>
              <a:buFont typeface="Wingdings" pitchFamily="2" charset="2"/>
              <a:buChar char="Ø"/>
            </a:pPr>
            <a:r>
              <a:rPr lang="fr-FR" sz="2000" b="1" i="1">
                <a:solidFill>
                  <a:schemeClr val="accent2"/>
                </a:solidFill>
              </a:rPr>
              <a:t> Une chance ( plan d’action-réflexion) </a:t>
            </a:r>
          </a:p>
          <a:p>
            <a:pPr>
              <a:spcBef>
                <a:spcPct val="50000"/>
              </a:spcBef>
              <a:buFont typeface="Wingdings" pitchFamily="2" charset="2"/>
              <a:buChar char="Ø"/>
            </a:pPr>
            <a:r>
              <a:rPr lang="fr-FR" sz="2000" b="1" i="1">
                <a:solidFill>
                  <a:schemeClr val="accent2"/>
                </a:solidFill>
              </a:rPr>
              <a:t> Un objectif  à atteindre dans un certain délai( retrouver un job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86F0222-06E6-4483-8BD3-94EE2CA2E76A}" type="datetime1">
              <a:rPr lang="fr-FR"/>
              <a:pPr eaLnBrk="1" hangingPunct="1"/>
              <a:t>17/09/2019</a:t>
            </a:fld>
            <a:endParaRPr lang="fr-FR" sz="1400" b="0" i="0"/>
          </a:p>
        </p:txBody>
      </p:sp>
      <p:sp>
        <p:nvSpPr>
          <p:cNvPr id="9421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42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190475E-39DC-4DF9-9C5A-27539A500FA7}" type="slidenum">
              <a:rPr lang="fr-FR" smtClean="0"/>
              <a:pPr eaLnBrk="1" hangingPunct="1"/>
              <a:t>72</a:t>
            </a:fld>
            <a:endParaRPr lang="fr-FR" smtClean="0"/>
          </a:p>
        </p:txBody>
      </p:sp>
      <p:sp>
        <p:nvSpPr>
          <p:cNvPr id="94213"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4214" name="Text Box 3"/>
          <p:cNvSpPr txBox="1">
            <a:spLocks noChangeArrowheads="1"/>
          </p:cNvSpPr>
          <p:nvPr/>
        </p:nvSpPr>
        <p:spPr bwMode="auto">
          <a:xfrm>
            <a:off x="152400" y="495300"/>
            <a:ext cx="89916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90000"/>
              </a:lnSpc>
              <a:spcBef>
                <a:spcPct val="50000"/>
              </a:spcBef>
              <a:buFont typeface="Wingdings" pitchFamily="2" charset="2"/>
              <a:buChar char="Ø"/>
            </a:pPr>
            <a:r>
              <a:rPr lang="fr-FR" sz="2000" b="1" i="1">
                <a:solidFill>
                  <a:schemeClr val="accent2"/>
                </a:solidFill>
              </a:rPr>
              <a:t>Vous devez tout dire sincèrement</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Soit un psychologue</a:t>
            </a:r>
          </a:p>
          <a:p>
            <a:pPr>
              <a:lnSpc>
                <a:spcPct val="90000"/>
              </a:lnSpc>
              <a:spcBef>
                <a:spcPct val="50000"/>
              </a:spcBef>
              <a:buFont typeface="Wingdings" pitchFamily="2" charset="2"/>
              <a:buChar char="Ø"/>
            </a:pPr>
            <a:r>
              <a:rPr lang="fr-FR" sz="2000" b="1" i="1">
                <a:solidFill>
                  <a:schemeClr val="accent2"/>
                </a:solidFill>
              </a:rPr>
              <a:t> Soit un homme d ’entreprise très communicant</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Du début à la fin</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D47B2C6-BF18-4FA3-8286-ECB0D13F8669}" type="datetime1">
              <a:rPr lang="fr-FR"/>
              <a:pPr eaLnBrk="1" hangingPunct="1"/>
              <a:t>17/09/2019</a:t>
            </a:fld>
            <a:endParaRPr lang="fr-FR" sz="1400" b="0" i="0"/>
          </a:p>
        </p:txBody>
      </p:sp>
      <p:sp>
        <p:nvSpPr>
          <p:cNvPr id="9523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523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5F238B7-6DFA-418F-B60D-6303476C5D93}" type="slidenum">
              <a:rPr lang="fr-FR" smtClean="0"/>
              <a:pPr eaLnBrk="1" hangingPunct="1"/>
              <a:t>73</a:t>
            </a:fld>
            <a:endParaRPr lang="fr-FR" smtClean="0"/>
          </a:p>
        </p:txBody>
      </p:sp>
      <p:sp>
        <p:nvSpPr>
          <p:cNvPr id="95237"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5238" name="Text Box 3"/>
          <p:cNvSpPr txBox="1">
            <a:spLocks noChangeArrowheads="1"/>
          </p:cNvSpPr>
          <p:nvPr/>
        </p:nvSpPr>
        <p:spPr bwMode="auto">
          <a:xfrm>
            <a:off x="152400" y="228600"/>
            <a:ext cx="89916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fr-FR" sz="2800" b="1" i="1" u="sng">
                <a:solidFill>
                  <a:srgbClr val="CC0000"/>
                </a:solidFill>
              </a:rPr>
              <a:t>ENTRETIEN DANS LE CADRE D ’UNE RESTRUCTURATION D ’UNE REORGANISATION</a:t>
            </a:r>
            <a:r>
              <a:rPr lang="fr-FR" sz="2800" b="1" i="1">
                <a:solidFill>
                  <a:srgbClr val="CC0000"/>
                </a:solidFill>
              </a:rPr>
              <a:t> </a:t>
            </a:r>
          </a:p>
          <a:p>
            <a:pPr>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Vous êtes en face d ’un opérationnel plus ou moins convaincu, plus ou mois </a:t>
            </a:r>
          </a:p>
          <a:p>
            <a:pPr>
              <a:lnSpc>
                <a:spcPct val="60000"/>
              </a:lnSpc>
              <a:spcBef>
                <a:spcPct val="50000"/>
              </a:spcBef>
              <a:buFont typeface="Wingdings" pitchFamily="2" charset="2"/>
              <a:buNone/>
            </a:pPr>
            <a:r>
              <a:rPr lang="fr-FR" sz="2000" b="1" i="1">
                <a:solidFill>
                  <a:schemeClr val="accent2"/>
                </a:solidFill>
              </a:rPr>
              <a:t>     préparé, qui doit impérativement faire face à des difficultés économiques  </a:t>
            </a:r>
          </a:p>
          <a:p>
            <a:pPr>
              <a:lnSpc>
                <a:spcPct val="80000"/>
              </a:lnSpc>
              <a:spcBef>
                <a:spcPct val="50000"/>
              </a:spcBef>
              <a:buFont typeface="Wingdings" pitchFamily="2" charset="2"/>
              <a:buChar char="Ø"/>
            </a:pPr>
            <a:r>
              <a:rPr lang="fr-FR" sz="2000" b="1" i="1">
                <a:solidFill>
                  <a:schemeClr val="accent2"/>
                </a:solidFill>
              </a:rPr>
              <a:t> Cela peut se passer dans un climat tendu: pressions diverses sur celui qui mène</a:t>
            </a:r>
          </a:p>
          <a:p>
            <a:pPr>
              <a:lnSpc>
                <a:spcPct val="60000"/>
              </a:lnSpc>
              <a:spcBef>
                <a:spcPct val="50000"/>
              </a:spcBef>
              <a:buFont typeface="Wingdings" pitchFamily="2" charset="2"/>
              <a:buNone/>
            </a:pPr>
            <a:r>
              <a:rPr lang="fr-FR" sz="2000" b="1" i="1">
                <a:solidFill>
                  <a:schemeClr val="accent2"/>
                </a:solidFill>
              </a:rPr>
              <a:t>     l ’entretien (jalousie, lutte de pouvoir) </a:t>
            </a:r>
          </a:p>
          <a:p>
            <a:pPr>
              <a:lnSpc>
                <a:spcPct val="80000"/>
              </a:lnSpc>
              <a:spcBef>
                <a:spcPct val="50000"/>
              </a:spcBef>
              <a:buFont typeface="Wingdings" pitchFamily="2" charset="2"/>
              <a:buChar char="Ø"/>
            </a:pPr>
            <a:r>
              <a:rPr lang="fr-FR" sz="2000" b="1" i="1">
                <a:solidFill>
                  <a:schemeClr val="accent2"/>
                </a:solidFill>
              </a:rPr>
              <a:t> Les conditions d ’entretien peuvent être mauvaises</a:t>
            </a:r>
          </a:p>
          <a:p>
            <a:pPr>
              <a:lnSpc>
                <a:spcPct val="80000"/>
              </a:lnSpc>
              <a:spcBef>
                <a:spcPct val="50000"/>
              </a:spcBef>
              <a:buFont typeface="Wingdings" pitchFamily="2" charset="2"/>
              <a:buChar char="Ø"/>
            </a:pPr>
            <a:r>
              <a:rPr lang="fr-FR" sz="2000" b="1" i="1">
                <a:solidFill>
                  <a:schemeClr val="accent2"/>
                </a:solidFill>
              </a:rPr>
              <a:t> Possibilité de se trouver face à plusieurs interlocuteurs ayant des ambitions </a:t>
            </a:r>
          </a:p>
          <a:p>
            <a:pPr>
              <a:lnSpc>
                <a:spcPct val="60000"/>
              </a:lnSpc>
              <a:spcBef>
                <a:spcPct val="50000"/>
              </a:spcBef>
              <a:buFont typeface="Wingdings" pitchFamily="2" charset="2"/>
              <a:buNone/>
            </a:pPr>
            <a:r>
              <a:rPr lang="fr-FR" sz="2000" b="1" i="1">
                <a:solidFill>
                  <a:schemeClr val="accent2"/>
                </a:solidFill>
              </a:rPr>
              <a:t>    différentes</a:t>
            </a:r>
          </a:p>
          <a:p>
            <a:pPr>
              <a:lnSpc>
                <a:spcPct val="80000"/>
              </a:lnSpc>
              <a:spcBef>
                <a:spcPct val="50000"/>
              </a:spcBef>
              <a:buFont typeface="Wingdings" pitchFamily="2" charset="2"/>
              <a:buChar char="Ø"/>
            </a:pPr>
            <a:r>
              <a:rPr lang="fr-FR" sz="2000" b="1" i="1">
                <a:solidFill>
                  <a:schemeClr val="accent2"/>
                </a:solidFill>
              </a:rPr>
              <a:t> Les décisions sont souvent passées en force</a:t>
            </a:r>
          </a:p>
          <a:p>
            <a:pPr>
              <a:spcBef>
                <a:spcPct val="50000"/>
              </a:spcBef>
              <a:buFont typeface="Wingdings" pitchFamily="2" charset="2"/>
              <a:buNone/>
            </a:pPr>
            <a:r>
              <a:rPr lang="fr-FR" sz="2200" b="1" i="1" u="sng">
                <a:solidFill>
                  <a:schemeClr val="accent2"/>
                </a:solidFill>
              </a:rPr>
              <a:t>Enjeux pour le candidat:</a:t>
            </a:r>
          </a:p>
          <a:p>
            <a:pPr>
              <a:lnSpc>
                <a:spcPct val="80000"/>
              </a:lnSpc>
              <a:spcBef>
                <a:spcPct val="50000"/>
              </a:spcBef>
              <a:buFont typeface="Wingdings" pitchFamily="2" charset="2"/>
              <a:buChar char="Ø"/>
            </a:pPr>
            <a:r>
              <a:rPr lang="fr-FR" sz="2000" b="1" i="1">
                <a:solidFill>
                  <a:schemeClr val="accent2"/>
                </a:solidFill>
              </a:rPr>
              <a:t> Tout est déjà décidé</a:t>
            </a:r>
          </a:p>
          <a:p>
            <a:pPr>
              <a:lnSpc>
                <a:spcPct val="80000"/>
              </a:lnSpc>
              <a:spcBef>
                <a:spcPct val="50000"/>
              </a:spcBef>
              <a:buFont typeface="Wingdings" pitchFamily="2" charset="2"/>
              <a:buChar char="Ø"/>
            </a:pPr>
            <a:r>
              <a:rPr lang="fr-FR" sz="2000" b="1" i="1">
                <a:solidFill>
                  <a:schemeClr val="accent2"/>
                </a:solidFill>
              </a:rPr>
              <a:t> Votre interlocuteur est souvent lui-même contraint </a:t>
            </a:r>
          </a:p>
          <a:p>
            <a:pPr>
              <a:lnSpc>
                <a:spcPct val="80000"/>
              </a:lnSpc>
              <a:spcBef>
                <a:spcPct val="50000"/>
              </a:spcBef>
              <a:buFont typeface="Wingdings" pitchFamily="2" charset="2"/>
              <a:buChar char="Ø"/>
            </a:pPr>
            <a:r>
              <a:rPr lang="fr-FR" sz="2000" b="1" i="1">
                <a:solidFill>
                  <a:schemeClr val="accent2"/>
                </a:solidFill>
              </a:rPr>
              <a:t> C ’est quitte ou double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9DC4ADD-EC2D-4201-9F81-AC239371EA4C}" type="datetime1">
              <a:rPr lang="fr-FR"/>
              <a:pPr eaLnBrk="1" hangingPunct="1"/>
              <a:t>17/09/2019</a:t>
            </a:fld>
            <a:endParaRPr lang="fr-FR" sz="1400" b="0" i="0"/>
          </a:p>
        </p:txBody>
      </p:sp>
      <p:sp>
        <p:nvSpPr>
          <p:cNvPr id="9625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626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7F86E1D-B78E-410C-A711-9474AE6E233E}" type="slidenum">
              <a:rPr lang="fr-FR" smtClean="0"/>
              <a:pPr eaLnBrk="1" hangingPunct="1"/>
              <a:t>74</a:t>
            </a:fld>
            <a:endParaRPr lang="fr-FR" smtClean="0"/>
          </a:p>
        </p:txBody>
      </p:sp>
      <p:sp>
        <p:nvSpPr>
          <p:cNvPr id="96261"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6262" name="Text Box 3"/>
          <p:cNvSpPr txBox="1">
            <a:spLocks noChangeArrowheads="1"/>
          </p:cNvSpPr>
          <p:nvPr/>
        </p:nvSpPr>
        <p:spPr bwMode="auto">
          <a:xfrm>
            <a:off x="152400" y="304800"/>
            <a:ext cx="8991600"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Refuser est délicat, voire impossible</a:t>
            </a:r>
          </a:p>
          <a:p>
            <a:pPr>
              <a:lnSpc>
                <a:spcPct val="80000"/>
              </a:lnSpc>
              <a:spcBef>
                <a:spcPct val="50000"/>
              </a:spcBef>
              <a:buFont typeface="Wingdings" pitchFamily="2" charset="2"/>
              <a:buChar char="Ø"/>
            </a:pPr>
            <a:r>
              <a:rPr lang="fr-FR" sz="2000" b="1" i="1">
                <a:solidFill>
                  <a:schemeClr val="accent2"/>
                </a:solidFill>
              </a:rPr>
              <a:t> Votre comportement (surtout si vous montrez sceptique ou pas assez </a:t>
            </a:r>
          </a:p>
          <a:p>
            <a:pPr>
              <a:lnSpc>
                <a:spcPct val="80000"/>
              </a:lnSpc>
              <a:spcBef>
                <a:spcPct val="50000"/>
              </a:spcBef>
              <a:buFont typeface="Wingdings" pitchFamily="2" charset="2"/>
              <a:buNone/>
            </a:pPr>
            <a:r>
              <a:rPr lang="fr-FR" sz="2000" b="1" i="1">
                <a:solidFill>
                  <a:schemeClr val="accent2"/>
                </a:solidFill>
              </a:rPr>
              <a:t>    enthousiaste) va engager l ’avenir</a:t>
            </a:r>
          </a:p>
          <a:p>
            <a:pPr>
              <a:lnSpc>
                <a:spcPct val="80000"/>
              </a:lnSpc>
              <a:spcBef>
                <a:spcPct val="50000"/>
              </a:spcBef>
              <a:buFont typeface="Wingdings" pitchFamily="2" charset="2"/>
              <a:buChar char="Ø"/>
            </a:pPr>
            <a:r>
              <a:rPr lang="fr-FR" sz="2000" b="1" i="1">
                <a:solidFill>
                  <a:schemeClr val="accent2"/>
                </a:solidFill>
              </a:rPr>
              <a:t> La solution : être très politique au cours de l ’entretien et chercher </a:t>
            </a:r>
          </a:p>
          <a:p>
            <a:pPr>
              <a:lnSpc>
                <a:spcPct val="80000"/>
              </a:lnSpc>
              <a:spcBef>
                <a:spcPct val="50000"/>
              </a:spcBef>
              <a:buFont typeface="Wingdings" pitchFamily="2" charset="2"/>
              <a:buNone/>
            </a:pPr>
            <a:r>
              <a:rPr lang="fr-FR" sz="2000" b="1" i="1">
                <a:solidFill>
                  <a:schemeClr val="accent2"/>
                </a:solidFill>
              </a:rPr>
              <a:t>    éventuellement d ’autres opportunités</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DRH ou opérationnel (communicant ou non-contraint ou pas)</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Du début à la fin</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88DAD2F-4B1A-4050-81EC-336782660F91}" type="datetime1">
              <a:rPr lang="fr-FR"/>
              <a:pPr eaLnBrk="1" hangingPunct="1"/>
              <a:t>17/09/2019</a:t>
            </a:fld>
            <a:endParaRPr lang="fr-FR" sz="1400" b="0" i="0"/>
          </a:p>
        </p:txBody>
      </p:sp>
      <p:sp>
        <p:nvSpPr>
          <p:cNvPr id="9728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728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63CCFEB-3AA8-43B9-B30E-C151F8E018B0}" type="slidenum">
              <a:rPr lang="fr-FR" smtClean="0"/>
              <a:pPr eaLnBrk="1" hangingPunct="1"/>
              <a:t>75</a:t>
            </a:fld>
            <a:endParaRPr lang="fr-FR" smtClean="0"/>
          </a:p>
        </p:txBody>
      </p:sp>
      <p:sp>
        <p:nvSpPr>
          <p:cNvPr id="97285"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7286" name="Text Box 3"/>
          <p:cNvSpPr txBox="1">
            <a:spLocks noChangeArrowheads="1"/>
          </p:cNvSpPr>
          <p:nvPr/>
        </p:nvSpPr>
        <p:spPr bwMode="auto">
          <a:xfrm>
            <a:off x="152400" y="228600"/>
            <a:ext cx="89916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fr-FR" sz="2800" b="1" i="1" u="sng">
                <a:solidFill>
                  <a:srgbClr val="CC0000"/>
                </a:solidFill>
              </a:rPr>
              <a:t>ENTRETIEN DE RESTITUTION SUITE AU PASSAGE D’UN TEST ( PAPIER OU INFORMATISE )</a:t>
            </a:r>
            <a:r>
              <a:rPr lang="fr-FR" sz="2800" b="1" i="1">
                <a:solidFill>
                  <a:srgbClr val="CC0000"/>
                </a:solidFill>
              </a:rPr>
              <a:t> </a:t>
            </a:r>
          </a:p>
          <a:p>
            <a:pPr>
              <a:lnSpc>
                <a:spcPct val="85000"/>
              </a:lnSpc>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C ’est une étape au cours d ’un processus de recrutement, de promotion-interne..</a:t>
            </a:r>
          </a:p>
          <a:p>
            <a:pPr>
              <a:lnSpc>
                <a:spcPct val="80000"/>
              </a:lnSpc>
              <a:spcBef>
                <a:spcPct val="50000"/>
              </a:spcBef>
              <a:buFont typeface="Wingdings" pitchFamily="2" charset="2"/>
              <a:buChar char="Ø"/>
            </a:pPr>
            <a:r>
              <a:rPr lang="fr-FR" sz="2000" b="1" i="1">
                <a:solidFill>
                  <a:schemeClr val="accent2"/>
                </a:solidFill>
              </a:rPr>
              <a:t> Vous êtes en face d ’un interlocuteur qui a des informations sur vous ( profil,</a:t>
            </a:r>
          </a:p>
          <a:p>
            <a:pPr>
              <a:lnSpc>
                <a:spcPct val="80000"/>
              </a:lnSpc>
              <a:spcBef>
                <a:spcPct val="50000"/>
              </a:spcBef>
              <a:buFont typeface="Wingdings" pitchFamily="2" charset="2"/>
              <a:buNone/>
            </a:pPr>
            <a:r>
              <a:rPr lang="fr-FR" sz="2000" b="1" i="1">
                <a:solidFill>
                  <a:schemeClr val="accent2"/>
                </a:solidFill>
              </a:rPr>
              <a:t>    aptitudes, motivations, personnalité…)que vous n ’avez peut-être pas </a:t>
            </a:r>
          </a:p>
          <a:p>
            <a:pPr>
              <a:lnSpc>
                <a:spcPct val="80000"/>
              </a:lnSpc>
              <a:spcBef>
                <a:spcPct val="50000"/>
              </a:spcBef>
              <a:buFont typeface="Wingdings" pitchFamily="2" charset="2"/>
              <a:buChar char="Ø"/>
            </a:pPr>
            <a:r>
              <a:rPr lang="fr-FR" sz="2000" b="1" i="1">
                <a:solidFill>
                  <a:schemeClr val="accent2"/>
                </a:solidFill>
              </a:rPr>
              <a:t> Les informations vous concernant peuvent être plus ou moins justes</a:t>
            </a:r>
          </a:p>
          <a:p>
            <a:pPr>
              <a:lnSpc>
                <a:spcPct val="80000"/>
              </a:lnSpc>
              <a:spcBef>
                <a:spcPct val="50000"/>
              </a:spcBef>
              <a:buFont typeface="Wingdings" pitchFamily="2" charset="2"/>
              <a:buChar char="Ø"/>
            </a:pPr>
            <a:r>
              <a:rPr lang="fr-FR" sz="2000" b="1" i="1">
                <a:solidFill>
                  <a:schemeClr val="accent2"/>
                </a:solidFill>
              </a:rPr>
              <a:t>Votre interlocuteur peut utiliser ces informations totalement ou partiellement</a:t>
            </a:r>
          </a:p>
          <a:p>
            <a:pPr>
              <a:lnSpc>
                <a:spcPct val="80000"/>
              </a:lnSpc>
              <a:spcBef>
                <a:spcPct val="50000"/>
              </a:spcBef>
              <a:buFont typeface="Wingdings" pitchFamily="2" charset="2"/>
              <a:buChar char="Ø"/>
            </a:pPr>
            <a:r>
              <a:rPr lang="fr-FR" sz="2000" b="1" i="1">
                <a:solidFill>
                  <a:schemeClr val="accent2"/>
                </a:solidFill>
              </a:rPr>
              <a:t> Votre interlocuteur peut prêcher le faux pour savoir le vrai</a:t>
            </a:r>
          </a:p>
          <a:p>
            <a:pPr>
              <a:lnSpc>
                <a:spcPct val="80000"/>
              </a:lnSpc>
              <a:spcBef>
                <a:spcPct val="50000"/>
              </a:spcBef>
              <a:buFont typeface="Wingdings" pitchFamily="2" charset="2"/>
              <a:buNone/>
            </a:pPr>
            <a:r>
              <a:rPr lang="fr-FR" sz="2200" b="1" i="1" u="sng">
                <a:solidFill>
                  <a:schemeClr val="accent2"/>
                </a:solidFill>
              </a:rPr>
              <a:t>Enjeux pour le candidat:</a:t>
            </a:r>
          </a:p>
          <a:p>
            <a:pPr>
              <a:lnSpc>
                <a:spcPct val="80000"/>
              </a:lnSpc>
              <a:spcBef>
                <a:spcPct val="50000"/>
              </a:spcBef>
              <a:buFont typeface="Wingdings" pitchFamily="2" charset="2"/>
              <a:buChar char="Ø"/>
            </a:pPr>
            <a:r>
              <a:rPr lang="fr-FR" sz="2000" b="1" i="1">
                <a:solidFill>
                  <a:schemeClr val="accent2"/>
                </a:solidFill>
              </a:rPr>
              <a:t> Comprendre ce que votre interlocuteur recherche:</a:t>
            </a:r>
          </a:p>
          <a:p>
            <a:pPr>
              <a:lnSpc>
                <a:spcPct val="80000"/>
              </a:lnSpc>
              <a:spcBef>
                <a:spcPct val="50000"/>
              </a:spcBef>
              <a:buFont typeface="Wingdings" pitchFamily="2" charset="2"/>
              <a:buChar char=""/>
            </a:pPr>
            <a:r>
              <a:rPr lang="fr-FR" sz="2000" b="1" i="1">
                <a:solidFill>
                  <a:schemeClr val="accent2"/>
                </a:solidFill>
              </a:rPr>
              <a:t> une réaction</a:t>
            </a:r>
          </a:p>
          <a:p>
            <a:pPr>
              <a:lnSpc>
                <a:spcPct val="80000"/>
              </a:lnSpc>
              <a:spcBef>
                <a:spcPct val="50000"/>
              </a:spcBef>
              <a:buFont typeface="Wingdings" pitchFamily="2" charset="2"/>
              <a:buChar char=""/>
            </a:pPr>
            <a:r>
              <a:rPr lang="fr-FR" sz="2000" b="1" i="1">
                <a:solidFill>
                  <a:schemeClr val="accent2"/>
                </a:solidFill>
              </a:rPr>
              <a:t> une confirmation/une infirmation</a:t>
            </a:r>
          </a:p>
          <a:p>
            <a:pPr>
              <a:lnSpc>
                <a:spcPct val="80000"/>
              </a:lnSpc>
              <a:spcBef>
                <a:spcPct val="50000"/>
              </a:spcBef>
              <a:buFont typeface="Wingdings" pitchFamily="2" charset="2"/>
              <a:buChar char=""/>
            </a:pPr>
            <a:r>
              <a:rPr lang="fr-FR" sz="2000" b="1" i="1">
                <a:solidFill>
                  <a:schemeClr val="accent2"/>
                </a:solidFill>
              </a:rPr>
              <a:t>être rassuré</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D7B0B30-162E-48D1-9EA6-E0ED265F9634}" type="datetime1">
              <a:rPr lang="fr-FR"/>
              <a:pPr eaLnBrk="1" hangingPunct="1"/>
              <a:t>17/09/2019</a:t>
            </a:fld>
            <a:endParaRPr lang="fr-FR" sz="1400" b="0" i="0"/>
          </a:p>
        </p:txBody>
      </p:sp>
      <p:sp>
        <p:nvSpPr>
          <p:cNvPr id="9830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830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F90BD0A-F896-4F5C-B079-F077F7A211D7}" type="slidenum">
              <a:rPr lang="fr-FR" smtClean="0"/>
              <a:pPr eaLnBrk="1" hangingPunct="1"/>
              <a:t>76</a:t>
            </a:fld>
            <a:endParaRPr lang="fr-FR" smtClean="0"/>
          </a:p>
        </p:txBody>
      </p:sp>
      <p:sp>
        <p:nvSpPr>
          <p:cNvPr id="98309"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8310" name="Text Box 3"/>
          <p:cNvSpPr txBox="1">
            <a:spLocks noChangeArrowheads="1"/>
          </p:cNvSpPr>
          <p:nvPr/>
        </p:nvSpPr>
        <p:spPr bwMode="auto">
          <a:xfrm>
            <a:off x="152400" y="304800"/>
            <a:ext cx="89916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Lui faire préciser, étayer son propos</a:t>
            </a:r>
          </a:p>
          <a:p>
            <a:pPr>
              <a:lnSpc>
                <a:spcPct val="80000"/>
              </a:lnSpc>
              <a:spcBef>
                <a:spcPct val="50000"/>
              </a:spcBef>
              <a:buFont typeface="Wingdings" pitchFamily="2" charset="2"/>
              <a:buChar char="Ø"/>
            </a:pPr>
            <a:r>
              <a:rPr lang="fr-FR" sz="2000" b="1" i="1">
                <a:solidFill>
                  <a:schemeClr val="accent2"/>
                </a:solidFill>
              </a:rPr>
              <a:t> Répondre par des exemples concrets </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DRH </a:t>
            </a:r>
          </a:p>
          <a:p>
            <a:pPr>
              <a:lnSpc>
                <a:spcPct val="90000"/>
              </a:lnSpc>
              <a:spcBef>
                <a:spcPct val="50000"/>
              </a:spcBef>
              <a:buFont typeface="Wingdings" pitchFamily="2" charset="2"/>
              <a:buChar char="Ø"/>
            </a:pPr>
            <a:r>
              <a:rPr lang="fr-FR" sz="2000" b="1" i="1">
                <a:solidFill>
                  <a:schemeClr val="accent2"/>
                </a:solidFill>
              </a:rPr>
              <a:t> Psychologue</a:t>
            </a:r>
          </a:p>
          <a:p>
            <a:pPr>
              <a:lnSpc>
                <a:spcPct val="90000"/>
              </a:lnSpc>
              <a:spcBef>
                <a:spcPct val="50000"/>
              </a:spcBef>
              <a:buFont typeface="Wingdings" pitchFamily="2" charset="2"/>
              <a:buChar char="Ø"/>
            </a:pPr>
            <a:r>
              <a:rPr lang="fr-FR" sz="2000" b="1" i="1">
                <a:solidFill>
                  <a:schemeClr val="accent2"/>
                </a:solidFill>
              </a:rPr>
              <a:t> Consultant</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Milieu</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DFD0521-8C15-40FB-BCAF-B45356484FC4}" type="datetime1">
              <a:rPr lang="fr-FR"/>
              <a:pPr eaLnBrk="1" hangingPunct="1"/>
              <a:t>17/09/2019</a:t>
            </a:fld>
            <a:endParaRPr lang="fr-FR" sz="1400" b="0" i="0"/>
          </a:p>
        </p:txBody>
      </p:sp>
      <p:sp>
        <p:nvSpPr>
          <p:cNvPr id="9933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9933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86D250F-2320-4A4C-83A8-0C40D9CEA64E}" type="slidenum">
              <a:rPr lang="fr-FR" smtClean="0"/>
              <a:pPr eaLnBrk="1" hangingPunct="1"/>
              <a:t>77</a:t>
            </a:fld>
            <a:endParaRPr lang="fr-FR" smtClean="0"/>
          </a:p>
        </p:txBody>
      </p:sp>
      <p:sp>
        <p:nvSpPr>
          <p:cNvPr id="99333"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99334" name="Text Box 3"/>
          <p:cNvSpPr txBox="1">
            <a:spLocks noChangeArrowheads="1"/>
          </p:cNvSpPr>
          <p:nvPr/>
        </p:nvSpPr>
        <p:spPr bwMode="auto">
          <a:xfrm>
            <a:off x="152400" y="228600"/>
            <a:ext cx="8991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fr-FR" sz="2800" b="1" i="1" u="sng">
                <a:solidFill>
                  <a:srgbClr val="CC0000"/>
                </a:solidFill>
              </a:rPr>
              <a:t>ENTRETIEN AU COURS D ’UN BILAN DE CARRIERE D ’UN BILAN DE COMPETENCES</a:t>
            </a:r>
            <a:r>
              <a:rPr lang="fr-FR" sz="2800" b="1" i="1">
                <a:solidFill>
                  <a:srgbClr val="CC0000"/>
                </a:solidFill>
              </a:rPr>
              <a:t> </a:t>
            </a:r>
          </a:p>
          <a:p>
            <a:pPr>
              <a:lnSpc>
                <a:spcPct val="85000"/>
              </a:lnSpc>
              <a:spcBef>
                <a:spcPct val="50000"/>
              </a:spcBef>
            </a:pPr>
            <a:endParaRPr lang="fr-FR" sz="2200" b="1" i="1" u="sng">
              <a:solidFill>
                <a:schemeClr val="accent2"/>
              </a:solidFill>
            </a:endParaRPr>
          </a:p>
          <a:p>
            <a:pPr>
              <a:lnSpc>
                <a:spcPct val="85000"/>
              </a:lnSpc>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Vous êtes en face soit d ’un conseiller externe soit d ’un conseiller interne, </a:t>
            </a:r>
          </a:p>
          <a:p>
            <a:pPr>
              <a:lnSpc>
                <a:spcPct val="80000"/>
              </a:lnSpc>
              <a:spcBef>
                <a:spcPct val="50000"/>
              </a:spcBef>
              <a:buFont typeface="Wingdings" pitchFamily="2" charset="2"/>
              <a:buNone/>
            </a:pPr>
            <a:r>
              <a:rPr lang="fr-FR" sz="2000" b="1" i="1">
                <a:solidFill>
                  <a:schemeClr val="accent2"/>
                </a:solidFill>
              </a:rPr>
              <a:t>     qui va vous faire un point fixer et un check-up en réfléchissant avec vous </a:t>
            </a:r>
          </a:p>
          <a:p>
            <a:pPr>
              <a:lnSpc>
                <a:spcPct val="80000"/>
              </a:lnSpc>
              <a:spcBef>
                <a:spcPct val="50000"/>
              </a:spcBef>
              <a:buFont typeface="Wingdings" pitchFamily="2" charset="2"/>
              <a:buChar char="Ø"/>
            </a:pPr>
            <a:r>
              <a:rPr lang="fr-FR" sz="2000" b="1" i="1">
                <a:solidFill>
                  <a:schemeClr val="accent2"/>
                </a:solidFill>
              </a:rPr>
              <a:t> C ’est un moment privilégié</a:t>
            </a:r>
          </a:p>
          <a:p>
            <a:pPr>
              <a:lnSpc>
                <a:spcPct val="80000"/>
              </a:lnSpc>
              <a:spcBef>
                <a:spcPct val="50000"/>
              </a:spcBef>
              <a:buFont typeface="Wingdings" pitchFamily="2" charset="2"/>
              <a:buChar char="Ø"/>
            </a:pPr>
            <a:r>
              <a:rPr lang="fr-FR" sz="2000" b="1" i="1">
                <a:solidFill>
                  <a:schemeClr val="accent2"/>
                </a:solidFill>
              </a:rPr>
              <a:t> La loi du 03/07/91 vous permet d ’initier ce type de processus et de faire financer </a:t>
            </a:r>
          </a:p>
          <a:p>
            <a:pPr>
              <a:lnSpc>
                <a:spcPct val="80000"/>
              </a:lnSpc>
              <a:spcBef>
                <a:spcPct val="50000"/>
              </a:spcBef>
              <a:buFont typeface="Wingdings" pitchFamily="2" charset="2"/>
              <a:buNone/>
            </a:pPr>
            <a:r>
              <a:rPr lang="fr-FR" sz="2000" b="1" i="1">
                <a:solidFill>
                  <a:schemeClr val="accent2"/>
                </a:solidFill>
              </a:rPr>
              <a:t>     par les organismes compétent </a:t>
            </a:r>
          </a:p>
          <a:p>
            <a:pPr>
              <a:lnSpc>
                <a:spcPct val="80000"/>
              </a:lnSpc>
              <a:spcBef>
                <a:spcPct val="50000"/>
              </a:spcBef>
              <a:buFont typeface="Wingdings" pitchFamily="2" charset="2"/>
              <a:buNone/>
            </a:pPr>
            <a:r>
              <a:rPr lang="fr-FR" sz="2200" b="1" i="1" u="sng">
                <a:solidFill>
                  <a:schemeClr val="accent2"/>
                </a:solidFill>
              </a:rPr>
              <a:t>Enjeux pour le candidat:</a:t>
            </a:r>
          </a:p>
          <a:p>
            <a:pPr>
              <a:lnSpc>
                <a:spcPct val="80000"/>
              </a:lnSpc>
              <a:spcBef>
                <a:spcPct val="50000"/>
              </a:spcBef>
              <a:buFont typeface="Wingdings" pitchFamily="2" charset="2"/>
              <a:buChar char="Ø"/>
            </a:pPr>
            <a:r>
              <a:rPr lang="fr-FR" sz="2200" b="1" i="1">
                <a:solidFill>
                  <a:schemeClr val="accent2"/>
                </a:solidFill>
              </a:rPr>
              <a:t> </a:t>
            </a:r>
            <a:r>
              <a:rPr lang="fr-FR" sz="2000" b="1" i="1">
                <a:solidFill>
                  <a:schemeClr val="accent2"/>
                </a:solidFill>
              </a:rPr>
              <a:t>Vous positionner</a:t>
            </a:r>
          </a:p>
          <a:p>
            <a:pPr>
              <a:lnSpc>
                <a:spcPct val="80000"/>
              </a:lnSpc>
              <a:spcBef>
                <a:spcPct val="50000"/>
              </a:spcBef>
              <a:buFont typeface="Wingdings" pitchFamily="2" charset="2"/>
              <a:buChar char="Ø"/>
            </a:pPr>
            <a:r>
              <a:rPr lang="fr-FR" sz="2000" b="1" i="1">
                <a:solidFill>
                  <a:schemeClr val="accent2"/>
                </a:solidFill>
              </a:rPr>
              <a:t> Finaliser vos objectifs</a:t>
            </a:r>
            <a:endParaRPr lang="fr-FR" sz="2200" b="1" i="1" u="sng">
              <a:solidFill>
                <a:schemeClr val="accent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5A86E70-DAFE-49A0-A7D2-1C9300AC8389}" type="datetime1">
              <a:rPr lang="fr-FR"/>
              <a:pPr eaLnBrk="1" hangingPunct="1"/>
              <a:t>17/09/2019</a:t>
            </a:fld>
            <a:endParaRPr lang="fr-FR" sz="1400" b="0" i="0"/>
          </a:p>
        </p:txBody>
      </p:sp>
      <p:sp>
        <p:nvSpPr>
          <p:cNvPr id="10035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035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153D5C4-84F0-4357-9D6A-A18C26614245}" type="slidenum">
              <a:rPr lang="fr-FR" smtClean="0"/>
              <a:pPr eaLnBrk="1" hangingPunct="1"/>
              <a:t>78</a:t>
            </a:fld>
            <a:endParaRPr lang="fr-FR" smtClean="0"/>
          </a:p>
        </p:txBody>
      </p:sp>
      <p:sp>
        <p:nvSpPr>
          <p:cNvPr id="100357"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100358" name="Text Box 3"/>
          <p:cNvSpPr txBox="1">
            <a:spLocks noChangeArrowheads="1"/>
          </p:cNvSpPr>
          <p:nvPr/>
        </p:nvSpPr>
        <p:spPr bwMode="auto">
          <a:xfrm>
            <a:off x="152400" y="304800"/>
            <a:ext cx="8991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Prendre des décisions </a:t>
            </a:r>
          </a:p>
          <a:p>
            <a:pPr>
              <a:lnSpc>
                <a:spcPct val="80000"/>
              </a:lnSpc>
              <a:spcBef>
                <a:spcPct val="50000"/>
              </a:spcBef>
              <a:buFont typeface="Wingdings" pitchFamily="2" charset="2"/>
              <a:buChar char="Ø"/>
            </a:pPr>
            <a:r>
              <a:rPr lang="fr-FR" sz="2000" b="1" i="1">
                <a:solidFill>
                  <a:schemeClr val="accent2"/>
                </a:solidFill>
              </a:rPr>
              <a:t> Peu dramatique</a:t>
            </a:r>
          </a:p>
          <a:p>
            <a:pPr>
              <a:lnSpc>
                <a:spcPct val="80000"/>
              </a:lnSpc>
              <a:spcBef>
                <a:spcPct val="50000"/>
              </a:spcBef>
              <a:buFont typeface="Wingdings" pitchFamily="2" charset="2"/>
              <a:buChar char="Ø"/>
            </a:pPr>
            <a:r>
              <a:rPr lang="fr-FR" sz="2000" b="1" i="1">
                <a:solidFill>
                  <a:schemeClr val="accent2"/>
                </a:solidFill>
              </a:rPr>
              <a:t> Soyez honnête, ne vous mentez pas à vous-même</a:t>
            </a:r>
          </a:p>
          <a:p>
            <a:pPr>
              <a:lnSpc>
                <a:spcPct val="9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Un professionnel  extérieur</a:t>
            </a:r>
          </a:p>
          <a:p>
            <a:pPr>
              <a:lnSpc>
                <a:spcPct val="90000"/>
              </a:lnSpc>
              <a:spcBef>
                <a:spcPct val="50000"/>
              </a:spcBef>
              <a:buFont typeface="Wingdings" pitchFamily="2" charset="2"/>
              <a:buChar char="Ø"/>
            </a:pPr>
            <a:r>
              <a:rPr lang="fr-FR" sz="2000" b="1" i="1">
                <a:solidFill>
                  <a:schemeClr val="accent2"/>
                </a:solidFill>
              </a:rPr>
              <a:t> Un psychologue</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En amont de chaque étape</a:t>
            </a:r>
          </a:p>
          <a:p>
            <a:pPr>
              <a:lnSpc>
                <a:spcPct val="90000"/>
              </a:lnSpc>
              <a:spcBef>
                <a:spcPct val="50000"/>
              </a:spcBef>
              <a:buFont typeface="Wingdings" pitchFamily="2" charset="2"/>
              <a:buNone/>
            </a:pPr>
            <a:endParaRPr lang="fr-FR" sz="2000" b="1" i="1">
              <a:solidFill>
                <a:schemeClr val="accent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3BD5504-B8FC-4D7E-909F-7724CBA0127E}" type="datetime1">
              <a:rPr lang="fr-FR"/>
              <a:pPr eaLnBrk="1" hangingPunct="1"/>
              <a:t>17/09/2019</a:t>
            </a:fld>
            <a:endParaRPr lang="fr-FR" sz="1400" b="0" i="0"/>
          </a:p>
        </p:txBody>
      </p:sp>
      <p:sp>
        <p:nvSpPr>
          <p:cNvPr id="10137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138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6CB3DA8-B1BD-4796-A5BE-17969DF04103}" type="slidenum">
              <a:rPr lang="fr-FR" smtClean="0"/>
              <a:pPr eaLnBrk="1" hangingPunct="1"/>
              <a:t>79</a:t>
            </a:fld>
            <a:endParaRPr lang="fr-FR" smtClean="0"/>
          </a:p>
        </p:txBody>
      </p:sp>
      <p:sp>
        <p:nvSpPr>
          <p:cNvPr id="101381"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101382" name="Text Box 3"/>
          <p:cNvSpPr txBox="1">
            <a:spLocks noChangeArrowheads="1"/>
          </p:cNvSpPr>
          <p:nvPr/>
        </p:nvSpPr>
        <p:spPr bwMode="auto">
          <a:xfrm>
            <a:off x="152400" y="228600"/>
            <a:ext cx="89916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5000"/>
              </a:lnSpc>
              <a:spcBef>
                <a:spcPct val="50000"/>
              </a:spcBef>
            </a:pPr>
            <a:r>
              <a:rPr lang="fr-FR" sz="2800" b="1" i="1" u="sng">
                <a:solidFill>
                  <a:srgbClr val="CC0000"/>
                </a:solidFill>
              </a:rPr>
              <a:t>ENTRETIEN ANNUEL D ’EVALUATION</a:t>
            </a:r>
            <a:r>
              <a:rPr lang="fr-FR" sz="2800" b="1" i="1">
                <a:solidFill>
                  <a:srgbClr val="CC0000"/>
                </a:solidFill>
              </a:rPr>
              <a:t> </a:t>
            </a:r>
          </a:p>
          <a:p>
            <a:pPr>
              <a:lnSpc>
                <a:spcPct val="60000"/>
              </a:lnSpc>
              <a:spcBef>
                <a:spcPct val="50000"/>
              </a:spcBef>
            </a:pPr>
            <a:r>
              <a:rPr lang="fr-FR" sz="2200" b="1" i="1" u="sng">
                <a:solidFill>
                  <a:schemeClr val="accent2"/>
                </a:solidFill>
              </a:rPr>
              <a:t>Caractéristiques de l ’entretien:</a:t>
            </a:r>
            <a:r>
              <a:rPr lang="fr-FR" sz="2000" b="1" i="1">
                <a:solidFill>
                  <a:schemeClr val="accent2"/>
                </a:solidFill>
              </a:rPr>
              <a:t> </a:t>
            </a:r>
          </a:p>
          <a:p>
            <a:pPr>
              <a:lnSpc>
                <a:spcPct val="60000"/>
              </a:lnSpc>
              <a:spcBef>
                <a:spcPct val="50000"/>
              </a:spcBef>
              <a:buFont typeface="Wingdings" pitchFamily="2" charset="2"/>
              <a:buChar char="Ø"/>
            </a:pPr>
            <a:r>
              <a:rPr lang="fr-FR" sz="2000" b="1" i="1">
                <a:solidFill>
                  <a:schemeClr val="accent2"/>
                </a:solidFill>
              </a:rPr>
              <a:t>  Vous êtes en face de votre hiérarchie</a:t>
            </a:r>
          </a:p>
          <a:p>
            <a:pPr>
              <a:lnSpc>
                <a:spcPct val="60000"/>
              </a:lnSpc>
              <a:spcBef>
                <a:spcPct val="50000"/>
              </a:spcBef>
              <a:buFont typeface="Wingdings" pitchFamily="2" charset="2"/>
              <a:buChar char="Ø"/>
            </a:pPr>
            <a:r>
              <a:rPr lang="fr-FR" sz="2000" b="1" i="1">
                <a:solidFill>
                  <a:schemeClr val="accent2"/>
                </a:solidFill>
              </a:rPr>
              <a:t> Cela s ’appelle aussi bilan annuel individuel, entretien annuel individuel,</a:t>
            </a:r>
          </a:p>
          <a:p>
            <a:pPr>
              <a:lnSpc>
                <a:spcPct val="40000"/>
              </a:lnSpc>
              <a:spcBef>
                <a:spcPct val="50000"/>
              </a:spcBef>
              <a:buFont typeface="Wingdings" pitchFamily="2" charset="2"/>
              <a:buNone/>
            </a:pPr>
            <a:r>
              <a:rPr lang="fr-FR" sz="2000" b="1" i="1">
                <a:solidFill>
                  <a:schemeClr val="accent2"/>
                </a:solidFill>
              </a:rPr>
              <a:t>     entretien annuel d ’appréciation...  </a:t>
            </a:r>
          </a:p>
          <a:p>
            <a:pPr>
              <a:lnSpc>
                <a:spcPct val="60000"/>
              </a:lnSpc>
              <a:spcBef>
                <a:spcPct val="50000"/>
              </a:spcBef>
              <a:buFont typeface="Wingdings" pitchFamily="2" charset="2"/>
              <a:buChar char="Ø"/>
            </a:pPr>
            <a:r>
              <a:rPr lang="fr-FR" sz="2000" b="1" i="1">
                <a:solidFill>
                  <a:schemeClr val="accent2"/>
                </a:solidFill>
              </a:rPr>
              <a:t> L ’évaluation peut être faite à l ’aide d ’une grille de notation </a:t>
            </a:r>
          </a:p>
          <a:p>
            <a:pPr>
              <a:lnSpc>
                <a:spcPct val="60000"/>
              </a:lnSpc>
              <a:spcBef>
                <a:spcPct val="50000"/>
              </a:spcBef>
              <a:buFont typeface="Wingdings" pitchFamily="2" charset="2"/>
              <a:buChar char="Ø"/>
            </a:pPr>
            <a:r>
              <a:rPr lang="fr-FR" sz="2000" b="1" i="1">
                <a:solidFill>
                  <a:schemeClr val="accent2"/>
                </a:solidFill>
              </a:rPr>
              <a:t> C ’est une évaluation des performances mais aussi souvent des qualités</a:t>
            </a:r>
          </a:p>
          <a:p>
            <a:pPr>
              <a:lnSpc>
                <a:spcPct val="40000"/>
              </a:lnSpc>
              <a:spcBef>
                <a:spcPct val="50000"/>
              </a:spcBef>
              <a:buFont typeface="Wingdings" pitchFamily="2" charset="2"/>
              <a:buNone/>
            </a:pPr>
            <a:r>
              <a:rPr lang="fr-FR" sz="2000" b="1" i="1">
                <a:solidFill>
                  <a:schemeClr val="accent2"/>
                </a:solidFill>
              </a:rPr>
              <a:t>    personnelles et professionnelles </a:t>
            </a:r>
          </a:p>
          <a:p>
            <a:pPr>
              <a:lnSpc>
                <a:spcPct val="60000"/>
              </a:lnSpc>
              <a:spcBef>
                <a:spcPct val="50000"/>
              </a:spcBef>
              <a:buFont typeface="Wingdings" pitchFamily="2" charset="2"/>
              <a:buChar char="Ø"/>
            </a:pPr>
            <a:r>
              <a:rPr lang="fr-FR" sz="2000" b="1" i="1">
                <a:solidFill>
                  <a:schemeClr val="accent2"/>
                </a:solidFill>
              </a:rPr>
              <a:t> C ’est parfois la seule occasion dans l ’année de parler de soi avec son supérieur</a:t>
            </a:r>
          </a:p>
          <a:p>
            <a:pPr>
              <a:lnSpc>
                <a:spcPct val="40000"/>
              </a:lnSpc>
              <a:spcBef>
                <a:spcPct val="50000"/>
              </a:spcBef>
              <a:buFont typeface="Wingdings" pitchFamily="2" charset="2"/>
              <a:buNone/>
            </a:pPr>
            <a:r>
              <a:rPr lang="fr-FR" sz="2000" b="1" i="1">
                <a:solidFill>
                  <a:schemeClr val="accent2"/>
                </a:solidFill>
              </a:rPr>
              <a:t>    hiérarchique</a:t>
            </a:r>
          </a:p>
          <a:p>
            <a:pPr>
              <a:lnSpc>
                <a:spcPct val="60000"/>
              </a:lnSpc>
              <a:spcBef>
                <a:spcPct val="50000"/>
              </a:spcBef>
              <a:buFont typeface="Wingdings" pitchFamily="2" charset="2"/>
              <a:buChar char="Ø"/>
            </a:pPr>
            <a:r>
              <a:rPr lang="fr-FR" sz="2000" b="1" i="1">
                <a:solidFill>
                  <a:schemeClr val="accent2"/>
                </a:solidFill>
              </a:rPr>
              <a:t> C ’est le plus souvent une opération imposée à l ’encadrement ( votre</a:t>
            </a:r>
          </a:p>
          <a:p>
            <a:pPr>
              <a:lnSpc>
                <a:spcPct val="40000"/>
              </a:lnSpc>
              <a:spcBef>
                <a:spcPct val="50000"/>
              </a:spcBef>
              <a:buFont typeface="Wingdings" pitchFamily="2" charset="2"/>
              <a:buNone/>
            </a:pPr>
            <a:r>
              <a:rPr lang="fr-FR" sz="2000" b="1" i="1">
                <a:solidFill>
                  <a:schemeClr val="accent2"/>
                </a:solidFill>
              </a:rPr>
              <a:t>    interlocuteur n ’est pas forcément très à l ’aise dans ce type d ’exercice)</a:t>
            </a:r>
          </a:p>
          <a:p>
            <a:pPr>
              <a:lnSpc>
                <a:spcPct val="60000"/>
              </a:lnSpc>
              <a:spcBef>
                <a:spcPct val="50000"/>
              </a:spcBef>
              <a:buFont typeface="Wingdings" pitchFamily="2" charset="2"/>
              <a:buNone/>
            </a:pPr>
            <a:r>
              <a:rPr lang="fr-FR" sz="2200" b="1" i="1" u="sng">
                <a:solidFill>
                  <a:schemeClr val="accent2"/>
                </a:solidFill>
              </a:rPr>
              <a:t>Enjeux pour le candidat:</a:t>
            </a:r>
          </a:p>
          <a:p>
            <a:pPr>
              <a:lnSpc>
                <a:spcPct val="60000"/>
              </a:lnSpc>
              <a:spcBef>
                <a:spcPct val="50000"/>
              </a:spcBef>
              <a:buFont typeface="Wingdings" pitchFamily="2" charset="2"/>
              <a:buChar char="Ø"/>
            </a:pPr>
            <a:r>
              <a:rPr lang="fr-FR" sz="2200" b="1" i="1">
                <a:solidFill>
                  <a:schemeClr val="accent2"/>
                </a:solidFill>
              </a:rPr>
              <a:t> </a:t>
            </a:r>
            <a:r>
              <a:rPr lang="fr-FR" sz="2000" b="1" i="1">
                <a:solidFill>
                  <a:schemeClr val="accent2"/>
                </a:solidFill>
              </a:rPr>
              <a:t>Examen de la réalisation de vos objectifs</a:t>
            </a:r>
          </a:p>
          <a:p>
            <a:pPr>
              <a:lnSpc>
                <a:spcPct val="60000"/>
              </a:lnSpc>
              <a:spcBef>
                <a:spcPct val="50000"/>
              </a:spcBef>
              <a:buFont typeface="Wingdings" pitchFamily="2" charset="2"/>
              <a:buChar char="Ø"/>
            </a:pPr>
            <a:r>
              <a:rPr lang="fr-FR" sz="2000" b="1" i="1">
                <a:solidFill>
                  <a:schemeClr val="accent2"/>
                </a:solidFill>
              </a:rPr>
              <a:t> Analyse des causes d ’échec et de succès</a:t>
            </a:r>
          </a:p>
          <a:p>
            <a:pPr>
              <a:lnSpc>
                <a:spcPct val="60000"/>
              </a:lnSpc>
              <a:spcBef>
                <a:spcPct val="50000"/>
              </a:spcBef>
              <a:buFont typeface="Wingdings" pitchFamily="2" charset="2"/>
              <a:buChar char="Ø"/>
            </a:pPr>
            <a:r>
              <a:rPr lang="fr-FR" sz="2000" b="1" i="1">
                <a:solidFill>
                  <a:schemeClr val="accent2"/>
                </a:solidFill>
              </a:rPr>
              <a:t> Définition de nouveaux objectifs</a:t>
            </a:r>
          </a:p>
          <a:p>
            <a:pPr>
              <a:lnSpc>
                <a:spcPct val="60000"/>
              </a:lnSpc>
              <a:spcBef>
                <a:spcPct val="50000"/>
              </a:spcBef>
              <a:buFont typeface="Wingdings" pitchFamily="2" charset="2"/>
              <a:buChar char="Ø"/>
            </a:pPr>
            <a:r>
              <a:rPr lang="fr-FR" sz="2000" b="1" i="1">
                <a:solidFill>
                  <a:schemeClr val="accent2"/>
                </a:solidFill>
              </a:rPr>
              <a:t>Recherche de votre potentiel</a:t>
            </a:r>
          </a:p>
          <a:p>
            <a:pPr>
              <a:lnSpc>
                <a:spcPct val="60000"/>
              </a:lnSpc>
              <a:spcBef>
                <a:spcPct val="50000"/>
              </a:spcBef>
              <a:buFont typeface="Wingdings" pitchFamily="2" charset="2"/>
              <a:buChar char="Ø"/>
            </a:pPr>
            <a:r>
              <a:rPr lang="fr-FR" sz="2000" b="1" i="1">
                <a:solidFill>
                  <a:schemeClr val="accent2"/>
                </a:solidFill>
              </a:rPr>
              <a:t> Etape essentielle pour l ’évolution de carrière</a:t>
            </a:r>
          </a:p>
          <a:p>
            <a:pPr>
              <a:lnSpc>
                <a:spcPct val="60000"/>
              </a:lnSpc>
              <a:spcBef>
                <a:spcPct val="50000"/>
              </a:spcBef>
              <a:buFont typeface="Wingdings" pitchFamily="2" charset="2"/>
              <a:buChar char="Ø"/>
            </a:pPr>
            <a:endParaRPr lang="fr-FR" sz="2200" b="1" i="1" u="sng">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3DBAE59-F667-4B6A-8261-705EAE616D1F}" type="datetime1">
              <a:rPr lang="fr-FR"/>
              <a:pPr eaLnBrk="1" hangingPunct="1"/>
              <a:t>17/09/2019</a:t>
            </a:fld>
            <a:endParaRPr lang="fr-FR" sz="1400" b="0" i="0"/>
          </a:p>
        </p:txBody>
      </p:sp>
      <p:sp>
        <p:nvSpPr>
          <p:cNvPr id="2867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867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823F2D0-8BC7-4841-88C4-EB0A6D7AEDA0}" type="slidenum">
              <a:rPr lang="fr-FR" smtClean="0"/>
              <a:pPr eaLnBrk="1" hangingPunct="1"/>
              <a:t>8</a:t>
            </a:fld>
            <a:endParaRPr lang="fr-FR" smtClean="0"/>
          </a:p>
        </p:txBody>
      </p:sp>
      <p:sp>
        <p:nvSpPr>
          <p:cNvPr id="28677" name="Line 2"/>
          <p:cNvSpPr>
            <a:spLocks noChangeShapeType="1"/>
          </p:cNvSpPr>
          <p:nvPr/>
        </p:nvSpPr>
        <p:spPr bwMode="auto">
          <a:xfrm>
            <a:off x="8842375" y="4578350"/>
            <a:ext cx="1588" cy="238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78" name="Line 3"/>
          <p:cNvSpPr>
            <a:spLocks noChangeShapeType="1"/>
          </p:cNvSpPr>
          <p:nvPr/>
        </p:nvSpPr>
        <p:spPr bwMode="auto">
          <a:xfrm>
            <a:off x="8820150" y="4602163"/>
            <a:ext cx="222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8532" name="Text Box 4"/>
          <p:cNvSpPr txBox="1">
            <a:spLocks noChangeArrowheads="1"/>
          </p:cNvSpPr>
          <p:nvPr/>
        </p:nvSpPr>
        <p:spPr bwMode="auto">
          <a:xfrm>
            <a:off x="7412038" y="5638800"/>
            <a:ext cx="1655762" cy="611188"/>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Communication</a:t>
            </a:r>
            <a:endParaRPr lang="fr-FR" sz="1100">
              <a:latin typeface="Arial" charset="0"/>
            </a:endParaRPr>
          </a:p>
        </p:txBody>
      </p:sp>
      <p:sp>
        <p:nvSpPr>
          <p:cNvPr id="278533" name="Text Box 5"/>
          <p:cNvSpPr txBox="1">
            <a:spLocks noChangeArrowheads="1"/>
          </p:cNvSpPr>
          <p:nvPr/>
        </p:nvSpPr>
        <p:spPr bwMode="auto">
          <a:xfrm>
            <a:off x="5583238" y="5638800"/>
            <a:ext cx="1655762" cy="611188"/>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rémunération</a:t>
            </a:r>
            <a:r>
              <a:rPr lang="fr-FR" sz="1100">
                <a:latin typeface="Arial" charset="0"/>
              </a:rPr>
              <a:t> </a:t>
            </a:r>
          </a:p>
        </p:txBody>
      </p:sp>
      <p:sp>
        <p:nvSpPr>
          <p:cNvPr id="278534" name="Text Box 6"/>
          <p:cNvSpPr txBox="1">
            <a:spLocks noChangeArrowheads="1"/>
          </p:cNvSpPr>
          <p:nvPr/>
        </p:nvSpPr>
        <p:spPr bwMode="auto">
          <a:xfrm>
            <a:off x="96838" y="5637213"/>
            <a:ext cx="1655762" cy="611187"/>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Recrutement</a:t>
            </a:r>
            <a:endParaRPr lang="fr-FR" sz="1400" b="1">
              <a:latin typeface="Arial" charset="0"/>
            </a:endParaRPr>
          </a:p>
        </p:txBody>
      </p:sp>
      <p:sp>
        <p:nvSpPr>
          <p:cNvPr id="278535" name="Text Box 7"/>
          <p:cNvSpPr txBox="1">
            <a:spLocks noChangeArrowheads="1"/>
          </p:cNvSpPr>
          <p:nvPr/>
        </p:nvSpPr>
        <p:spPr bwMode="auto">
          <a:xfrm>
            <a:off x="3754438" y="5637213"/>
            <a:ext cx="1655762" cy="611187"/>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lnSpc>
                <a:spcPct val="80000"/>
              </a:lnSpc>
              <a:spcBef>
                <a:spcPct val="100000"/>
              </a:spcBef>
              <a:defRPr/>
            </a:pPr>
            <a:r>
              <a:rPr lang="fr-FR" sz="1400" b="1" i="1">
                <a:latin typeface="Arial" charset="0"/>
              </a:rPr>
              <a:t>Processus de Gestion de Performances</a:t>
            </a:r>
            <a:endParaRPr lang="fr-FR" sz="1400">
              <a:latin typeface="Arial" charset="0"/>
            </a:endParaRPr>
          </a:p>
        </p:txBody>
      </p:sp>
      <p:sp>
        <p:nvSpPr>
          <p:cNvPr id="278536" name="Text Box 8"/>
          <p:cNvSpPr txBox="1">
            <a:spLocks noChangeArrowheads="1"/>
          </p:cNvSpPr>
          <p:nvPr/>
        </p:nvSpPr>
        <p:spPr bwMode="auto">
          <a:xfrm>
            <a:off x="1905000" y="5637213"/>
            <a:ext cx="1655763" cy="611187"/>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Formation</a:t>
            </a:r>
            <a:endParaRPr lang="fr-FR" sz="1100">
              <a:latin typeface="Arial" charset="0"/>
            </a:endParaRPr>
          </a:p>
        </p:txBody>
      </p:sp>
      <p:sp>
        <p:nvSpPr>
          <p:cNvPr id="28684" name="Line 9"/>
          <p:cNvSpPr>
            <a:spLocks noChangeShapeType="1"/>
          </p:cNvSpPr>
          <p:nvPr/>
        </p:nvSpPr>
        <p:spPr bwMode="auto">
          <a:xfrm flipH="1" flipV="1">
            <a:off x="4038600" y="4699000"/>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85" name="Oval 10"/>
          <p:cNvSpPr>
            <a:spLocks noChangeArrowheads="1"/>
          </p:cNvSpPr>
          <p:nvPr/>
        </p:nvSpPr>
        <p:spPr bwMode="auto">
          <a:xfrm>
            <a:off x="2209800" y="1066800"/>
            <a:ext cx="4572000" cy="990600"/>
          </a:xfrm>
          <a:prstGeom prst="ellipse">
            <a:avLst/>
          </a:prstGeom>
          <a:solidFill>
            <a:schemeClr val="hlink"/>
          </a:solidFill>
          <a:ln w="9525">
            <a:solidFill>
              <a:schemeClr val="tx1"/>
            </a:solidFill>
            <a:round/>
            <a:headEnd/>
            <a:tailEnd/>
          </a:ln>
        </p:spPr>
        <p:txBody>
          <a:bodyPr wrap="none" anchor="ctr"/>
          <a:lstStyle/>
          <a:p>
            <a:pPr algn="ctr"/>
            <a:r>
              <a:rPr lang="fr-FR" sz="2400" b="1" i="1">
                <a:latin typeface="Arial" charset="0"/>
              </a:rPr>
              <a:t>Approche G.R.H</a:t>
            </a:r>
          </a:p>
          <a:p>
            <a:pPr algn="ctr"/>
            <a:r>
              <a:rPr lang="fr-FR" sz="2400" b="1" i="1">
                <a:latin typeface="Arial" charset="0"/>
              </a:rPr>
              <a:t> Pour Cadres &amp; Maîtrises</a:t>
            </a:r>
            <a:endParaRPr lang="fr-FR" sz="1600" b="1">
              <a:latin typeface="Arial" charset="0"/>
            </a:endParaRPr>
          </a:p>
        </p:txBody>
      </p:sp>
      <p:sp>
        <p:nvSpPr>
          <p:cNvPr id="278539" name="Text Box 11"/>
          <p:cNvSpPr txBox="1">
            <a:spLocks noChangeArrowheads="1"/>
          </p:cNvSpPr>
          <p:nvPr/>
        </p:nvSpPr>
        <p:spPr bwMode="auto">
          <a:xfrm>
            <a:off x="7412038" y="326866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lnSpc>
                <a:spcPct val="0"/>
              </a:lnSpc>
              <a:spcBef>
                <a:spcPct val="100000"/>
              </a:spcBef>
              <a:defRPr/>
            </a:pPr>
            <a:endParaRPr lang="fr-FR" sz="1100">
              <a:latin typeface="Arial" charset="0"/>
            </a:endParaRPr>
          </a:p>
          <a:p>
            <a:pPr algn="ctr">
              <a:lnSpc>
                <a:spcPct val="20000"/>
              </a:lnSpc>
              <a:spcBef>
                <a:spcPct val="100000"/>
              </a:spcBef>
              <a:defRPr/>
            </a:pPr>
            <a:r>
              <a:rPr lang="fr-FR" sz="1100">
                <a:latin typeface="Arial" charset="0"/>
              </a:rPr>
              <a:t>Flux Descendants</a:t>
            </a:r>
          </a:p>
          <a:p>
            <a:pPr algn="ctr">
              <a:lnSpc>
                <a:spcPct val="20000"/>
              </a:lnSpc>
              <a:spcBef>
                <a:spcPct val="100000"/>
              </a:spcBef>
              <a:defRPr/>
            </a:pPr>
            <a:r>
              <a:rPr lang="fr-FR" sz="1100">
                <a:latin typeface="Arial" charset="0"/>
              </a:rPr>
              <a:t>Orientations managers</a:t>
            </a:r>
          </a:p>
        </p:txBody>
      </p:sp>
      <p:sp>
        <p:nvSpPr>
          <p:cNvPr id="278540" name="Text Box 12"/>
          <p:cNvSpPr txBox="1">
            <a:spLocks noChangeArrowheads="1"/>
          </p:cNvSpPr>
          <p:nvPr/>
        </p:nvSpPr>
        <p:spPr bwMode="auto">
          <a:xfrm>
            <a:off x="5583238" y="3275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Marché de l ’emploi</a:t>
            </a:r>
          </a:p>
          <a:p>
            <a:pPr algn="ctr">
              <a:spcBef>
                <a:spcPct val="100000"/>
              </a:spcBef>
              <a:defRPr/>
            </a:pPr>
            <a:r>
              <a:rPr lang="fr-FR" sz="1100">
                <a:latin typeface="Arial" charset="0"/>
              </a:rPr>
              <a:t>Enquête Rémunération </a:t>
            </a:r>
          </a:p>
        </p:txBody>
      </p:sp>
      <p:sp>
        <p:nvSpPr>
          <p:cNvPr id="278541" name="Text Box 13"/>
          <p:cNvSpPr txBox="1">
            <a:spLocks noChangeArrowheads="1"/>
          </p:cNvSpPr>
          <p:nvPr/>
        </p:nvSpPr>
        <p:spPr bwMode="auto">
          <a:xfrm>
            <a:off x="96838" y="3275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000">
                <a:latin typeface="Arial" charset="0"/>
              </a:rPr>
              <a:t>Critères Requis Managériales / Comportementales</a:t>
            </a:r>
          </a:p>
        </p:txBody>
      </p:sp>
      <p:sp>
        <p:nvSpPr>
          <p:cNvPr id="278542" name="Text Box 14"/>
          <p:cNvSpPr txBox="1">
            <a:spLocks noChangeArrowheads="1"/>
          </p:cNvSpPr>
          <p:nvPr/>
        </p:nvSpPr>
        <p:spPr bwMode="auto">
          <a:xfrm>
            <a:off x="3754438" y="3275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lnSpc>
                <a:spcPct val="0"/>
              </a:lnSpc>
              <a:spcBef>
                <a:spcPct val="100000"/>
              </a:spcBef>
              <a:defRPr/>
            </a:pPr>
            <a:endParaRPr lang="fr-FR" sz="1100">
              <a:latin typeface="Arial" charset="0"/>
            </a:endParaRPr>
          </a:p>
          <a:p>
            <a:pPr algn="ctr">
              <a:lnSpc>
                <a:spcPct val="0"/>
              </a:lnSpc>
              <a:spcBef>
                <a:spcPct val="100000"/>
              </a:spcBef>
              <a:defRPr/>
            </a:pPr>
            <a:r>
              <a:rPr lang="fr-FR" sz="1100">
                <a:latin typeface="Arial" charset="0"/>
              </a:rPr>
              <a:t>Objectif s à Fixer</a:t>
            </a:r>
          </a:p>
          <a:p>
            <a:pPr algn="ctr">
              <a:lnSpc>
                <a:spcPct val="70000"/>
              </a:lnSpc>
              <a:spcBef>
                <a:spcPct val="100000"/>
              </a:spcBef>
              <a:defRPr/>
            </a:pPr>
            <a:r>
              <a:rPr lang="fr-FR" sz="1100">
                <a:latin typeface="Arial" charset="0"/>
              </a:rPr>
              <a:t>SMART</a:t>
            </a:r>
          </a:p>
        </p:txBody>
      </p:sp>
      <p:sp>
        <p:nvSpPr>
          <p:cNvPr id="278543" name="Text Box 15"/>
          <p:cNvSpPr txBox="1">
            <a:spLocks noChangeArrowheads="1"/>
          </p:cNvSpPr>
          <p:nvPr/>
        </p:nvSpPr>
        <p:spPr bwMode="auto">
          <a:xfrm>
            <a:off x="1905000" y="3275013"/>
            <a:ext cx="1655763"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Identification de besoins de formation</a:t>
            </a:r>
          </a:p>
        </p:txBody>
      </p:sp>
      <p:sp>
        <p:nvSpPr>
          <p:cNvPr id="278544" name="Text Box 16"/>
          <p:cNvSpPr txBox="1">
            <a:spLocks noChangeArrowheads="1"/>
          </p:cNvSpPr>
          <p:nvPr/>
        </p:nvSpPr>
        <p:spPr bwMode="auto">
          <a:xfrm>
            <a:off x="7412038" y="403066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lnSpc>
                <a:spcPct val="0"/>
              </a:lnSpc>
              <a:spcBef>
                <a:spcPct val="100000"/>
              </a:spcBef>
              <a:defRPr/>
            </a:pPr>
            <a:endParaRPr lang="fr-FR" sz="1100">
              <a:latin typeface="Arial" charset="0"/>
            </a:endParaRPr>
          </a:p>
          <a:p>
            <a:pPr algn="ctr">
              <a:lnSpc>
                <a:spcPct val="30000"/>
              </a:lnSpc>
              <a:spcBef>
                <a:spcPct val="100000"/>
              </a:spcBef>
              <a:defRPr/>
            </a:pPr>
            <a:r>
              <a:rPr lang="fr-FR" sz="1100">
                <a:latin typeface="Arial" charset="0"/>
              </a:rPr>
              <a:t>Flux Ascendants</a:t>
            </a:r>
          </a:p>
          <a:p>
            <a:pPr algn="ctr">
              <a:lnSpc>
                <a:spcPct val="30000"/>
              </a:lnSpc>
              <a:spcBef>
                <a:spcPct val="100000"/>
              </a:spcBef>
              <a:defRPr/>
            </a:pPr>
            <a:r>
              <a:rPr lang="fr-FR" sz="1100">
                <a:latin typeface="Arial" charset="0"/>
              </a:rPr>
              <a:t>Collecte de la  base</a:t>
            </a:r>
          </a:p>
        </p:txBody>
      </p:sp>
      <p:sp>
        <p:nvSpPr>
          <p:cNvPr id="278545" name="Text Box 17"/>
          <p:cNvSpPr txBox="1">
            <a:spLocks noChangeArrowheads="1"/>
          </p:cNvSpPr>
          <p:nvPr/>
        </p:nvSpPr>
        <p:spPr bwMode="auto">
          <a:xfrm>
            <a:off x="5583238" y="4037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Classification des Cadres</a:t>
            </a:r>
          </a:p>
        </p:txBody>
      </p:sp>
      <p:sp>
        <p:nvSpPr>
          <p:cNvPr id="278546" name="Text Box 18"/>
          <p:cNvSpPr txBox="1">
            <a:spLocks noChangeArrowheads="1"/>
          </p:cNvSpPr>
          <p:nvPr/>
        </p:nvSpPr>
        <p:spPr bwMode="auto">
          <a:xfrm>
            <a:off x="96838" y="4037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Formes de Contrat      Prépondérance de CDI</a:t>
            </a:r>
          </a:p>
        </p:txBody>
      </p:sp>
      <p:sp>
        <p:nvSpPr>
          <p:cNvPr id="278547" name="Text Box 19"/>
          <p:cNvSpPr txBox="1">
            <a:spLocks noChangeArrowheads="1"/>
          </p:cNvSpPr>
          <p:nvPr/>
        </p:nvSpPr>
        <p:spPr bwMode="auto">
          <a:xfrm>
            <a:off x="3754438" y="4037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Évaluation 360°      Feed Back</a:t>
            </a:r>
          </a:p>
        </p:txBody>
      </p:sp>
      <p:sp>
        <p:nvSpPr>
          <p:cNvPr id="278548" name="Text Box 20"/>
          <p:cNvSpPr txBox="1">
            <a:spLocks noChangeArrowheads="1"/>
          </p:cNvSpPr>
          <p:nvPr/>
        </p:nvSpPr>
        <p:spPr bwMode="auto">
          <a:xfrm>
            <a:off x="1905000" y="4037013"/>
            <a:ext cx="1655763"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Offre de Formation Cahiers de Charges</a:t>
            </a:r>
          </a:p>
        </p:txBody>
      </p:sp>
      <p:sp>
        <p:nvSpPr>
          <p:cNvPr id="278549" name="Text Box 21"/>
          <p:cNvSpPr txBox="1">
            <a:spLocks noChangeArrowheads="1"/>
          </p:cNvSpPr>
          <p:nvPr/>
        </p:nvSpPr>
        <p:spPr bwMode="auto">
          <a:xfrm>
            <a:off x="7412038" y="487045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Flux Transversaux Décloisonnement via :         CQ, GAC</a:t>
            </a:r>
          </a:p>
        </p:txBody>
      </p:sp>
      <p:sp>
        <p:nvSpPr>
          <p:cNvPr id="278550" name="Text Box 22"/>
          <p:cNvSpPr txBox="1">
            <a:spLocks noChangeArrowheads="1"/>
          </p:cNvSpPr>
          <p:nvPr/>
        </p:nvSpPr>
        <p:spPr bwMode="auto">
          <a:xfrm>
            <a:off x="5583238" y="487680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Privilégier le variable et Compétence vs Poste</a:t>
            </a:r>
          </a:p>
        </p:txBody>
      </p:sp>
      <p:sp>
        <p:nvSpPr>
          <p:cNvPr id="278551" name="Text Box 23"/>
          <p:cNvSpPr txBox="1">
            <a:spLocks noChangeArrowheads="1"/>
          </p:cNvSpPr>
          <p:nvPr/>
        </p:nvSpPr>
        <p:spPr bwMode="auto">
          <a:xfrm>
            <a:off x="96838" y="487680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spcBef>
                <a:spcPct val="100000"/>
              </a:spcBef>
              <a:defRPr/>
            </a:pPr>
            <a:r>
              <a:rPr lang="fr-FR" sz="1000">
                <a:latin typeface="Arial" charset="0"/>
              </a:rPr>
              <a:t>- Assessment centers</a:t>
            </a:r>
          </a:p>
          <a:p>
            <a:pPr>
              <a:spcBef>
                <a:spcPct val="50000"/>
              </a:spcBef>
              <a:defRPr/>
            </a:pPr>
            <a:r>
              <a:rPr lang="fr-FR" sz="1100">
                <a:latin typeface="Arial" charset="0"/>
              </a:rPr>
              <a:t>- Cabinets Externes</a:t>
            </a:r>
          </a:p>
        </p:txBody>
      </p:sp>
      <p:sp>
        <p:nvSpPr>
          <p:cNvPr id="278552" name="Text Box 24"/>
          <p:cNvSpPr txBox="1">
            <a:spLocks noChangeArrowheads="1"/>
          </p:cNvSpPr>
          <p:nvPr/>
        </p:nvSpPr>
        <p:spPr bwMode="auto">
          <a:xfrm>
            <a:off x="3754438" y="487680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Lien avec la rémunération variable</a:t>
            </a:r>
          </a:p>
        </p:txBody>
      </p:sp>
      <p:sp>
        <p:nvSpPr>
          <p:cNvPr id="278553" name="Text Box 25"/>
          <p:cNvSpPr txBox="1">
            <a:spLocks noChangeArrowheads="1"/>
          </p:cNvSpPr>
          <p:nvPr/>
        </p:nvSpPr>
        <p:spPr bwMode="auto">
          <a:xfrm>
            <a:off x="1905000" y="4870450"/>
            <a:ext cx="1655763"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   Évaluation  à  Chaud    Évaluation  à  Froid</a:t>
            </a:r>
          </a:p>
        </p:txBody>
      </p:sp>
      <p:sp>
        <p:nvSpPr>
          <p:cNvPr id="28701" name="Line 26"/>
          <p:cNvSpPr>
            <a:spLocks noChangeShapeType="1"/>
          </p:cNvSpPr>
          <p:nvPr/>
        </p:nvSpPr>
        <p:spPr bwMode="auto">
          <a:xfrm flipH="1">
            <a:off x="838200" y="2057400"/>
            <a:ext cx="3657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8702" name="Line 27"/>
          <p:cNvSpPr>
            <a:spLocks noChangeShapeType="1"/>
          </p:cNvSpPr>
          <p:nvPr/>
        </p:nvSpPr>
        <p:spPr bwMode="auto">
          <a:xfrm flipH="1">
            <a:off x="2819400" y="2057400"/>
            <a:ext cx="1676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8703" name="Line 28"/>
          <p:cNvSpPr>
            <a:spLocks noChangeShapeType="1"/>
          </p:cNvSpPr>
          <p:nvPr/>
        </p:nvSpPr>
        <p:spPr bwMode="auto">
          <a:xfrm>
            <a:off x="4495800" y="20574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8704" name="Line 29"/>
          <p:cNvSpPr>
            <a:spLocks noChangeShapeType="1"/>
          </p:cNvSpPr>
          <p:nvPr/>
        </p:nvSpPr>
        <p:spPr bwMode="auto">
          <a:xfrm>
            <a:off x="4495800" y="2057400"/>
            <a:ext cx="19050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8705" name="Line 30"/>
          <p:cNvSpPr>
            <a:spLocks noChangeShapeType="1"/>
          </p:cNvSpPr>
          <p:nvPr/>
        </p:nvSpPr>
        <p:spPr bwMode="auto">
          <a:xfrm>
            <a:off x="4572000" y="2057400"/>
            <a:ext cx="3581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8706" name="Rectangle 31"/>
          <p:cNvSpPr>
            <a:spLocks noChangeArrowheads="1"/>
          </p:cNvSpPr>
          <p:nvPr/>
        </p:nvSpPr>
        <p:spPr bwMode="auto">
          <a:xfrm>
            <a:off x="44450" y="288925"/>
            <a:ext cx="9059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fr-FR" sz="3000" b="1" i="1">
                <a:solidFill>
                  <a:srgbClr val="003399"/>
                </a:solidFill>
              </a:rPr>
              <a:t> </a:t>
            </a:r>
            <a:r>
              <a:rPr lang="fr-FR" sz="2800" b="1" i="1" u="sng">
                <a:solidFill>
                  <a:srgbClr val="003399"/>
                </a:solidFill>
              </a:rPr>
              <a:t>Approche par Catégorie Socio-Professionnelle CSP:</a:t>
            </a:r>
            <a:r>
              <a:rPr lang="fr-FR" sz="3000" b="1" i="1" u="sng">
                <a:solidFill>
                  <a:srgbClr val="003399"/>
                </a:solidFill>
              </a:rPr>
              <a:t> </a:t>
            </a:r>
            <a:r>
              <a:rPr lang="fr-FR" sz="2800" b="1" i="1" u="sng">
                <a:solidFill>
                  <a:srgbClr val="003399"/>
                </a:solidFill>
              </a:rPr>
              <a:t>Cadres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98C4E75-7BD4-498A-9631-B7469A3FE4FC}" type="datetime1">
              <a:rPr lang="fr-FR"/>
              <a:pPr eaLnBrk="1" hangingPunct="1"/>
              <a:t>17/09/2019</a:t>
            </a:fld>
            <a:endParaRPr lang="fr-FR" sz="1400" b="0" i="0"/>
          </a:p>
        </p:txBody>
      </p:sp>
      <p:sp>
        <p:nvSpPr>
          <p:cNvPr id="10240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240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D2B012B-9DD2-46DE-BF12-14C722C17EE9}" type="slidenum">
              <a:rPr lang="fr-FR" smtClean="0"/>
              <a:pPr eaLnBrk="1" hangingPunct="1"/>
              <a:t>80</a:t>
            </a:fld>
            <a:endParaRPr lang="fr-FR" smtClean="0"/>
          </a:p>
        </p:txBody>
      </p:sp>
      <p:sp>
        <p:nvSpPr>
          <p:cNvPr id="102405" name="Text Box 2"/>
          <p:cNvSpPr txBox="1">
            <a:spLocks noChangeArrowheads="1"/>
          </p:cNvSpPr>
          <p:nvPr/>
        </p:nvSpPr>
        <p:spPr bwMode="auto">
          <a:xfrm>
            <a:off x="685800" y="106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ar-EG" sz="2400"/>
          </a:p>
        </p:txBody>
      </p:sp>
      <p:sp>
        <p:nvSpPr>
          <p:cNvPr id="102406" name="Text Box 3"/>
          <p:cNvSpPr txBox="1">
            <a:spLocks noChangeArrowheads="1"/>
          </p:cNvSpPr>
          <p:nvPr/>
        </p:nvSpPr>
        <p:spPr bwMode="auto">
          <a:xfrm>
            <a:off x="152400" y="434975"/>
            <a:ext cx="89916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fr-FR" sz="2800" b="1" i="1">
              <a:solidFill>
                <a:srgbClr val="CC0000"/>
              </a:solidFill>
            </a:endParaRPr>
          </a:p>
          <a:p>
            <a:pPr>
              <a:lnSpc>
                <a:spcPct val="80000"/>
              </a:lnSpc>
              <a:spcBef>
                <a:spcPct val="50000"/>
              </a:spcBef>
            </a:pPr>
            <a:r>
              <a:rPr lang="fr-FR" sz="2200" b="1" i="1" u="sng">
                <a:solidFill>
                  <a:schemeClr val="accent2"/>
                </a:solidFill>
              </a:rPr>
              <a:t>Conseils pour le candidat:</a:t>
            </a:r>
            <a:r>
              <a:rPr lang="fr-FR" sz="2000" b="1" i="1">
                <a:solidFill>
                  <a:schemeClr val="accent2"/>
                </a:solidFill>
              </a:rPr>
              <a:t> </a:t>
            </a:r>
          </a:p>
          <a:p>
            <a:pPr>
              <a:lnSpc>
                <a:spcPct val="80000"/>
              </a:lnSpc>
              <a:spcBef>
                <a:spcPct val="50000"/>
              </a:spcBef>
              <a:buFont typeface="Wingdings" pitchFamily="2" charset="2"/>
              <a:buChar char="Ø"/>
            </a:pPr>
            <a:r>
              <a:rPr lang="fr-FR" sz="2000" b="1" i="1">
                <a:solidFill>
                  <a:schemeClr val="accent2"/>
                </a:solidFill>
              </a:rPr>
              <a:t> L’entretien  annuel est une force de propositions, c ’est le moment de faire part</a:t>
            </a:r>
          </a:p>
          <a:p>
            <a:pPr>
              <a:lnSpc>
                <a:spcPct val="55000"/>
              </a:lnSpc>
              <a:spcBef>
                <a:spcPct val="50000"/>
              </a:spcBef>
              <a:buFont typeface="Wingdings" pitchFamily="2" charset="2"/>
              <a:buNone/>
            </a:pPr>
            <a:r>
              <a:rPr lang="fr-FR" sz="2000" b="1" i="1">
                <a:solidFill>
                  <a:schemeClr val="accent2"/>
                </a:solidFill>
              </a:rPr>
              <a:t>   de vos aspirations </a:t>
            </a:r>
          </a:p>
          <a:p>
            <a:pPr>
              <a:lnSpc>
                <a:spcPct val="80000"/>
              </a:lnSpc>
              <a:spcBef>
                <a:spcPct val="50000"/>
              </a:spcBef>
              <a:buFont typeface="Wingdings" pitchFamily="2" charset="2"/>
              <a:buChar char="Ø"/>
            </a:pPr>
            <a:r>
              <a:rPr lang="fr-FR" sz="2000" b="1" i="1">
                <a:solidFill>
                  <a:schemeClr val="accent2"/>
                </a:solidFill>
              </a:rPr>
              <a:t> Il vaut mieux venir avec des solutions qu’avec des problèmes</a:t>
            </a:r>
          </a:p>
          <a:p>
            <a:pPr>
              <a:lnSpc>
                <a:spcPct val="80000"/>
              </a:lnSpc>
              <a:spcBef>
                <a:spcPct val="50000"/>
              </a:spcBef>
              <a:buFont typeface="Wingdings" pitchFamily="2" charset="2"/>
              <a:buChar char="Ø"/>
            </a:pPr>
            <a:r>
              <a:rPr lang="fr-FR" sz="2000" b="1" i="1">
                <a:solidFill>
                  <a:schemeClr val="accent2"/>
                </a:solidFill>
              </a:rPr>
              <a:t> Réfléchissez à des solutions, à une formation éventuelle </a:t>
            </a:r>
          </a:p>
          <a:p>
            <a:pPr>
              <a:lnSpc>
                <a:spcPct val="80000"/>
              </a:lnSpc>
              <a:spcBef>
                <a:spcPct val="50000"/>
              </a:spcBef>
              <a:buFont typeface="Wingdings" pitchFamily="2" charset="2"/>
              <a:buNone/>
            </a:pPr>
            <a:r>
              <a:rPr lang="fr-FR" sz="2200" b="1" i="1" u="sng">
                <a:solidFill>
                  <a:schemeClr val="accent2"/>
                </a:solidFill>
              </a:rPr>
              <a:t>Profil type du recruteur:</a:t>
            </a:r>
          </a:p>
          <a:p>
            <a:pPr>
              <a:lnSpc>
                <a:spcPct val="90000"/>
              </a:lnSpc>
              <a:spcBef>
                <a:spcPct val="50000"/>
              </a:spcBef>
              <a:buFont typeface="Wingdings" pitchFamily="2" charset="2"/>
              <a:buChar char="Ø"/>
            </a:pPr>
            <a:r>
              <a:rPr lang="fr-FR" sz="2000" b="1" i="1">
                <a:solidFill>
                  <a:schemeClr val="accent2"/>
                </a:solidFill>
              </a:rPr>
              <a:t> Le ou les supérieur (s) hiérarchique(s) opérationnel (s) rompu (s) ou non aux</a:t>
            </a:r>
          </a:p>
          <a:p>
            <a:pPr>
              <a:lnSpc>
                <a:spcPct val="55000"/>
              </a:lnSpc>
              <a:spcBef>
                <a:spcPct val="50000"/>
              </a:spcBef>
              <a:buFont typeface="Wingdings" pitchFamily="2" charset="2"/>
              <a:buNone/>
            </a:pPr>
            <a:r>
              <a:rPr lang="fr-FR" sz="2000" b="1" i="1">
                <a:solidFill>
                  <a:schemeClr val="accent2"/>
                </a:solidFill>
              </a:rPr>
              <a:t>    techniques d ’entretien </a:t>
            </a:r>
          </a:p>
          <a:p>
            <a:pPr>
              <a:lnSpc>
                <a:spcPct val="90000"/>
              </a:lnSpc>
              <a:spcBef>
                <a:spcPct val="50000"/>
              </a:spcBef>
              <a:buFont typeface="Wingdings" pitchFamily="2" charset="2"/>
              <a:buNone/>
            </a:pPr>
            <a:r>
              <a:rPr lang="fr-FR" sz="2200" b="1" i="1" u="sng">
                <a:solidFill>
                  <a:schemeClr val="accent2"/>
                </a:solidFill>
              </a:rPr>
              <a:t>Stade du processus:</a:t>
            </a:r>
            <a:endParaRPr lang="fr-FR" sz="2000" b="1" i="1" u="sng">
              <a:solidFill>
                <a:schemeClr val="accent2"/>
              </a:solidFill>
            </a:endParaRPr>
          </a:p>
          <a:p>
            <a:pPr>
              <a:lnSpc>
                <a:spcPct val="90000"/>
              </a:lnSpc>
              <a:spcBef>
                <a:spcPct val="50000"/>
              </a:spcBef>
              <a:buFont typeface="Wingdings" pitchFamily="2" charset="2"/>
              <a:buChar char="Ø"/>
            </a:pPr>
            <a:r>
              <a:rPr lang="fr-FR" sz="2000" b="1" i="1">
                <a:solidFill>
                  <a:schemeClr val="accent2"/>
                </a:solidFill>
              </a:rPr>
              <a:t> Chaque année souvent à la date anniversaire de votre entrée dans la société</a:t>
            </a:r>
          </a:p>
          <a:p>
            <a:pPr>
              <a:lnSpc>
                <a:spcPct val="90000"/>
              </a:lnSpc>
              <a:spcBef>
                <a:spcPct val="50000"/>
              </a:spcBef>
              <a:buFont typeface="Wingdings" pitchFamily="2" charset="2"/>
              <a:buChar char="Ø"/>
            </a:pPr>
            <a:r>
              <a:rPr lang="fr-FR" sz="2000" b="1" i="1">
                <a:solidFill>
                  <a:schemeClr val="accent2"/>
                </a:solidFill>
              </a:rPr>
              <a:t> Etape essentielle sur le chemin de l ’évolution de carrière dans une société</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244040A-B5DA-4997-86F4-21689A633D3D}" type="datetime1">
              <a:rPr lang="fr-FR"/>
              <a:pPr eaLnBrk="1" hangingPunct="1"/>
              <a:t>17/09/2019</a:t>
            </a:fld>
            <a:endParaRPr lang="fr-FR" sz="1400" b="0" i="0"/>
          </a:p>
        </p:txBody>
      </p:sp>
      <p:sp>
        <p:nvSpPr>
          <p:cNvPr id="10342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342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5E28528-082D-49EE-A1C6-90C92FF2AAC7}" type="slidenum">
              <a:rPr lang="fr-FR" smtClean="0"/>
              <a:pPr eaLnBrk="1" hangingPunct="1"/>
              <a:t>81</a:t>
            </a:fld>
            <a:endParaRPr lang="fr-FR" smtClean="0"/>
          </a:p>
        </p:txBody>
      </p:sp>
      <p:sp>
        <p:nvSpPr>
          <p:cNvPr id="103429" name="Rectangle 2"/>
          <p:cNvSpPr>
            <a:spLocks noGrp="1" noChangeArrowheads="1"/>
          </p:cNvSpPr>
          <p:nvPr>
            <p:ph type="title"/>
          </p:nvPr>
        </p:nvSpPr>
        <p:spPr>
          <a:xfrm>
            <a:off x="701675" y="1752600"/>
            <a:ext cx="7758113" cy="2971800"/>
          </a:xfrm>
          <a:solidFill>
            <a:schemeClr val="hlink"/>
          </a:solidFill>
          <a:ln>
            <a:solidFill>
              <a:schemeClr val="tx2"/>
            </a:solidFill>
            <a:miter lim="800000"/>
            <a:headEnd/>
            <a:tailEnd/>
          </a:ln>
        </p:spPr>
        <p:txBody>
          <a:bodyPr/>
          <a:lstStyle/>
          <a:p>
            <a:pPr eaLnBrk="1" hangingPunct="1"/>
            <a:r>
              <a:rPr lang="fr-FR" sz="4000" b="1" i="1" u="sng" smtClean="0">
                <a:solidFill>
                  <a:schemeClr val="tx1"/>
                </a:solidFill>
              </a:rPr>
              <a:t>C - LA BOITE A OUTILS        </a:t>
            </a:r>
            <a:br>
              <a:rPr lang="fr-FR" sz="4000" b="1" i="1" u="sng" smtClean="0">
                <a:solidFill>
                  <a:schemeClr val="tx1"/>
                </a:solidFill>
              </a:rPr>
            </a:br>
            <a:r>
              <a:rPr lang="fr-FR" sz="4000" b="1" i="1" smtClean="0">
                <a:solidFill>
                  <a:schemeClr val="tx1"/>
                </a:solidFill>
              </a:rPr>
              <a:t>       </a:t>
            </a:r>
            <a:r>
              <a:rPr lang="fr-FR" sz="4000" b="1" i="1" u="sng" smtClean="0">
                <a:solidFill>
                  <a:schemeClr val="tx1"/>
                </a:solidFill>
              </a:rPr>
              <a:t>DU RECRUTEMENT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6D91076-A509-4A19-85E2-715A07CB857C}" type="datetime1">
              <a:rPr lang="fr-FR"/>
              <a:pPr eaLnBrk="1" hangingPunct="1"/>
              <a:t>17/09/2019</a:t>
            </a:fld>
            <a:endParaRPr lang="fr-FR" sz="1400" b="0" i="0"/>
          </a:p>
        </p:txBody>
      </p:sp>
      <p:sp>
        <p:nvSpPr>
          <p:cNvPr id="1028"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2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A12C5C1-2F6F-4855-A381-E569D6024B3F}" type="slidenum">
              <a:rPr lang="fr-FR" smtClean="0"/>
              <a:pPr eaLnBrk="1" hangingPunct="1"/>
              <a:t>82</a:t>
            </a:fld>
            <a:endParaRPr lang="fr-FR" smtClean="0"/>
          </a:p>
        </p:txBody>
      </p:sp>
      <p:sp>
        <p:nvSpPr>
          <p:cNvPr id="1030" name="Rectangle 2"/>
          <p:cNvSpPr>
            <a:spLocks noChangeArrowheads="1"/>
          </p:cNvSpPr>
          <p:nvPr/>
        </p:nvSpPr>
        <p:spPr bwMode="auto">
          <a:xfrm>
            <a:off x="1588" y="-4832350"/>
            <a:ext cx="9144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100">
                <a:latin typeface="Tahoma" pitchFamily="34" charset="0"/>
              </a:rPr>
              <a:t> </a:t>
            </a:r>
            <a:endParaRPr lang="fr-FR" sz="1000">
              <a:cs typeface="Times New Roman" pitchFamily="18" charset="0"/>
            </a:endParaRPr>
          </a:p>
          <a:p>
            <a:pPr eaLnBrk="0" hangingPunct="0"/>
            <a:endParaRPr lang="fr-FR" sz="2400"/>
          </a:p>
        </p:txBody>
      </p:sp>
      <p:sp>
        <p:nvSpPr>
          <p:cNvPr id="1031" name="Rectangle 3"/>
          <p:cNvSpPr>
            <a:spLocks noChangeArrowheads="1"/>
          </p:cNvSpPr>
          <p:nvPr/>
        </p:nvSpPr>
        <p:spPr bwMode="auto">
          <a:xfrm>
            <a:off x="1588" y="814705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latin typeface="Arial" charset="0"/>
                <a:cs typeface="Arial" charset="0"/>
              </a:rPr>
              <a:t> </a:t>
            </a:r>
            <a:endParaRPr lang="fr-FR" sz="1000">
              <a:cs typeface="Times New Roman" pitchFamily="18" charset="0"/>
            </a:endParaRPr>
          </a:p>
          <a:p>
            <a:pPr eaLnBrk="0" hangingPunct="0"/>
            <a:endParaRPr lang="fr-FR" sz="2400"/>
          </a:p>
        </p:txBody>
      </p:sp>
      <p:sp>
        <p:nvSpPr>
          <p:cNvPr id="1032" name="WordArt 4"/>
          <p:cNvSpPr>
            <a:spLocks noChangeArrowheads="1" noChangeShapeType="1" noTextEdit="1"/>
          </p:cNvSpPr>
          <p:nvPr/>
        </p:nvSpPr>
        <p:spPr bwMode="auto">
          <a:xfrm>
            <a:off x="4495800" y="228600"/>
            <a:ext cx="3787775" cy="161925"/>
          </a:xfrm>
          <a:prstGeom prst="rect">
            <a:avLst/>
          </a:prstGeom>
        </p:spPr>
        <p:txBody>
          <a:bodyPr wrap="none" fromWordArt="1">
            <a:prstTxWarp prst="textPlain">
              <a:avLst>
                <a:gd name="adj" fmla="val 50000"/>
              </a:avLst>
            </a:prstTxWarp>
          </a:bodyPr>
          <a:lstStyle/>
          <a:p>
            <a:pPr algn="ctr"/>
            <a:r>
              <a:rPr lang="fr-FR" sz="2400" b="1" i="1" kern="10">
                <a:ln w="9525">
                  <a:solidFill>
                    <a:srgbClr val="000000"/>
                  </a:solidFill>
                  <a:round/>
                  <a:headEnd/>
                  <a:tailEnd/>
                </a:ln>
                <a:solidFill>
                  <a:srgbClr val="000000"/>
                </a:solidFill>
                <a:latin typeface="Arial"/>
                <a:cs typeface="Arial"/>
              </a:rPr>
              <a:t>FICHE D'EVALUATION DU CANDIDAT</a:t>
            </a:r>
          </a:p>
        </p:txBody>
      </p:sp>
      <p:sp>
        <p:nvSpPr>
          <p:cNvPr id="1033" name="Line 5"/>
          <p:cNvSpPr>
            <a:spLocks noChangeShapeType="1"/>
          </p:cNvSpPr>
          <p:nvPr/>
        </p:nvSpPr>
        <p:spPr bwMode="auto">
          <a:xfrm>
            <a:off x="304800" y="304800"/>
            <a:ext cx="4062413"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4" name="Rectangle 6"/>
          <p:cNvSpPr>
            <a:spLocks noChangeArrowheads="1"/>
          </p:cNvSpPr>
          <p:nvPr/>
        </p:nvSpPr>
        <p:spPr bwMode="auto">
          <a:xfrm>
            <a:off x="1588" y="-3863975"/>
            <a:ext cx="914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900">
                <a:latin typeface="Tahoma" pitchFamily="34" charset="0"/>
              </a:rPr>
              <a:t> </a:t>
            </a:r>
            <a:endParaRPr lang="fr-FR" sz="1000">
              <a:cs typeface="Times New Roman" pitchFamily="18" charset="0"/>
            </a:endParaRPr>
          </a:p>
          <a:p>
            <a:pPr eaLnBrk="0" hangingPunct="0"/>
            <a:r>
              <a:rPr lang="fr-FR" sz="900">
                <a:latin typeface="Tahoma" pitchFamily="34" charset="0"/>
              </a:rPr>
              <a:t> </a:t>
            </a:r>
            <a:endParaRPr lang="fr-FR" sz="1000">
              <a:cs typeface="Times New Roman" pitchFamily="18" charset="0"/>
            </a:endParaRPr>
          </a:p>
          <a:p>
            <a:pPr eaLnBrk="0" hangingPunct="0"/>
            <a:endParaRPr lang="fr-FR" sz="2400"/>
          </a:p>
        </p:txBody>
      </p:sp>
      <p:sp>
        <p:nvSpPr>
          <p:cNvPr id="1035" name="Rectangle 7"/>
          <p:cNvSpPr>
            <a:spLocks noChangeArrowheads="1"/>
          </p:cNvSpPr>
          <p:nvPr/>
        </p:nvSpPr>
        <p:spPr bwMode="auto">
          <a:xfrm>
            <a:off x="1588" y="-2373313"/>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900">
                <a:latin typeface="Tahoma" pitchFamily="34" charset="0"/>
              </a:rPr>
              <a:t> </a:t>
            </a:r>
            <a:endParaRPr lang="fr-FR" sz="1000">
              <a:cs typeface="Times New Roman" pitchFamily="18" charset="0"/>
            </a:endParaRPr>
          </a:p>
          <a:p>
            <a:pPr eaLnBrk="0" hangingPunct="0"/>
            <a:endParaRPr lang="fr-FR" sz="2400"/>
          </a:p>
        </p:txBody>
      </p:sp>
      <p:sp>
        <p:nvSpPr>
          <p:cNvPr id="1036" name="Rectangle 8"/>
          <p:cNvSpPr>
            <a:spLocks noChangeArrowheads="1"/>
          </p:cNvSpPr>
          <p:nvPr/>
        </p:nvSpPr>
        <p:spPr bwMode="auto">
          <a:xfrm>
            <a:off x="1588" y="7578725"/>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900">
                <a:latin typeface="Arial" charset="0"/>
                <a:cs typeface="Arial" charset="0"/>
              </a:rPr>
              <a:t> </a:t>
            </a:r>
            <a:endParaRPr lang="fr-FR" sz="1000">
              <a:cs typeface="Times New Roman" pitchFamily="18" charset="0"/>
            </a:endParaRPr>
          </a:p>
          <a:p>
            <a:pPr eaLnBrk="0" hangingPunct="0"/>
            <a:endParaRPr lang="fr-FR" sz="2400"/>
          </a:p>
        </p:txBody>
      </p:sp>
      <p:sp>
        <p:nvSpPr>
          <p:cNvPr id="1037" name="Rectangle 9"/>
          <p:cNvSpPr>
            <a:spLocks noChangeArrowheads="1"/>
          </p:cNvSpPr>
          <p:nvPr/>
        </p:nvSpPr>
        <p:spPr bwMode="auto">
          <a:xfrm>
            <a:off x="152400" y="4495800"/>
            <a:ext cx="8839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indent="450850"/>
            <a:r>
              <a:rPr lang="fr-FR" sz="900" b="1">
                <a:latin typeface="Arial" charset="0"/>
                <a:cs typeface="Times New Roman" pitchFamily="18" charset="0"/>
              </a:rPr>
              <a:t>COMPETENCES PAR RAPPORT AUX EXIGENCES DE LA TENUE DU POSTE</a:t>
            </a:r>
            <a:r>
              <a:rPr lang="fr-FR" sz="900">
                <a:cs typeface="Times New Roman" pitchFamily="18" charset="0"/>
              </a:rPr>
              <a:t> </a:t>
            </a:r>
            <a:endParaRPr lang="fr-FR" sz="1000">
              <a:cs typeface="Times New Roman" pitchFamily="18" charset="0"/>
            </a:endParaRPr>
          </a:p>
          <a:p>
            <a:pPr indent="450850" eaLnBrk="0" hangingPunct="0"/>
            <a:r>
              <a:rPr lang="fr-FR" sz="900">
                <a:latin typeface="Arial" charset="0"/>
                <a:cs typeface="Times New Roman" pitchFamily="18" charset="0"/>
                <a:sym typeface="Wingdings" pitchFamily="2" charset="2"/>
              </a:rPr>
              <a:t></a:t>
            </a:r>
            <a:r>
              <a:rPr lang="fr-FR" sz="900">
                <a:latin typeface="Arial" charset="0"/>
                <a:cs typeface="Arial" charset="0"/>
              </a:rPr>
              <a:t> Formation de base </a:t>
            </a:r>
            <a:r>
              <a:rPr lang="fr-FR" sz="900">
                <a:latin typeface="Arial" charset="0"/>
                <a:cs typeface="Arial" charset="0"/>
                <a:sym typeface="Wingdings" pitchFamily="2" charset="2"/>
              </a:rPr>
              <a:t>  : ………………………………………………………………….……..</a:t>
            </a:r>
            <a:endParaRPr lang="fr-FR" sz="1000">
              <a:cs typeface="Times New Roman" pitchFamily="18" charset="0"/>
              <a:sym typeface="Wingdings" pitchFamily="2" charset="2"/>
            </a:endParaRPr>
          </a:p>
          <a:p>
            <a:pPr indent="450850" eaLnBrk="0" hangingPunct="0"/>
            <a:r>
              <a:rPr lang="fr-FR" sz="900">
                <a:latin typeface="Arial" charset="0"/>
                <a:cs typeface="Times New Roman" pitchFamily="18" charset="0"/>
                <a:sym typeface="Wingdings" pitchFamily="2" charset="2"/>
              </a:rPr>
              <a:t></a:t>
            </a:r>
            <a:r>
              <a:rPr lang="fr-FR" sz="900">
                <a:latin typeface="Arial" charset="0"/>
                <a:cs typeface="Arial" charset="0"/>
              </a:rPr>
              <a:t> Formation continue  : ………………………………………………………..………………..</a:t>
            </a:r>
            <a:endParaRPr lang="fr-FR" sz="1000">
              <a:cs typeface="Times New Roman" pitchFamily="18" charset="0"/>
              <a:sym typeface="Wingdings" pitchFamily="2" charset="2"/>
            </a:endParaRPr>
          </a:p>
          <a:p>
            <a:pPr indent="450850" eaLnBrk="0" hangingPunct="0">
              <a:buFont typeface="Wingdings" pitchFamily="2" charset="2"/>
              <a:buNone/>
            </a:pPr>
            <a:r>
              <a:rPr lang="fr-FR" sz="900">
                <a:latin typeface="Arial" charset="0"/>
                <a:cs typeface="Times New Roman" pitchFamily="18" charset="0"/>
                <a:sym typeface="Wingdings" pitchFamily="2" charset="2"/>
              </a:rPr>
              <a:t></a:t>
            </a:r>
            <a:r>
              <a:rPr lang="fr-FR" sz="900">
                <a:latin typeface="Arial" charset="0"/>
                <a:cs typeface="Arial" charset="0"/>
              </a:rPr>
              <a:t> Expérience</a:t>
            </a:r>
            <a:r>
              <a:rPr lang="fr-FR" sz="900">
                <a:latin typeface="Arial" charset="0"/>
                <a:cs typeface="Arial" charset="0"/>
                <a:sym typeface="Wingdings" pitchFamily="2" charset="2"/>
              </a:rPr>
              <a:t>               : ………………………………………...………………………………</a:t>
            </a:r>
          </a:p>
          <a:p>
            <a:pPr indent="450850" eaLnBrk="0" hangingPunct="0">
              <a:buFont typeface="Wingdings" pitchFamily="2" charset="2"/>
              <a:buNone/>
            </a:pPr>
            <a:endParaRPr lang="fr-FR" sz="1000">
              <a:cs typeface="Times New Roman" pitchFamily="18" charset="0"/>
              <a:sym typeface="Wingdings" pitchFamily="2" charset="2"/>
            </a:endParaRPr>
          </a:p>
          <a:p>
            <a:pPr indent="450850" eaLnBrk="0" hangingPunct="0"/>
            <a:r>
              <a:rPr lang="fr-FR" sz="900" b="1">
                <a:latin typeface="Arial" charset="0"/>
                <a:cs typeface="Arial" charset="0"/>
                <a:sym typeface="Wingdings" pitchFamily="2" charset="2"/>
              </a:rPr>
              <a:t>EVALUATION GENERALE :</a:t>
            </a:r>
            <a:endParaRPr lang="fr-FR" sz="1000">
              <a:cs typeface="Times New Roman" pitchFamily="18" charset="0"/>
              <a:sym typeface="Wingdings" pitchFamily="2" charset="2"/>
            </a:endParaRPr>
          </a:p>
          <a:p>
            <a:pPr indent="450850" eaLnBrk="0" hangingPunct="0"/>
            <a:r>
              <a:rPr lang="fr-FR" sz="900">
                <a:latin typeface="Arial" charset="0"/>
                <a:cs typeface="Arial" charset="0"/>
                <a:sym typeface="Wingdings" pitchFamily="2" charset="2"/>
              </a:rPr>
              <a:t>	</a:t>
            </a:r>
            <a:r>
              <a:rPr lang="fr-FR" sz="900">
                <a:latin typeface="Arial" charset="0"/>
                <a:cs typeface="Times New Roman" pitchFamily="18" charset="0"/>
                <a:sym typeface="Wingdings" pitchFamily="2" charset="2"/>
              </a:rPr>
              <a:t></a:t>
            </a:r>
            <a:r>
              <a:rPr lang="fr-FR" sz="900">
                <a:latin typeface="Arial" charset="0"/>
                <a:cs typeface="Arial" charset="0"/>
              </a:rPr>
              <a:t> OUI</a:t>
            </a:r>
            <a:r>
              <a:rPr lang="fr-FR" sz="900">
                <a:latin typeface="Arial" charset="0"/>
                <a:cs typeface="Arial" charset="0"/>
                <a:sym typeface="Wingdings" pitchFamily="2" charset="2"/>
              </a:rPr>
              <a:t>  + : Embauche sans restriction   : ……………………………………………………</a:t>
            </a:r>
            <a:endParaRPr lang="fr-FR" sz="1000">
              <a:cs typeface="Times New Roman" pitchFamily="18" charset="0"/>
              <a:sym typeface="Wingdings" pitchFamily="2" charset="2"/>
            </a:endParaRPr>
          </a:p>
          <a:p>
            <a:pPr indent="450850" eaLnBrk="0" hangingPunct="0"/>
            <a:r>
              <a:rPr lang="fr-FR" sz="900">
                <a:latin typeface="Arial" charset="0"/>
                <a:cs typeface="Arial" charset="0"/>
                <a:sym typeface="Wingdings" pitchFamily="2" charset="2"/>
              </a:rPr>
              <a:t>	</a:t>
            </a:r>
            <a:r>
              <a:rPr lang="fr-FR" sz="900">
                <a:latin typeface="Arial" charset="0"/>
                <a:cs typeface="Times New Roman" pitchFamily="18" charset="0"/>
                <a:sym typeface="Wingdings" pitchFamily="2" charset="2"/>
              </a:rPr>
              <a:t></a:t>
            </a:r>
            <a:r>
              <a:rPr lang="fr-FR" sz="900">
                <a:latin typeface="Arial" charset="0"/>
                <a:cs typeface="Arial" charset="0"/>
              </a:rPr>
              <a:t> OUI</a:t>
            </a:r>
            <a:r>
              <a:rPr lang="fr-FR" sz="900">
                <a:latin typeface="Arial" charset="0"/>
                <a:cs typeface="Arial" charset="0"/>
                <a:sym typeface="Wingdings" pitchFamily="2" charset="2"/>
              </a:rPr>
              <a:t>   - : Doute sur un point ,lequel ? : …………………………………………………… </a:t>
            </a:r>
            <a:endParaRPr lang="fr-FR" sz="1000">
              <a:cs typeface="Times New Roman" pitchFamily="18" charset="0"/>
              <a:sym typeface="Wingdings" pitchFamily="2" charset="2"/>
            </a:endParaRPr>
          </a:p>
          <a:p>
            <a:pPr indent="450850" eaLnBrk="0" hangingPunct="0"/>
            <a:r>
              <a:rPr lang="fr-FR" sz="900">
                <a:latin typeface="Arial" charset="0"/>
                <a:cs typeface="Times New Roman" pitchFamily="18" charset="0"/>
                <a:sym typeface="Wingdings" pitchFamily="2" charset="2"/>
              </a:rPr>
              <a:t></a:t>
            </a:r>
            <a:r>
              <a:rPr lang="fr-FR" sz="900">
                <a:latin typeface="Arial" charset="0"/>
                <a:cs typeface="Arial" charset="0"/>
              </a:rPr>
              <a:t> NON + : NON</a:t>
            </a:r>
            <a:r>
              <a:rPr lang="fr-FR" sz="900">
                <a:latin typeface="Arial" charset="0"/>
                <a:cs typeface="Arial" charset="0"/>
                <a:sym typeface="Wingdings" pitchFamily="2" charset="2"/>
              </a:rPr>
              <a:t>  pour le poste, mais peut être dans un autre service, précisez   : </a:t>
            </a:r>
            <a:endParaRPr lang="fr-FR" sz="1000">
              <a:cs typeface="Times New Roman" pitchFamily="18" charset="0"/>
              <a:sym typeface="Wingdings" pitchFamily="2" charset="2"/>
            </a:endParaRPr>
          </a:p>
          <a:p>
            <a:pPr indent="450850" eaLnBrk="0" hangingPunct="0"/>
            <a:r>
              <a:rPr lang="fr-FR" sz="900">
                <a:latin typeface="Arial" charset="0"/>
                <a:cs typeface="Arial" charset="0"/>
                <a:sym typeface="Wingdings" pitchFamily="2" charset="2"/>
              </a:rPr>
              <a:t>……………………………………………………………………………………………………...</a:t>
            </a:r>
            <a:endParaRPr lang="fr-FR" sz="1000">
              <a:cs typeface="Times New Roman" pitchFamily="18" charset="0"/>
              <a:sym typeface="Wingdings" pitchFamily="2" charset="2"/>
            </a:endParaRPr>
          </a:p>
          <a:p>
            <a:pPr indent="450850" eaLnBrk="0" hangingPunct="0"/>
            <a:r>
              <a:rPr lang="fr-FR" sz="900">
                <a:latin typeface="Arial" charset="0"/>
                <a:cs typeface="Arial" charset="0"/>
                <a:sym typeface="Wingdings" pitchFamily="2" charset="2"/>
              </a:rPr>
              <a:t> </a:t>
            </a:r>
            <a:r>
              <a:rPr lang="fr-FR" sz="900">
                <a:latin typeface="Arial" charset="0"/>
                <a:cs typeface="Times New Roman" pitchFamily="18" charset="0"/>
                <a:sym typeface="Wingdings" pitchFamily="2" charset="2"/>
              </a:rPr>
              <a:t></a:t>
            </a:r>
            <a:r>
              <a:rPr lang="fr-FR" sz="900">
                <a:latin typeface="Arial" charset="0"/>
                <a:cs typeface="Arial" charset="0"/>
              </a:rPr>
              <a:t>  </a:t>
            </a:r>
            <a:r>
              <a:rPr lang="fr-FR" sz="900">
                <a:latin typeface="Arial" charset="0"/>
                <a:cs typeface="Arial" charset="0"/>
                <a:sym typeface="Wingdings" pitchFamily="2" charset="2"/>
              </a:rPr>
              <a:t>NON  - : NON quelque soit le service  : ………………..……………….…………………</a:t>
            </a:r>
          </a:p>
        </p:txBody>
      </p:sp>
      <p:graphicFrame>
        <p:nvGraphicFramePr>
          <p:cNvPr id="1026" name="Object 10"/>
          <p:cNvGraphicFramePr>
            <a:graphicFrameLocks noChangeAspect="1"/>
          </p:cNvGraphicFramePr>
          <p:nvPr/>
        </p:nvGraphicFramePr>
        <p:xfrm>
          <a:off x="152400" y="609600"/>
          <a:ext cx="8763000" cy="3581400"/>
        </p:xfrm>
        <a:graphic>
          <a:graphicData uri="http://schemas.openxmlformats.org/presentationml/2006/ole">
            <mc:AlternateContent xmlns:mc="http://schemas.openxmlformats.org/markup-compatibility/2006">
              <mc:Choice xmlns:v="urn:schemas-microsoft-com:vml" Requires="v">
                <p:oleObj spid="_x0000_s1038" name="Feuille de calcul" r:id="rId3" imgW="4816236" imgH="3078693" progId="Excel.Sheet.8">
                  <p:embed/>
                </p:oleObj>
              </mc:Choice>
              <mc:Fallback>
                <p:oleObj name="Feuille de calcul" r:id="rId3" imgW="4816236" imgH="3078693" progId="Excel.Shee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09600"/>
                        <a:ext cx="8763000" cy="358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4D7A478-FD24-43C4-8A90-A43BE7490E4C}" type="datetime1">
              <a:rPr lang="fr-FR"/>
              <a:pPr eaLnBrk="1" hangingPunct="1"/>
              <a:t>17/09/2019</a:t>
            </a:fld>
            <a:endParaRPr lang="fr-FR" sz="1400" b="0" i="0"/>
          </a:p>
        </p:txBody>
      </p:sp>
      <p:sp>
        <p:nvSpPr>
          <p:cNvPr id="10445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445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2BFA304-8F5B-4189-84C0-0E6F29C5FCCD}" type="slidenum">
              <a:rPr lang="fr-FR" smtClean="0"/>
              <a:pPr eaLnBrk="1" hangingPunct="1"/>
              <a:t>83</a:t>
            </a:fld>
            <a:endParaRPr lang="fr-FR" smtClean="0"/>
          </a:p>
        </p:txBody>
      </p:sp>
      <p:sp>
        <p:nvSpPr>
          <p:cNvPr id="104453" name="Rectangle 2"/>
          <p:cNvSpPr>
            <a:spLocks noChangeArrowheads="1"/>
          </p:cNvSpPr>
          <p:nvPr/>
        </p:nvSpPr>
        <p:spPr bwMode="auto">
          <a:xfrm>
            <a:off x="125413" y="-1590675"/>
            <a:ext cx="0" cy="0"/>
          </a:xfrm>
          <a:prstGeom prst="rect">
            <a:avLst/>
          </a:prstGeom>
          <a:solidFill>
            <a:schemeClr val="bg1"/>
          </a:solidFill>
          <a:ln w="9525">
            <a:solidFill>
              <a:schemeClr val="tx1"/>
            </a:solidFill>
            <a:miter lim="800000"/>
            <a:headEnd/>
            <a:tailEnd/>
          </a:ln>
        </p:spPr>
        <p:txBody>
          <a:bodyPr wrap="none" bIns="0" anchor="ctr"/>
          <a:lstStyle/>
          <a:p>
            <a:r>
              <a:rPr lang="fr-FR" sz="1100">
                <a:latin typeface="Tahoma" pitchFamily="34" charset="0"/>
                <a:cs typeface="Times New Roman" pitchFamily="18" charset="0"/>
              </a:rPr>
              <a:t> </a:t>
            </a:r>
            <a:endParaRPr lang="fr-FR" sz="1300">
              <a:latin typeface="Tahoma" pitchFamily="34" charset="0"/>
              <a:cs typeface="Times New Roman" pitchFamily="18" charset="0"/>
            </a:endParaRPr>
          </a:p>
          <a:p>
            <a:pPr eaLnBrk="0" hangingPunct="0"/>
            <a:endParaRPr lang="fr-FR" sz="2400"/>
          </a:p>
        </p:txBody>
      </p:sp>
      <p:sp>
        <p:nvSpPr>
          <p:cNvPr id="104454" name="Rectangle 3"/>
          <p:cNvSpPr>
            <a:spLocks noChangeArrowheads="1"/>
          </p:cNvSpPr>
          <p:nvPr/>
        </p:nvSpPr>
        <p:spPr bwMode="auto">
          <a:xfrm>
            <a:off x="125413" y="6062663"/>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 </a:t>
            </a:r>
            <a:endParaRPr lang="fr-FR" sz="1000"/>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r>
              <a:rPr lang="fr-FR" sz="1200">
                <a:cs typeface="Times New Roman" pitchFamily="18" charset="0"/>
              </a:rPr>
              <a:t> </a:t>
            </a:r>
            <a:endParaRPr lang="fr-FR" sz="1000">
              <a:cs typeface="Times New Roman" pitchFamily="18" charset="0"/>
            </a:endParaRPr>
          </a:p>
          <a:p>
            <a:pPr eaLnBrk="0" hangingPunct="0"/>
            <a:endParaRPr lang="fr-FR" sz="2400"/>
          </a:p>
        </p:txBody>
      </p:sp>
      <p:sp>
        <p:nvSpPr>
          <p:cNvPr id="104455" name="Rectangle 4"/>
          <p:cNvSpPr>
            <a:spLocks noChangeArrowheads="1"/>
          </p:cNvSpPr>
          <p:nvPr/>
        </p:nvSpPr>
        <p:spPr bwMode="auto">
          <a:xfrm>
            <a:off x="381000" y="503238"/>
            <a:ext cx="876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b="1">
                <a:cs typeface="Times New Roman" pitchFamily="18" charset="0"/>
              </a:rPr>
              <a:t>       </a:t>
            </a:r>
            <a:r>
              <a:rPr lang="fr-FR" sz="1600" b="1">
                <a:cs typeface="Times New Roman" pitchFamily="18" charset="0"/>
              </a:rPr>
              <a:t>Qui ?                                            Fait quoi ?                                           Comment ? </a:t>
            </a:r>
            <a:endParaRPr lang="fr-FR" sz="1600" b="1"/>
          </a:p>
        </p:txBody>
      </p:sp>
      <p:sp>
        <p:nvSpPr>
          <p:cNvPr id="104456" name="Rectangle 5"/>
          <p:cNvSpPr>
            <a:spLocks noChangeArrowheads="1"/>
          </p:cNvSpPr>
          <p:nvPr/>
        </p:nvSpPr>
        <p:spPr bwMode="auto">
          <a:xfrm>
            <a:off x="449263" y="838200"/>
            <a:ext cx="18367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Directeur Général</a:t>
            </a:r>
          </a:p>
          <a:p>
            <a:pPr eaLnBrk="0" hangingPunct="0">
              <a:buSzPts val="1400"/>
              <a:buFont typeface="Symbol" pitchFamily="18" charset="2"/>
              <a:buChar char="¨"/>
            </a:pPr>
            <a:r>
              <a:rPr lang="fr-FR" sz="1100">
                <a:latin typeface="Tahoma" pitchFamily="34" charset="0"/>
              </a:rPr>
              <a:t>Directeur  Général Adjoint</a:t>
            </a:r>
          </a:p>
          <a:p>
            <a:pPr eaLnBrk="0" hangingPunct="0">
              <a:buSzPts val="1400"/>
              <a:buFont typeface="Symbol" pitchFamily="18" charset="2"/>
              <a:buChar char="¨"/>
            </a:pPr>
            <a:r>
              <a:rPr lang="fr-FR" sz="1100">
                <a:latin typeface="Tahoma" pitchFamily="34" charset="0"/>
              </a:rPr>
              <a:t>Directeur Central</a:t>
            </a:r>
          </a:p>
          <a:p>
            <a:pPr eaLnBrk="0" hangingPunct="0"/>
            <a:endParaRPr lang="fr-FR" sz="1200">
              <a:latin typeface="Tahoma" pitchFamily="34" charset="0"/>
            </a:endParaRPr>
          </a:p>
        </p:txBody>
      </p:sp>
      <p:sp>
        <p:nvSpPr>
          <p:cNvPr id="104457" name="Rectangle 6"/>
          <p:cNvSpPr>
            <a:spLocks noChangeArrowheads="1"/>
          </p:cNvSpPr>
          <p:nvPr/>
        </p:nvSpPr>
        <p:spPr bwMode="auto">
          <a:xfrm>
            <a:off x="2894013" y="838200"/>
            <a:ext cx="1906587" cy="520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Définition et expression du besoin</a:t>
            </a:r>
          </a:p>
        </p:txBody>
      </p:sp>
      <p:sp>
        <p:nvSpPr>
          <p:cNvPr id="104458" name="Rectangle 7"/>
          <p:cNvSpPr>
            <a:spLocks noChangeArrowheads="1"/>
          </p:cNvSpPr>
          <p:nvPr/>
        </p:nvSpPr>
        <p:spPr bwMode="auto">
          <a:xfrm>
            <a:off x="5943600" y="908050"/>
            <a:ext cx="22240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algn="just" eaLnBrk="0" hangingPunct="0">
              <a:buSzPts val="1400"/>
              <a:buFont typeface="Symbol" pitchFamily="18" charset="2"/>
              <a:buChar char="¨"/>
            </a:pPr>
            <a:r>
              <a:rPr lang="fr-FR" sz="1100">
                <a:latin typeface="Tahoma" pitchFamily="34" charset="0"/>
              </a:rPr>
              <a:t>Fiche de demande de personnel</a:t>
            </a:r>
          </a:p>
        </p:txBody>
      </p:sp>
      <p:sp>
        <p:nvSpPr>
          <p:cNvPr id="104459" name="Rectangle 8"/>
          <p:cNvSpPr>
            <a:spLocks noChangeArrowheads="1"/>
          </p:cNvSpPr>
          <p:nvPr/>
        </p:nvSpPr>
        <p:spPr bwMode="auto">
          <a:xfrm>
            <a:off x="5975350" y="1809750"/>
            <a:ext cx="29178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Fiche de description de poste et de profil</a:t>
            </a:r>
          </a:p>
          <a:p>
            <a:pPr eaLnBrk="0" hangingPunct="0"/>
            <a:endParaRPr lang="fr-FR" sz="1100"/>
          </a:p>
        </p:txBody>
      </p:sp>
      <p:sp>
        <p:nvSpPr>
          <p:cNvPr id="104460" name="Rectangle 9"/>
          <p:cNvSpPr>
            <a:spLocks noChangeArrowheads="1"/>
          </p:cNvSpPr>
          <p:nvPr/>
        </p:nvSpPr>
        <p:spPr bwMode="auto">
          <a:xfrm>
            <a:off x="441325" y="1809750"/>
            <a:ext cx="22590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Responsable hiérarchique direct</a:t>
            </a:r>
          </a:p>
        </p:txBody>
      </p:sp>
      <p:sp>
        <p:nvSpPr>
          <p:cNvPr id="104461" name="Rectangle 10"/>
          <p:cNvSpPr>
            <a:spLocks noChangeArrowheads="1"/>
          </p:cNvSpPr>
          <p:nvPr/>
        </p:nvSpPr>
        <p:spPr bwMode="auto">
          <a:xfrm>
            <a:off x="2906713" y="1522413"/>
            <a:ext cx="1893887" cy="9159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100">
                <a:latin typeface="Tahoma" pitchFamily="34" charset="0"/>
              </a:rPr>
              <a:t>Description du poste et du profil :</a:t>
            </a:r>
          </a:p>
          <a:p>
            <a:pPr eaLnBrk="0" hangingPunct="0">
              <a:buFontTx/>
              <a:buChar char="-"/>
            </a:pPr>
            <a:r>
              <a:rPr lang="fr-FR" sz="1100">
                <a:latin typeface="Tahoma" pitchFamily="34" charset="0"/>
              </a:rPr>
              <a:t>Mission</a:t>
            </a:r>
          </a:p>
          <a:p>
            <a:pPr eaLnBrk="0" hangingPunct="0">
              <a:buFontTx/>
              <a:buChar char="-"/>
            </a:pPr>
            <a:r>
              <a:rPr lang="fr-FR" sz="1100">
                <a:latin typeface="Tahoma" pitchFamily="34" charset="0"/>
              </a:rPr>
              <a:t>Activités principales</a:t>
            </a:r>
          </a:p>
          <a:p>
            <a:pPr eaLnBrk="0" hangingPunct="0">
              <a:buFontTx/>
              <a:buChar char="-"/>
            </a:pPr>
            <a:r>
              <a:rPr lang="fr-FR" sz="1100">
                <a:latin typeface="Tahoma" pitchFamily="34" charset="0"/>
              </a:rPr>
              <a:t>Profil</a:t>
            </a:r>
          </a:p>
        </p:txBody>
      </p:sp>
      <p:sp>
        <p:nvSpPr>
          <p:cNvPr id="104462" name="Line 11"/>
          <p:cNvSpPr>
            <a:spLocks noChangeShapeType="1"/>
          </p:cNvSpPr>
          <p:nvPr/>
        </p:nvSpPr>
        <p:spPr bwMode="auto">
          <a:xfrm>
            <a:off x="3810000" y="1371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4463" name="Line 12"/>
          <p:cNvSpPr>
            <a:spLocks noChangeShapeType="1"/>
          </p:cNvSpPr>
          <p:nvPr/>
        </p:nvSpPr>
        <p:spPr bwMode="auto">
          <a:xfrm>
            <a:off x="3810000" y="3810000"/>
            <a:ext cx="0" cy="381000"/>
          </a:xfrm>
          <a:prstGeom prst="line">
            <a:avLst/>
          </a:prstGeom>
          <a:noFill/>
          <a:ln w="12700">
            <a:solidFill>
              <a:srgbClr val="000000"/>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fr-FR"/>
          </a:p>
        </p:txBody>
      </p:sp>
      <p:sp>
        <p:nvSpPr>
          <p:cNvPr id="104464" name="Rectangle 13"/>
          <p:cNvSpPr>
            <a:spLocks noChangeArrowheads="1"/>
          </p:cNvSpPr>
          <p:nvPr/>
        </p:nvSpPr>
        <p:spPr bwMode="auto">
          <a:xfrm>
            <a:off x="2906713" y="2590800"/>
            <a:ext cx="1893887" cy="450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Transmission de la demande à la D.R.H.</a:t>
            </a:r>
          </a:p>
        </p:txBody>
      </p:sp>
      <p:sp>
        <p:nvSpPr>
          <p:cNvPr id="104465" name="Rectangle 14"/>
          <p:cNvSpPr>
            <a:spLocks noChangeArrowheads="1"/>
          </p:cNvSpPr>
          <p:nvPr/>
        </p:nvSpPr>
        <p:spPr bwMode="auto">
          <a:xfrm>
            <a:off x="381000" y="3336925"/>
            <a:ext cx="19827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Le responsable habilité</a:t>
            </a:r>
          </a:p>
        </p:txBody>
      </p:sp>
      <p:sp>
        <p:nvSpPr>
          <p:cNvPr id="104466" name="Line 15"/>
          <p:cNvSpPr>
            <a:spLocks noChangeShapeType="1"/>
          </p:cNvSpPr>
          <p:nvPr/>
        </p:nvSpPr>
        <p:spPr bwMode="auto">
          <a:xfrm flipH="1" flipV="1">
            <a:off x="5181600" y="1905000"/>
            <a:ext cx="0" cy="1600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467" name="Line 16"/>
          <p:cNvSpPr>
            <a:spLocks noChangeShapeType="1"/>
          </p:cNvSpPr>
          <p:nvPr/>
        </p:nvSpPr>
        <p:spPr bwMode="auto">
          <a:xfrm flipH="1">
            <a:off x="4800600" y="1905000"/>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468" name="Text Box 17"/>
          <p:cNvSpPr txBox="1">
            <a:spLocks noChangeArrowheads="1"/>
          </p:cNvSpPr>
          <p:nvPr/>
        </p:nvSpPr>
        <p:spPr bwMode="auto">
          <a:xfrm>
            <a:off x="4338638" y="3124200"/>
            <a:ext cx="541337"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200" b="1"/>
              <a:t>NON</a:t>
            </a:r>
          </a:p>
        </p:txBody>
      </p:sp>
      <p:sp>
        <p:nvSpPr>
          <p:cNvPr id="104469" name="Text Box 18"/>
          <p:cNvSpPr txBox="1">
            <a:spLocks noChangeArrowheads="1"/>
          </p:cNvSpPr>
          <p:nvPr/>
        </p:nvSpPr>
        <p:spPr bwMode="auto">
          <a:xfrm>
            <a:off x="3040063" y="3962400"/>
            <a:ext cx="541337"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200" b="1"/>
              <a:t>OUI</a:t>
            </a:r>
          </a:p>
        </p:txBody>
      </p:sp>
      <p:sp>
        <p:nvSpPr>
          <p:cNvPr id="104470" name="Line 19"/>
          <p:cNvSpPr>
            <a:spLocks noChangeShapeType="1"/>
          </p:cNvSpPr>
          <p:nvPr/>
        </p:nvSpPr>
        <p:spPr bwMode="auto">
          <a:xfrm>
            <a:off x="3808413" y="2438400"/>
            <a:ext cx="1587"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471" name="Line 20"/>
          <p:cNvSpPr>
            <a:spLocks noChangeShapeType="1"/>
          </p:cNvSpPr>
          <p:nvPr/>
        </p:nvSpPr>
        <p:spPr bwMode="auto">
          <a:xfrm>
            <a:off x="3797300" y="3048000"/>
            <a:ext cx="0" cy="179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472" name="AutoShape 21"/>
          <p:cNvSpPr>
            <a:spLocks noChangeArrowheads="1"/>
          </p:cNvSpPr>
          <p:nvPr/>
        </p:nvSpPr>
        <p:spPr bwMode="auto">
          <a:xfrm>
            <a:off x="2946400" y="3200400"/>
            <a:ext cx="1712913" cy="609600"/>
          </a:xfrm>
          <a:prstGeom prst="diamond">
            <a:avLst/>
          </a:prstGeom>
          <a:solidFill>
            <a:srgbClr val="FFFFFF"/>
          </a:solidFill>
          <a:ln w="9525">
            <a:solidFill>
              <a:srgbClr val="000000"/>
            </a:solidFill>
            <a:miter lim="800000"/>
            <a:headEnd/>
            <a:tailEnd/>
          </a:ln>
        </p:spPr>
        <p:txBody>
          <a:bodyPr/>
          <a:lstStyle/>
          <a:p>
            <a:pPr algn="ctr" eaLnBrk="0" hangingPunct="0"/>
            <a:r>
              <a:rPr lang="fr-FR" sz="1000"/>
              <a:t>CONFORME</a:t>
            </a:r>
          </a:p>
        </p:txBody>
      </p:sp>
      <p:sp>
        <p:nvSpPr>
          <p:cNvPr id="104473" name="Line 22"/>
          <p:cNvSpPr>
            <a:spLocks noChangeShapeType="1"/>
          </p:cNvSpPr>
          <p:nvPr/>
        </p:nvSpPr>
        <p:spPr bwMode="auto">
          <a:xfrm>
            <a:off x="4648200" y="3505200"/>
            <a:ext cx="5334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474" name="Rectangle 23"/>
          <p:cNvSpPr>
            <a:spLocks noChangeArrowheads="1"/>
          </p:cNvSpPr>
          <p:nvPr/>
        </p:nvSpPr>
        <p:spPr bwMode="auto">
          <a:xfrm>
            <a:off x="2901950" y="4191000"/>
            <a:ext cx="1893888" cy="3571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Prospection</a:t>
            </a:r>
          </a:p>
        </p:txBody>
      </p:sp>
      <p:sp>
        <p:nvSpPr>
          <p:cNvPr id="104475" name="Rectangle 24"/>
          <p:cNvSpPr>
            <a:spLocks noChangeArrowheads="1"/>
          </p:cNvSpPr>
          <p:nvPr/>
        </p:nvSpPr>
        <p:spPr bwMode="auto">
          <a:xfrm>
            <a:off x="381000" y="5140325"/>
            <a:ext cx="19827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D.R.H.</a:t>
            </a:r>
          </a:p>
          <a:p>
            <a:pPr eaLnBrk="0" hangingPunct="0">
              <a:buSzPts val="1400"/>
              <a:buFont typeface="Symbol" pitchFamily="18" charset="2"/>
              <a:buChar char="¨"/>
            </a:pPr>
            <a:r>
              <a:rPr lang="fr-FR" sz="1100">
                <a:latin typeface="Tahoma" pitchFamily="34" charset="0"/>
              </a:rPr>
              <a:t>Cabinet de recrutement</a:t>
            </a:r>
          </a:p>
          <a:p>
            <a:pPr eaLnBrk="0" hangingPunct="0">
              <a:buSzPts val="1400"/>
              <a:buFont typeface="Symbol" pitchFamily="18" charset="2"/>
              <a:buChar char="¨"/>
            </a:pPr>
            <a:r>
              <a:rPr lang="fr-FR" sz="1100">
                <a:latin typeface="Tahoma" pitchFamily="34" charset="0"/>
              </a:rPr>
              <a:t>Responsables concernés</a:t>
            </a:r>
            <a:endParaRPr lang="fr-FR" sz="1100"/>
          </a:p>
        </p:txBody>
      </p:sp>
      <p:sp>
        <p:nvSpPr>
          <p:cNvPr id="104476" name="Rectangle 25"/>
          <p:cNvSpPr>
            <a:spLocks noChangeArrowheads="1"/>
          </p:cNvSpPr>
          <p:nvPr/>
        </p:nvSpPr>
        <p:spPr bwMode="auto">
          <a:xfrm>
            <a:off x="5932488" y="5181600"/>
            <a:ext cx="25257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Fiche de synthèse et d’entretien</a:t>
            </a:r>
          </a:p>
          <a:p>
            <a:pPr eaLnBrk="0" hangingPunct="0">
              <a:buSzPts val="1400"/>
              <a:buFont typeface="Symbol" pitchFamily="18" charset="2"/>
              <a:buChar char="¨"/>
            </a:pPr>
            <a:r>
              <a:rPr lang="fr-FR" sz="1100">
                <a:latin typeface="Tahoma" pitchFamily="34" charset="0"/>
              </a:rPr>
              <a:t>Fiche de gestion des candidatures</a:t>
            </a:r>
          </a:p>
        </p:txBody>
      </p:sp>
      <p:sp>
        <p:nvSpPr>
          <p:cNvPr id="104477" name="Rectangle 26"/>
          <p:cNvSpPr>
            <a:spLocks noChangeArrowheads="1"/>
          </p:cNvSpPr>
          <p:nvPr/>
        </p:nvSpPr>
        <p:spPr bwMode="auto">
          <a:xfrm>
            <a:off x="5932488" y="4114800"/>
            <a:ext cx="21732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Fiche du personnel</a:t>
            </a:r>
          </a:p>
          <a:p>
            <a:pPr eaLnBrk="0" hangingPunct="0">
              <a:buSzPts val="1400"/>
              <a:buFont typeface="Symbol" pitchFamily="18" charset="2"/>
              <a:buChar char="¨"/>
            </a:pPr>
            <a:r>
              <a:rPr lang="fr-FR" sz="1100">
                <a:latin typeface="Tahoma" pitchFamily="34" charset="0"/>
              </a:rPr>
              <a:t>Annonces</a:t>
            </a:r>
          </a:p>
          <a:p>
            <a:pPr eaLnBrk="0" hangingPunct="0">
              <a:buSzPts val="1400"/>
              <a:buFont typeface="Symbol" pitchFamily="18" charset="2"/>
              <a:buChar char="¨"/>
            </a:pPr>
            <a:r>
              <a:rPr lang="fr-FR" sz="1100">
                <a:latin typeface="Tahoma" pitchFamily="34" charset="0"/>
              </a:rPr>
              <a:t>Dossier de candidature</a:t>
            </a:r>
          </a:p>
        </p:txBody>
      </p:sp>
      <p:sp>
        <p:nvSpPr>
          <p:cNvPr id="104478" name="Rectangle 27"/>
          <p:cNvSpPr>
            <a:spLocks noChangeArrowheads="1"/>
          </p:cNvSpPr>
          <p:nvPr/>
        </p:nvSpPr>
        <p:spPr bwMode="auto">
          <a:xfrm>
            <a:off x="2900363" y="4821238"/>
            <a:ext cx="1893887" cy="3603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Sélection</a:t>
            </a:r>
          </a:p>
        </p:txBody>
      </p:sp>
      <p:sp>
        <p:nvSpPr>
          <p:cNvPr id="104479" name="Rectangle 28"/>
          <p:cNvSpPr>
            <a:spLocks noChangeArrowheads="1"/>
          </p:cNvSpPr>
          <p:nvPr/>
        </p:nvSpPr>
        <p:spPr bwMode="auto">
          <a:xfrm>
            <a:off x="381000" y="4598988"/>
            <a:ext cx="16637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D.R.H</a:t>
            </a:r>
          </a:p>
        </p:txBody>
      </p:sp>
      <p:sp>
        <p:nvSpPr>
          <p:cNvPr id="104480" name="Rectangle 29"/>
          <p:cNvSpPr>
            <a:spLocks noChangeArrowheads="1"/>
          </p:cNvSpPr>
          <p:nvPr/>
        </p:nvSpPr>
        <p:spPr bwMode="auto">
          <a:xfrm>
            <a:off x="4344988" y="5257800"/>
            <a:ext cx="509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algn="ctr" eaLnBrk="0" hangingPunct="0"/>
            <a:r>
              <a:rPr lang="fr-FR" sz="1200" b="1"/>
              <a:t>NON</a:t>
            </a:r>
          </a:p>
        </p:txBody>
      </p:sp>
      <p:sp>
        <p:nvSpPr>
          <p:cNvPr id="104481" name="Line 30"/>
          <p:cNvSpPr>
            <a:spLocks noChangeShapeType="1"/>
          </p:cNvSpPr>
          <p:nvPr/>
        </p:nvSpPr>
        <p:spPr bwMode="auto">
          <a:xfrm>
            <a:off x="3867150" y="4572000"/>
            <a:ext cx="0" cy="271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482" name="AutoShape 31"/>
          <p:cNvSpPr>
            <a:spLocks noChangeArrowheads="1"/>
          </p:cNvSpPr>
          <p:nvPr/>
        </p:nvSpPr>
        <p:spPr bwMode="auto">
          <a:xfrm>
            <a:off x="3011488" y="5410200"/>
            <a:ext cx="1712912" cy="609600"/>
          </a:xfrm>
          <a:prstGeom prst="diamond">
            <a:avLst/>
          </a:prstGeom>
          <a:solidFill>
            <a:srgbClr val="FFFFFF"/>
          </a:solidFill>
          <a:ln w="9525">
            <a:solidFill>
              <a:srgbClr val="000000"/>
            </a:solidFill>
            <a:miter lim="800000"/>
            <a:headEnd/>
            <a:tailEnd/>
          </a:ln>
        </p:spPr>
        <p:txBody>
          <a:bodyPr/>
          <a:lstStyle/>
          <a:p>
            <a:pPr algn="ctr" eaLnBrk="0" hangingPunct="0"/>
            <a:r>
              <a:rPr lang="fr-FR" sz="1100"/>
              <a:t>RETENU</a:t>
            </a:r>
          </a:p>
        </p:txBody>
      </p:sp>
      <p:sp>
        <p:nvSpPr>
          <p:cNvPr id="104483" name="Line 32"/>
          <p:cNvSpPr>
            <a:spLocks noChangeShapeType="1"/>
          </p:cNvSpPr>
          <p:nvPr/>
        </p:nvSpPr>
        <p:spPr bwMode="auto">
          <a:xfrm>
            <a:off x="3886200" y="5181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4484" name="Rectangle 33"/>
          <p:cNvSpPr>
            <a:spLocks noChangeArrowheads="1"/>
          </p:cNvSpPr>
          <p:nvPr/>
        </p:nvSpPr>
        <p:spPr bwMode="auto">
          <a:xfrm>
            <a:off x="3095625" y="6096000"/>
            <a:ext cx="50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algn="ctr" eaLnBrk="0" hangingPunct="0"/>
            <a:r>
              <a:rPr lang="fr-FR" sz="1200" b="1"/>
              <a:t>OUI</a:t>
            </a:r>
          </a:p>
        </p:txBody>
      </p:sp>
      <p:sp>
        <p:nvSpPr>
          <p:cNvPr id="104485" name="Line 34"/>
          <p:cNvSpPr>
            <a:spLocks noChangeShapeType="1"/>
          </p:cNvSpPr>
          <p:nvPr/>
        </p:nvSpPr>
        <p:spPr bwMode="auto">
          <a:xfrm>
            <a:off x="4724400" y="5715000"/>
            <a:ext cx="4572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486" name="Line 35"/>
          <p:cNvSpPr>
            <a:spLocks noChangeShapeType="1"/>
          </p:cNvSpPr>
          <p:nvPr/>
        </p:nvSpPr>
        <p:spPr bwMode="auto">
          <a:xfrm>
            <a:off x="3881438" y="6019800"/>
            <a:ext cx="0" cy="2698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487" name="Line 36"/>
          <p:cNvSpPr>
            <a:spLocks noChangeShapeType="1"/>
          </p:cNvSpPr>
          <p:nvPr/>
        </p:nvSpPr>
        <p:spPr bwMode="auto">
          <a:xfrm flipH="1">
            <a:off x="4800600" y="4343400"/>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488" name="Line 37"/>
          <p:cNvSpPr>
            <a:spLocks noChangeShapeType="1"/>
          </p:cNvSpPr>
          <p:nvPr/>
        </p:nvSpPr>
        <p:spPr bwMode="auto">
          <a:xfrm>
            <a:off x="5181600" y="4343400"/>
            <a:ext cx="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4489" name="Rectangle 38"/>
          <p:cNvSpPr>
            <a:spLocks noChangeArrowheads="1"/>
          </p:cNvSpPr>
          <p:nvPr/>
        </p:nvSpPr>
        <p:spPr bwMode="auto">
          <a:xfrm>
            <a:off x="3048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i="1" u="sng">
                <a:cs typeface="Times New Roman" pitchFamily="18" charset="0"/>
              </a:rPr>
              <a:t>LOGIGRAMME DE RECRUTEMENT EN CDI</a:t>
            </a:r>
            <a:r>
              <a:rPr lang="fr-FR" sz="1600" b="1"/>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B651C1B-C530-4B76-8076-19B9DA217B13}" type="datetime1">
              <a:rPr lang="fr-FR"/>
              <a:pPr eaLnBrk="1" hangingPunct="1"/>
              <a:t>17/09/2019</a:t>
            </a:fld>
            <a:endParaRPr lang="fr-FR" sz="1400" b="0" i="0"/>
          </a:p>
        </p:txBody>
      </p:sp>
      <p:sp>
        <p:nvSpPr>
          <p:cNvPr id="10547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547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64C9842-5A7B-43C5-8E63-F8C889FE84D0}" type="slidenum">
              <a:rPr lang="fr-FR" smtClean="0"/>
              <a:pPr eaLnBrk="1" hangingPunct="1"/>
              <a:t>84</a:t>
            </a:fld>
            <a:endParaRPr lang="fr-FR" smtClean="0"/>
          </a:p>
        </p:txBody>
      </p:sp>
      <p:sp>
        <p:nvSpPr>
          <p:cNvPr id="105477" name="Rectangle 2"/>
          <p:cNvSpPr>
            <a:spLocks noChangeArrowheads="1"/>
          </p:cNvSpPr>
          <p:nvPr/>
        </p:nvSpPr>
        <p:spPr bwMode="auto">
          <a:xfrm>
            <a:off x="5843588" y="685800"/>
            <a:ext cx="222091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Modèle de contrat</a:t>
            </a:r>
          </a:p>
        </p:txBody>
      </p:sp>
      <p:sp>
        <p:nvSpPr>
          <p:cNvPr id="105478" name="Rectangle 3"/>
          <p:cNvSpPr>
            <a:spLocks noChangeArrowheads="1"/>
          </p:cNvSpPr>
          <p:nvPr/>
        </p:nvSpPr>
        <p:spPr bwMode="auto">
          <a:xfrm>
            <a:off x="3352800" y="838200"/>
            <a:ext cx="1892300" cy="36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r>
              <a:rPr lang="fr-FR" sz="1200">
                <a:latin typeface="Tahoma" pitchFamily="34" charset="0"/>
              </a:rPr>
              <a:t>        Contractualisation</a:t>
            </a:r>
          </a:p>
        </p:txBody>
      </p:sp>
      <p:sp>
        <p:nvSpPr>
          <p:cNvPr id="105479" name="Rectangle 4"/>
          <p:cNvSpPr>
            <a:spLocks noChangeArrowheads="1"/>
          </p:cNvSpPr>
          <p:nvPr/>
        </p:nvSpPr>
        <p:spPr bwMode="auto">
          <a:xfrm>
            <a:off x="533400" y="685800"/>
            <a:ext cx="26543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lnSpc>
                <a:spcPct val="110000"/>
              </a:lnSpc>
              <a:buSzPts val="1400"/>
              <a:buFont typeface="Symbol" pitchFamily="18" charset="2"/>
              <a:buChar char="¨"/>
            </a:pPr>
            <a:r>
              <a:rPr lang="fr-FR" sz="1200">
                <a:latin typeface="Tahoma" pitchFamily="34" charset="0"/>
              </a:rPr>
              <a:t>Responsable hiérarchique et D.R.H</a:t>
            </a:r>
          </a:p>
          <a:p>
            <a:pPr eaLnBrk="0" hangingPunct="0">
              <a:lnSpc>
                <a:spcPct val="60000"/>
              </a:lnSpc>
            </a:pPr>
            <a:endParaRPr lang="fr-FR" sz="1200"/>
          </a:p>
        </p:txBody>
      </p:sp>
      <p:sp>
        <p:nvSpPr>
          <p:cNvPr id="105480" name="Rectangle 5"/>
          <p:cNvSpPr>
            <a:spLocks noChangeArrowheads="1"/>
          </p:cNvSpPr>
          <p:nvPr/>
        </p:nvSpPr>
        <p:spPr bwMode="auto">
          <a:xfrm>
            <a:off x="3351213" y="1620838"/>
            <a:ext cx="1893887" cy="3603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r>
              <a:rPr lang="fr-FR" sz="1200">
                <a:latin typeface="Tahoma" pitchFamily="34" charset="0"/>
              </a:rPr>
              <a:t>    Intégration - Évaluation</a:t>
            </a:r>
          </a:p>
        </p:txBody>
      </p:sp>
      <p:sp>
        <p:nvSpPr>
          <p:cNvPr id="105481" name="Rectangle 6"/>
          <p:cNvSpPr>
            <a:spLocks noChangeArrowheads="1"/>
          </p:cNvSpPr>
          <p:nvPr/>
        </p:nvSpPr>
        <p:spPr bwMode="auto">
          <a:xfrm>
            <a:off x="533400" y="1758950"/>
            <a:ext cx="18923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D.R.H</a:t>
            </a:r>
          </a:p>
          <a:p>
            <a:pPr eaLnBrk="0" hangingPunct="0">
              <a:buSzPts val="1400"/>
              <a:buFont typeface="Symbol" pitchFamily="18" charset="2"/>
              <a:buChar char="¨"/>
            </a:pPr>
            <a:r>
              <a:rPr lang="fr-FR" sz="1100">
                <a:latin typeface="Tahoma" pitchFamily="34" charset="0"/>
              </a:rPr>
              <a:t>Responsable Hiérarchique</a:t>
            </a:r>
          </a:p>
          <a:p>
            <a:pPr eaLnBrk="0" hangingPunct="0"/>
            <a:endParaRPr lang="fr-FR" sz="1200"/>
          </a:p>
        </p:txBody>
      </p:sp>
      <p:sp>
        <p:nvSpPr>
          <p:cNvPr id="105482" name="Line 7"/>
          <p:cNvSpPr>
            <a:spLocks noChangeShapeType="1"/>
          </p:cNvSpPr>
          <p:nvPr/>
        </p:nvSpPr>
        <p:spPr bwMode="auto">
          <a:xfrm>
            <a:off x="4191000" y="1219200"/>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483" name="Rectangle 8"/>
          <p:cNvSpPr>
            <a:spLocks noChangeArrowheads="1"/>
          </p:cNvSpPr>
          <p:nvPr/>
        </p:nvSpPr>
        <p:spPr bwMode="auto">
          <a:xfrm>
            <a:off x="5830888" y="990600"/>
            <a:ext cx="26146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Livret d’accueil</a:t>
            </a:r>
          </a:p>
          <a:p>
            <a:pPr eaLnBrk="0" hangingPunct="0">
              <a:buSzPts val="1400"/>
              <a:buFont typeface="Symbol" pitchFamily="18" charset="2"/>
              <a:buChar char="¨"/>
            </a:pPr>
            <a:r>
              <a:rPr lang="fr-FR" sz="1100">
                <a:latin typeface="Tahoma" pitchFamily="34" charset="0"/>
              </a:rPr>
              <a:t>Information de l’arrivée</a:t>
            </a:r>
          </a:p>
          <a:p>
            <a:pPr eaLnBrk="0" hangingPunct="0">
              <a:buSzPts val="1400"/>
              <a:buFont typeface="Symbol" pitchFamily="18" charset="2"/>
              <a:buChar char="¨"/>
            </a:pPr>
            <a:r>
              <a:rPr lang="fr-FR" sz="1100">
                <a:latin typeface="Tahoma" pitchFamily="34" charset="0"/>
              </a:rPr>
              <a:t>Evaluation durant la période d’essai</a:t>
            </a:r>
          </a:p>
          <a:p>
            <a:pPr eaLnBrk="0" hangingPunct="0">
              <a:buSzPts val="1400"/>
              <a:buFont typeface="Symbol" pitchFamily="18" charset="2"/>
              <a:buChar char="¨"/>
            </a:pPr>
            <a:r>
              <a:rPr lang="fr-FR" sz="1100">
                <a:latin typeface="Tahoma" pitchFamily="34" charset="0"/>
              </a:rPr>
              <a:t>Document de fin de période d’essai</a:t>
            </a:r>
          </a:p>
        </p:txBody>
      </p:sp>
      <p:sp>
        <p:nvSpPr>
          <p:cNvPr id="105484" name="Rectangle 9"/>
          <p:cNvSpPr>
            <a:spLocks noChangeArrowheads="1"/>
          </p:cNvSpPr>
          <p:nvPr/>
        </p:nvSpPr>
        <p:spPr bwMode="auto">
          <a:xfrm>
            <a:off x="3360738" y="3441700"/>
            <a:ext cx="1803400" cy="36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Bilan des recrutements</a:t>
            </a:r>
          </a:p>
        </p:txBody>
      </p:sp>
      <p:sp>
        <p:nvSpPr>
          <p:cNvPr id="105485" name="Rectangle 10"/>
          <p:cNvSpPr>
            <a:spLocks noChangeArrowheads="1"/>
          </p:cNvSpPr>
          <p:nvPr/>
        </p:nvSpPr>
        <p:spPr bwMode="auto">
          <a:xfrm>
            <a:off x="609600" y="3530600"/>
            <a:ext cx="19843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D.R.H</a:t>
            </a:r>
          </a:p>
          <a:p>
            <a:pPr eaLnBrk="0" hangingPunct="0"/>
            <a:endParaRPr lang="fr-FR" sz="1200"/>
          </a:p>
          <a:p>
            <a:pPr eaLnBrk="0" hangingPunct="0"/>
            <a:endParaRPr lang="fr-FR" sz="1200"/>
          </a:p>
        </p:txBody>
      </p:sp>
      <p:sp>
        <p:nvSpPr>
          <p:cNvPr id="105486" name="Rectangle 11"/>
          <p:cNvSpPr>
            <a:spLocks noChangeArrowheads="1"/>
          </p:cNvSpPr>
          <p:nvPr/>
        </p:nvSpPr>
        <p:spPr bwMode="auto">
          <a:xfrm>
            <a:off x="5867400" y="3530600"/>
            <a:ext cx="25257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Fiche de suivi des recrutements</a:t>
            </a:r>
          </a:p>
          <a:p>
            <a:pPr eaLnBrk="0" hangingPunct="0"/>
            <a:endParaRPr lang="fr-FR" sz="1100">
              <a:latin typeface="Tahoma" pitchFamily="34" charset="0"/>
            </a:endParaRPr>
          </a:p>
        </p:txBody>
      </p:sp>
      <p:sp>
        <p:nvSpPr>
          <p:cNvPr id="105487" name="Rectangle 12"/>
          <p:cNvSpPr>
            <a:spLocks noChangeArrowheads="1"/>
          </p:cNvSpPr>
          <p:nvPr/>
        </p:nvSpPr>
        <p:spPr bwMode="auto">
          <a:xfrm>
            <a:off x="3360738" y="3981450"/>
            <a:ext cx="1803400" cy="361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100">
                <a:latin typeface="Tahoma" pitchFamily="34" charset="0"/>
              </a:rPr>
              <a:t> Évaluation des recrutements</a:t>
            </a:r>
          </a:p>
        </p:txBody>
      </p:sp>
      <p:sp>
        <p:nvSpPr>
          <p:cNvPr id="105488" name="Rectangle 13"/>
          <p:cNvSpPr>
            <a:spLocks noChangeArrowheads="1"/>
          </p:cNvSpPr>
          <p:nvPr/>
        </p:nvSpPr>
        <p:spPr bwMode="auto">
          <a:xfrm>
            <a:off x="609600" y="3892550"/>
            <a:ext cx="2165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D.R.H</a:t>
            </a:r>
          </a:p>
          <a:p>
            <a:pPr eaLnBrk="0" hangingPunct="0">
              <a:buSzPts val="1400"/>
              <a:buFont typeface="Symbol" pitchFamily="18" charset="2"/>
              <a:buChar char="¨"/>
            </a:pPr>
            <a:r>
              <a:rPr lang="fr-FR" sz="1100">
                <a:latin typeface="Tahoma" pitchFamily="34" charset="0"/>
              </a:rPr>
              <a:t>Responsables concernés</a:t>
            </a:r>
          </a:p>
          <a:p>
            <a:pPr eaLnBrk="0" hangingPunct="0"/>
            <a:endParaRPr lang="fr-FR" sz="1200"/>
          </a:p>
        </p:txBody>
      </p:sp>
      <p:sp>
        <p:nvSpPr>
          <p:cNvPr id="105489" name="Rectangle 14"/>
          <p:cNvSpPr>
            <a:spLocks noChangeArrowheads="1"/>
          </p:cNvSpPr>
          <p:nvPr/>
        </p:nvSpPr>
        <p:spPr bwMode="auto">
          <a:xfrm>
            <a:off x="5867400" y="3981450"/>
            <a:ext cx="18938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Fiche d’analyse</a:t>
            </a:r>
          </a:p>
          <a:p>
            <a:pPr eaLnBrk="0" hangingPunct="0"/>
            <a:endParaRPr lang="fr-FR" sz="1200"/>
          </a:p>
          <a:p>
            <a:pPr eaLnBrk="0" hangingPunct="0"/>
            <a:endParaRPr lang="fr-FR" sz="1200"/>
          </a:p>
        </p:txBody>
      </p:sp>
      <p:sp>
        <p:nvSpPr>
          <p:cNvPr id="105490" name="AutoShape 15"/>
          <p:cNvSpPr>
            <a:spLocks noChangeArrowheads="1"/>
          </p:cNvSpPr>
          <p:nvPr/>
        </p:nvSpPr>
        <p:spPr bwMode="auto">
          <a:xfrm>
            <a:off x="3451225" y="2268538"/>
            <a:ext cx="1443038" cy="992187"/>
          </a:xfrm>
          <a:prstGeom prst="diamond">
            <a:avLst/>
          </a:prstGeom>
          <a:solidFill>
            <a:srgbClr val="FFFFFF"/>
          </a:solidFill>
          <a:ln w="9525">
            <a:solidFill>
              <a:srgbClr val="000000"/>
            </a:solidFill>
            <a:miter lim="800000"/>
            <a:headEnd/>
            <a:tailEnd/>
          </a:ln>
        </p:spPr>
        <p:txBody>
          <a:bodyPr/>
          <a:lstStyle/>
          <a:p>
            <a:pPr algn="ctr" eaLnBrk="0" hangingPunct="0"/>
            <a:endParaRPr lang="fr-FR" sz="1100"/>
          </a:p>
          <a:p>
            <a:pPr algn="ctr" eaLnBrk="0" hangingPunct="0"/>
            <a:r>
              <a:rPr lang="fr-FR" sz="1100">
                <a:latin typeface="Tahoma" pitchFamily="34" charset="0"/>
              </a:rPr>
              <a:t>Confirmé</a:t>
            </a:r>
          </a:p>
        </p:txBody>
      </p:sp>
      <p:sp>
        <p:nvSpPr>
          <p:cNvPr id="105491" name="Text Box 16"/>
          <p:cNvSpPr txBox="1">
            <a:spLocks noChangeArrowheads="1"/>
          </p:cNvSpPr>
          <p:nvPr/>
        </p:nvSpPr>
        <p:spPr bwMode="auto">
          <a:xfrm>
            <a:off x="3360738" y="3079750"/>
            <a:ext cx="541337"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200" b="1">
                <a:latin typeface="Tahoma" pitchFamily="34" charset="0"/>
              </a:rPr>
              <a:t>OUI</a:t>
            </a:r>
          </a:p>
        </p:txBody>
      </p:sp>
      <p:sp>
        <p:nvSpPr>
          <p:cNvPr id="105492" name="Line 17"/>
          <p:cNvSpPr>
            <a:spLocks noChangeShapeType="1"/>
          </p:cNvSpPr>
          <p:nvPr/>
        </p:nvSpPr>
        <p:spPr bwMode="auto">
          <a:xfrm>
            <a:off x="4171950" y="1998663"/>
            <a:ext cx="0" cy="269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493" name="Text Box 18"/>
          <p:cNvSpPr txBox="1">
            <a:spLocks noChangeArrowheads="1"/>
          </p:cNvSpPr>
          <p:nvPr/>
        </p:nvSpPr>
        <p:spPr bwMode="auto">
          <a:xfrm>
            <a:off x="3886200" y="4876800"/>
            <a:ext cx="54133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FR" sz="1400" b="1"/>
              <a:t>FIN</a:t>
            </a:r>
          </a:p>
        </p:txBody>
      </p:sp>
      <p:sp>
        <p:nvSpPr>
          <p:cNvPr id="105494" name="Line 19"/>
          <p:cNvSpPr>
            <a:spLocks noChangeShapeType="1"/>
          </p:cNvSpPr>
          <p:nvPr/>
        </p:nvSpPr>
        <p:spPr bwMode="auto">
          <a:xfrm>
            <a:off x="4171950" y="4343400"/>
            <a:ext cx="0" cy="539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495" name="Line 20"/>
          <p:cNvSpPr>
            <a:spLocks noChangeShapeType="1"/>
          </p:cNvSpPr>
          <p:nvPr/>
        </p:nvSpPr>
        <p:spPr bwMode="auto">
          <a:xfrm>
            <a:off x="4171950" y="3802063"/>
            <a:ext cx="0" cy="179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496" name="Line 21"/>
          <p:cNvSpPr>
            <a:spLocks noChangeShapeType="1"/>
          </p:cNvSpPr>
          <p:nvPr/>
        </p:nvSpPr>
        <p:spPr bwMode="auto">
          <a:xfrm>
            <a:off x="4856163" y="2771775"/>
            <a:ext cx="873125"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497" name="Rectangle 22"/>
          <p:cNvSpPr>
            <a:spLocks noChangeArrowheads="1"/>
          </p:cNvSpPr>
          <p:nvPr/>
        </p:nvSpPr>
        <p:spPr bwMode="auto">
          <a:xfrm>
            <a:off x="5981700" y="2306638"/>
            <a:ext cx="1714500" cy="3603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Prorogation ou départ</a:t>
            </a:r>
          </a:p>
        </p:txBody>
      </p:sp>
      <p:sp>
        <p:nvSpPr>
          <p:cNvPr id="105498" name="Text Box 23"/>
          <p:cNvSpPr txBox="1">
            <a:spLocks noChangeArrowheads="1"/>
          </p:cNvSpPr>
          <p:nvPr/>
        </p:nvSpPr>
        <p:spPr bwMode="auto">
          <a:xfrm>
            <a:off x="4997450" y="2066925"/>
            <a:ext cx="539750" cy="271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200" b="1">
                <a:latin typeface="Tahoma" pitchFamily="34" charset="0"/>
              </a:rPr>
              <a:t>NON</a:t>
            </a:r>
          </a:p>
        </p:txBody>
      </p:sp>
      <p:sp>
        <p:nvSpPr>
          <p:cNvPr id="105499" name="Line 24"/>
          <p:cNvSpPr>
            <a:spLocks noChangeShapeType="1"/>
          </p:cNvSpPr>
          <p:nvPr/>
        </p:nvSpPr>
        <p:spPr bwMode="auto">
          <a:xfrm>
            <a:off x="5713413" y="2409825"/>
            <a:ext cx="0" cy="360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500" name="Line 25"/>
          <p:cNvSpPr>
            <a:spLocks noChangeShapeType="1"/>
          </p:cNvSpPr>
          <p:nvPr/>
        </p:nvSpPr>
        <p:spPr bwMode="auto">
          <a:xfrm>
            <a:off x="5718175" y="2397125"/>
            <a:ext cx="2698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501" name="Line 26"/>
          <p:cNvSpPr>
            <a:spLocks noChangeShapeType="1"/>
          </p:cNvSpPr>
          <p:nvPr/>
        </p:nvSpPr>
        <p:spPr bwMode="auto">
          <a:xfrm>
            <a:off x="4171950" y="3260725"/>
            <a:ext cx="0"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38AE5D5-33A7-4A50-8839-11D216C16774}" type="datetime1">
              <a:rPr lang="fr-FR"/>
              <a:pPr eaLnBrk="1" hangingPunct="1"/>
              <a:t>17/09/2019</a:t>
            </a:fld>
            <a:endParaRPr lang="fr-FR" sz="1400" b="0" i="0"/>
          </a:p>
        </p:txBody>
      </p:sp>
      <p:sp>
        <p:nvSpPr>
          <p:cNvPr id="10649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650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128DCE4-CE73-47DC-BAA9-302216E7D5F4}" type="slidenum">
              <a:rPr lang="fr-FR" smtClean="0"/>
              <a:pPr eaLnBrk="1" hangingPunct="1"/>
              <a:t>85</a:t>
            </a:fld>
            <a:endParaRPr lang="fr-FR" smtClean="0"/>
          </a:p>
        </p:txBody>
      </p:sp>
      <p:sp>
        <p:nvSpPr>
          <p:cNvPr id="106501" name="Rectangle 2"/>
          <p:cNvSpPr>
            <a:spLocks noChangeArrowheads="1"/>
          </p:cNvSpPr>
          <p:nvPr/>
        </p:nvSpPr>
        <p:spPr bwMode="auto">
          <a:xfrm>
            <a:off x="266700" y="349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106502" name="Rectangle 3"/>
          <p:cNvSpPr>
            <a:spLocks noChangeArrowheads="1"/>
          </p:cNvSpPr>
          <p:nvPr/>
        </p:nvSpPr>
        <p:spPr bwMode="auto">
          <a:xfrm>
            <a:off x="609600" y="1524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i="1" u="sng"/>
              <a:t>LOGIGRAMME RECRUTEMENT DES INTERIMAIRES</a:t>
            </a:r>
            <a:r>
              <a:rPr lang="fr-FR" sz="2000" b="1" i="1" u="sng"/>
              <a:t> </a:t>
            </a:r>
          </a:p>
        </p:txBody>
      </p:sp>
      <p:sp>
        <p:nvSpPr>
          <p:cNvPr id="106503" name="Rectangle 4"/>
          <p:cNvSpPr>
            <a:spLocks noChangeArrowheads="1"/>
          </p:cNvSpPr>
          <p:nvPr/>
        </p:nvSpPr>
        <p:spPr bwMode="auto">
          <a:xfrm>
            <a:off x="457200" y="838200"/>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600" b="1" u="sng">
                <a:latin typeface="Arial" charset="0"/>
                <a:cs typeface="Arial" charset="0"/>
              </a:rPr>
              <a:t>QUI </a:t>
            </a:r>
            <a:r>
              <a:rPr lang="fr-FR" sz="1200">
                <a:latin typeface="Arial" charset="0"/>
                <a:cs typeface="Arial" charset="0"/>
              </a:rPr>
              <a:t>		                                 </a:t>
            </a:r>
            <a:r>
              <a:rPr lang="fr-FR" sz="1600" b="1">
                <a:latin typeface="Arial" charset="0"/>
                <a:cs typeface="Arial" charset="0"/>
              </a:rPr>
              <a:t> </a:t>
            </a:r>
            <a:r>
              <a:rPr lang="fr-FR" sz="1600" b="1" u="sng">
                <a:latin typeface="Arial" charset="0"/>
                <a:cs typeface="Arial" charset="0"/>
              </a:rPr>
              <a:t>QUOI</a:t>
            </a:r>
            <a:r>
              <a:rPr lang="fr-FR" sz="1600" b="1">
                <a:latin typeface="Arial" charset="0"/>
                <a:cs typeface="Arial" charset="0"/>
              </a:rPr>
              <a:t> </a:t>
            </a:r>
            <a:r>
              <a:rPr lang="fr-FR" sz="1200">
                <a:latin typeface="Arial" charset="0"/>
                <a:cs typeface="Arial" charset="0"/>
              </a:rPr>
              <a:t>		            </a:t>
            </a:r>
            <a:r>
              <a:rPr lang="fr-FR" sz="1600" b="1" u="sng">
                <a:latin typeface="Arial" charset="0"/>
                <a:cs typeface="Arial" charset="0"/>
              </a:rPr>
              <a:t>COMMENT</a:t>
            </a:r>
          </a:p>
          <a:p>
            <a:pPr eaLnBrk="0" hangingPunct="0"/>
            <a:endParaRPr lang="fr-FR" sz="2400"/>
          </a:p>
        </p:txBody>
      </p:sp>
      <p:sp>
        <p:nvSpPr>
          <p:cNvPr id="106504" name="Rectangle 5"/>
          <p:cNvSpPr>
            <a:spLocks noChangeArrowheads="1"/>
          </p:cNvSpPr>
          <p:nvPr/>
        </p:nvSpPr>
        <p:spPr bwMode="auto">
          <a:xfrm>
            <a:off x="449263" y="1258888"/>
            <a:ext cx="18367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Resp.concerné</a:t>
            </a:r>
          </a:p>
          <a:p>
            <a:pPr eaLnBrk="0" hangingPunct="0"/>
            <a:endParaRPr lang="fr-FR" sz="1200">
              <a:latin typeface="Tahoma" pitchFamily="34" charset="0"/>
            </a:endParaRPr>
          </a:p>
        </p:txBody>
      </p:sp>
      <p:sp>
        <p:nvSpPr>
          <p:cNvPr id="106505" name="Rectangle 6"/>
          <p:cNvSpPr>
            <a:spLocks noChangeArrowheads="1"/>
          </p:cNvSpPr>
          <p:nvPr/>
        </p:nvSpPr>
        <p:spPr bwMode="auto">
          <a:xfrm>
            <a:off x="2894013" y="1258888"/>
            <a:ext cx="2592387" cy="2651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Définition et expression du besoin</a:t>
            </a:r>
          </a:p>
        </p:txBody>
      </p:sp>
      <p:sp>
        <p:nvSpPr>
          <p:cNvPr id="106506" name="Rectangle 7"/>
          <p:cNvSpPr>
            <a:spLocks noChangeArrowheads="1"/>
          </p:cNvSpPr>
          <p:nvPr/>
        </p:nvSpPr>
        <p:spPr bwMode="auto">
          <a:xfrm>
            <a:off x="457200" y="1792288"/>
            <a:ext cx="18367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Resp.concerné</a:t>
            </a:r>
          </a:p>
          <a:p>
            <a:pPr eaLnBrk="0" hangingPunct="0"/>
            <a:endParaRPr lang="fr-FR" sz="1200">
              <a:latin typeface="Tahoma" pitchFamily="34" charset="0"/>
            </a:endParaRPr>
          </a:p>
        </p:txBody>
      </p:sp>
      <p:sp>
        <p:nvSpPr>
          <p:cNvPr id="106507" name="Rectangle 8"/>
          <p:cNvSpPr>
            <a:spLocks noChangeArrowheads="1"/>
          </p:cNvSpPr>
          <p:nvPr/>
        </p:nvSpPr>
        <p:spPr bwMode="auto">
          <a:xfrm>
            <a:off x="2895600" y="1752600"/>
            <a:ext cx="2590800" cy="457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Remplir la fiche demande personnel intérimaire</a:t>
            </a:r>
          </a:p>
        </p:txBody>
      </p:sp>
      <p:sp>
        <p:nvSpPr>
          <p:cNvPr id="106508" name="Line 9"/>
          <p:cNvSpPr>
            <a:spLocks noChangeShapeType="1"/>
          </p:cNvSpPr>
          <p:nvPr/>
        </p:nvSpPr>
        <p:spPr bwMode="auto">
          <a:xfrm>
            <a:off x="4114800" y="1524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09" name="Line 10"/>
          <p:cNvSpPr>
            <a:spLocks noChangeShapeType="1"/>
          </p:cNvSpPr>
          <p:nvPr/>
        </p:nvSpPr>
        <p:spPr bwMode="auto">
          <a:xfrm flipH="1">
            <a:off x="3276600" y="22098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10" name="Rectangle 11"/>
          <p:cNvSpPr>
            <a:spLocks noChangeArrowheads="1"/>
          </p:cNvSpPr>
          <p:nvPr/>
        </p:nvSpPr>
        <p:spPr bwMode="auto">
          <a:xfrm>
            <a:off x="2286000" y="2514600"/>
            <a:ext cx="1371600" cy="304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Poste vacant</a:t>
            </a:r>
          </a:p>
        </p:txBody>
      </p:sp>
      <p:sp>
        <p:nvSpPr>
          <p:cNvPr id="106511" name="Rectangle 12"/>
          <p:cNvSpPr>
            <a:spLocks noChangeArrowheads="1"/>
          </p:cNvSpPr>
          <p:nvPr/>
        </p:nvSpPr>
        <p:spPr bwMode="auto">
          <a:xfrm>
            <a:off x="4495800" y="2514600"/>
            <a:ext cx="1371600" cy="304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Remplacement</a:t>
            </a:r>
          </a:p>
        </p:txBody>
      </p:sp>
      <p:sp>
        <p:nvSpPr>
          <p:cNvPr id="106512" name="Line 13"/>
          <p:cNvSpPr>
            <a:spLocks noChangeShapeType="1"/>
          </p:cNvSpPr>
          <p:nvPr/>
        </p:nvSpPr>
        <p:spPr bwMode="auto">
          <a:xfrm>
            <a:off x="4038600" y="22098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13" name="Line 14"/>
          <p:cNvSpPr>
            <a:spLocks noChangeShapeType="1"/>
          </p:cNvSpPr>
          <p:nvPr/>
        </p:nvSpPr>
        <p:spPr bwMode="auto">
          <a:xfrm>
            <a:off x="3276600" y="28194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14" name="Line 15"/>
          <p:cNvSpPr>
            <a:spLocks noChangeShapeType="1"/>
          </p:cNvSpPr>
          <p:nvPr/>
        </p:nvSpPr>
        <p:spPr bwMode="auto">
          <a:xfrm flipH="1">
            <a:off x="4038600" y="28194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15" name="Rectangle 16"/>
          <p:cNvSpPr>
            <a:spLocks noChangeArrowheads="1"/>
          </p:cNvSpPr>
          <p:nvPr/>
        </p:nvSpPr>
        <p:spPr bwMode="auto">
          <a:xfrm>
            <a:off x="2971800" y="3200400"/>
            <a:ext cx="2209800" cy="304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Transmission à la D.R.H</a:t>
            </a:r>
          </a:p>
        </p:txBody>
      </p:sp>
      <p:sp>
        <p:nvSpPr>
          <p:cNvPr id="106516" name="Rectangle 17"/>
          <p:cNvSpPr>
            <a:spLocks noChangeArrowheads="1"/>
          </p:cNvSpPr>
          <p:nvPr/>
        </p:nvSpPr>
        <p:spPr bwMode="auto">
          <a:xfrm>
            <a:off x="457200" y="3200400"/>
            <a:ext cx="1836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Départ. Dév.R.H</a:t>
            </a:r>
          </a:p>
          <a:p>
            <a:pPr eaLnBrk="0" hangingPunct="0"/>
            <a:endParaRPr lang="fr-FR" sz="1200">
              <a:latin typeface="Tahoma" pitchFamily="34" charset="0"/>
            </a:endParaRPr>
          </a:p>
        </p:txBody>
      </p:sp>
      <p:sp>
        <p:nvSpPr>
          <p:cNvPr id="106517" name="Rectangle 18"/>
          <p:cNvSpPr>
            <a:spLocks noChangeArrowheads="1"/>
          </p:cNvSpPr>
          <p:nvPr/>
        </p:nvSpPr>
        <p:spPr bwMode="auto">
          <a:xfrm>
            <a:off x="2819400" y="3697288"/>
            <a:ext cx="2592388" cy="417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Prospection </a:t>
            </a:r>
          </a:p>
          <a:p>
            <a:pPr algn="ctr" eaLnBrk="0" hangingPunct="0"/>
            <a:r>
              <a:rPr lang="fr-FR" sz="1200">
                <a:latin typeface="Tahoma" pitchFamily="34" charset="0"/>
              </a:rPr>
              <a:t> ( Agence d’Intérim)</a:t>
            </a:r>
          </a:p>
        </p:txBody>
      </p:sp>
      <p:sp>
        <p:nvSpPr>
          <p:cNvPr id="106518" name="Rectangle 19"/>
          <p:cNvSpPr>
            <a:spLocks noChangeArrowheads="1"/>
          </p:cNvSpPr>
          <p:nvPr/>
        </p:nvSpPr>
        <p:spPr bwMode="auto">
          <a:xfrm>
            <a:off x="2819400" y="4343400"/>
            <a:ext cx="2590800" cy="304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Sélection Selon critères demandés</a:t>
            </a:r>
          </a:p>
        </p:txBody>
      </p:sp>
      <p:sp>
        <p:nvSpPr>
          <p:cNvPr id="106519" name="Line 20"/>
          <p:cNvSpPr>
            <a:spLocks noChangeShapeType="1"/>
          </p:cNvSpPr>
          <p:nvPr/>
        </p:nvSpPr>
        <p:spPr bwMode="auto">
          <a:xfrm>
            <a:off x="4040188" y="4114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20" name="Line 21"/>
          <p:cNvSpPr>
            <a:spLocks noChangeShapeType="1"/>
          </p:cNvSpPr>
          <p:nvPr/>
        </p:nvSpPr>
        <p:spPr bwMode="auto">
          <a:xfrm>
            <a:off x="4038600" y="3505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21" name="Rectangle 22"/>
          <p:cNvSpPr>
            <a:spLocks noChangeArrowheads="1"/>
          </p:cNvSpPr>
          <p:nvPr/>
        </p:nvSpPr>
        <p:spPr bwMode="auto">
          <a:xfrm>
            <a:off x="457200" y="3773488"/>
            <a:ext cx="18367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Départ. Dév.R.H</a:t>
            </a:r>
          </a:p>
          <a:p>
            <a:pPr eaLnBrk="0" hangingPunct="0"/>
            <a:endParaRPr lang="fr-FR" sz="1200">
              <a:latin typeface="Tahoma" pitchFamily="34" charset="0"/>
            </a:endParaRPr>
          </a:p>
        </p:txBody>
      </p:sp>
      <p:sp>
        <p:nvSpPr>
          <p:cNvPr id="106522" name="Rectangle 23"/>
          <p:cNvSpPr>
            <a:spLocks noChangeArrowheads="1"/>
          </p:cNvSpPr>
          <p:nvPr/>
        </p:nvSpPr>
        <p:spPr bwMode="auto">
          <a:xfrm>
            <a:off x="457200" y="4230688"/>
            <a:ext cx="18367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Départ. Dév.R.H</a:t>
            </a:r>
          </a:p>
          <a:p>
            <a:pPr eaLnBrk="0" hangingPunct="0"/>
            <a:endParaRPr lang="fr-FR" sz="1200">
              <a:latin typeface="Tahoma" pitchFamily="34" charset="0"/>
            </a:endParaRPr>
          </a:p>
        </p:txBody>
      </p:sp>
      <p:sp>
        <p:nvSpPr>
          <p:cNvPr id="106523" name="Rectangle 24"/>
          <p:cNvSpPr>
            <a:spLocks noChangeArrowheads="1"/>
          </p:cNvSpPr>
          <p:nvPr/>
        </p:nvSpPr>
        <p:spPr bwMode="auto">
          <a:xfrm>
            <a:off x="2819400" y="4840288"/>
            <a:ext cx="2590800" cy="417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Entretien avec les responsables qui a émis le besoin </a:t>
            </a:r>
          </a:p>
        </p:txBody>
      </p:sp>
      <p:sp>
        <p:nvSpPr>
          <p:cNvPr id="106524" name="Rectangle 25"/>
          <p:cNvSpPr>
            <a:spLocks noChangeArrowheads="1"/>
          </p:cNvSpPr>
          <p:nvPr/>
        </p:nvSpPr>
        <p:spPr bwMode="auto">
          <a:xfrm>
            <a:off x="2819400" y="5486400"/>
            <a:ext cx="2590800" cy="304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r>
              <a:rPr lang="fr-FR" sz="1200">
                <a:latin typeface="Tahoma" pitchFamily="34" charset="0"/>
              </a:rPr>
              <a:t>Sélection Selon critères demandés</a:t>
            </a:r>
          </a:p>
        </p:txBody>
      </p:sp>
      <p:sp>
        <p:nvSpPr>
          <p:cNvPr id="106525" name="Line 26"/>
          <p:cNvSpPr>
            <a:spLocks noChangeShapeType="1"/>
          </p:cNvSpPr>
          <p:nvPr/>
        </p:nvSpPr>
        <p:spPr bwMode="auto">
          <a:xfrm>
            <a:off x="4038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26" name="Line 27"/>
          <p:cNvSpPr>
            <a:spLocks noChangeShapeType="1"/>
          </p:cNvSpPr>
          <p:nvPr/>
        </p:nvSpPr>
        <p:spPr bwMode="auto">
          <a:xfrm>
            <a:off x="4038600" y="5257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6527" name="Rectangle 28"/>
          <p:cNvSpPr>
            <a:spLocks noChangeArrowheads="1"/>
          </p:cNvSpPr>
          <p:nvPr/>
        </p:nvSpPr>
        <p:spPr bwMode="auto">
          <a:xfrm>
            <a:off x="457200" y="4724400"/>
            <a:ext cx="1836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p>
            <a:pPr eaLnBrk="0" hangingPunct="0">
              <a:buSzPts val="1400"/>
              <a:buFont typeface="Symbol" pitchFamily="18" charset="2"/>
              <a:buChar char="¨"/>
            </a:pPr>
            <a:r>
              <a:rPr lang="fr-FR" sz="1100">
                <a:latin typeface="Tahoma" pitchFamily="34" charset="0"/>
              </a:rPr>
              <a:t>Resp.concerné</a:t>
            </a:r>
          </a:p>
          <a:p>
            <a:pPr eaLnBrk="0" hangingPunct="0"/>
            <a:endParaRPr lang="fr-FR" sz="1200">
              <a:latin typeface="Tahoma" pitchFamily="34" charset="0"/>
            </a:endParaRPr>
          </a:p>
        </p:txBody>
      </p:sp>
      <p:sp>
        <p:nvSpPr>
          <p:cNvPr id="106528" name="Text Box 29"/>
          <p:cNvSpPr txBox="1">
            <a:spLocks noChangeArrowheads="1"/>
          </p:cNvSpPr>
          <p:nvPr/>
        </p:nvSpPr>
        <p:spPr bwMode="auto">
          <a:xfrm>
            <a:off x="6858000" y="3594100"/>
            <a:ext cx="16764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60000"/>
              </a:lnSpc>
              <a:spcBef>
                <a:spcPct val="50000"/>
              </a:spcBef>
              <a:buFontTx/>
              <a:buChar char="-"/>
            </a:pPr>
            <a:r>
              <a:rPr lang="fr-FR" sz="1200" b="1">
                <a:latin typeface="Tahoma" pitchFamily="34" charset="0"/>
              </a:rPr>
              <a:t> </a:t>
            </a:r>
            <a:r>
              <a:rPr lang="fr-FR" sz="1200">
                <a:latin typeface="Tahoma" pitchFamily="34" charset="0"/>
              </a:rPr>
              <a:t>Lettre</a:t>
            </a:r>
          </a:p>
          <a:p>
            <a:pPr eaLnBrk="1" hangingPunct="1">
              <a:lnSpc>
                <a:spcPct val="60000"/>
              </a:lnSpc>
              <a:spcBef>
                <a:spcPct val="50000"/>
              </a:spcBef>
              <a:buFontTx/>
              <a:buChar char="-"/>
            </a:pPr>
            <a:r>
              <a:rPr lang="fr-FR" sz="1200">
                <a:latin typeface="Tahoma" pitchFamily="34" charset="0"/>
              </a:rPr>
              <a:t> Fax</a:t>
            </a:r>
          </a:p>
          <a:p>
            <a:pPr eaLnBrk="1" hangingPunct="1">
              <a:lnSpc>
                <a:spcPct val="60000"/>
              </a:lnSpc>
              <a:spcBef>
                <a:spcPct val="50000"/>
              </a:spcBef>
              <a:buFontTx/>
              <a:buChar char="-"/>
            </a:pPr>
            <a:r>
              <a:rPr lang="fr-FR" sz="1200">
                <a:latin typeface="Tahoma" pitchFamily="34" charset="0"/>
              </a:rPr>
              <a:t> Tél.</a:t>
            </a:r>
          </a:p>
        </p:txBody>
      </p:sp>
      <p:sp>
        <p:nvSpPr>
          <p:cNvPr id="106529" name="AutoShape 30"/>
          <p:cNvSpPr>
            <a:spLocks/>
          </p:cNvSpPr>
          <p:nvPr/>
        </p:nvSpPr>
        <p:spPr bwMode="auto">
          <a:xfrm>
            <a:off x="6781800" y="3581400"/>
            <a:ext cx="76200" cy="533400"/>
          </a:xfrm>
          <a:prstGeom prst="lef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A3EC992-68F5-4A76-A024-BDD17AA4C43F}" type="datetime1">
              <a:rPr lang="fr-FR"/>
              <a:pPr eaLnBrk="1" hangingPunct="1"/>
              <a:t>17/09/2019</a:t>
            </a:fld>
            <a:endParaRPr lang="fr-FR" sz="1400" b="0" i="0"/>
          </a:p>
        </p:txBody>
      </p:sp>
      <p:sp>
        <p:nvSpPr>
          <p:cNvPr id="10752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752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6D69DFF-78A9-4D91-9C64-DDF39201B798}" type="slidenum">
              <a:rPr lang="fr-FR" smtClean="0"/>
              <a:pPr eaLnBrk="1" hangingPunct="1"/>
              <a:t>86</a:t>
            </a:fld>
            <a:endParaRPr lang="fr-FR" smtClean="0"/>
          </a:p>
        </p:txBody>
      </p:sp>
      <p:sp>
        <p:nvSpPr>
          <p:cNvPr id="107525" name="Rectangle 2"/>
          <p:cNvSpPr>
            <a:spLocks noChangeArrowheads="1"/>
          </p:cNvSpPr>
          <p:nvPr/>
        </p:nvSpPr>
        <p:spPr bwMode="auto">
          <a:xfrm>
            <a:off x="1588" y="28575"/>
            <a:ext cx="9144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300" b="1" u="sng">
                <a:solidFill>
                  <a:srgbClr val="000080"/>
                </a:solidFill>
                <a:latin typeface="Arial" charset="0"/>
                <a:cs typeface="Arial" charset="0"/>
              </a:rPr>
              <a:t> </a:t>
            </a:r>
            <a:endParaRPr lang="fr-FR" sz="1000">
              <a:cs typeface="Times New Roman" pitchFamily="18" charset="0"/>
            </a:endParaRPr>
          </a:p>
          <a:p>
            <a:pPr eaLnBrk="0" hangingPunct="0"/>
            <a:endParaRPr lang="fr-FR" sz="2400"/>
          </a:p>
        </p:txBody>
      </p:sp>
      <p:sp>
        <p:nvSpPr>
          <p:cNvPr id="107526" name="Rectangle 3"/>
          <p:cNvSpPr>
            <a:spLocks noChangeArrowheads="1"/>
          </p:cNvSpPr>
          <p:nvPr/>
        </p:nvSpPr>
        <p:spPr bwMode="auto">
          <a:xfrm>
            <a:off x="228600" y="1196975"/>
            <a:ext cx="85344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tabLst>
                <a:tab pos="180975" algn="l"/>
              </a:tabLst>
            </a:pPr>
            <a:r>
              <a:rPr lang="fr-FR" sz="1200">
                <a:latin typeface="Arial" charset="0"/>
                <a:cs typeface="Arial" charset="0"/>
              </a:rPr>
              <a:t>Embaucher la bonne personne au bon poste fait partie des missions classiques de la gestion des ressources humaines. Aujourd’hui pourtant les enjeux du recrutement sont tels que la fonction est devenue stratégique dans le pilotage des organisations. Afin d’améliorer sa gestion du recrutement, la S.C.B.G procède au recrutement selon le processus ci-après : </a:t>
            </a:r>
          </a:p>
          <a:p>
            <a:pPr algn="just" eaLnBrk="0" hangingPunct="0">
              <a:spcBef>
                <a:spcPct val="70000"/>
              </a:spcBef>
              <a:tabLst>
                <a:tab pos="180975" algn="l"/>
              </a:tabLst>
            </a:pPr>
            <a:r>
              <a:rPr lang="fr-FR" sz="1200" b="1">
                <a:solidFill>
                  <a:srgbClr val="000080"/>
                </a:solidFill>
                <a:latin typeface="Comic Sans MS" pitchFamily="66" charset="0"/>
                <a:cs typeface="Times New Roman" pitchFamily="18" charset="0"/>
              </a:rPr>
              <a:t>1)</a:t>
            </a:r>
            <a:r>
              <a:rPr lang="fr-FR" sz="1200" b="1">
                <a:solidFill>
                  <a:srgbClr val="000080"/>
                </a:solidFill>
                <a:cs typeface="Times New Roman" pitchFamily="18" charset="0"/>
              </a:rPr>
              <a:t>      </a:t>
            </a:r>
            <a:r>
              <a:rPr lang="fr-FR" sz="1200" b="1" u="sng">
                <a:solidFill>
                  <a:srgbClr val="000080"/>
                </a:solidFill>
                <a:latin typeface="Comic Sans MS" pitchFamily="66" charset="0"/>
                <a:cs typeface="Times New Roman" pitchFamily="18" charset="0"/>
              </a:rPr>
              <a:t>EXPRESSION DU BESOIN   </a:t>
            </a:r>
            <a:endParaRPr lang="fr-FR" sz="1200">
              <a:cs typeface="Times New Roman" pitchFamily="18" charset="0"/>
            </a:endParaRPr>
          </a:p>
          <a:p>
            <a:pPr algn="just" eaLnBrk="0" hangingPunct="0">
              <a:tabLst>
                <a:tab pos="180975" algn="l"/>
              </a:tabLst>
            </a:pPr>
            <a:r>
              <a:rPr lang="fr-FR" sz="1200">
                <a:latin typeface="Arial" charset="0"/>
                <a:cs typeface="Arial" charset="0"/>
              </a:rPr>
              <a:t>La définition du poste à pourvoir et du profit à rechercher doit être élaborée par le chef de l’unité organisationnelle qui exprime le besoin. Cette expression du besoin se traduit par la transmission à la D.R.H des fiches «Demande de personnel mensuel» et «schéma  de poste et de profil » dûment remplies &amp; signées par le responsable concerné et validé par le directeur central, le directeur d’exploitation ou le directeur général. S’il s’agit d’une création de poste, joindre aux deux fiches précédentes, celle relative à la création du poste dûment remplie et signée. </a:t>
            </a:r>
          </a:p>
          <a:p>
            <a:pPr algn="just" eaLnBrk="0" hangingPunct="0">
              <a:spcBef>
                <a:spcPct val="70000"/>
              </a:spcBef>
              <a:tabLst>
                <a:tab pos="180975" algn="l"/>
              </a:tabLst>
            </a:pPr>
            <a:r>
              <a:rPr lang="fr-FR" sz="1200" b="1">
                <a:solidFill>
                  <a:srgbClr val="000080"/>
                </a:solidFill>
                <a:latin typeface="Comic Sans MS" pitchFamily="66" charset="0"/>
                <a:cs typeface="Times New Roman" pitchFamily="18" charset="0"/>
              </a:rPr>
              <a:t>2)</a:t>
            </a:r>
            <a:r>
              <a:rPr lang="fr-FR" sz="1200" b="1">
                <a:solidFill>
                  <a:srgbClr val="000080"/>
                </a:solidFill>
                <a:cs typeface="Times New Roman" pitchFamily="18" charset="0"/>
              </a:rPr>
              <a:t>     </a:t>
            </a:r>
            <a:r>
              <a:rPr lang="fr-FR" sz="1200" b="1" u="sng">
                <a:solidFill>
                  <a:srgbClr val="000080"/>
                </a:solidFill>
                <a:latin typeface="Comic Sans MS" pitchFamily="66" charset="0"/>
                <a:cs typeface="Times New Roman" pitchFamily="18" charset="0"/>
              </a:rPr>
              <a:t>PROSPECTION &amp; SELECTION  </a:t>
            </a:r>
            <a:endParaRPr lang="fr-FR" sz="1200">
              <a:cs typeface="Times New Roman" pitchFamily="18" charset="0"/>
            </a:endParaRPr>
          </a:p>
          <a:p>
            <a:pPr algn="just" eaLnBrk="0" hangingPunct="0">
              <a:tabLst>
                <a:tab pos="180975" algn="l"/>
              </a:tabLst>
            </a:pPr>
            <a:r>
              <a:rPr lang="fr-FR" sz="1200">
                <a:latin typeface="Arial" charset="0"/>
                <a:cs typeface="Arial" charset="0"/>
              </a:rPr>
              <a:t>Après réception de la demande de recrutement, le responsable développement des ressources humaines procède en premier lieu à une prospection interne pour proposer des candidats répondants aux exigences. A défaut, il engage la prospection externe par la consultation du vivier des candidatures disponible, la publication d’annonces dans les journaux spécialisés, ou le recours aux cabinets de recrutement. </a:t>
            </a:r>
          </a:p>
          <a:p>
            <a:pPr algn="just" eaLnBrk="0" hangingPunct="0">
              <a:tabLst>
                <a:tab pos="180975" algn="l"/>
              </a:tabLst>
            </a:pPr>
            <a:r>
              <a:rPr lang="fr-FR" sz="1200">
                <a:latin typeface="Arial" charset="0"/>
                <a:cs typeface="Arial" charset="0"/>
              </a:rPr>
              <a:t>Dès que le choix s’opérera sur les candidats répondants aux critères, suit l’étape de prise de contact par le biais de lettre de convocation et téléphone pour un premier entretien et une première évaluation par le responsable développement des ressources humaines. Celui – ci remplie une «fiche d’évaluation du candidat», qui est un document sur lequel l’interviewer porte une appréciation sur le candidat à l’embauche et donnera une recommandation sur la décision à prendre. Tout interviewer est tenu de remplir ce support immédiatement après chaque entretien de recrutement. </a:t>
            </a:r>
          </a:p>
          <a:p>
            <a:pPr algn="just" eaLnBrk="0" hangingPunct="0">
              <a:tabLst>
                <a:tab pos="180975" algn="l"/>
              </a:tabLst>
            </a:pPr>
            <a:r>
              <a:rPr lang="fr-FR" sz="1200">
                <a:latin typeface="Arial" charset="0"/>
                <a:cs typeface="Arial" charset="0"/>
              </a:rPr>
              <a:t>Si le responsable développement des ressources humaines juge que le candidat n’est pas bon, une lettre de regret lui est envoyée, si au contraire, il s’avère qu’il est bon, il passe un deuxième entretien et une deuxième évaluation avec le responsable concerné (responsable hiérarchique) et le directeur concerné, qui transmettent leur décision à la D.R.H. </a:t>
            </a:r>
          </a:p>
          <a:p>
            <a:pPr algn="just" eaLnBrk="0" hangingPunct="0">
              <a:tabLst>
                <a:tab pos="180975" algn="l"/>
              </a:tabLst>
            </a:pPr>
            <a:r>
              <a:rPr lang="fr-FR" sz="1200">
                <a:latin typeface="Arial" charset="0"/>
                <a:cs typeface="Arial" charset="0"/>
              </a:rPr>
              <a:t>En cas de refus, le responsable développement R.H adresse une lettre de regret au candidat, en cas d’accord, la D.R.H prépare le contrat « Lettre d’engagement » en trois exemplaires qui doit être signée par la nouvelle recrue. Il faut préciser que pour les cadres, et conformément à la note NP 5 du 13 Juin 2001 du groupe ONA, le dossier de tout cadre doit être soumis à la D.R.H du groupe pour examen et pour approbation finale du P.D.G.</a:t>
            </a:r>
            <a:endParaRPr lang="fr-FR" sz="1200"/>
          </a:p>
        </p:txBody>
      </p:sp>
      <p:grpSp>
        <p:nvGrpSpPr>
          <p:cNvPr id="107527" name="Group 4"/>
          <p:cNvGrpSpPr>
            <a:grpSpLocks/>
          </p:cNvGrpSpPr>
          <p:nvPr/>
        </p:nvGrpSpPr>
        <p:grpSpPr bwMode="auto">
          <a:xfrm>
            <a:off x="533400" y="115888"/>
            <a:ext cx="7772400" cy="946150"/>
            <a:chOff x="-2" y="-2"/>
            <a:chExt cx="3856" cy="1376"/>
          </a:xfrm>
        </p:grpSpPr>
        <p:grpSp>
          <p:nvGrpSpPr>
            <p:cNvPr id="107528" name="Group 5"/>
            <p:cNvGrpSpPr>
              <a:grpSpLocks/>
            </p:cNvGrpSpPr>
            <p:nvPr/>
          </p:nvGrpSpPr>
          <p:grpSpPr bwMode="auto">
            <a:xfrm>
              <a:off x="0" y="0"/>
              <a:ext cx="3852" cy="1372"/>
              <a:chOff x="0" y="0"/>
              <a:chExt cx="3852" cy="1372"/>
            </a:xfrm>
          </p:grpSpPr>
          <p:grpSp>
            <p:nvGrpSpPr>
              <p:cNvPr id="107530" name="Group 6"/>
              <p:cNvGrpSpPr>
                <a:grpSpLocks/>
              </p:cNvGrpSpPr>
              <p:nvPr/>
            </p:nvGrpSpPr>
            <p:grpSpPr bwMode="auto">
              <a:xfrm>
                <a:off x="0" y="0"/>
                <a:ext cx="1284" cy="969"/>
                <a:chOff x="0" y="0"/>
                <a:chExt cx="1284" cy="969"/>
              </a:xfrm>
            </p:grpSpPr>
            <p:sp>
              <p:nvSpPr>
                <p:cNvPr id="107542" name="Rectangle 7"/>
                <p:cNvSpPr>
                  <a:spLocks noChangeArrowheads="1"/>
                </p:cNvSpPr>
                <p:nvPr/>
              </p:nvSpPr>
              <p:spPr bwMode="auto">
                <a:xfrm>
                  <a:off x="28" y="0"/>
                  <a:ext cx="1228"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just"/>
                  <a:endParaRPr lang="fr-FR" sz="1200" b="1">
                    <a:solidFill>
                      <a:srgbClr val="000000"/>
                    </a:solidFill>
                    <a:latin typeface="Arial" charset="0"/>
                    <a:cs typeface="Arial" charset="0"/>
                  </a:endParaRPr>
                </a:p>
                <a:p>
                  <a:pPr algn="just"/>
                  <a:r>
                    <a:rPr lang="fr-FR" sz="1200" b="1">
                      <a:solidFill>
                        <a:srgbClr val="000000"/>
                      </a:solidFill>
                      <a:latin typeface="Arial" charset="0"/>
                      <a:cs typeface="Arial" charset="0"/>
                    </a:rPr>
                    <a:t>Direction : D.R.H</a:t>
                  </a:r>
                  <a:endParaRPr lang="fr-FR" sz="1000">
                    <a:cs typeface="Times New Roman" pitchFamily="18" charset="0"/>
                  </a:endParaRPr>
                </a:p>
                <a:p>
                  <a:pPr algn="just" eaLnBrk="0" hangingPunct="0"/>
                  <a:r>
                    <a:rPr lang="fr-FR" sz="1200" b="1">
                      <a:solidFill>
                        <a:srgbClr val="000000"/>
                      </a:solidFill>
                      <a:latin typeface="Arial" charset="0"/>
                      <a:cs typeface="Arial" charset="0"/>
                    </a:rPr>
                    <a:t>Réf.          : RECRUT/01</a:t>
                  </a:r>
                  <a:endParaRPr lang="fr-FR" sz="1000">
                    <a:cs typeface="Times New Roman" pitchFamily="18" charset="0"/>
                  </a:endParaRPr>
                </a:p>
                <a:p>
                  <a:pPr algn="just" eaLnBrk="0" hangingPunct="0"/>
                  <a:endParaRPr lang="fr-FR" sz="2400"/>
                </a:p>
              </p:txBody>
            </p:sp>
            <p:sp>
              <p:nvSpPr>
                <p:cNvPr id="107543" name="Rectangle 8"/>
                <p:cNvSpPr>
                  <a:spLocks noChangeArrowheads="1"/>
                </p:cNvSpPr>
                <p:nvPr/>
              </p:nvSpPr>
              <p:spPr bwMode="auto">
                <a:xfrm>
                  <a:off x="0" y="0"/>
                  <a:ext cx="1284" cy="969"/>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grpSp>
          <p:grpSp>
            <p:nvGrpSpPr>
              <p:cNvPr id="107531" name="Group 9"/>
              <p:cNvGrpSpPr>
                <a:grpSpLocks/>
              </p:cNvGrpSpPr>
              <p:nvPr/>
            </p:nvGrpSpPr>
            <p:grpSpPr bwMode="auto">
              <a:xfrm>
                <a:off x="1284" y="0"/>
                <a:ext cx="1408" cy="969"/>
                <a:chOff x="1284" y="0"/>
                <a:chExt cx="1408" cy="969"/>
              </a:xfrm>
            </p:grpSpPr>
            <p:sp>
              <p:nvSpPr>
                <p:cNvPr id="107540" name="Rectangle 10"/>
                <p:cNvSpPr>
                  <a:spLocks noChangeArrowheads="1"/>
                </p:cNvSpPr>
                <p:nvPr/>
              </p:nvSpPr>
              <p:spPr bwMode="auto">
                <a:xfrm>
                  <a:off x="1312" y="0"/>
                  <a:ext cx="1352"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just"/>
                  <a:endParaRPr lang="fr-FR" sz="1200" b="1">
                    <a:solidFill>
                      <a:srgbClr val="000000"/>
                    </a:solidFill>
                    <a:latin typeface="Arial" charset="0"/>
                    <a:cs typeface="Arial" charset="0"/>
                  </a:endParaRPr>
                </a:p>
                <a:p>
                  <a:pPr algn="just"/>
                  <a:r>
                    <a:rPr lang="fr-FR" sz="1200" b="1">
                      <a:solidFill>
                        <a:srgbClr val="000000"/>
                      </a:solidFill>
                      <a:latin typeface="Arial" charset="0"/>
                      <a:cs typeface="Arial" charset="0"/>
                    </a:rPr>
                    <a:t>Version : A</a:t>
                  </a:r>
                  <a:endParaRPr lang="fr-FR" sz="1000">
                    <a:cs typeface="Times New Roman" pitchFamily="18" charset="0"/>
                  </a:endParaRPr>
                </a:p>
                <a:p>
                  <a:pPr algn="just" eaLnBrk="0" hangingPunct="0"/>
                  <a:r>
                    <a:rPr lang="fr-FR" sz="1200" b="1">
                      <a:solidFill>
                        <a:srgbClr val="000000"/>
                      </a:solidFill>
                      <a:latin typeface="Arial" charset="0"/>
                      <a:cs typeface="Arial" charset="0"/>
                    </a:rPr>
                    <a:t>Date   : 10 Décembre 2001 </a:t>
                  </a:r>
                  <a:endParaRPr lang="fr-FR" sz="1000">
                    <a:cs typeface="Times New Roman" pitchFamily="18" charset="0"/>
                  </a:endParaRPr>
                </a:p>
                <a:p>
                  <a:pPr algn="just" eaLnBrk="0" hangingPunct="0"/>
                  <a:endParaRPr lang="fr-FR" sz="2400"/>
                </a:p>
              </p:txBody>
            </p:sp>
            <p:sp>
              <p:nvSpPr>
                <p:cNvPr id="107541" name="Rectangle 11"/>
                <p:cNvSpPr>
                  <a:spLocks noChangeArrowheads="1"/>
                </p:cNvSpPr>
                <p:nvPr/>
              </p:nvSpPr>
              <p:spPr bwMode="auto">
                <a:xfrm>
                  <a:off x="1284" y="0"/>
                  <a:ext cx="1408" cy="969"/>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grpSp>
          <p:grpSp>
            <p:nvGrpSpPr>
              <p:cNvPr id="107532" name="Group 12"/>
              <p:cNvGrpSpPr>
                <a:grpSpLocks/>
              </p:cNvGrpSpPr>
              <p:nvPr/>
            </p:nvGrpSpPr>
            <p:grpSpPr bwMode="auto">
              <a:xfrm>
                <a:off x="2692" y="0"/>
                <a:ext cx="1160" cy="969"/>
                <a:chOff x="2692" y="0"/>
                <a:chExt cx="1160" cy="969"/>
              </a:xfrm>
            </p:grpSpPr>
            <p:grpSp>
              <p:nvGrpSpPr>
                <p:cNvPr id="107536" name="Group 13"/>
                <p:cNvGrpSpPr>
                  <a:grpSpLocks/>
                </p:cNvGrpSpPr>
                <p:nvPr/>
              </p:nvGrpSpPr>
              <p:grpSpPr bwMode="auto">
                <a:xfrm>
                  <a:off x="2720" y="0"/>
                  <a:ext cx="1103" cy="930"/>
                  <a:chOff x="0" y="1036"/>
                  <a:chExt cx="1103" cy="930"/>
                </a:xfrm>
              </p:grpSpPr>
              <p:sp>
                <p:nvSpPr>
                  <p:cNvPr id="107538" name="Rectangle 14"/>
                  <p:cNvSpPr>
                    <a:spLocks noChangeArrowheads="1"/>
                  </p:cNvSpPr>
                  <p:nvPr/>
                </p:nvSpPr>
                <p:spPr bwMode="auto">
                  <a:xfrm>
                    <a:off x="0" y="1036"/>
                    <a:ext cx="1103"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just"/>
                    <a:r>
                      <a:rPr lang="fr-FR" sz="1200" b="1">
                        <a:solidFill>
                          <a:srgbClr val="000000"/>
                        </a:solidFill>
                        <a:latin typeface="Arial" charset="0"/>
                        <a:cs typeface="Arial" charset="0"/>
                      </a:rPr>
                      <a:t> </a:t>
                    </a:r>
                    <a:endParaRPr lang="fr-FR" sz="1000">
                      <a:cs typeface="Times New Roman" pitchFamily="18" charset="0"/>
                    </a:endParaRPr>
                  </a:p>
                  <a:p>
                    <a:pPr algn="just" eaLnBrk="0" hangingPunct="0"/>
                    <a:endParaRPr lang="fr-FR" sz="2400"/>
                  </a:p>
                </p:txBody>
              </p:sp>
              <p:sp>
                <p:nvSpPr>
                  <p:cNvPr id="107539" name="Rectangle 15"/>
                  <p:cNvSpPr>
                    <a:spLocks noChangeArrowheads="1"/>
                  </p:cNvSpPr>
                  <p:nvPr/>
                </p:nvSpPr>
                <p:spPr bwMode="auto">
                  <a:xfrm>
                    <a:off x="0" y="1438"/>
                    <a:ext cx="1103"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bIns="0">
                    <a:spAutoFit/>
                  </a:bodyPr>
                  <a:lstStyle/>
                  <a:p>
                    <a:pPr algn="ctr"/>
                    <a:r>
                      <a:rPr lang="fr-FR" sz="1200" b="1">
                        <a:solidFill>
                          <a:srgbClr val="000000"/>
                        </a:solidFill>
                        <a:latin typeface="Arial" charset="0"/>
                        <a:cs typeface="Arial" charset="0"/>
                      </a:rPr>
                      <a:t>RECRUTEMENT</a:t>
                    </a:r>
                    <a:endParaRPr lang="fr-FR" sz="2400"/>
                  </a:p>
                </p:txBody>
              </p:sp>
            </p:grpSp>
            <p:sp>
              <p:nvSpPr>
                <p:cNvPr id="107537" name="Rectangle 16"/>
                <p:cNvSpPr>
                  <a:spLocks noChangeArrowheads="1"/>
                </p:cNvSpPr>
                <p:nvPr/>
              </p:nvSpPr>
              <p:spPr bwMode="auto">
                <a:xfrm>
                  <a:off x="2692" y="0"/>
                  <a:ext cx="1160" cy="969"/>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grpSp>
          <p:grpSp>
            <p:nvGrpSpPr>
              <p:cNvPr id="107533" name="Group 17"/>
              <p:cNvGrpSpPr>
                <a:grpSpLocks/>
              </p:cNvGrpSpPr>
              <p:nvPr/>
            </p:nvGrpSpPr>
            <p:grpSpPr bwMode="auto">
              <a:xfrm>
                <a:off x="0" y="969"/>
                <a:ext cx="3852" cy="403"/>
                <a:chOff x="0" y="969"/>
                <a:chExt cx="3852" cy="403"/>
              </a:xfrm>
            </p:grpSpPr>
            <p:sp>
              <p:nvSpPr>
                <p:cNvPr id="107534" name="Rectangle 18"/>
                <p:cNvSpPr>
                  <a:spLocks noChangeArrowheads="1"/>
                </p:cNvSpPr>
                <p:nvPr/>
              </p:nvSpPr>
              <p:spPr bwMode="auto">
                <a:xfrm>
                  <a:off x="28" y="969"/>
                  <a:ext cx="379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r>
                    <a:rPr lang="fr-FR" sz="1200" b="1">
                      <a:solidFill>
                        <a:srgbClr val="000000"/>
                      </a:solidFill>
                      <a:latin typeface="Arial" charset="0"/>
                      <a:cs typeface="Arial" charset="0"/>
                    </a:rPr>
                    <a:t>PROCEDURE : RECRUTEMENT</a:t>
                  </a:r>
                  <a:r>
                    <a:rPr lang="fr-FR" sz="1000">
                      <a:cs typeface="Times New Roman" pitchFamily="18" charset="0"/>
                    </a:rPr>
                    <a:t> </a:t>
                  </a:r>
                </a:p>
                <a:p>
                  <a:pPr eaLnBrk="0" hangingPunct="0"/>
                  <a:endParaRPr lang="fr-FR" sz="2400"/>
                </a:p>
              </p:txBody>
            </p:sp>
            <p:sp>
              <p:nvSpPr>
                <p:cNvPr id="107535" name="Rectangle 19"/>
                <p:cNvSpPr>
                  <a:spLocks noChangeArrowheads="1"/>
                </p:cNvSpPr>
                <p:nvPr/>
              </p:nvSpPr>
              <p:spPr bwMode="auto">
                <a:xfrm>
                  <a:off x="0" y="969"/>
                  <a:ext cx="3852" cy="403"/>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grpSp>
        </p:grpSp>
        <p:sp>
          <p:nvSpPr>
            <p:cNvPr id="107529" name="Rectangle 20"/>
            <p:cNvSpPr>
              <a:spLocks noChangeArrowheads="1"/>
            </p:cNvSpPr>
            <p:nvPr/>
          </p:nvSpPr>
          <p:spPr bwMode="auto">
            <a:xfrm>
              <a:off x="-2" y="-2"/>
              <a:ext cx="3856" cy="1376"/>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36027D2-8CC5-4A72-9237-172F6075879F}" type="datetime1">
              <a:rPr lang="fr-FR"/>
              <a:pPr eaLnBrk="1" hangingPunct="1"/>
              <a:t>17/09/2019</a:t>
            </a:fld>
            <a:endParaRPr lang="fr-FR" sz="1400" b="0" i="0"/>
          </a:p>
        </p:txBody>
      </p:sp>
      <p:sp>
        <p:nvSpPr>
          <p:cNvPr id="10854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85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605F0C-8418-4E70-BC8D-367A480AC310}" type="slidenum">
              <a:rPr lang="fr-FR" smtClean="0"/>
              <a:pPr eaLnBrk="1" hangingPunct="1"/>
              <a:t>87</a:t>
            </a:fld>
            <a:endParaRPr lang="fr-FR" smtClean="0"/>
          </a:p>
        </p:txBody>
      </p:sp>
      <p:sp>
        <p:nvSpPr>
          <p:cNvPr id="108549" name="Rectangle 2"/>
          <p:cNvSpPr>
            <a:spLocks noChangeArrowheads="1"/>
          </p:cNvSpPr>
          <p:nvPr/>
        </p:nvSpPr>
        <p:spPr bwMode="auto">
          <a:xfrm>
            <a:off x="152400" y="609600"/>
            <a:ext cx="87630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5000"/>
              </a:lnSpc>
              <a:tabLst>
                <a:tab pos="228600" algn="l"/>
              </a:tabLst>
            </a:pPr>
            <a:r>
              <a:rPr lang="fr-FR" sz="1300" b="1">
                <a:solidFill>
                  <a:srgbClr val="000080"/>
                </a:solidFill>
                <a:latin typeface="Comic Sans MS" pitchFamily="66" charset="0"/>
                <a:cs typeface="Times New Roman" pitchFamily="18" charset="0"/>
              </a:rPr>
              <a:t>3)</a:t>
            </a:r>
            <a:r>
              <a:rPr lang="fr-FR" sz="700" b="1">
                <a:solidFill>
                  <a:srgbClr val="000080"/>
                </a:solidFill>
                <a:cs typeface="Times New Roman" pitchFamily="18" charset="0"/>
              </a:rPr>
              <a:t>     </a:t>
            </a:r>
            <a:r>
              <a:rPr lang="fr-FR" sz="1400" b="1" u="sng">
                <a:solidFill>
                  <a:srgbClr val="000080"/>
                </a:solidFill>
                <a:latin typeface="Comic Sans MS" pitchFamily="66" charset="0"/>
                <a:cs typeface="Times New Roman" pitchFamily="18" charset="0"/>
              </a:rPr>
              <a:t>INTEGRATION, SUIVI &amp; EVALUATION SUR LA BASE D’UN PROJET : </a:t>
            </a:r>
          </a:p>
          <a:p>
            <a:pPr algn="just">
              <a:lnSpc>
                <a:spcPct val="155000"/>
              </a:lnSpc>
              <a:spcBef>
                <a:spcPct val="100000"/>
              </a:spcBef>
              <a:tabLst>
                <a:tab pos="228600" algn="l"/>
              </a:tabLst>
            </a:pPr>
            <a:r>
              <a:rPr lang="fr-FR" sz="1200">
                <a:latin typeface="Arial" charset="0"/>
                <a:cs typeface="Arial" charset="0"/>
              </a:rPr>
              <a:t>Après l’accomplissement des formalités administratives, l’unité organisationnelle concerné en coordination avec le département développement des ressources humaines accueillera la nouvelle recrue dans l’entreprise, procédera aux présentations d’usage et élaborera un programme de connaissance de l’entreprise. </a:t>
            </a:r>
          </a:p>
          <a:p>
            <a:pPr algn="just" eaLnBrk="0" hangingPunct="0">
              <a:lnSpc>
                <a:spcPct val="155000"/>
              </a:lnSpc>
              <a:tabLst>
                <a:tab pos="228600" algn="l"/>
              </a:tabLst>
            </a:pPr>
            <a:r>
              <a:rPr lang="fr-FR" sz="1200">
                <a:latin typeface="Arial" charset="0"/>
                <a:cs typeface="Arial" charset="0"/>
              </a:rPr>
              <a:t>Toute nouvelle recrue doit, dans les quinze jours de son embauche, être informée des objectifs qui lui sont fixés. Ces objectifs pourront être soit des objectifs propres à son poste soit des objectifs de prise de connaissance ou d’intégration, si le salarié effectue, avant sa prise de fonction définitive, une</a:t>
            </a:r>
            <a:r>
              <a:rPr lang="fr-FR" sz="1200">
                <a:latin typeface="Comic Sans MS" pitchFamily="66" charset="0"/>
                <a:cs typeface="Arial" charset="0"/>
              </a:rPr>
              <a:t> </a:t>
            </a:r>
            <a:r>
              <a:rPr lang="fr-FR" sz="1200">
                <a:latin typeface="Arial" charset="0"/>
                <a:cs typeface="Arial" charset="0"/>
              </a:rPr>
              <a:t>rotation dans les différentes directions de la société. Cette période ne doit pas dépasser six mois, durant lesquels le candidat prendra connaissance de l’activité, des équipements, des Hommes et commencera à s’imprégner de la culture de l’entreprise. Sur la base de ces objectifs, une évaluation doit avoir lieu en fin de période d’essai pour décider de sa titularisation, de la prorogation de la période d’essai ou la rupture du contrat.</a:t>
            </a:r>
          </a:p>
          <a:p>
            <a:pPr algn="just" eaLnBrk="0" hangingPunct="0">
              <a:lnSpc>
                <a:spcPct val="155000"/>
              </a:lnSpc>
              <a:tabLst>
                <a:tab pos="228600" algn="l"/>
              </a:tabLst>
            </a:pPr>
            <a:r>
              <a:rPr lang="fr-FR" sz="1200">
                <a:latin typeface="Arial" charset="0"/>
                <a:cs typeface="Arial" charset="0"/>
              </a:rPr>
              <a:t>Le responsable hiérarchique ne doit pas attendre la fin de la période d’essai pour se prononcer. Il est tenu de procéder à des évaluations périodiques de la nouvelle recrue et en informer le département développement ressources humaines. </a:t>
            </a:r>
          </a:p>
          <a:p>
            <a:pPr algn="just" eaLnBrk="0" hangingPunct="0">
              <a:lnSpc>
                <a:spcPct val="155000"/>
              </a:lnSpc>
              <a:tabLst>
                <a:tab pos="228600" algn="l"/>
              </a:tabLst>
            </a:pPr>
            <a:r>
              <a:rPr lang="fr-FR" sz="1200">
                <a:latin typeface="Arial" charset="0"/>
                <a:cs typeface="Arial" charset="0"/>
              </a:rPr>
              <a:t>Le responsable hiérarchique dispose d’une fiche de suivi du nouvel embauché qu’il doit renseigner et la transmettre après décision définitive au département développement des ressources humaines. </a:t>
            </a:r>
          </a:p>
          <a:p>
            <a:pPr algn="just" eaLnBrk="0" hangingPunct="0">
              <a:lnSpc>
                <a:spcPct val="155000"/>
              </a:lnSpc>
              <a:tabLst>
                <a:tab pos="228600" algn="l"/>
              </a:tabLst>
            </a:pPr>
            <a:r>
              <a:rPr lang="fr-FR" sz="1200">
                <a:latin typeface="Arial" charset="0"/>
                <a:cs typeface="Arial" charset="0"/>
              </a:rPr>
              <a:t>Si l’accès au poste s’est effectué par le biais d’un recrutement interne, la phase «intégration» est supprimée. </a:t>
            </a:r>
            <a:endParaRPr lang="fr-FR" sz="12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089D5DD-4468-453B-8269-1722B37AA060}" type="datetime1">
              <a:rPr lang="fr-FR"/>
              <a:pPr eaLnBrk="1" hangingPunct="1"/>
              <a:t>17/09/2019</a:t>
            </a:fld>
            <a:endParaRPr lang="fr-FR" sz="1400" b="0" i="0"/>
          </a:p>
        </p:txBody>
      </p:sp>
      <p:sp>
        <p:nvSpPr>
          <p:cNvPr id="10957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0957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3CB9A2E-F111-47B4-86A3-F8D5E4924C11}" type="slidenum">
              <a:rPr lang="fr-FR" smtClean="0"/>
              <a:pPr eaLnBrk="1" hangingPunct="1"/>
              <a:t>88</a:t>
            </a:fld>
            <a:endParaRPr lang="fr-FR" smtClean="0"/>
          </a:p>
        </p:txBody>
      </p:sp>
      <p:sp>
        <p:nvSpPr>
          <p:cNvPr id="109573" name="Rectangle 2"/>
          <p:cNvSpPr>
            <a:spLocks noChangeArrowheads="1"/>
          </p:cNvSpPr>
          <p:nvPr/>
        </p:nvSpPr>
        <p:spPr bwMode="auto">
          <a:xfrm>
            <a:off x="685800" y="765175"/>
            <a:ext cx="80010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tabLst>
                <a:tab pos="269875" algn="l"/>
              </a:tabLst>
            </a:pPr>
            <a:r>
              <a:rPr lang="fr-FR" sz="1100">
                <a:latin typeface="Arial" charset="0"/>
                <a:cs typeface="Arial" charset="0"/>
              </a:rPr>
              <a:t>Le processus de recrutement ne se termine pas avec la signature de la lettre d’engagement par les deux parties.</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Le recrutement n’est définitif qu’après la fin concluante de la période d’essai dont la durée et le principe sont stipulés dans la lettre d’engagement. Par conséquent, le responsable hiérarchique est tenu d’assurer un suivi du nouvel embauché conformément à la procédure de recrutement en vigueur.</a:t>
            </a:r>
            <a:endParaRPr lang="fr-FR" sz="1200">
              <a:latin typeface="Arial" charset="0"/>
              <a:cs typeface="Arial" charset="0"/>
            </a:endParaRPr>
          </a:p>
          <a:p>
            <a:pPr algn="just" eaLnBrk="0" hangingPunct="0">
              <a:lnSpc>
                <a:spcPct val="150000"/>
              </a:lnSpc>
              <a:tabLst>
                <a:tab pos="269875" algn="l"/>
              </a:tabLst>
            </a:pPr>
            <a:r>
              <a:rPr lang="fr-FR" sz="800">
                <a:latin typeface="Arial" charset="0"/>
                <a:cs typeface="Arial" charset="0"/>
              </a:rPr>
              <a:t> </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Le chef hiérarchique immédiat et le tuteur sont tenus de remplir le support ci – contre au fur et à mesure de l’évolution du nouvel embauché au sein de l’entreprise en évaluant ses capacités d’intégration et d’adaptation, sa manière de servir et de conduire le projet confié.</a:t>
            </a:r>
            <a:endParaRPr lang="fr-FR" sz="1200">
              <a:latin typeface="Arial" charset="0"/>
              <a:cs typeface="Arial" charset="0"/>
            </a:endParaRPr>
          </a:p>
          <a:p>
            <a:pPr algn="just" eaLnBrk="0" hangingPunct="0">
              <a:lnSpc>
                <a:spcPct val="150000"/>
              </a:lnSpc>
              <a:tabLst>
                <a:tab pos="269875" algn="l"/>
              </a:tabLst>
            </a:pPr>
            <a:r>
              <a:rPr lang="fr-FR" sz="1100" b="1" u="sng">
                <a:latin typeface="Arial" charset="0"/>
                <a:cs typeface="Arial" charset="0"/>
              </a:rPr>
              <a:t>Le chef hiérarchique immédiat et le tuteur ne sont pas tenus d’attendre la fin de la période d’essai pour se prononcer sur le candidat</a:t>
            </a:r>
            <a:r>
              <a:rPr lang="fr-FR" sz="1100">
                <a:latin typeface="Arial" charset="0"/>
                <a:cs typeface="Arial" charset="0"/>
              </a:rPr>
              <a:t>.</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A la fin de la période d’essai, le chef hiérarchique immédiat portera son appréciation sur le nouvel embauché dans le support d’évaluation ci-joint et le notifiera au département du développement des ressources humaines.</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Durant les différents entretiens, l’évaluation doit porter sur toutes les composantes de la compétence (savoir, savoir faire et savoir être) ainsi que sur le potentiel.</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Cette évaluation aura comme base le travail effectué dans le cadre du projet confié. Les analyses et les résultats obtenus pourraient être présentés sous forme </a:t>
            </a:r>
            <a:r>
              <a:rPr lang="fr-FR" sz="1100" b="1" u="sng">
                <a:latin typeface="Arial" charset="0"/>
                <a:cs typeface="Arial" charset="0"/>
              </a:rPr>
              <a:t>d’un rapport écrit</a:t>
            </a:r>
            <a:r>
              <a:rPr lang="fr-FR" sz="1100">
                <a:latin typeface="Arial" charset="0"/>
                <a:cs typeface="Arial" charset="0"/>
              </a:rPr>
              <a:t> que le nouvel embauché </a:t>
            </a:r>
            <a:r>
              <a:rPr lang="fr-FR" sz="1100" b="1" u="sng">
                <a:latin typeface="Arial" charset="0"/>
                <a:cs typeface="Arial" charset="0"/>
              </a:rPr>
              <a:t>défendra devant un comité ad’hoc</a:t>
            </a:r>
            <a:r>
              <a:rPr lang="fr-FR" sz="1100">
                <a:latin typeface="Arial" charset="0"/>
                <a:cs typeface="Arial" charset="0"/>
              </a:rPr>
              <a:t>  désigné soit par un directeur général de filiale, soit par un directeur central, soit par un directeur d’exploitation. </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Dans le cas où la période d’essai devrait se terminer par la présentation d’un rapport écrit, le responsable hiérarchique et le tuteur </a:t>
            </a:r>
            <a:r>
              <a:rPr lang="fr-FR" sz="1100" b="1" u="sng">
                <a:latin typeface="Arial" charset="0"/>
                <a:cs typeface="Arial" charset="0"/>
              </a:rPr>
              <a:t>sont tenus d’en aviser le nouvel embauché lors de la définition et la communication du thème du projet</a:t>
            </a:r>
            <a:r>
              <a:rPr lang="fr-FR" sz="1100">
                <a:latin typeface="Arial" charset="0"/>
                <a:cs typeface="Arial" charset="0"/>
              </a:rPr>
              <a:t>. </a:t>
            </a:r>
            <a:endParaRPr lang="fr-FR" sz="1200">
              <a:latin typeface="Arial" charset="0"/>
              <a:cs typeface="Arial" charset="0"/>
            </a:endParaRPr>
          </a:p>
          <a:p>
            <a:pPr algn="just" eaLnBrk="0" hangingPunct="0">
              <a:lnSpc>
                <a:spcPct val="150000"/>
              </a:lnSpc>
              <a:tabLst>
                <a:tab pos="269875" algn="l"/>
              </a:tabLst>
            </a:pPr>
            <a:r>
              <a:rPr lang="fr-FR" sz="1100" b="1" u="sng">
                <a:latin typeface="Arial" charset="0"/>
                <a:cs typeface="Arial" charset="0"/>
              </a:rPr>
              <a:t>Il est à noter que seules les décisions d’évaluation relatives aux directeurs, cadres supérieurs et cadres sont soumises au directeur général pour validation</a:t>
            </a:r>
            <a:r>
              <a:rPr lang="fr-FR" sz="1100">
                <a:latin typeface="Arial" charset="0"/>
                <a:cs typeface="Arial" charset="0"/>
              </a:rPr>
              <a:t>.</a:t>
            </a:r>
            <a:endParaRPr lang="fr-FR" sz="1200">
              <a:latin typeface="Arial" charset="0"/>
              <a:cs typeface="Arial" charset="0"/>
            </a:endParaRPr>
          </a:p>
          <a:p>
            <a:pPr algn="just" eaLnBrk="0" hangingPunct="0">
              <a:lnSpc>
                <a:spcPct val="150000"/>
              </a:lnSpc>
              <a:tabLst>
                <a:tab pos="269875" algn="l"/>
              </a:tabLst>
            </a:pPr>
            <a:r>
              <a:rPr lang="fr-FR" sz="1100">
                <a:latin typeface="Arial" charset="0"/>
                <a:cs typeface="Arial" charset="0"/>
              </a:rPr>
              <a:t>La présente demande est à adresser au chef du département du développement des ressources humaines dûment remplie.</a:t>
            </a:r>
            <a:endParaRPr lang="fr-FR">
              <a:latin typeface="Arial" charset="0"/>
              <a:cs typeface="Arial" charset="0"/>
            </a:endParaRPr>
          </a:p>
        </p:txBody>
      </p:sp>
      <p:sp>
        <p:nvSpPr>
          <p:cNvPr id="109574" name="Text Box 3"/>
          <p:cNvSpPr txBox="1">
            <a:spLocks noChangeArrowheads="1"/>
          </p:cNvSpPr>
          <p:nvPr/>
        </p:nvSpPr>
        <p:spPr bwMode="auto">
          <a:xfrm>
            <a:off x="2057400" y="3810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 </a:t>
            </a:r>
          </a:p>
        </p:txBody>
      </p:sp>
      <p:sp>
        <p:nvSpPr>
          <p:cNvPr id="109575" name="Text Box 4"/>
          <p:cNvSpPr txBox="1">
            <a:spLocks noChangeArrowheads="1"/>
          </p:cNvSpPr>
          <p:nvPr/>
        </p:nvSpPr>
        <p:spPr bwMode="auto">
          <a:xfrm>
            <a:off x="1619250" y="188913"/>
            <a:ext cx="6269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000" b="1" i="1" u="sng">
                <a:latin typeface="Arial" charset="0"/>
                <a:cs typeface="Arial" charset="0"/>
              </a:rPr>
              <a:t>PROCEDURE DE SUIVI DU NOUVEL EMBAUCHE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6140148-4299-4CBD-BD29-54C554D41552}" type="datetime1">
              <a:rPr lang="fr-FR"/>
              <a:pPr eaLnBrk="1" hangingPunct="1"/>
              <a:t>17/09/2019</a:t>
            </a:fld>
            <a:endParaRPr lang="fr-FR" sz="1400" b="0" i="0"/>
          </a:p>
        </p:txBody>
      </p:sp>
      <p:sp>
        <p:nvSpPr>
          <p:cNvPr id="11059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059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5923CDA-0C3C-4605-AAB7-E625EFE88D04}" type="slidenum">
              <a:rPr lang="fr-FR" smtClean="0"/>
              <a:pPr eaLnBrk="1" hangingPunct="1"/>
              <a:t>89</a:t>
            </a:fld>
            <a:endParaRPr lang="fr-FR" smtClean="0"/>
          </a:p>
        </p:txBody>
      </p:sp>
      <p:sp>
        <p:nvSpPr>
          <p:cNvPr id="110597" name="Rectangle 2"/>
          <p:cNvSpPr>
            <a:spLocks noChangeArrowheads="1"/>
          </p:cNvSpPr>
          <p:nvPr/>
        </p:nvSpPr>
        <p:spPr bwMode="auto">
          <a:xfrm>
            <a:off x="685800" y="1219200"/>
            <a:ext cx="739140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70000"/>
              </a:lnSpc>
              <a:tabLst>
                <a:tab pos="809625" algn="l"/>
              </a:tabLst>
            </a:pPr>
            <a:r>
              <a:rPr lang="fr-FR" sz="1200">
                <a:latin typeface="Monotype Sorts" pitchFamily="2" charset="2"/>
                <a:cs typeface="Times New Roman" pitchFamily="18" charset="0"/>
              </a:rPr>
              <a:t>+</a:t>
            </a:r>
            <a:r>
              <a:rPr lang="fr-FR" sz="700">
                <a:cs typeface="Times New Roman" pitchFamily="18" charset="0"/>
              </a:rPr>
              <a:t> </a:t>
            </a:r>
            <a:r>
              <a:rPr lang="fr-FR" sz="1200" b="1" u="sng">
                <a:latin typeface="Arial" charset="0"/>
                <a:cs typeface="Arial" charset="0"/>
              </a:rPr>
              <a:t>Entretien d’évaluation périodique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Monotype Sorts" pitchFamily="2" charset="2"/>
                <a:cs typeface="Times New Roman" pitchFamily="18" charset="0"/>
              </a:rPr>
              <a:t>-</a:t>
            </a:r>
            <a:r>
              <a:rPr lang="fr-FR" sz="700">
                <a:cs typeface="Times New Roman" pitchFamily="18" charset="0"/>
              </a:rPr>
              <a:t>   </a:t>
            </a:r>
            <a:r>
              <a:rPr lang="fr-FR" sz="1100" b="1">
                <a:latin typeface="Arial" charset="0"/>
                <a:cs typeface="Arial" charset="0"/>
              </a:rPr>
              <a:t>1</a:t>
            </a:r>
            <a:r>
              <a:rPr lang="fr-FR" sz="1100" b="1" baseline="30000">
                <a:latin typeface="Arial" charset="0"/>
                <a:cs typeface="Arial" charset="0"/>
              </a:rPr>
              <a:t>er</a:t>
            </a:r>
            <a:r>
              <a:rPr lang="fr-FR" sz="1100" b="1">
                <a:latin typeface="Arial" charset="0"/>
                <a:cs typeface="Arial" charset="0"/>
              </a:rPr>
              <a:t> entretien le</a:t>
            </a:r>
            <a:r>
              <a:rPr lang="fr-FR" sz="1100">
                <a:latin typeface="Arial" charset="0"/>
                <a:cs typeface="Arial" charset="0"/>
              </a:rPr>
              <a:t>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800">
                <a:latin typeface="Monotype Sorts" pitchFamily="2" charset="2"/>
                <a:cs typeface="Times New Roman" pitchFamily="18" charset="0"/>
              </a:rPr>
              <a:t>v</a:t>
            </a:r>
            <a:r>
              <a:rPr lang="fr-FR" sz="700">
                <a:cs typeface="Times New Roman" pitchFamily="18" charset="0"/>
              </a:rPr>
              <a:t>     </a:t>
            </a:r>
            <a:r>
              <a:rPr lang="fr-FR" sz="1100">
                <a:latin typeface="Arial" charset="0"/>
                <a:cs typeface="Arial" charset="0"/>
              </a:rPr>
              <a:t>Résultat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Arial" charset="0"/>
                <a:cs typeface="Arial" charset="0"/>
              </a:rPr>
              <a:t>………………………………………………………………….….……………………………………………………</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800">
                <a:latin typeface="Monotype Sorts" pitchFamily="2" charset="2"/>
                <a:cs typeface="Times New Roman" pitchFamily="18" charset="0"/>
              </a:rPr>
              <a:t>v</a:t>
            </a:r>
            <a:r>
              <a:rPr lang="fr-FR" sz="700">
                <a:cs typeface="Times New Roman" pitchFamily="18" charset="0"/>
              </a:rPr>
              <a:t>     </a:t>
            </a:r>
            <a:r>
              <a:rPr lang="fr-FR" sz="1100">
                <a:latin typeface="Arial" charset="0"/>
                <a:cs typeface="Arial" charset="0"/>
              </a:rPr>
              <a:t>Décision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Monotype Sorts" pitchFamily="2" charset="2"/>
                <a:cs typeface="Times New Roman" pitchFamily="18" charset="0"/>
              </a:rPr>
              <a:t>-</a:t>
            </a:r>
            <a:r>
              <a:rPr lang="fr-FR" sz="700">
                <a:cs typeface="Times New Roman" pitchFamily="18" charset="0"/>
              </a:rPr>
              <a:t>   </a:t>
            </a:r>
            <a:r>
              <a:rPr lang="fr-FR" sz="1100" b="1">
                <a:latin typeface="Arial" charset="0"/>
                <a:cs typeface="Arial" charset="0"/>
              </a:rPr>
              <a:t>2</a:t>
            </a:r>
            <a:r>
              <a:rPr lang="fr-FR" sz="1100" b="1" baseline="30000">
                <a:latin typeface="Arial" charset="0"/>
                <a:cs typeface="Arial" charset="0"/>
              </a:rPr>
              <a:t>ème</a:t>
            </a:r>
            <a:r>
              <a:rPr lang="fr-FR" sz="1100" b="1">
                <a:latin typeface="Arial" charset="0"/>
                <a:cs typeface="Arial" charset="0"/>
              </a:rPr>
              <a:t> entretien le</a:t>
            </a:r>
            <a:r>
              <a:rPr lang="fr-FR" sz="1100">
                <a:latin typeface="Arial" charset="0"/>
                <a:cs typeface="Arial" charset="0"/>
              </a:rPr>
              <a:t>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800">
                <a:latin typeface="Monotype Sorts" pitchFamily="2" charset="2"/>
                <a:cs typeface="Times New Roman" pitchFamily="18" charset="0"/>
              </a:rPr>
              <a:t>v</a:t>
            </a:r>
            <a:r>
              <a:rPr lang="fr-FR" sz="700">
                <a:cs typeface="Times New Roman" pitchFamily="18" charset="0"/>
              </a:rPr>
              <a:t>     </a:t>
            </a:r>
            <a:r>
              <a:rPr lang="fr-FR" sz="1100">
                <a:latin typeface="Arial" charset="0"/>
                <a:cs typeface="Arial" charset="0"/>
              </a:rPr>
              <a:t>Résultat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Arial" charset="0"/>
                <a:cs typeface="Arial" charset="0"/>
              </a:rPr>
              <a:t>………………………………………………………………….……………………………………………………….</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800">
                <a:latin typeface="Monotype Sorts" pitchFamily="2" charset="2"/>
                <a:cs typeface="Times New Roman" pitchFamily="18" charset="0"/>
              </a:rPr>
              <a:t>v</a:t>
            </a:r>
            <a:r>
              <a:rPr lang="fr-FR" sz="700">
                <a:cs typeface="Times New Roman" pitchFamily="18" charset="0"/>
              </a:rPr>
              <a:t>     </a:t>
            </a:r>
            <a:r>
              <a:rPr lang="fr-FR" sz="1100">
                <a:latin typeface="Arial" charset="0"/>
                <a:cs typeface="Arial" charset="0"/>
              </a:rPr>
              <a:t>Décision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Monotype Sorts" pitchFamily="2" charset="2"/>
                <a:cs typeface="Times New Roman" pitchFamily="18" charset="0"/>
              </a:rPr>
              <a:t>-</a:t>
            </a:r>
            <a:r>
              <a:rPr lang="fr-FR" sz="700">
                <a:cs typeface="Times New Roman" pitchFamily="18" charset="0"/>
              </a:rPr>
              <a:t>   </a:t>
            </a:r>
            <a:r>
              <a:rPr lang="fr-FR" sz="1100" b="1">
                <a:latin typeface="Arial" charset="0"/>
                <a:cs typeface="Arial" charset="0"/>
              </a:rPr>
              <a:t>3</a:t>
            </a:r>
            <a:r>
              <a:rPr lang="fr-FR" sz="1100" b="1" baseline="30000">
                <a:latin typeface="Arial" charset="0"/>
                <a:cs typeface="Arial" charset="0"/>
              </a:rPr>
              <a:t>ème</a:t>
            </a:r>
            <a:r>
              <a:rPr lang="fr-FR" sz="1100" b="1">
                <a:latin typeface="Arial" charset="0"/>
                <a:cs typeface="Arial" charset="0"/>
              </a:rPr>
              <a:t> entretien le</a:t>
            </a:r>
            <a:r>
              <a:rPr lang="fr-FR" sz="1100">
                <a:latin typeface="Arial" charset="0"/>
                <a:cs typeface="Arial" charset="0"/>
              </a:rPr>
              <a:t>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800">
                <a:latin typeface="Monotype Sorts" pitchFamily="2" charset="2"/>
                <a:cs typeface="Times New Roman" pitchFamily="18" charset="0"/>
              </a:rPr>
              <a:t>v</a:t>
            </a:r>
            <a:r>
              <a:rPr lang="fr-FR" sz="700">
                <a:cs typeface="Times New Roman" pitchFamily="18" charset="0"/>
              </a:rPr>
              <a:t>     </a:t>
            </a:r>
            <a:r>
              <a:rPr lang="fr-FR" sz="1100">
                <a:latin typeface="Arial" charset="0"/>
                <a:cs typeface="Arial" charset="0"/>
              </a:rPr>
              <a:t>Résultat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Arial" charset="0"/>
                <a:cs typeface="Arial" charset="0"/>
              </a:rPr>
              <a:t>………………………………………………………………….………………………………………………………</a:t>
            </a:r>
          </a:p>
          <a:p>
            <a:pPr algn="just" eaLnBrk="0" hangingPunct="0">
              <a:lnSpc>
                <a:spcPct val="170000"/>
              </a:lnSpc>
              <a:tabLst>
                <a:tab pos="809625" algn="l"/>
              </a:tabLst>
            </a:pPr>
            <a:r>
              <a:rPr lang="fr-FR" sz="800">
                <a:latin typeface="Monotype Sorts" pitchFamily="2" charset="2"/>
                <a:cs typeface="Times New Roman" pitchFamily="18" charset="0"/>
              </a:rPr>
              <a:t>v</a:t>
            </a:r>
            <a:r>
              <a:rPr lang="fr-FR" sz="1100">
                <a:latin typeface="Arial" charset="0"/>
                <a:cs typeface="Arial" charset="0"/>
              </a:rPr>
              <a:t> Décision  	: …………………………………………….…………………………………………………………..</a:t>
            </a:r>
            <a:endParaRPr lang="fr-FR" sz="1200">
              <a:latin typeface="Garamond" pitchFamily="18" charset="0"/>
              <a:cs typeface="Times New Roman" pitchFamily="18" charset="0"/>
            </a:endParaRPr>
          </a:p>
          <a:p>
            <a:pPr algn="just" eaLnBrk="0" hangingPunct="0">
              <a:lnSpc>
                <a:spcPct val="170000"/>
              </a:lnSpc>
              <a:tabLst>
                <a:tab pos="809625" algn="l"/>
              </a:tabLst>
            </a:pPr>
            <a:r>
              <a:rPr lang="fr-FR" sz="1100">
                <a:latin typeface="Arial" charset="0"/>
                <a:cs typeface="Arial" charset="0"/>
              </a:rPr>
              <a:t>………………………………………………………………….………………………………………………………</a:t>
            </a:r>
            <a:endParaRPr lang="fr-FR" sz="1200">
              <a:latin typeface="Garamond" pitchFamily="18" charset="0"/>
              <a:cs typeface="Times New Roman" pitchFamily="18" charset="0"/>
            </a:endParaRPr>
          </a:p>
          <a:p>
            <a:pPr eaLnBrk="0" hangingPunct="0">
              <a:lnSpc>
                <a:spcPct val="170000"/>
              </a:lnSpc>
              <a:tabLst>
                <a:tab pos="809625" algn="l"/>
              </a:tabLst>
            </a:pPr>
            <a:r>
              <a:rPr lang="fr-FR" sz="1000"/>
              <a:t> </a:t>
            </a:r>
          </a:p>
        </p:txBody>
      </p:sp>
      <p:sp>
        <p:nvSpPr>
          <p:cNvPr id="110598" name="Rectangle 3"/>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110599" name="Rectangle 4"/>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110600" name="Text Box 5"/>
          <p:cNvSpPr txBox="1">
            <a:spLocks noChangeArrowheads="1"/>
          </p:cNvSpPr>
          <p:nvPr/>
        </p:nvSpPr>
        <p:spPr bwMode="auto">
          <a:xfrm>
            <a:off x="2057400" y="365125"/>
            <a:ext cx="5214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000" b="1" u="sng">
                <a:latin typeface="Arial" charset="0"/>
                <a:cs typeface="Arial" charset="0"/>
              </a:rPr>
              <a:t>FICHE DE SUIVI DU NOUVEL EMBAUCHE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8E9DF3E-8853-4ABF-8F73-C219C786C347}" type="datetime1">
              <a:rPr lang="fr-FR"/>
              <a:pPr eaLnBrk="1" hangingPunct="1"/>
              <a:t>17/09/2019</a:t>
            </a:fld>
            <a:endParaRPr lang="fr-FR" sz="1400" b="0" i="0"/>
          </a:p>
        </p:txBody>
      </p:sp>
      <p:sp>
        <p:nvSpPr>
          <p:cNvPr id="2969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970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A00CA9-12AE-449E-90BD-BB462ADD728A}" type="slidenum">
              <a:rPr lang="fr-FR" smtClean="0"/>
              <a:pPr eaLnBrk="1" hangingPunct="1"/>
              <a:t>9</a:t>
            </a:fld>
            <a:endParaRPr lang="fr-FR" smtClean="0"/>
          </a:p>
        </p:txBody>
      </p:sp>
      <p:sp>
        <p:nvSpPr>
          <p:cNvPr id="29701" name="Line 1026"/>
          <p:cNvSpPr>
            <a:spLocks noChangeShapeType="1"/>
          </p:cNvSpPr>
          <p:nvPr/>
        </p:nvSpPr>
        <p:spPr bwMode="auto">
          <a:xfrm>
            <a:off x="8842375" y="4578350"/>
            <a:ext cx="1588" cy="238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702" name="Line 1027"/>
          <p:cNvSpPr>
            <a:spLocks noChangeShapeType="1"/>
          </p:cNvSpPr>
          <p:nvPr/>
        </p:nvSpPr>
        <p:spPr bwMode="auto">
          <a:xfrm>
            <a:off x="8820150" y="4602163"/>
            <a:ext cx="222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0580" name="Text Box 1028"/>
          <p:cNvSpPr txBox="1">
            <a:spLocks noChangeArrowheads="1"/>
          </p:cNvSpPr>
          <p:nvPr/>
        </p:nvSpPr>
        <p:spPr bwMode="auto">
          <a:xfrm>
            <a:off x="7412038" y="5562600"/>
            <a:ext cx="1655762" cy="611188"/>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Communication</a:t>
            </a:r>
            <a:endParaRPr lang="fr-FR" sz="1100">
              <a:latin typeface="Arial" charset="0"/>
            </a:endParaRPr>
          </a:p>
        </p:txBody>
      </p:sp>
      <p:sp>
        <p:nvSpPr>
          <p:cNvPr id="280581" name="Text Box 1029"/>
          <p:cNvSpPr txBox="1">
            <a:spLocks noChangeArrowheads="1"/>
          </p:cNvSpPr>
          <p:nvPr/>
        </p:nvSpPr>
        <p:spPr bwMode="auto">
          <a:xfrm>
            <a:off x="5614988" y="5562600"/>
            <a:ext cx="1655762" cy="611188"/>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rémunération</a:t>
            </a:r>
            <a:r>
              <a:rPr lang="fr-FR" sz="1100">
                <a:latin typeface="Arial" charset="0"/>
              </a:rPr>
              <a:t> </a:t>
            </a:r>
          </a:p>
        </p:txBody>
      </p:sp>
      <p:sp>
        <p:nvSpPr>
          <p:cNvPr id="280582" name="Text Box 1030"/>
          <p:cNvSpPr txBox="1">
            <a:spLocks noChangeArrowheads="1"/>
          </p:cNvSpPr>
          <p:nvPr/>
        </p:nvSpPr>
        <p:spPr bwMode="auto">
          <a:xfrm>
            <a:off x="228600" y="5561013"/>
            <a:ext cx="1655763" cy="611187"/>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 Recrutement</a:t>
            </a:r>
          </a:p>
        </p:txBody>
      </p:sp>
      <p:sp>
        <p:nvSpPr>
          <p:cNvPr id="280583" name="Text Box 1031"/>
          <p:cNvSpPr txBox="1">
            <a:spLocks noChangeArrowheads="1"/>
          </p:cNvSpPr>
          <p:nvPr/>
        </p:nvSpPr>
        <p:spPr bwMode="auto">
          <a:xfrm>
            <a:off x="3810000" y="5561013"/>
            <a:ext cx="1655763" cy="611187"/>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lnSpc>
                <a:spcPct val="80000"/>
              </a:lnSpc>
              <a:spcBef>
                <a:spcPct val="100000"/>
              </a:spcBef>
              <a:defRPr/>
            </a:pPr>
            <a:r>
              <a:rPr lang="fr-FR" sz="1400" b="1" i="1">
                <a:latin typeface="Arial" charset="0"/>
              </a:rPr>
              <a:t>Processus de Gestion des Performances</a:t>
            </a:r>
            <a:endParaRPr lang="fr-FR" sz="1100">
              <a:latin typeface="Arial" charset="0"/>
            </a:endParaRPr>
          </a:p>
        </p:txBody>
      </p:sp>
      <p:sp>
        <p:nvSpPr>
          <p:cNvPr id="280584" name="Text Box 1032"/>
          <p:cNvSpPr txBox="1">
            <a:spLocks noChangeArrowheads="1"/>
          </p:cNvSpPr>
          <p:nvPr/>
        </p:nvSpPr>
        <p:spPr bwMode="auto">
          <a:xfrm>
            <a:off x="2001838" y="5562600"/>
            <a:ext cx="1655762" cy="611188"/>
          </a:xfrm>
          <a:prstGeom prst="rect">
            <a:avLst/>
          </a:prstGeom>
          <a:solidFill>
            <a:schemeClr val="accent1"/>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400" b="1" i="1">
                <a:latin typeface="Arial" charset="0"/>
              </a:rPr>
              <a:t>Processus de</a:t>
            </a:r>
            <a:r>
              <a:rPr lang="fr-FR" sz="1100">
                <a:latin typeface="Arial" charset="0"/>
              </a:rPr>
              <a:t> </a:t>
            </a:r>
            <a:r>
              <a:rPr lang="fr-FR" sz="1400" b="1" i="1">
                <a:latin typeface="Arial" charset="0"/>
              </a:rPr>
              <a:t>Formation</a:t>
            </a:r>
            <a:endParaRPr lang="fr-FR" sz="1100">
              <a:latin typeface="Arial" charset="0"/>
            </a:endParaRPr>
          </a:p>
        </p:txBody>
      </p:sp>
      <p:sp>
        <p:nvSpPr>
          <p:cNvPr id="29708" name="Line 1033"/>
          <p:cNvSpPr>
            <a:spLocks noChangeShapeType="1"/>
          </p:cNvSpPr>
          <p:nvPr/>
        </p:nvSpPr>
        <p:spPr bwMode="auto">
          <a:xfrm flipH="1" flipV="1">
            <a:off x="4038600" y="4699000"/>
            <a:ext cx="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709" name="Oval 1034"/>
          <p:cNvSpPr>
            <a:spLocks noChangeArrowheads="1"/>
          </p:cNvSpPr>
          <p:nvPr/>
        </p:nvSpPr>
        <p:spPr bwMode="auto">
          <a:xfrm>
            <a:off x="2590800" y="1295400"/>
            <a:ext cx="3810000" cy="1066800"/>
          </a:xfrm>
          <a:prstGeom prst="ellipse">
            <a:avLst/>
          </a:prstGeom>
          <a:solidFill>
            <a:schemeClr val="hlink"/>
          </a:solidFill>
          <a:ln w="9525">
            <a:solidFill>
              <a:schemeClr val="tx1"/>
            </a:solidFill>
            <a:round/>
            <a:headEnd/>
            <a:tailEnd/>
          </a:ln>
        </p:spPr>
        <p:txBody>
          <a:bodyPr wrap="none" anchor="ctr"/>
          <a:lstStyle/>
          <a:p>
            <a:pPr algn="ctr"/>
            <a:r>
              <a:rPr lang="fr-FR" sz="2400" b="1" i="1">
                <a:latin typeface="Arial" charset="0"/>
              </a:rPr>
              <a:t>Approche G.R.H </a:t>
            </a:r>
          </a:p>
          <a:p>
            <a:pPr algn="ctr"/>
            <a:r>
              <a:rPr lang="fr-FR" sz="2400" b="1" i="1">
                <a:latin typeface="Arial" charset="0"/>
              </a:rPr>
              <a:t>Pour BNQ</a:t>
            </a:r>
          </a:p>
        </p:txBody>
      </p:sp>
      <p:sp>
        <p:nvSpPr>
          <p:cNvPr id="280587" name="Text Box 1035"/>
          <p:cNvSpPr txBox="1">
            <a:spLocks noChangeArrowheads="1"/>
          </p:cNvSpPr>
          <p:nvPr/>
        </p:nvSpPr>
        <p:spPr bwMode="auto">
          <a:xfrm>
            <a:off x="7412038" y="327660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Flux Descendants  Encadrement</a:t>
            </a:r>
          </a:p>
        </p:txBody>
      </p:sp>
      <p:sp>
        <p:nvSpPr>
          <p:cNvPr id="280588" name="Text Box 1036"/>
          <p:cNvSpPr txBox="1">
            <a:spLocks noChangeArrowheads="1"/>
          </p:cNvSpPr>
          <p:nvPr/>
        </p:nvSpPr>
        <p:spPr bwMode="auto">
          <a:xfrm>
            <a:off x="5578475" y="3276600"/>
            <a:ext cx="1655763"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Gestion de Temps &amp;  d ’Activité : GTA </a:t>
            </a:r>
          </a:p>
        </p:txBody>
      </p:sp>
      <p:sp>
        <p:nvSpPr>
          <p:cNvPr id="280589" name="Text Box 1037"/>
          <p:cNvSpPr txBox="1">
            <a:spLocks noChangeArrowheads="1"/>
          </p:cNvSpPr>
          <p:nvPr/>
        </p:nvSpPr>
        <p:spPr bwMode="auto">
          <a:xfrm>
            <a:off x="228600" y="3276600"/>
            <a:ext cx="1655763"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Critères Requis Techniques, physiques</a:t>
            </a:r>
          </a:p>
        </p:txBody>
      </p:sp>
      <p:sp>
        <p:nvSpPr>
          <p:cNvPr id="280590" name="Text Box 1038"/>
          <p:cNvSpPr txBox="1">
            <a:spLocks noChangeArrowheads="1"/>
          </p:cNvSpPr>
          <p:nvPr/>
        </p:nvSpPr>
        <p:spPr bwMode="auto">
          <a:xfrm>
            <a:off x="3810000" y="3275013"/>
            <a:ext cx="1655763"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OE : Pas d ’Objectifs </a:t>
            </a:r>
          </a:p>
          <a:p>
            <a:pPr algn="ctr">
              <a:spcBef>
                <a:spcPct val="100000"/>
              </a:spcBef>
              <a:defRPr/>
            </a:pPr>
            <a:r>
              <a:rPr lang="fr-FR" sz="1100">
                <a:latin typeface="Arial" charset="0"/>
              </a:rPr>
              <a:t>Critères d ’évaluation</a:t>
            </a:r>
          </a:p>
        </p:txBody>
      </p:sp>
      <p:sp>
        <p:nvSpPr>
          <p:cNvPr id="280591" name="Text Box 1039"/>
          <p:cNvSpPr txBox="1">
            <a:spLocks noChangeArrowheads="1"/>
          </p:cNvSpPr>
          <p:nvPr/>
        </p:nvSpPr>
        <p:spPr bwMode="auto">
          <a:xfrm>
            <a:off x="1981200" y="3275013"/>
            <a:ext cx="1731963"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spcBef>
                <a:spcPct val="100000"/>
              </a:spcBef>
              <a:defRPr/>
            </a:pPr>
            <a:r>
              <a:rPr lang="fr-FR" sz="1100">
                <a:latin typeface="Arial" charset="0"/>
              </a:rPr>
              <a:t>    Audit linguistiques </a:t>
            </a:r>
          </a:p>
          <a:p>
            <a:pPr>
              <a:spcBef>
                <a:spcPct val="100000"/>
              </a:spcBef>
              <a:defRPr/>
            </a:pPr>
            <a:r>
              <a:rPr lang="fr-FR" sz="1100">
                <a:latin typeface="Arial" charset="0"/>
              </a:rPr>
              <a:t> Pour l’Alphabétisation </a:t>
            </a:r>
          </a:p>
        </p:txBody>
      </p:sp>
      <p:sp>
        <p:nvSpPr>
          <p:cNvPr id="280592" name="Text Box 1040"/>
          <p:cNvSpPr txBox="1">
            <a:spLocks noChangeArrowheads="1"/>
          </p:cNvSpPr>
          <p:nvPr/>
        </p:nvSpPr>
        <p:spPr bwMode="auto">
          <a:xfrm>
            <a:off x="7412038" y="403066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Flux Ascendants Représentants</a:t>
            </a:r>
          </a:p>
        </p:txBody>
      </p:sp>
      <p:sp>
        <p:nvSpPr>
          <p:cNvPr id="280593" name="Text Box 1041"/>
          <p:cNvSpPr txBox="1">
            <a:spLocks noChangeArrowheads="1"/>
          </p:cNvSpPr>
          <p:nvPr/>
        </p:nvSpPr>
        <p:spPr bwMode="auto">
          <a:xfrm>
            <a:off x="5614988" y="4037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Prépondérance du Fixe</a:t>
            </a:r>
          </a:p>
          <a:p>
            <a:pPr algn="ctr">
              <a:spcBef>
                <a:spcPct val="100000"/>
              </a:spcBef>
              <a:defRPr/>
            </a:pPr>
            <a:r>
              <a:rPr lang="fr-FR" sz="1100">
                <a:latin typeface="Arial" charset="0"/>
              </a:rPr>
              <a:t>Aller vers le Variable</a:t>
            </a:r>
          </a:p>
        </p:txBody>
      </p:sp>
      <p:sp>
        <p:nvSpPr>
          <p:cNvPr id="280594" name="Text Box 1042"/>
          <p:cNvSpPr txBox="1">
            <a:spLocks noChangeArrowheads="1"/>
          </p:cNvSpPr>
          <p:nvPr/>
        </p:nvSpPr>
        <p:spPr bwMode="auto">
          <a:xfrm>
            <a:off x="228600" y="4037013"/>
            <a:ext cx="1655763"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Formes de Contrat Flexibilité CDD</a:t>
            </a:r>
          </a:p>
        </p:txBody>
      </p:sp>
      <p:sp>
        <p:nvSpPr>
          <p:cNvPr id="280595" name="Text Box 1043"/>
          <p:cNvSpPr txBox="1">
            <a:spLocks noChangeArrowheads="1"/>
          </p:cNvSpPr>
          <p:nvPr/>
        </p:nvSpPr>
        <p:spPr bwMode="auto">
          <a:xfrm>
            <a:off x="3810000" y="4037013"/>
            <a:ext cx="1655763"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Assiduité , Discipline   &amp; Rendement</a:t>
            </a:r>
          </a:p>
        </p:txBody>
      </p:sp>
      <p:sp>
        <p:nvSpPr>
          <p:cNvPr id="280596" name="Text Box 1044"/>
          <p:cNvSpPr txBox="1">
            <a:spLocks noChangeArrowheads="1"/>
          </p:cNvSpPr>
          <p:nvPr/>
        </p:nvSpPr>
        <p:spPr bwMode="auto">
          <a:xfrm>
            <a:off x="2001838" y="4037013"/>
            <a:ext cx="1655762" cy="611187"/>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Alphabétisation</a:t>
            </a:r>
          </a:p>
          <a:p>
            <a:pPr algn="ctr">
              <a:defRPr/>
            </a:pPr>
            <a:r>
              <a:rPr lang="fr-FR" sz="1100">
                <a:latin typeface="Arial" charset="0"/>
              </a:rPr>
              <a:t>Sociale / Fonctionnelle </a:t>
            </a:r>
          </a:p>
        </p:txBody>
      </p:sp>
      <p:sp>
        <p:nvSpPr>
          <p:cNvPr id="280597" name="Text Box 1045"/>
          <p:cNvSpPr txBox="1">
            <a:spLocks noChangeArrowheads="1"/>
          </p:cNvSpPr>
          <p:nvPr/>
        </p:nvSpPr>
        <p:spPr bwMode="auto">
          <a:xfrm>
            <a:off x="7412038" y="480060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Flux Transversaux Décloisonnement</a:t>
            </a:r>
          </a:p>
        </p:txBody>
      </p:sp>
      <p:sp>
        <p:nvSpPr>
          <p:cNvPr id="280598" name="Text Box 1046"/>
          <p:cNvSpPr txBox="1">
            <a:spLocks noChangeArrowheads="1"/>
          </p:cNvSpPr>
          <p:nvPr/>
        </p:nvSpPr>
        <p:spPr bwMode="auto">
          <a:xfrm>
            <a:off x="5607050" y="4800600"/>
            <a:ext cx="1708150"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Protocole d ’accord Conventions collectives</a:t>
            </a:r>
          </a:p>
        </p:txBody>
      </p:sp>
      <p:sp>
        <p:nvSpPr>
          <p:cNvPr id="280599" name="Text Box 1047"/>
          <p:cNvSpPr txBox="1">
            <a:spLocks noChangeArrowheads="1"/>
          </p:cNvSpPr>
          <p:nvPr/>
        </p:nvSpPr>
        <p:spPr bwMode="auto">
          <a:xfrm>
            <a:off x="228600" y="4800600"/>
            <a:ext cx="1655763"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Sélection et test intra entreprise</a:t>
            </a:r>
          </a:p>
        </p:txBody>
      </p:sp>
      <p:sp>
        <p:nvSpPr>
          <p:cNvPr id="280600" name="Text Box 1048"/>
          <p:cNvSpPr txBox="1">
            <a:spLocks noChangeArrowheads="1"/>
          </p:cNvSpPr>
          <p:nvPr/>
        </p:nvSpPr>
        <p:spPr bwMode="auto">
          <a:xfrm>
            <a:off x="3810000" y="4800600"/>
            <a:ext cx="1655763"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lgn="ctr">
              <a:spcBef>
                <a:spcPct val="100000"/>
              </a:spcBef>
              <a:defRPr/>
            </a:pPr>
            <a:r>
              <a:rPr lang="fr-FR" sz="1100">
                <a:latin typeface="Arial" charset="0"/>
              </a:rPr>
              <a:t>Privilégier plus de variable</a:t>
            </a:r>
          </a:p>
        </p:txBody>
      </p:sp>
      <p:sp>
        <p:nvSpPr>
          <p:cNvPr id="280601" name="Text Box 1049"/>
          <p:cNvSpPr txBox="1">
            <a:spLocks noChangeArrowheads="1"/>
          </p:cNvSpPr>
          <p:nvPr/>
        </p:nvSpPr>
        <p:spPr bwMode="auto">
          <a:xfrm>
            <a:off x="2001838" y="4800600"/>
            <a:ext cx="1655762" cy="611188"/>
          </a:xfrm>
          <a:prstGeom prst="rect">
            <a:avLst/>
          </a:prstGeom>
          <a:solidFill>
            <a:schemeClr val="folHlink"/>
          </a:solidFill>
          <a:ln w="19050">
            <a:solidFill>
              <a:schemeClr val="tx1"/>
            </a:solidFill>
            <a:miter lim="800000"/>
            <a:headEnd/>
            <a:tailEnd/>
          </a:ln>
          <a:effectLst>
            <a:outerShdw dist="35921" dir="2700000" algn="ctr" rotWithShape="0">
              <a:schemeClr val="bg2"/>
            </a:outerShdw>
          </a:effectLst>
        </p:spPr>
        <p:txBody>
          <a:bodyPr/>
          <a:lstStyle/>
          <a:p>
            <a:pPr>
              <a:spcBef>
                <a:spcPct val="100000"/>
              </a:spcBef>
              <a:defRPr/>
            </a:pPr>
            <a:r>
              <a:rPr lang="fr-FR" sz="1100">
                <a:latin typeface="Arial" charset="0"/>
              </a:rPr>
              <a:t>   Évaluation à chaud           </a:t>
            </a:r>
            <a:br>
              <a:rPr lang="fr-FR" sz="1100">
                <a:latin typeface="Arial" charset="0"/>
              </a:rPr>
            </a:br>
            <a:r>
              <a:rPr lang="fr-FR" sz="1100">
                <a:latin typeface="Arial" charset="0"/>
              </a:rPr>
              <a:t>   Évaluation à froid</a:t>
            </a:r>
          </a:p>
        </p:txBody>
      </p:sp>
      <p:sp>
        <p:nvSpPr>
          <p:cNvPr id="29725" name="Line 1050"/>
          <p:cNvSpPr>
            <a:spLocks noChangeShapeType="1"/>
          </p:cNvSpPr>
          <p:nvPr/>
        </p:nvSpPr>
        <p:spPr bwMode="auto">
          <a:xfrm flipH="1">
            <a:off x="1143000" y="2362200"/>
            <a:ext cx="3429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9726" name="Line 1051"/>
          <p:cNvSpPr>
            <a:spLocks noChangeShapeType="1"/>
          </p:cNvSpPr>
          <p:nvPr/>
        </p:nvSpPr>
        <p:spPr bwMode="auto">
          <a:xfrm flipH="1">
            <a:off x="2895600" y="2362200"/>
            <a:ext cx="1600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9727" name="Line 1052"/>
          <p:cNvSpPr>
            <a:spLocks noChangeShapeType="1"/>
          </p:cNvSpPr>
          <p:nvPr/>
        </p:nvSpPr>
        <p:spPr bwMode="auto">
          <a:xfrm>
            <a:off x="4495800" y="23622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9728" name="Line 1053"/>
          <p:cNvSpPr>
            <a:spLocks noChangeShapeType="1"/>
          </p:cNvSpPr>
          <p:nvPr/>
        </p:nvSpPr>
        <p:spPr bwMode="auto">
          <a:xfrm>
            <a:off x="4495800" y="2362200"/>
            <a:ext cx="1828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9729" name="Line 1054"/>
          <p:cNvSpPr>
            <a:spLocks noChangeShapeType="1"/>
          </p:cNvSpPr>
          <p:nvPr/>
        </p:nvSpPr>
        <p:spPr bwMode="auto">
          <a:xfrm>
            <a:off x="4572000" y="2362200"/>
            <a:ext cx="3581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9730" name="Rectangle 1055"/>
          <p:cNvSpPr>
            <a:spLocks noChangeArrowheads="1"/>
          </p:cNvSpPr>
          <p:nvPr/>
        </p:nvSpPr>
        <p:spPr bwMode="auto">
          <a:xfrm>
            <a:off x="0" y="3810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3000" b="1" i="1" u="sng">
                <a:solidFill>
                  <a:srgbClr val="003399"/>
                </a:solidFill>
              </a:rPr>
              <a:t>Approche par Catégorie Socio-Professionnelle </a:t>
            </a:r>
            <a:r>
              <a:rPr lang="fr-FR" sz="2800" b="1" i="1" u="sng">
                <a:solidFill>
                  <a:srgbClr val="003399"/>
                </a:solidFill>
              </a:rPr>
              <a:t>CSP:BNQ</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916874C-178A-45DA-8F09-08E83608B4E2}" type="datetime1">
              <a:rPr lang="fr-FR"/>
              <a:pPr eaLnBrk="1" hangingPunct="1"/>
              <a:t>17/09/2019</a:t>
            </a:fld>
            <a:endParaRPr lang="fr-FR" sz="1400" b="0" i="0"/>
          </a:p>
        </p:txBody>
      </p:sp>
      <p:sp>
        <p:nvSpPr>
          <p:cNvPr id="111619"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162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4339CE5-D764-46F6-AC5F-9011EB5C5C96}" type="slidenum">
              <a:rPr lang="fr-FR" smtClean="0"/>
              <a:pPr eaLnBrk="1" hangingPunct="1"/>
              <a:t>90</a:t>
            </a:fld>
            <a:endParaRPr lang="fr-FR" smtClean="0"/>
          </a:p>
        </p:txBody>
      </p:sp>
      <p:sp>
        <p:nvSpPr>
          <p:cNvPr id="111621" name="Rectangle 2"/>
          <p:cNvSpPr>
            <a:spLocks noChangeArrowheads="1"/>
          </p:cNvSpPr>
          <p:nvPr/>
        </p:nvSpPr>
        <p:spPr bwMode="auto">
          <a:xfrm>
            <a:off x="38100" y="395922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111622" name="Rectangle 3"/>
          <p:cNvSpPr>
            <a:spLocks noChangeArrowheads="1"/>
          </p:cNvSpPr>
          <p:nvPr/>
        </p:nvSpPr>
        <p:spPr bwMode="auto">
          <a:xfrm>
            <a:off x="0" y="39766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598020" name="Rectangle 4"/>
          <p:cNvSpPr>
            <a:spLocks noChangeArrowheads="1"/>
          </p:cNvSpPr>
          <p:nvPr/>
        </p:nvSpPr>
        <p:spPr bwMode="auto">
          <a:xfrm>
            <a:off x="323850" y="260350"/>
            <a:ext cx="8496300" cy="3790950"/>
          </a:xfrm>
          <a:prstGeom prst="rect">
            <a:avLst/>
          </a:prstGeom>
          <a:noFill/>
          <a:ln w="9525">
            <a:noFill/>
            <a:miter lim="800000"/>
            <a:headEnd/>
            <a:tailEnd/>
          </a:ln>
          <a:effectLst/>
        </p:spPr>
        <p:txBody>
          <a:bodyPr>
            <a:spAutoFit/>
          </a:bodyPr>
          <a:lstStyle/>
          <a:p>
            <a:pPr indent="-180975" algn="just">
              <a:lnSpc>
                <a:spcPct val="130000"/>
              </a:lnSpc>
              <a:tabLst>
                <a:tab pos="679450" algn="l"/>
              </a:tabLst>
              <a:defRPr/>
            </a:pPr>
            <a:r>
              <a:rPr lang="fr-FR" sz="1200" b="1">
                <a:effectLst>
                  <a:outerShdw blurRad="38100" dist="38100" dir="2700000" algn="tl">
                    <a:srgbClr val="C0C0C0"/>
                  </a:outerShdw>
                </a:effectLst>
                <a:latin typeface="Arial" charset="0"/>
                <a:cs typeface="Arial" charset="0"/>
              </a:rPr>
              <a:t>II.</a:t>
            </a:r>
            <a:r>
              <a:rPr lang="fr-FR" sz="700" b="1">
                <a:effectLst>
                  <a:outerShdw blurRad="38100" dist="38100" dir="2700000" algn="tl">
                    <a:srgbClr val="C0C0C0"/>
                  </a:outerShdw>
                </a:effectLst>
                <a:cs typeface="Times New Roman" pitchFamily="18" charset="0"/>
              </a:rPr>
              <a:t>   </a:t>
            </a:r>
            <a:r>
              <a:rPr lang="fr-FR" sz="1200" b="1" u="sng">
                <a:effectLst>
                  <a:outerShdw blurRad="38100" dist="38100" dir="2700000" algn="tl">
                    <a:srgbClr val="C0C0C0"/>
                  </a:outerShdw>
                </a:effectLst>
                <a:latin typeface="Arial" charset="0"/>
                <a:cs typeface="Arial" charset="0"/>
              </a:rPr>
              <a:t>DECISION FINALE :</a:t>
            </a:r>
            <a:endParaRPr lang="fr-FR" sz="1200">
              <a:latin typeface="Garamond" pitchFamily="18" charset="0"/>
              <a:cs typeface="Times New Roman" pitchFamily="18" charset="0"/>
            </a:endParaRPr>
          </a:p>
          <a:p>
            <a:pPr indent="-180975" algn="just" eaLnBrk="0" hangingPunct="0">
              <a:lnSpc>
                <a:spcPct val="80000"/>
              </a:lnSpc>
              <a:tabLst>
                <a:tab pos="679450" algn="l"/>
              </a:tabLst>
              <a:defRPr/>
            </a:pPr>
            <a:r>
              <a:rPr lang="fr-FR" sz="1200">
                <a:latin typeface="Monotype Sorts" pitchFamily="2" charset="2"/>
                <a:cs typeface="Times New Roman" pitchFamily="18" charset="0"/>
              </a:rPr>
              <a:t>-</a:t>
            </a:r>
            <a:r>
              <a:rPr lang="fr-FR" sz="700">
                <a:cs typeface="Times New Roman" pitchFamily="18" charset="0"/>
              </a:rPr>
              <a:t>   </a:t>
            </a:r>
            <a:r>
              <a:rPr lang="fr-FR" sz="1100">
                <a:latin typeface="Arial" charset="0"/>
                <a:cs typeface="Arial" charset="0"/>
              </a:rPr>
              <a:t>Rupture du contrat durant la période d’essai</a:t>
            </a:r>
            <a:r>
              <a:rPr lang="fr-FR" sz="1200">
                <a:latin typeface="Arial" charset="0"/>
                <a:cs typeface="Arial" charset="0"/>
              </a:rPr>
              <a:t>    </a:t>
            </a:r>
            <a:r>
              <a:rPr lang="fr-FR" sz="1600">
                <a:latin typeface="Arial" charset="0"/>
                <a:cs typeface="Times New Roman" pitchFamily="18" charset="0"/>
                <a:sym typeface="Monotype Sorts" pitchFamily="2" charset="2"/>
              </a:rPr>
              <a:t></a:t>
            </a:r>
            <a:r>
              <a:rPr lang="fr-FR" sz="1200">
                <a:latin typeface="Arial" charset="0"/>
                <a:cs typeface="Arial" charset="0"/>
              </a:rPr>
              <a:t>  </a:t>
            </a:r>
            <a:endParaRPr lang="fr-FR" sz="1200">
              <a:latin typeface="Garamond" pitchFamily="18" charset="0"/>
              <a:cs typeface="Times New Roman" pitchFamily="18" charset="0"/>
              <a:sym typeface="Monotype Sorts" pitchFamily="2" charset="2"/>
            </a:endParaRPr>
          </a:p>
          <a:p>
            <a:pPr indent="-180975" algn="just" eaLnBrk="0" hangingPunct="0">
              <a:lnSpc>
                <a:spcPct val="80000"/>
              </a:lnSpc>
              <a:tabLst>
                <a:tab pos="679450" algn="l"/>
              </a:tabLst>
              <a:defRPr/>
            </a:pPr>
            <a:r>
              <a:rPr lang="fr-FR" sz="1100">
                <a:latin typeface="Arial" charset="0"/>
                <a:cs typeface="Arial" charset="0"/>
                <a:sym typeface="Monotype Sorts" pitchFamily="2" charset="2"/>
              </a:rPr>
              <a:t>  					Notification de la décision le : ………………..</a:t>
            </a:r>
            <a:endParaRPr lang="fr-FR" sz="1200">
              <a:latin typeface="Garamond" pitchFamily="18" charset="0"/>
              <a:cs typeface="Times New Roman" pitchFamily="18" charset="0"/>
              <a:sym typeface="Monotype Sorts" pitchFamily="2" charset="2"/>
            </a:endParaRPr>
          </a:p>
          <a:p>
            <a:pPr indent="-180975" algn="just" eaLnBrk="0" hangingPunct="0">
              <a:lnSpc>
                <a:spcPct val="80000"/>
              </a:lnSpc>
              <a:tabLst>
                <a:tab pos="679450" algn="l"/>
              </a:tabLst>
              <a:defRPr/>
            </a:pPr>
            <a:r>
              <a:rPr lang="fr-FR" sz="1200">
                <a:latin typeface="Monotype Sorts" pitchFamily="2" charset="2"/>
                <a:cs typeface="Times New Roman" pitchFamily="18" charset="0"/>
                <a:sym typeface="Monotype Sorts" pitchFamily="2" charset="2"/>
              </a:rPr>
              <a:t>-</a:t>
            </a:r>
            <a:r>
              <a:rPr lang="fr-FR" sz="700">
                <a:latin typeface="Arial"/>
                <a:cs typeface="Times New Roman" pitchFamily="18" charset="0"/>
                <a:sym typeface="Monotype Sorts" pitchFamily="2" charset="2"/>
              </a:rPr>
              <a:t>  </a:t>
            </a:r>
            <a:r>
              <a:rPr lang="fr-FR" sz="700">
                <a:cs typeface="Times New Roman" pitchFamily="18" charset="0"/>
                <a:sym typeface="Monotype Sorts" pitchFamily="2" charset="2"/>
              </a:rPr>
              <a:t> </a:t>
            </a:r>
            <a:r>
              <a:rPr lang="fr-FR" sz="1100">
                <a:latin typeface="Arial" charset="0"/>
                <a:cs typeface="Arial" charset="0"/>
                <a:sym typeface="Monotype Sorts" pitchFamily="2" charset="2"/>
              </a:rPr>
              <a:t> Prorogation de la période d’essai    : 	Oui</a:t>
            </a:r>
            <a:r>
              <a:rPr lang="fr-FR" sz="1200">
                <a:latin typeface="Arial" charset="0"/>
                <a:cs typeface="Arial" charset="0"/>
                <a:sym typeface="Monotype Sorts" pitchFamily="2" charset="2"/>
              </a:rPr>
              <a:t> 	</a:t>
            </a:r>
            <a:r>
              <a:rPr lang="fr-FR" sz="1600">
                <a:latin typeface="Arial" charset="0"/>
                <a:cs typeface="Times New Roman" pitchFamily="18" charset="0"/>
                <a:sym typeface="Monotype Sorts" pitchFamily="2" charset="2"/>
              </a:rPr>
              <a:t></a:t>
            </a:r>
            <a:r>
              <a:rPr lang="fr-FR" sz="1200">
                <a:latin typeface="Arial" charset="0"/>
                <a:cs typeface="Arial" charset="0"/>
              </a:rPr>
              <a:t>	</a:t>
            </a:r>
            <a:r>
              <a:rPr lang="fr-FR" sz="1100">
                <a:latin typeface="Arial" charset="0"/>
                <a:cs typeface="Arial" charset="0"/>
                <a:sym typeface="Monotype Sorts" pitchFamily="2" charset="2"/>
              </a:rPr>
              <a:t>Non</a:t>
            </a:r>
            <a:r>
              <a:rPr lang="fr-FR" sz="1200">
                <a:latin typeface="Arial" charset="0"/>
                <a:cs typeface="Arial" charset="0"/>
                <a:sym typeface="Monotype Sorts" pitchFamily="2" charset="2"/>
              </a:rPr>
              <a:t> 	</a:t>
            </a:r>
            <a:r>
              <a:rPr lang="fr-FR" sz="1600">
                <a:latin typeface="Arial" charset="0"/>
                <a:cs typeface="Times New Roman" pitchFamily="18" charset="0"/>
                <a:sym typeface="Monotype Sorts" pitchFamily="2" charset="2"/>
              </a:rPr>
              <a:t></a:t>
            </a:r>
            <a:endParaRPr lang="fr-FR" sz="1200">
              <a:latin typeface="Garamond" pitchFamily="18" charset="0"/>
              <a:cs typeface="Times New Roman" pitchFamily="18" charset="0"/>
            </a:endParaRPr>
          </a:p>
          <a:p>
            <a:pPr indent="-180975" algn="just" eaLnBrk="0" hangingPunct="0">
              <a:lnSpc>
                <a:spcPct val="80000"/>
              </a:lnSpc>
              <a:tabLst>
                <a:tab pos="679450" algn="l"/>
              </a:tabLst>
              <a:defRPr/>
            </a:pPr>
            <a:r>
              <a:rPr lang="fr-FR" sz="800">
                <a:latin typeface="Monotype Sorts" pitchFamily="2" charset="2"/>
                <a:cs typeface="Times New Roman" pitchFamily="18" charset="0"/>
                <a:sym typeface="Monotype Sorts" pitchFamily="2" charset="2"/>
              </a:rPr>
              <a:t>v</a:t>
            </a:r>
            <a:r>
              <a:rPr lang="fr-FR" sz="700">
                <a:latin typeface="Arial"/>
                <a:cs typeface="Times New Roman" pitchFamily="18" charset="0"/>
                <a:sym typeface="Monotype Sorts" pitchFamily="2" charset="2"/>
              </a:rPr>
              <a:t>    </a:t>
            </a:r>
            <a:r>
              <a:rPr lang="fr-FR" sz="700">
                <a:cs typeface="Times New Roman" pitchFamily="18" charset="0"/>
                <a:sym typeface="Monotype Sorts" pitchFamily="2" charset="2"/>
              </a:rPr>
              <a:t> </a:t>
            </a:r>
            <a:r>
              <a:rPr lang="fr-FR" sz="1100">
                <a:latin typeface="Arial" charset="0"/>
                <a:cs typeface="Arial" charset="0"/>
                <a:sym typeface="Monotype Sorts" pitchFamily="2" charset="2"/>
              </a:rPr>
              <a:t>Si oui, durée de la prorogation        	: …………………………………….</a:t>
            </a:r>
            <a:endParaRPr lang="fr-FR" sz="1200">
              <a:latin typeface="Garamond" pitchFamily="18" charset="0"/>
              <a:cs typeface="Times New Roman" pitchFamily="18" charset="0"/>
              <a:sym typeface="Monotype Sorts" pitchFamily="2" charset="2"/>
            </a:endParaRPr>
          </a:p>
          <a:p>
            <a:pPr indent="-180975" algn="just" eaLnBrk="0" hangingPunct="0">
              <a:lnSpc>
                <a:spcPct val="80000"/>
              </a:lnSpc>
              <a:tabLst>
                <a:tab pos="679450" algn="l"/>
              </a:tabLst>
              <a:defRPr/>
            </a:pPr>
            <a:r>
              <a:rPr lang="fr-FR" sz="800">
                <a:latin typeface="Monotype Sorts" pitchFamily="2" charset="2"/>
                <a:cs typeface="Times New Roman" pitchFamily="18" charset="0"/>
                <a:sym typeface="Monotype Sorts" pitchFamily="2" charset="2"/>
              </a:rPr>
              <a:t>v</a:t>
            </a:r>
            <a:r>
              <a:rPr lang="fr-FR" sz="700">
                <a:latin typeface="Arial"/>
                <a:cs typeface="Times New Roman" pitchFamily="18" charset="0"/>
                <a:sym typeface="Monotype Sorts" pitchFamily="2" charset="2"/>
              </a:rPr>
              <a:t>    </a:t>
            </a:r>
            <a:r>
              <a:rPr lang="fr-FR" sz="700">
                <a:cs typeface="Times New Roman" pitchFamily="18" charset="0"/>
                <a:sym typeface="Monotype Sorts" pitchFamily="2" charset="2"/>
              </a:rPr>
              <a:t> </a:t>
            </a:r>
            <a:r>
              <a:rPr lang="fr-FR" sz="1100">
                <a:latin typeface="Arial" charset="0"/>
                <a:cs typeface="Arial" charset="0"/>
                <a:sym typeface="Monotype Sorts" pitchFamily="2" charset="2"/>
              </a:rPr>
              <a:t>Notification de la prorogation le 	: ……………………………..………</a:t>
            </a:r>
            <a:endParaRPr lang="fr-FR" sz="1200">
              <a:latin typeface="Garamond" pitchFamily="18" charset="0"/>
              <a:cs typeface="Times New Roman" pitchFamily="18" charset="0"/>
              <a:sym typeface="Monotype Sorts" pitchFamily="2" charset="2"/>
            </a:endParaRPr>
          </a:p>
          <a:p>
            <a:pPr indent="-180975" algn="just" eaLnBrk="0" hangingPunct="0">
              <a:lnSpc>
                <a:spcPct val="80000"/>
              </a:lnSpc>
              <a:tabLst>
                <a:tab pos="679450" algn="l"/>
              </a:tabLst>
              <a:defRPr/>
            </a:pPr>
            <a:r>
              <a:rPr lang="fr-FR" sz="1200">
                <a:latin typeface="Monotype Sorts" pitchFamily="2" charset="2"/>
                <a:cs typeface="Times New Roman" pitchFamily="18" charset="0"/>
                <a:sym typeface="Monotype Sorts" pitchFamily="2" charset="2"/>
              </a:rPr>
              <a:t>-</a:t>
            </a:r>
            <a:r>
              <a:rPr lang="fr-FR" sz="700">
                <a:latin typeface="Arial"/>
                <a:cs typeface="Times New Roman" pitchFamily="18" charset="0"/>
                <a:sym typeface="Monotype Sorts" pitchFamily="2" charset="2"/>
              </a:rPr>
              <a:t>  </a:t>
            </a:r>
            <a:r>
              <a:rPr lang="fr-FR" sz="700">
                <a:cs typeface="Times New Roman" pitchFamily="18" charset="0"/>
                <a:sym typeface="Monotype Sorts" pitchFamily="2" charset="2"/>
              </a:rPr>
              <a:t> </a:t>
            </a:r>
            <a:r>
              <a:rPr lang="fr-FR" sz="1100">
                <a:latin typeface="Arial" charset="0"/>
                <a:cs typeface="Arial" charset="0"/>
                <a:sym typeface="Monotype Sorts" pitchFamily="2" charset="2"/>
              </a:rPr>
              <a:t>Embauche définitive 	</a:t>
            </a:r>
            <a:r>
              <a:rPr lang="fr-FR" sz="1200">
                <a:latin typeface="Arial" charset="0"/>
                <a:cs typeface="Arial" charset="0"/>
                <a:sym typeface="Monotype Sorts" pitchFamily="2" charset="2"/>
              </a:rPr>
              <a:t>         			</a:t>
            </a:r>
            <a:r>
              <a:rPr lang="fr-FR" sz="1600">
                <a:latin typeface="Arial" charset="0"/>
                <a:cs typeface="Times New Roman" pitchFamily="18" charset="0"/>
                <a:sym typeface="Monotype Sorts" pitchFamily="2" charset="2"/>
              </a:rPr>
              <a:t></a:t>
            </a:r>
            <a:r>
              <a:rPr lang="fr-FR" sz="1200">
                <a:latin typeface="Arial" charset="0"/>
                <a:cs typeface="Arial" charset="0"/>
              </a:rPr>
              <a:t> </a:t>
            </a:r>
            <a:endParaRPr lang="fr-FR" sz="1200">
              <a:latin typeface="Garamond" pitchFamily="18" charset="0"/>
              <a:cs typeface="Times New Roman" pitchFamily="18" charset="0"/>
              <a:sym typeface="Monotype Sorts" pitchFamily="2" charset="2"/>
            </a:endParaRPr>
          </a:p>
          <a:p>
            <a:pPr indent="-180975" algn="just" eaLnBrk="0" hangingPunct="0">
              <a:lnSpc>
                <a:spcPct val="80000"/>
              </a:lnSpc>
              <a:tabLst>
                <a:tab pos="679450" algn="l"/>
              </a:tabLst>
              <a:defRPr/>
            </a:pPr>
            <a:r>
              <a:rPr lang="fr-FR" sz="800">
                <a:latin typeface="Monotype Sorts" pitchFamily="2" charset="2"/>
                <a:cs typeface="Times New Roman" pitchFamily="18" charset="0"/>
                <a:sym typeface="Monotype Sorts" pitchFamily="2" charset="2"/>
              </a:rPr>
              <a:t>v</a:t>
            </a:r>
            <a:r>
              <a:rPr lang="fr-FR" sz="700">
                <a:latin typeface="Arial"/>
                <a:cs typeface="Times New Roman" pitchFamily="18" charset="0"/>
                <a:sym typeface="Monotype Sorts" pitchFamily="2" charset="2"/>
              </a:rPr>
              <a:t>    </a:t>
            </a:r>
            <a:r>
              <a:rPr lang="fr-FR" sz="700">
                <a:cs typeface="Times New Roman" pitchFamily="18" charset="0"/>
                <a:sym typeface="Monotype Sorts" pitchFamily="2" charset="2"/>
              </a:rPr>
              <a:t> </a:t>
            </a:r>
            <a:r>
              <a:rPr lang="fr-FR" sz="1100">
                <a:latin typeface="Arial" charset="0"/>
                <a:cs typeface="Arial" charset="0"/>
                <a:sym typeface="Monotype Sorts" pitchFamily="2" charset="2"/>
              </a:rPr>
              <a:t>Avec révision du salaire de base </a:t>
            </a:r>
            <a:r>
              <a:rPr lang="fr-FR" sz="1200">
                <a:latin typeface="Arial" charset="0"/>
                <a:cs typeface="Arial" charset="0"/>
                <a:sym typeface="Monotype Sorts" pitchFamily="2" charset="2"/>
              </a:rPr>
              <a:t>   	</a:t>
            </a:r>
            <a:r>
              <a:rPr lang="fr-FR" sz="1600">
                <a:latin typeface="Arial" charset="0"/>
                <a:cs typeface="Times New Roman" pitchFamily="18" charset="0"/>
                <a:sym typeface="Monotype Sorts" pitchFamily="2" charset="2"/>
              </a:rPr>
              <a:t></a:t>
            </a:r>
          </a:p>
          <a:p>
            <a:pPr indent="-180975" algn="just" eaLnBrk="0" hangingPunct="0">
              <a:lnSpc>
                <a:spcPct val="80000"/>
              </a:lnSpc>
              <a:tabLst>
                <a:tab pos="679450" algn="l"/>
              </a:tabLst>
              <a:defRPr/>
            </a:pPr>
            <a:r>
              <a:rPr lang="fr-FR" sz="1200">
                <a:latin typeface="Arial" charset="0"/>
                <a:cs typeface="Arial" charset="0"/>
              </a:rPr>
              <a:t>     Signature du Chef hiérarchique immédiat :</a:t>
            </a:r>
            <a:r>
              <a:rPr lang="fr-FR" sz="1200">
                <a:latin typeface="Garamond" pitchFamily="18" charset="0"/>
                <a:cs typeface="Times New Roman" pitchFamily="18" charset="0"/>
              </a:rPr>
              <a:t> </a:t>
            </a:r>
          </a:p>
          <a:p>
            <a:pPr indent="-180975" algn="just" eaLnBrk="0" hangingPunct="0">
              <a:lnSpc>
                <a:spcPct val="80000"/>
              </a:lnSpc>
              <a:tabLst>
                <a:tab pos="679450" algn="l"/>
              </a:tabLst>
              <a:defRPr/>
            </a:pPr>
            <a:r>
              <a:rPr lang="fr-FR" sz="1200">
                <a:latin typeface="Garamond" pitchFamily="18" charset="0"/>
                <a:cs typeface="Times New Roman" pitchFamily="18" charset="0"/>
              </a:rPr>
              <a:t>     </a:t>
            </a:r>
            <a:r>
              <a:rPr lang="fr-FR" sz="1200">
                <a:latin typeface="Arial" charset="0"/>
                <a:cs typeface="Arial" charset="0"/>
              </a:rPr>
              <a:t>Validation de la décision par le Directeur concerné : 	</a:t>
            </a:r>
            <a:r>
              <a:rPr lang="fr-FR" sz="1200">
                <a:latin typeface="Garamond" pitchFamily="18" charset="0"/>
                <a:cs typeface="Times New Roman" pitchFamily="18" charset="0"/>
              </a:rPr>
              <a:t> </a:t>
            </a:r>
          </a:p>
          <a:p>
            <a:pPr indent="-180975" algn="just" eaLnBrk="0" hangingPunct="0">
              <a:lnSpc>
                <a:spcPct val="80000"/>
              </a:lnSpc>
              <a:tabLst>
                <a:tab pos="679450" algn="l"/>
              </a:tabLst>
              <a:defRPr/>
            </a:pPr>
            <a:r>
              <a:rPr lang="fr-FR" sz="1200">
                <a:latin typeface="Arial" charset="0"/>
                <a:cs typeface="Arial" charset="0"/>
              </a:rPr>
              <a:t>      OUI 	</a:t>
            </a:r>
            <a:r>
              <a:rPr lang="fr-FR" sz="1200">
                <a:latin typeface="Arial" charset="0"/>
                <a:cs typeface="Times New Roman" pitchFamily="18" charset="0"/>
                <a:sym typeface="Monotype Sorts" pitchFamily="2" charset="2"/>
              </a:rPr>
              <a:t></a:t>
            </a:r>
            <a:r>
              <a:rPr lang="fr-FR" sz="1200">
                <a:latin typeface="Arial" charset="0"/>
                <a:cs typeface="Arial" charset="0"/>
              </a:rPr>
              <a:t>		NON 	</a:t>
            </a:r>
            <a:r>
              <a:rPr lang="fr-FR" sz="1200">
                <a:latin typeface="Arial" charset="0"/>
                <a:cs typeface="Times New Roman" pitchFamily="18" charset="0"/>
                <a:sym typeface="Monotype Sorts" pitchFamily="2" charset="2"/>
              </a:rPr>
              <a:t></a:t>
            </a:r>
            <a:r>
              <a:rPr lang="fr-FR" sz="1200">
                <a:latin typeface="Garamond" pitchFamily="18" charset="0"/>
                <a:cs typeface="Times New Roman" pitchFamily="18" charset="0"/>
              </a:rPr>
              <a:t> </a:t>
            </a:r>
          </a:p>
          <a:p>
            <a:pPr indent="-180975" eaLnBrk="0" hangingPunct="0">
              <a:lnSpc>
                <a:spcPct val="80000"/>
              </a:lnSpc>
              <a:tabLst>
                <a:tab pos="679450" algn="l"/>
              </a:tabLst>
              <a:defRPr/>
            </a:pPr>
            <a:r>
              <a:rPr lang="fr-FR" sz="1200">
                <a:latin typeface="Arial" charset="0"/>
                <a:cs typeface="Arial" charset="0"/>
                <a:sym typeface="Monotype Sorts" pitchFamily="2" charset="2"/>
              </a:rPr>
              <a:t>                                                                        Signature</a:t>
            </a:r>
            <a:r>
              <a:rPr lang="fr-FR" sz="1000">
                <a:sym typeface="Monotype Sorts" pitchFamily="2" charset="2"/>
              </a:rPr>
              <a:t>     </a:t>
            </a:r>
          </a:p>
        </p:txBody>
      </p:sp>
      <p:sp>
        <p:nvSpPr>
          <p:cNvPr id="111624" name="Rectangle 5"/>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111625" name="Rectangle 6"/>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EG"/>
          </a:p>
        </p:txBody>
      </p:sp>
      <p:sp>
        <p:nvSpPr>
          <p:cNvPr id="111626" name="Rectangle 7"/>
          <p:cNvSpPr>
            <a:spLocks noChangeArrowheads="1"/>
          </p:cNvSpPr>
          <p:nvPr/>
        </p:nvSpPr>
        <p:spPr bwMode="auto">
          <a:xfrm>
            <a:off x="838200" y="4495800"/>
            <a:ext cx="6553200" cy="914400"/>
          </a:xfrm>
          <a:prstGeom prst="rect">
            <a:avLst/>
          </a:prstGeom>
          <a:solidFill>
            <a:srgbClr val="FFFFFF"/>
          </a:solidFill>
          <a:ln w="57150" cmpd="thinThick">
            <a:solidFill>
              <a:srgbClr val="000000"/>
            </a:solidFill>
            <a:miter lim="800000"/>
            <a:headEnd/>
            <a:tailEnd/>
          </a:ln>
        </p:spPr>
        <p:txBody>
          <a:bodyPr/>
          <a:lstStyle/>
          <a:p>
            <a:r>
              <a:rPr lang="fr-FR" sz="1400">
                <a:latin typeface="Arial" charset="0"/>
                <a:cs typeface="Arial" charset="0"/>
              </a:rPr>
              <a:t>                                                                                        </a:t>
            </a:r>
            <a:r>
              <a:rPr lang="fr-FR" sz="1200">
                <a:latin typeface="Arial" charset="0"/>
                <a:cs typeface="Arial" charset="0"/>
              </a:rPr>
              <a:t>: Oui  </a:t>
            </a:r>
            <a:r>
              <a:rPr lang="fr-FR" sz="1200">
                <a:latin typeface="Arial" charset="0"/>
                <a:cs typeface="Times New Roman" pitchFamily="18" charset="0"/>
                <a:sym typeface="Monotype Sorts" pitchFamily="2" charset="2"/>
              </a:rPr>
              <a:t></a:t>
            </a:r>
            <a:r>
              <a:rPr lang="fr-FR" sz="1200">
                <a:latin typeface="Arial" charset="0"/>
                <a:cs typeface="Arial" charset="0"/>
              </a:rPr>
              <a:t>	Non  </a:t>
            </a:r>
            <a:r>
              <a:rPr lang="fr-FR" sz="1200">
                <a:latin typeface="Arial" charset="0"/>
                <a:cs typeface="Times New Roman" pitchFamily="18" charset="0"/>
                <a:sym typeface="Monotype Sorts" pitchFamily="2" charset="2"/>
              </a:rPr>
              <a:t></a:t>
            </a:r>
            <a:r>
              <a:rPr lang="fr-FR" sz="1400"/>
              <a:t>  </a:t>
            </a:r>
          </a:p>
          <a:p>
            <a:endParaRPr lang="fr-FR" sz="1400"/>
          </a:p>
          <a:p>
            <a:r>
              <a:rPr lang="fr-FR" sz="1200" b="1">
                <a:latin typeface="Arial" charset="0"/>
                <a:cs typeface="Arial" charset="0"/>
              </a:rPr>
              <a:t>        Signature :                                                                                    Date:</a:t>
            </a:r>
          </a:p>
        </p:txBody>
      </p:sp>
      <p:sp>
        <p:nvSpPr>
          <p:cNvPr id="111627" name="Text Box 8"/>
          <p:cNvSpPr txBox="1">
            <a:spLocks noChangeArrowheads="1"/>
          </p:cNvSpPr>
          <p:nvPr/>
        </p:nvSpPr>
        <p:spPr bwMode="auto">
          <a:xfrm>
            <a:off x="1050925" y="4529138"/>
            <a:ext cx="3863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b="1">
                <a:latin typeface="Arial" charset="0"/>
                <a:cs typeface="Arial" charset="0"/>
              </a:rPr>
              <a:t>Validation de la décision par le Directeur Général</a:t>
            </a:r>
            <a:r>
              <a:rPr lang="fr-FR" sz="1200">
                <a:latin typeface="Arial" charset="0"/>
                <a:cs typeface="Arial" charset="0"/>
              </a:rPr>
              <a:t> : </a:t>
            </a:r>
          </a:p>
        </p:txBody>
      </p:sp>
      <p:sp>
        <p:nvSpPr>
          <p:cNvPr id="111628" name="Rectangle 9"/>
          <p:cNvSpPr>
            <a:spLocks noChangeArrowheads="1"/>
          </p:cNvSpPr>
          <p:nvPr/>
        </p:nvSpPr>
        <p:spPr bwMode="auto">
          <a:xfrm>
            <a:off x="838200" y="5334000"/>
            <a:ext cx="6553200" cy="619125"/>
          </a:xfrm>
          <a:prstGeom prst="rect">
            <a:avLst/>
          </a:prstGeom>
          <a:solidFill>
            <a:srgbClr val="FFFFFF"/>
          </a:solidFill>
          <a:ln w="57150" cmpd="thinThick">
            <a:solidFill>
              <a:srgbClr val="000000"/>
            </a:solidFill>
            <a:miter lim="800000"/>
            <a:headEnd/>
            <a:tailEnd/>
          </a:ln>
        </p:spPr>
        <p:txBody>
          <a:bodyPr/>
          <a:lstStyle/>
          <a:p>
            <a:r>
              <a:rPr lang="fr-FR" sz="1200" b="1">
                <a:latin typeface="Arial" charset="0"/>
                <a:cs typeface="Arial" charset="0"/>
              </a:rPr>
              <a:t>Réponse de la DRH le:……………………………………………………………………….</a:t>
            </a:r>
            <a:endParaRPr lang="fr-F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13BCE93-0A5A-46DC-A075-7195DE7AAB04}" type="datetime1">
              <a:rPr lang="fr-FR"/>
              <a:pPr eaLnBrk="1" hangingPunct="1"/>
              <a:t>17/09/2019</a:t>
            </a:fld>
            <a:endParaRPr lang="fr-FR" sz="1400" b="0" i="0"/>
          </a:p>
        </p:txBody>
      </p:sp>
      <p:sp>
        <p:nvSpPr>
          <p:cNvPr id="2052"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205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08009FC-814C-4357-B37B-472797A4DE06}" type="slidenum">
              <a:rPr lang="fr-FR" smtClean="0"/>
              <a:pPr eaLnBrk="1" hangingPunct="1"/>
              <a:t>91</a:t>
            </a:fld>
            <a:endParaRPr lang="fr-FR" smtClean="0"/>
          </a:p>
        </p:txBody>
      </p:sp>
      <p:sp>
        <p:nvSpPr>
          <p:cNvPr id="2054" name="Rectangle 2"/>
          <p:cNvSpPr>
            <a:spLocks noChangeArrowheads="1"/>
          </p:cNvSpPr>
          <p:nvPr/>
        </p:nvSpPr>
        <p:spPr bwMode="auto">
          <a:xfrm>
            <a:off x="3613150" y="1930400"/>
            <a:ext cx="1644650" cy="274638"/>
          </a:xfrm>
          <a:prstGeom prst="rect">
            <a:avLst/>
          </a:prstGeom>
          <a:solidFill>
            <a:srgbClr val="FFFFFF"/>
          </a:solidFill>
          <a:ln w="9525">
            <a:solidFill>
              <a:srgbClr val="000000"/>
            </a:solidFill>
            <a:miter lim="800000"/>
            <a:headEnd/>
            <a:tailEnd/>
          </a:ln>
        </p:spPr>
        <p:txBody>
          <a:bodyPr/>
          <a:lstStyle/>
          <a:p>
            <a:pPr algn="ctr" eaLnBrk="0" hangingPunct="0"/>
            <a:r>
              <a:rPr lang="fr-FR" sz="1200">
                <a:latin typeface="Arial" charset="0"/>
              </a:rPr>
              <a:t>RAISON D’ETRE</a:t>
            </a:r>
          </a:p>
        </p:txBody>
      </p:sp>
      <p:sp>
        <p:nvSpPr>
          <p:cNvPr id="2055" name="Rectangle 3"/>
          <p:cNvSpPr>
            <a:spLocks noChangeArrowheads="1"/>
          </p:cNvSpPr>
          <p:nvPr/>
        </p:nvSpPr>
        <p:spPr bwMode="auto">
          <a:xfrm>
            <a:off x="2971800" y="182563"/>
            <a:ext cx="3124200" cy="350837"/>
          </a:xfrm>
          <a:prstGeom prst="rect">
            <a:avLst/>
          </a:prstGeom>
          <a:solidFill>
            <a:srgbClr val="FFFFFF"/>
          </a:solidFill>
          <a:ln w="9525">
            <a:solidFill>
              <a:srgbClr val="000000"/>
            </a:solidFill>
            <a:miter lim="800000"/>
            <a:headEnd/>
            <a:tailEnd/>
          </a:ln>
        </p:spPr>
        <p:txBody>
          <a:bodyPr/>
          <a:lstStyle/>
          <a:p>
            <a:pPr algn="ctr" eaLnBrk="0" hangingPunct="0"/>
            <a:r>
              <a:rPr lang="fr-FR" b="1"/>
              <a:t>FICHE DE POSTE</a:t>
            </a:r>
          </a:p>
        </p:txBody>
      </p:sp>
      <p:graphicFrame>
        <p:nvGraphicFramePr>
          <p:cNvPr id="2050" name="Object 4"/>
          <p:cNvGraphicFramePr>
            <a:graphicFrameLocks noChangeAspect="1"/>
          </p:cNvGraphicFramePr>
          <p:nvPr/>
        </p:nvGraphicFramePr>
        <p:xfrm>
          <a:off x="762000" y="601663"/>
          <a:ext cx="7696200" cy="1227137"/>
        </p:xfrm>
        <a:graphic>
          <a:graphicData uri="http://schemas.openxmlformats.org/presentationml/2006/ole">
            <mc:AlternateContent xmlns:mc="http://schemas.openxmlformats.org/markup-compatibility/2006">
              <mc:Choice xmlns:v="urn:schemas-microsoft-com:vml" Requires="v">
                <p:oleObj spid="_x0000_s2070" name="Feuille de calcul" r:id="rId3" imgW="5440863" imgH="1227033" progId="Excel.Sheet.8">
                  <p:embed/>
                </p:oleObj>
              </mc:Choice>
              <mc:Fallback>
                <p:oleObj name="Feuille de calcul" r:id="rId3" imgW="5440863" imgH="1227033"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01663"/>
                        <a:ext cx="7696200" cy="1227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Rectangle 5"/>
          <p:cNvSpPr>
            <a:spLocks noChangeArrowheads="1"/>
          </p:cNvSpPr>
          <p:nvPr/>
        </p:nvSpPr>
        <p:spPr bwMode="auto">
          <a:xfrm>
            <a:off x="609600" y="2286000"/>
            <a:ext cx="79248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25" algn="just">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Met en œuvre la politique Développement des Ressources Humaines</a:t>
            </a:r>
            <a:endParaRPr lang="fr-FR" sz="1200">
              <a:cs typeface="Times New Roman" pitchFamily="18" charset="0"/>
            </a:endParaRPr>
          </a:p>
          <a:p>
            <a:pPr indent="-47625" algn="just" eaLnBrk="0" hangingPunct="0">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Assurer, en permanence, l’adéquation qualitative et quantitative des besoins et des ressources en Hommes, et contribuer à l’émergence et au maintien d’un climat organisationnel motivant et favorisant la performance.</a:t>
            </a:r>
            <a:endParaRPr lang="fr-FR" sz="1200">
              <a:cs typeface="Times New Roman" pitchFamily="18" charset="0"/>
            </a:endParaRPr>
          </a:p>
          <a:p>
            <a:pPr indent="-47625" algn="just" eaLnBrk="0" hangingPunct="0">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Accompagner et assister les managers à approprier les outils de G.R.H et de développement en vue d’augmenter l’autonomie, l’engagement et la performance des collaborateurs</a:t>
            </a:r>
            <a:endParaRPr lang="fr-FR" sz="1200">
              <a:cs typeface="Times New Roman" pitchFamily="18" charset="0"/>
            </a:endParaRPr>
          </a:p>
          <a:p>
            <a:pPr indent="-47625" algn="just" eaLnBrk="0" hangingPunct="0">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Pilote le projet HAY de classification des emplois</a:t>
            </a:r>
            <a:endParaRPr lang="fr-FR" sz="1200">
              <a:cs typeface="Times New Roman" pitchFamily="18" charset="0"/>
            </a:endParaRPr>
          </a:p>
          <a:p>
            <a:pPr indent="-47625" algn="just" eaLnBrk="0" hangingPunct="0">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Centralise le système d’information Ressources humaines</a:t>
            </a:r>
            <a:endParaRPr lang="fr-FR" sz="1200">
              <a:cs typeface="Times New Roman" pitchFamily="18" charset="0"/>
            </a:endParaRPr>
          </a:p>
          <a:p>
            <a:pPr indent="-47625" algn="just" eaLnBrk="0" hangingPunct="0">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Contribuer à l’émergence d’une culture basée sur la performance économique et la compétition</a:t>
            </a:r>
            <a:endParaRPr lang="fr-FR" sz="1200">
              <a:cs typeface="Times New Roman" pitchFamily="18" charset="0"/>
            </a:endParaRPr>
          </a:p>
          <a:p>
            <a:pPr indent="-47625" algn="just" eaLnBrk="0" hangingPunct="0">
              <a:lnSpc>
                <a:spcPct val="120000"/>
              </a:lnSpc>
              <a:tabLst>
                <a:tab pos="228600" algn="l"/>
              </a:tabLst>
            </a:pPr>
            <a:r>
              <a:rPr lang="fr-FR" sz="1200">
                <a:latin typeface="Wingdings" pitchFamily="2" charset="2"/>
                <a:cs typeface="Times New Roman" pitchFamily="18" charset="0"/>
              </a:rPr>
              <a:t>v</a:t>
            </a:r>
            <a:r>
              <a:rPr lang="fr-FR" sz="700">
                <a:cs typeface="Times New Roman" pitchFamily="18" charset="0"/>
              </a:rPr>
              <a:t>      </a:t>
            </a:r>
            <a:r>
              <a:rPr lang="fr-FR" sz="1200">
                <a:latin typeface="Arial" charset="0"/>
                <a:cs typeface="Arial" charset="0"/>
              </a:rPr>
              <a:t>Participe au dialogue social avec les délégués du personnel</a:t>
            </a:r>
            <a:endParaRPr lang="fr-FR" sz="2400"/>
          </a:p>
        </p:txBody>
      </p:sp>
      <p:grpSp>
        <p:nvGrpSpPr>
          <p:cNvPr id="2057" name="Group 6"/>
          <p:cNvGrpSpPr>
            <a:grpSpLocks/>
          </p:cNvGrpSpPr>
          <p:nvPr/>
        </p:nvGrpSpPr>
        <p:grpSpPr bwMode="auto">
          <a:xfrm>
            <a:off x="304800" y="4191000"/>
            <a:ext cx="8153400" cy="2617788"/>
            <a:chOff x="-2" y="-2"/>
            <a:chExt cx="3802" cy="4964"/>
          </a:xfrm>
        </p:grpSpPr>
        <p:grpSp>
          <p:nvGrpSpPr>
            <p:cNvPr id="2058" name="Group 7"/>
            <p:cNvGrpSpPr>
              <a:grpSpLocks/>
            </p:cNvGrpSpPr>
            <p:nvPr/>
          </p:nvGrpSpPr>
          <p:grpSpPr bwMode="auto">
            <a:xfrm>
              <a:off x="0" y="0"/>
              <a:ext cx="3798" cy="4962"/>
              <a:chOff x="0" y="0"/>
              <a:chExt cx="3798" cy="4962"/>
            </a:xfrm>
          </p:grpSpPr>
          <p:grpSp>
            <p:nvGrpSpPr>
              <p:cNvPr id="2060" name="Group 8"/>
              <p:cNvGrpSpPr>
                <a:grpSpLocks/>
              </p:cNvGrpSpPr>
              <p:nvPr/>
            </p:nvGrpSpPr>
            <p:grpSpPr bwMode="auto">
              <a:xfrm>
                <a:off x="28" y="1"/>
                <a:ext cx="3742" cy="4961"/>
                <a:chOff x="0" y="1"/>
                <a:chExt cx="3742" cy="4961"/>
              </a:xfrm>
            </p:grpSpPr>
            <p:sp>
              <p:nvSpPr>
                <p:cNvPr id="2062" name="Rectangle 9"/>
                <p:cNvSpPr>
                  <a:spLocks noChangeArrowheads="1"/>
                </p:cNvSpPr>
                <p:nvPr/>
              </p:nvSpPr>
              <p:spPr bwMode="auto">
                <a:xfrm>
                  <a:off x="0" y="1"/>
                  <a:ext cx="3742"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000">
                      <a:cs typeface="Times New Roman" pitchFamily="18" charset="0"/>
                    </a:rPr>
                    <a:t> </a:t>
                  </a:r>
                </a:p>
                <a:p>
                  <a:pPr eaLnBrk="0" hangingPunct="0"/>
                  <a:endParaRPr lang="fr-FR" sz="2400"/>
                </a:p>
              </p:txBody>
            </p:sp>
            <p:sp>
              <p:nvSpPr>
                <p:cNvPr id="2063" name="Rectangle 10"/>
                <p:cNvSpPr>
                  <a:spLocks noChangeArrowheads="1"/>
                </p:cNvSpPr>
                <p:nvPr/>
              </p:nvSpPr>
              <p:spPr bwMode="auto">
                <a:xfrm>
                  <a:off x="0" y="386"/>
                  <a:ext cx="374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pPr>
                    <a:buSzPct val="145000"/>
                    <a:buFont typeface="Wingdings" pitchFamily="2" charset="2"/>
                    <a:buChar char="Ø"/>
                  </a:pPr>
                  <a:r>
                    <a:rPr lang="fr-FR" sz="700">
                      <a:cs typeface="Times New Roman" pitchFamily="18" charset="0"/>
                    </a:rPr>
                    <a:t>   </a:t>
                  </a:r>
                  <a:r>
                    <a:rPr lang="fr-FR" sz="1200">
                      <a:latin typeface="Arial" charset="0"/>
                      <a:cs typeface="Arial" charset="0"/>
                    </a:rPr>
                    <a:t>Effectif :3 collaborateurs dont 1 cadre </a:t>
                  </a:r>
                  <a:endParaRPr lang="fr-FR" sz="1200" b="1" u="sng">
                    <a:cs typeface="Times New Roman" pitchFamily="18" charset="0"/>
                  </a:endParaRPr>
                </a:p>
                <a:p>
                  <a:pPr eaLnBrk="0" hangingPunct="0"/>
                  <a:endParaRPr lang="fr-FR" sz="2400"/>
                </a:p>
              </p:txBody>
            </p:sp>
            <p:sp>
              <p:nvSpPr>
                <p:cNvPr id="2064" name="Rectangle 11"/>
                <p:cNvSpPr>
                  <a:spLocks noChangeArrowheads="1"/>
                </p:cNvSpPr>
                <p:nvPr/>
              </p:nvSpPr>
              <p:spPr bwMode="auto">
                <a:xfrm>
                  <a:off x="0" y="871"/>
                  <a:ext cx="3742"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r>
                    <a:rPr lang="fr-FR" sz="1200">
                      <a:latin typeface="Wingdings" pitchFamily="2" charset="2"/>
                      <a:cs typeface="Times New Roman" pitchFamily="18" charset="0"/>
                    </a:rPr>
                    <a:t>Ø</a:t>
                  </a:r>
                  <a:r>
                    <a:rPr lang="fr-FR" sz="700">
                      <a:cs typeface="Times New Roman" pitchFamily="18" charset="0"/>
                    </a:rPr>
                    <a:t>   </a:t>
                  </a:r>
                  <a:r>
                    <a:rPr lang="fr-FR" sz="1200">
                      <a:latin typeface="Arial" charset="0"/>
                      <a:cs typeface="Arial" charset="0"/>
                    </a:rPr>
                    <a:t>Effectif  responsables RH sur sites : 2 cadres</a:t>
                  </a:r>
                  <a:endParaRPr lang="fr-FR" sz="2400"/>
                </a:p>
              </p:txBody>
            </p:sp>
            <p:sp>
              <p:nvSpPr>
                <p:cNvPr id="2065" name="Rectangle 12"/>
                <p:cNvSpPr>
                  <a:spLocks noChangeArrowheads="1"/>
                </p:cNvSpPr>
                <p:nvPr/>
              </p:nvSpPr>
              <p:spPr bwMode="auto">
                <a:xfrm>
                  <a:off x="0" y="1362"/>
                  <a:ext cx="3742"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r>
                    <a:rPr lang="fr-FR" sz="1200">
                      <a:latin typeface="Wingdings" pitchFamily="2" charset="2"/>
                      <a:cs typeface="Times New Roman" pitchFamily="18" charset="0"/>
                    </a:rPr>
                    <a:t>Ø</a:t>
                  </a:r>
                  <a:r>
                    <a:rPr lang="fr-FR" sz="700">
                      <a:cs typeface="Times New Roman" pitchFamily="18" charset="0"/>
                    </a:rPr>
                    <a:t>   </a:t>
                  </a:r>
                  <a:r>
                    <a:rPr lang="fr-FR" sz="1200">
                      <a:latin typeface="Arial" charset="0"/>
                      <a:cs typeface="Arial" charset="0"/>
                    </a:rPr>
                    <a:t>Effectif permanent global : 1040 dont 100 cadres et 150 maîtrises </a:t>
                  </a:r>
                  <a:endParaRPr lang="fr-FR" sz="1200" b="1" u="sng">
                    <a:cs typeface="Times New Roman" pitchFamily="18" charset="0"/>
                  </a:endParaRPr>
                </a:p>
                <a:p>
                  <a:pPr eaLnBrk="0" hangingPunct="0"/>
                  <a:endParaRPr lang="fr-FR" sz="2400"/>
                </a:p>
              </p:txBody>
            </p:sp>
            <p:sp>
              <p:nvSpPr>
                <p:cNvPr id="2066" name="Rectangle 13"/>
                <p:cNvSpPr>
                  <a:spLocks noChangeArrowheads="1"/>
                </p:cNvSpPr>
                <p:nvPr/>
              </p:nvSpPr>
              <p:spPr bwMode="auto">
                <a:xfrm>
                  <a:off x="0" y="1852"/>
                  <a:ext cx="3742"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r>
                    <a:rPr lang="fr-FR" sz="1200">
                      <a:latin typeface="Wingdings" pitchFamily="2" charset="2"/>
                      <a:cs typeface="Times New Roman" pitchFamily="18" charset="0"/>
                    </a:rPr>
                    <a:t>Ø</a:t>
                  </a:r>
                  <a:r>
                    <a:rPr lang="fr-FR" sz="700">
                      <a:cs typeface="Times New Roman" pitchFamily="18" charset="0"/>
                    </a:rPr>
                    <a:t>   </a:t>
                  </a:r>
                  <a:r>
                    <a:rPr lang="fr-FR" sz="1200">
                      <a:latin typeface="Arial" charset="0"/>
                      <a:cs typeface="Arial" charset="0"/>
                    </a:rPr>
                    <a:t>Il est l’interlocuteur fonctionnel des responsables R.H et des managers des sites dans le domaine du développement (deux sites et 10 centres de distribution)</a:t>
                  </a:r>
                  <a:endParaRPr lang="fr-FR" sz="1200" b="1" u="sng">
                    <a:cs typeface="Times New Roman" pitchFamily="18" charset="0"/>
                  </a:endParaRPr>
                </a:p>
                <a:p>
                  <a:pPr eaLnBrk="0" hangingPunct="0"/>
                  <a:endParaRPr lang="fr-FR" sz="2400"/>
                </a:p>
              </p:txBody>
            </p:sp>
            <p:sp>
              <p:nvSpPr>
                <p:cNvPr id="2067" name="Rectangle 14"/>
                <p:cNvSpPr>
                  <a:spLocks noChangeArrowheads="1"/>
                </p:cNvSpPr>
                <p:nvPr/>
              </p:nvSpPr>
              <p:spPr bwMode="auto">
                <a:xfrm>
                  <a:off x="0" y="2572"/>
                  <a:ext cx="374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r>
                    <a:rPr lang="fr-FR" sz="1200">
                      <a:latin typeface="Wingdings" pitchFamily="2" charset="2"/>
                      <a:cs typeface="Times New Roman" pitchFamily="18" charset="0"/>
                    </a:rPr>
                    <a:t>Ø</a:t>
                  </a:r>
                  <a:r>
                    <a:rPr lang="fr-FR" sz="700">
                      <a:cs typeface="Times New Roman" pitchFamily="18" charset="0"/>
                    </a:rPr>
                    <a:t>   </a:t>
                  </a:r>
                  <a:r>
                    <a:rPr lang="fr-FR" sz="1200">
                      <a:latin typeface="Arial" charset="0"/>
                      <a:cs typeface="Arial" charset="0"/>
                    </a:rPr>
                    <a:t>Budget Formation  environ 4MDH</a:t>
                  </a:r>
                  <a:endParaRPr lang="fr-FR" sz="1200" b="1" u="sng">
                    <a:cs typeface="Times New Roman" pitchFamily="18" charset="0"/>
                  </a:endParaRPr>
                </a:p>
                <a:p>
                  <a:pPr eaLnBrk="0" hangingPunct="0"/>
                  <a:endParaRPr lang="fr-FR" sz="2400"/>
                </a:p>
              </p:txBody>
            </p:sp>
            <p:sp>
              <p:nvSpPr>
                <p:cNvPr id="2068" name="Rectangle 15"/>
                <p:cNvSpPr>
                  <a:spLocks noChangeArrowheads="1"/>
                </p:cNvSpPr>
                <p:nvPr/>
              </p:nvSpPr>
              <p:spPr bwMode="auto">
                <a:xfrm>
                  <a:off x="0" y="3059"/>
                  <a:ext cx="374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r>
                    <a:rPr lang="fr-FR" sz="1200">
                      <a:latin typeface="Wingdings" pitchFamily="2" charset="2"/>
                      <a:cs typeface="Times New Roman" pitchFamily="18" charset="0"/>
                    </a:rPr>
                    <a:t>Ø</a:t>
                  </a:r>
                  <a:r>
                    <a:rPr lang="fr-FR" sz="700">
                      <a:cs typeface="Times New Roman" pitchFamily="18" charset="0"/>
                    </a:rPr>
                    <a:t>   </a:t>
                  </a:r>
                  <a:r>
                    <a:rPr lang="fr-FR" sz="1200">
                      <a:latin typeface="Arial" charset="0"/>
                      <a:cs typeface="Arial" charset="0"/>
                    </a:rPr>
                    <a:t>Nombre de personnes formées 2015 par an</a:t>
                  </a:r>
                  <a:endParaRPr lang="fr-FR" sz="1200" b="1" u="sng">
                    <a:cs typeface="Times New Roman" pitchFamily="18" charset="0"/>
                  </a:endParaRPr>
                </a:p>
                <a:p>
                  <a:pPr eaLnBrk="0" hangingPunct="0"/>
                  <a:endParaRPr lang="fr-FR" sz="2400"/>
                </a:p>
              </p:txBody>
            </p:sp>
            <p:sp>
              <p:nvSpPr>
                <p:cNvPr id="2069" name="Rectangle 16"/>
                <p:cNvSpPr>
                  <a:spLocks noChangeArrowheads="1"/>
                </p:cNvSpPr>
                <p:nvPr/>
              </p:nvSpPr>
              <p:spPr bwMode="auto">
                <a:xfrm>
                  <a:off x="0" y="3547"/>
                  <a:ext cx="3742"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708" rIns="136482" bIns="0">
                  <a:spAutoFit/>
                </a:bodyPr>
                <a:lstStyle/>
                <a:p>
                  <a:pPr>
                    <a:buFont typeface="Wingdings" pitchFamily="2" charset="2"/>
                    <a:buNone/>
                    <a:tabLst>
                      <a:tab pos="449263" algn="r"/>
                    </a:tabLst>
                  </a:pPr>
                  <a:r>
                    <a:rPr lang="fr-FR" sz="1200">
                      <a:latin typeface="Wingdings" pitchFamily="2" charset="2"/>
                      <a:cs typeface="Times New Roman" pitchFamily="18" charset="0"/>
                    </a:rPr>
                    <a:t>Ø</a:t>
                  </a:r>
                  <a:r>
                    <a:rPr lang="fr-FR" sz="700">
                      <a:cs typeface="Times New Roman" pitchFamily="18" charset="0"/>
                    </a:rPr>
                    <a:t>   </a:t>
                  </a:r>
                  <a:r>
                    <a:rPr lang="fr-FR" sz="1200">
                      <a:latin typeface="Arial" charset="0"/>
                      <a:cs typeface="Arial" charset="0"/>
                    </a:rPr>
                    <a:t>Nombre d’actions de formation   142  par an</a:t>
                  </a:r>
                  <a:endParaRPr lang="fr-FR" sz="1200" b="1" u="sng">
                    <a:cs typeface="Times New Roman" pitchFamily="18" charset="0"/>
                  </a:endParaRPr>
                </a:p>
                <a:p>
                  <a:pPr eaLnBrk="0" hangingPunct="0">
                    <a:tabLst>
                      <a:tab pos="449263" algn="r"/>
                    </a:tabLst>
                  </a:pPr>
                  <a:r>
                    <a:rPr lang="fr-FR" sz="1000">
                      <a:cs typeface="Times New Roman" pitchFamily="18" charset="0"/>
                    </a:rPr>
                    <a:t> </a:t>
                  </a:r>
                </a:p>
                <a:p>
                  <a:pPr eaLnBrk="0" hangingPunct="0">
                    <a:tabLst>
                      <a:tab pos="449263" algn="r"/>
                    </a:tabLst>
                  </a:pPr>
                  <a:endParaRPr lang="fr-FR" sz="2400"/>
                </a:p>
              </p:txBody>
            </p:sp>
          </p:grpSp>
          <p:sp>
            <p:nvSpPr>
              <p:cNvPr id="2061" name="Rectangle 17"/>
              <p:cNvSpPr>
                <a:spLocks noChangeArrowheads="1"/>
              </p:cNvSpPr>
              <p:nvPr/>
            </p:nvSpPr>
            <p:spPr bwMode="auto">
              <a:xfrm>
                <a:off x="0" y="0"/>
                <a:ext cx="3798" cy="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nchor="ctr"/>
              <a:lstStyle/>
              <a:p>
                <a:endParaRPr lang="ar-EG"/>
              </a:p>
            </p:txBody>
          </p:sp>
        </p:grpSp>
        <p:sp>
          <p:nvSpPr>
            <p:cNvPr id="2059" name="Rectangle 18"/>
            <p:cNvSpPr>
              <a:spLocks noChangeArrowheads="1"/>
            </p:cNvSpPr>
            <p:nvPr/>
          </p:nvSpPr>
          <p:spPr bwMode="auto">
            <a:xfrm>
              <a:off x="-2" y="-2"/>
              <a:ext cx="3802" cy="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7">
                  <a:solidFill>
                    <a:srgbClr val="000000"/>
                  </a:solidFill>
                  <a:miter lim="800000"/>
                  <a:headEnd/>
                  <a:tailEnd/>
                </a14:hiddenLine>
              </a:ext>
            </a:extLst>
          </p:spPr>
          <p:txBody>
            <a:bodyPr wrap="none" anchor="ctr"/>
            <a:lstStyle/>
            <a:p>
              <a:endParaRPr lang="ar-EG"/>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E819937-AE46-4BF7-A66D-3388A3EAE94A}" type="datetime1">
              <a:rPr lang="fr-FR"/>
              <a:pPr eaLnBrk="1" hangingPunct="1"/>
              <a:t>17/09/2019</a:t>
            </a:fld>
            <a:endParaRPr lang="fr-FR" sz="1400" b="0" i="0"/>
          </a:p>
        </p:txBody>
      </p:sp>
      <p:sp>
        <p:nvSpPr>
          <p:cNvPr id="112643"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264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A92F17A-C940-481F-A5E3-2B7C163AAD46}" type="slidenum">
              <a:rPr lang="fr-FR" smtClean="0"/>
              <a:pPr eaLnBrk="1" hangingPunct="1"/>
              <a:t>92</a:t>
            </a:fld>
            <a:endParaRPr lang="fr-FR" smtClean="0"/>
          </a:p>
        </p:txBody>
      </p:sp>
      <p:sp>
        <p:nvSpPr>
          <p:cNvPr id="112645" name="Rectangle 2"/>
          <p:cNvSpPr>
            <a:spLocks noChangeArrowheads="1"/>
          </p:cNvSpPr>
          <p:nvPr/>
        </p:nvSpPr>
        <p:spPr bwMode="auto">
          <a:xfrm>
            <a:off x="3429000" y="1104900"/>
            <a:ext cx="2133600" cy="571500"/>
          </a:xfrm>
          <a:prstGeom prst="rect">
            <a:avLst/>
          </a:prstGeom>
          <a:solidFill>
            <a:srgbClr val="F2F2F2"/>
          </a:solidFill>
          <a:ln w="28575">
            <a:solidFill>
              <a:srgbClr val="000000"/>
            </a:solidFill>
            <a:miter lim="800000"/>
            <a:headEnd/>
            <a:tailEnd/>
          </a:ln>
        </p:spPr>
        <p:txBody>
          <a:bodyPr lIns="0" tIns="0" rIns="0" bIns="0"/>
          <a:lstStyle/>
          <a:p>
            <a:pPr algn="ctr" eaLnBrk="0" hangingPunct="0"/>
            <a:endParaRPr lang="fr-FR" sz="800">
              <a:latin typeface="Arial" charset="0"/>
            </a:endParaRPr>
          </a:p>
          <a:p>
            <a:pPr algn="ctr" eaLnBrk="0" hangingPunct="0"/>
            <a:r>
              <a:rPr lang="fr-FR" sz="1200">
                <a:latin typeface="Arial" charset="0"/>
              </a:rPr>
              <a:t>Directeur des Ressources Humaines   </a:t>
            </a:r>
          </a:p>
        </p:txBody>
      </p:sp>
      <p:sp>
        <p:nvSpPr>
          <p:cNvPr id="112646" name="Rectangle 3"/>
          <p:cNvSpPr>
            <a:spLocks noChangeArrowheads="1"/>
          </p:cNvSpPr>
          <p:nvPr/>
        </p:nvSpPr>
        <p:spPr bwMode="auto">
          <a:xfrm>
            <a:off x="3657600" y="1906588"/>
            <a:ext cx="1765300" cy="608012"/>
          </a:xfrm>
          <a:prstGeom prst="rect">
            <a:avLst/>
          </a:prstGeom>
          <a:solidFill>
            <a:srgbClr val="F2F2F2"/>
          </a:solidFill>
          <a:ln w="25400">
            <a:solidFill>
              <a:srgbClr val="000000"/>
            </a:solidFill>
            <a:miter lim="800000"/>
            <a:headEnd/>
            <a:tailEnd/>
          </a:ln>
        </p:spPr>
        <p:txBody>
          <a:bodyPr lIns="0" tIns="0" rIns="0" bIns="0"/>
          <a:lstStyle/>
          <a:p>
            <a:pPr algn="ctr" eaLnBrk="0" hangingPunct="0"/>
            <a:endParaRPr lang="fr-FR" sz="1200">
              <a:latin typeface="Arial" charset="0"/>
            </a:endParaRPr>
          </a:p>
          <a:p>
            <a:pPr algn="ctr" eaLnBrk="0" hangingPunct="0"/>
            <a:r>
              <a:rPr lang="fr-FR" sz="1200">
                <a:latin typeface="Arial" charset="0"/>
              </a:rPr>
              <a:t>Responsable Développement R.H </a:t>
            </a:r>
          </a:p>
        </p:txBody>
      </p:sp>
      <p:sp>
        <p:nvSpPr>
          <p:cNvPr id="112647" name="Line 4"/>
          <p:cNvSpPr>
            <a:spLocks noChangeShapeType="1"/>
          </p:cNvSpPr>
          <p:nvPr/>
        </p:nvSpPr>
        <p:spPr bwMode="auto">
          <a:xfrm>
            <a:off x="4495800" y="16764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648" name="Rectangle 5"/>
          <p:cNvSpPr>
            <a:spLocks noChangeArrowheads="1"/>
          </p:cNvSpPr>
          <p:nvPr/>
        </p:nvSpPr>
        <p:spPr bwMode="auto">
          <a:xfrm>
            <a:off x="3367088" y="488950"/>
            <a:ext cx="2652712" cy="273050"/>
          </a:xfrm>
          <a:prstGeom prst="rect">
            <a:avLst/>
          </a:prstGeom>
          <a:solidFill>
            <a:srgbClr val="FFFFFF"/>
          </a:solidFill>
          <a:ln w="9525">
            <a:solidFill>
              <a:srgbClr val="000000"/>
            </a:solidFill>
            <a:miter lim="800000"/>
            <a:headEnd/>
            <a:tailEnd/>
          </a:ln>
        </p:spPr>
        <p:txBody>
          <a:bodyPr/>
          <a:lstStyle/>
          <a:p>
            <a:pPr algn="ctr" eaLnBrk="0" hangingPunct="0"/>
            <a:r>
              <a:rPr lang="fr-FR" sz="1200"/>
              <a:t>CONTEXTE GENERAL  DU  POSTE</a:t>
            </a:r>
          </a:p>
        </p:txBody>
      </p:sp>
      <p:sp>
        <p:nvSpPr>
          <p:cNvPr id="112649" name="Rectangle 6"/>
          <p:cNvSpPr>
            <a:spLocks noChangeArrowheads="1"/>
          </p:cNvSpPr>
          <p:nvPr/>
        </p:nvSpPr>
        <p:spPr bwMode="auto">
          <a:xfrm>
            <a:off x="609600" y="3352800"/>
            <a:ext cx="74676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90000"/>
              </a:lnSpc>
              <a:tabLst>
                <a:tab pos="228600" algn="l"/>
              </a:tabLst>
            </a:pPr>
            <a:r>
              <a:rPr lang="fr-FR" sz="1100" b="1">
                <a:latin typeface="Arial" charset="0"/>
                <a:cs typeface="Arial" charset="0"/>
              </a:rPr>
              <a:t>I -</a:t>
            </a:r>
            <a:r>
              <a:rPr lang="fr-FR" sz="1100">
                <a:latin typeface="Arial" charset="0"/>
                <a:cs typeface="Arial" charset="0"/>
              </a:rPr>
              <a:t> </a:t>
            </a:r>
            <a:r>
              <a:rPr lang="fr-FR" sz="1100" b="1" u="sng">
                <a:latin typeface="Arial" charset="0"/>
                <a:cs typeface="Arial" charset="0"/>
              </a:rPr>
              <a:t>Environnements :</a:t>
            </a:r>
            <a:endParaRPr lang="fr-FR" sz="1000">
              <a:cs typeface="Times New Roman" pitchFamily="18" charset="0"/>
            </a:endParaRPr>
          </a:p>
          <a:p>
            <a:pPr algn="just" eaLnBrk="0" hangingPunct="0">
              <a:lnSpc>
                <a:spcPct val="190000"/>
              </a:lnSpc>
              <a:tabLst>
                <a:tab pos="228600" algn="l"/>
              </a:tabLst>
            </a:pPr>
            <a:r>
              <a:rPr lang="fr-FR" sz="800">
                <a:solidFill>
                  <a:srgbClr val="808080"/>
                </a:solidFill>
                <a:latin typeface="Symbol" pitchFamily="18" charset="2"/>
                <a:cs typeface="Times New Roman" pitchFamily="18" charset="0"/>
              </a:rPr>
              <a:t>-</a:t>
            </a:r>
            <a:r>
              <a:rPr lang="fr-FR" sz="700">
                <a:solidFill>
                  <a:srgbClr val="808080"/>
                </a:solidFill>
                <a:cs typeface="Times New Roman" pitchFamily="18" charset="0"/>
              </a:rPr>
              <a:t>     </a:t>
            </a:r>
            <a:r>
              <a:rPr lang="fr-FR" sz="1100">
                <a:latin typeface="Arial" charset="0"/>
                <a:cs typeface="Arial" charset="0"/>
              </a:rPr>
              <a:t>Utilisation progiciel de GRH HR ACCESS de SBM</a:t>
            </a:r>
            <a:endParaRPr lang="fr-FR" sz="1000">
              <a:cs typeface="Times New Roman" pitchFamily="18" charset="0"/>
            </a:endParaRPr>
          </a:p>
          <a:p>
            <a:pPr eaLnBrk="0" hangingPunct="0">
              <a:lnSpc>
                <a:spcPct val="190000"/>
              </a:lnSpc>
              <a:tabLst>
                <a:tab pos="228600" algn="l"/>
              </a:tabLst>
            </a:pPr>
            <a:r>
              <a:rPr lang="fr-FR" sz="800">
                <a:solidFill>
                  <a:srgbClr val="808080"/>
                </a:solidFill>
                <a:latin typeface="Symbol" pitchFamily="18" charset="2"/>
                <a:cs typeface="Times New Roman" pitchFamily="18" charset="0"/>
              </a:rPr>
              <a:t>-</a:t>
            </a:r>
            <a:r>
              <a:rPr lang="fr-FR" sz="700">
                <a:solidFill>
                  <a:srgbClr val="808080"/>
                </a:solidFill>
                <a:cs typeface="Times New Roman" pitchFamily="18" charset="0"/>
              </a:rPr>
              <a:t>     </a:t>
            </a:r>
            <a:r>
              <a:rPr lang="fr-FR" sz="1100">
                <a:latin typeface="Arial" charset="0"/>
                <a:cs typeface="Arial" charset="0"/>
              </a:rPr>
              <a:t>Dispose d’un manuel de procédures et des référentiels développement des R.H</a:t>
            </a:r>
            <a:endParaRPr lang="fr-FR" sz="1000">
              <a:cs typeface="Times New Roman" pitchFamily="18" charset="0"/>
            </a:endParaRPr>
          </a:p>
          <a:p>
            <a:pPr eaLnBrk="0" hangingPunct="0">
              <a:lnSpc>
                <a:spcPct val="190000"/>
              </a:lnSpc>
              <a:tabLst>
                <a:tab pos="228600" algn="l"/>
              </a:tabLst>
            </a:pPr>
            <a:r>
              <a:rPr lang="fr-FR" sz="800">
                <a:solidFill>
                  <a:srgbClr val="808080"/>
                </a:solidFill>
                <a:latin typeface="Symbol" pitchFamily="18" charset="2"/>
                <a:cs typeface="Times New Roman" pitchFamily="18" charset="0"/>
              </a:rPr>
              <a:t>-</a:t>
            </a:r>
            <a:r>
              <a:rPr lang="fr-FR" sz="700">
                <a:solidFill>
                  <a:srgbClr val="808080"/>
                </a:solidFill>
                <a:cs typeface="Times New Roman" pitchFamily="18" charset="0"/>
              </a:rPr>
              <a:t>     </a:t>
            </a:r>
            <a:r>
              <a:rPr lang="fr-FR" sz="1100">
                <a:latin typeface="Arial" charset="0"/>
                <a:cs typeface="Arial" charset="0"/>
              </a:rPr>
              <a:t>Coordination avec les responsables Développement de l’ONA et de SBM</a:t>
            </a:r>
            <a:endParaRPr lang="fr-FR" sz="1000">
              <a:cs typeface="Times New Roman" pitchFamily="18" charset="0"/>
            </a:endParaRPr>
          </a:p>
          <a:p>
            <a:pPr algn="just" eaLnBrk="0" hangingPunct="0">
              <a:lnSpc>
                <a:spcPct val="190000"/>
              </a:lnSpc>
              <a:tabLst>
                <a:tab pos="228600" algn="l"/>
              </a:tabLst>
            </a:pPr>
            <a:r>
              <a:rPr lang="fr-FR" sz="1100" b="1">
                <a:latin typeface="Arial" charset="0"/>
                <a:cs typeface="Arial" charset="0"/>
              </a:rPr>
              <a:t>II –</a:t>
            </a:r>
            <a:r>
              <a:rPr lang="fr-FR" sz="1100">
                <a:latin typeface="Arial" charset="0"/>
                <a:cs typeface="Arial" charset="0"/>
              </a:rPr>
              <a:t> </a:t>
            </a:r>
            <a:r>
              <a:rPr lang="fr-FR" sz="1100" b="1" u="sng">
                <a:latin typeface="Arial" charset="0"/>
                <a:cs typeface="Arial" charset="0"/>
              </a:rPr>
              <a:t>Enjeux majeurs du poste :</a:t>
            </a:r>
            <a:endParaRPr lang="fr-FR" sz="1000">
              <a:cs typeface="Times New Roman" pitchFamily="18" charset="0"/>
            </a:endParaRPr>
          </a:p>
          <a:p>
            <a:pPr algn="just" eaLnBrk="0" hangingPunct="0">
              <a:lnSpc>
                <a:spcPct val="190000"/>
              </a:lnSpc>
              <a:tabLst>
                <a:tab pos="228600" algn="l"/>
              </a:tabLst>
            </a:pPr>
            <a:r>
              <a:rPr lang="fr-FR" sz="1100">
                <a:latin typeface="Symbol" pitchFamily="18" charset="2"/>
                <a:cs typeface="Times New Roman" pitchFamily="18" charset="0"/>
              </a:rPr>
              <a:t>-</a:t>
            </a:r>
            <a:r>
              <a:rPr lang="fr-FR" sz="700">
                <a:cs typeface="Times New Roman" pitchFamily="18" charset="0"/>
              </a:rPr>
              <a:t>     </a:t>
            </a:r>
            <a:r>
              <a:rPr lang="fr-FR" sz="1100">
                <a:latin typeface="Arial" charset="0"/>
                <a:cs typeface="Arial" charset="0"/>
              </a:rPr>
              <a:t>Développement des compétences, expertise, professionnalisme…</a:t>
            </a:r>
            <a:endParaRPr lang="fr-FR" sz="1000">
              <a:cs typeface="Times New Roman" pitchFamily="18" charset="0"/>
            </a:endParaRPr>
          </a:p>
          <a:p>
            <a:pPr algn="just" eaLnBrk="0" hangingPunct="0">
              <a:lnSpc>
                <a:spcPct val="190000"/>
              </a:lnSpc>
              <a:tabLst>
                <a:tab pos="228600" algn="l"/>
              </a:tabLst>
            </a:pPr>
            <a:r>
              <a:rPr lang="fr-FR" sz="1100">
                <a:latin typeface="Symbol" pitchFamily="18" charset="2"/>
                <a:cs typeface="Times New Roman" pitchFamily="18" charset="0"/>
              </a:rPr>
              <a:t>-</a:t>
            </a:r>
            <a:r>
              <a:rPr lang="fr-FR" sz="700">
                <a:cs typeface="Times New Roman" pitchFamily="18" charset="0"/>
              </a:rPr>
              <a:t>     </a:t>
            </a:r>
            <a:r>
              <a:rPr lang="fr-FR" sz="1100">
                <a:latin typeface="Arial" charset="0"/>
                <a:cs typeface="Arial" charset="0"/>
              </a:rPr>
              <a:t>Appropriation par les managers des outils de GRH </a:t>
            </a:r>
            <a:endParaRPr lang="fr-FR" sz="1000">
              <a:cs typeface="Times New Roman" pitchFamily="18" charset="0"/>
            </a:endParaRPr>
          </a:p>
          <a:p>
            <a:pPr algn="just" eaLnBrk="0" hangingPunct="0">
              <a:lnSpc>
                <a:spcPct val="190000"/>
              </a:lnSpc>
              <a:tabLst>
                <a:tab pos="228600" algn="l"/>
              </a:tabLst>
            </a:pPr>
            <a:r>
              <a:rPr lang="fr-FR" sz="1100">
                <a:latin typeface="Symbol" pitchFamily="18" charset="2"/>
                <a:cs typeface="Times New Roman" pitchFamily="18" charset="0"/>
              </a:rPr>
              <a:t>-</a:t>
            </a:r>
            <a:r>
              <a:rPr lang="fr-FR" sz="700">
                <a:cs typeface="Times New Roman" pitchFamily="18" charset="0"/>
              </a:rPr>
              <a:t>     </a:t>
            </a:r>
            <a:r>
              <a:rPr lang="fr-FR" sz="1100">
                <a:latin typeface="Arial" charset="0"/>
                <a:cs typeface="Arial" charset="0"/>
              </a:rPr>
              <a:t>Anticipation des évolutions (succession, potentiel, …)</a:t>
            </a:r>
            <a:endParaRPr lang="fr-FR" sz="1000">
              <a:cs typeface="Times New Roman" pitchFamily="18" charset="0"/>
            </a:endParaRPr>
          </a:p>
          <a:p>
            <a:pPr eaLnBrk="0" hangingPunct="0">
              <a:lnSpc>
                <a:spcPct val="190000"/>
              </a:lnSpc>
              <a:tabLst>
                <a:tab pos="228600" algn="l"/>
              </a:tabLst>
            </a:pPr>
            <a:r>
              <a:rPr lang="fr-FR" sz="1100">
                <a:latin typeface="Arial" charset="0"/>
                <a:cs typeface="Arial" charset="0"/>
              </a:rPr>
              <a:t>-   Modélisation de la flexibilité des effectifs</a:t>
            </a:r>
            <a:r>
              <a:rPr lang="fr-FR" sz="1000"/>
              <a:t> </a:t>
            </a:r>
            <a:endParaRPr lang="fr-FR" sz="2400"/>
          </a:p>
        </p:txBody>
      </p:sp>
      <p:sp>
        <p:nvSpPr>
          <p:cNvPr id="112650" name="Rectangle 7"/>
          <p:cNvSpPr>
            <a:spLocks noChangeArrowheads="1"/>
          </p:cNvSpPr>
          <p:nvPr/>
        </p:nvSpPr>
        <p:spPr bwMode="auto">
          <a:xfrm>
            <a:off x="2270125" y="2982913"/>
            <a:ext cx="4206875" cy="293687"/>
          </a:xfrm>
          <a:prstGeom prst="rect">
            <a:avLst/>
          </a:prstGeom>
          <a:solidFill>
            <a:srgbClr val="FFFFFF"/>
          </a:solidFill>
          <a:ln w="9525">
            <a:solidFill>
              <a:srgbClr val="000000"/>
            </a:solidFill>
            <a:miter lim="800000"/>
            <a:headEnd/>
            <a:tailEnd/>
          </a:ln>
        </p:spPr>
        <p:txBody>
          <a:bodyPr/>
          <a:lstStyle/>
          <a:p>
            <a:pPr algn="ctr" eaLnBrk="0" hangingPunct="0"/>
            <a:r>
              <a:rPr lang="fr-FR" sz="1100"/>
              <a:t>ENVIRONNEMENT, PROBLEMATIQUE ET ENJEUX DU POSTE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59BD7AC-CF50-43AC-AC7A-0864369D474E}" type="datetime1">
              <a:rPr lang="fr-FR"/>
              <a:pPr eaLnBrk="1" hangingPunct="1"/>
              <a:t>17/09/2019</a:t>
            </a:fld>
            <a:endParaRPr lang="fr-FR" sz="1400" b="0" i="0"/>
          </a:p>
        </p:txBody>
      </p:sp>
      <p:sp>
        <p:nvSpPr>
          <p:cNvPr id="113667"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366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49E0952-2DF2-4D5D-8340-88DADE8D8D56}" type="slidenum">
              <a:rPr lang="fr-FR" smtClean="0"/>
              <a:pPr eaLnBrk="1" hangingPunct="1"/>
              <a:t>93</a:t>
            </a:fld>
            <a:endParaRPr lang="fr-FR" smtClean="0"/>
          </a:p>
        </p:txBody>
      </p:sp>
      <p:sp>
        <p:nvSpPr>
          <p:cNvPr id="113669" name="Rectangle 2"/>
          <p:cNvSpPr>
            <a:spLocks noChangeArrowheads="1"/>
          </p:cNvSpPr>
          <p:nvPr/>
        </p:nvSpPr>
        <p:spPr bwMode="auto">
          <a:xfrm>
            <a:off x="0" y="404813"/>
            <a:ext cx="91440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36525" algn="just">
              <a:lnSpc>
                <a:spcPct val="160000"/>
              </a:lnSpc>
              <a:tabLst>
                <a:tab pos="228600" algn="l"/>
              </a:tabLst>
            </a:pPr>
            <a:r>
              <a:rPr lang="fr-FR" sz="1100">
                <a:latin typeface="Arial" charset="0"/>
                <a:cs typeface="Times New Roman" pitchFamily="18" charset="0"/>
              </a:rPr>
              <a:t>-</a:t>
            </a:r>
            <a:r>
              <a:rPr lang="fr-FR" sz="700">
                <a:cs typeface="Times New Roman" pitchFamily="18" charset="0"/>
              </a:rPr>
              <a:t>    </a:t>
            </a:r>
            <a:r>
              <a:rPr lang="fr-FR" sz="1100">
                <a:latin typeface="Arial" charset="0"/>
                <a:cs typeface="Times New Roman" pitchFamily="18" charset="0"/>
              </a:rPr>
              <a:t>Contribuer à la définition de la politique du développement des ressources humaines de l’entreprise  -</a:t>
            </a:r>
            <a:r>
              <a:rPr lang="fr-FR" sz="700">
                <a:cs typeface="Times New Roman" pitchFamily="18" charset="0"/>
              </a:rPr>
              <a:t>    </a:t>
            </a:r>
            <a:r>
              <a:rPr lang="fr-FR" sz="1100">
                <a:latin typeface="Arial" charset="0"/>
                <a:cs typeface="Times New Roman" pitchFamily="18" charset="0"/>
              </a:rPr>
              <a:t>Traduire la politique définie dans le domaine du développement des ressources humaines en objectifs opérationnels et veiller à leur réalisation </a:t>
            </a:r>
            <a:endParaRPr lang="fr-FR" sz="1200">
              <a:cs typeface="Times New Roman" pitchFamily="18" charset="0"/>
            </a:endParaRPr>
          </a:p>
          <a:p>
            <a:pPr indent="-136525" algn="just" eaLnBrk="0" hangingPunct="0">
              <a:lnSpc>
                <a:spcPct val="160000"/>
              </a:lnSpc>
              <a:tabLst>
                <a:tab pos="228600" algn="l"/>
              </a:tabLst>
            </a:pPr>
            <a:r>
              <a:rPr lang="fr-FR" sz="1100">
                <a:latin typeface="Arial" charset="0"/>
                <a:cs typeface="Times New Roman" pitchFamily="18" charset="0"/>
              </a:rPr>
              <a:t>-</a:t>
            </a:r>
            <a:r>
              <a:rPr lang="fr-FR" sz="700">
                <a:cs typeface="Times New Roman" pitchFamily="18" charset="0"/>
              </a:rPr>
              <a:t>    </a:t>
            </a:r>
            <a:r>
              <a:rPr lang="fr-FR" sz="1100">
                <a:latin typeface="Arial" charset="0"/>
                <a:cs typeface="Times New Roman" pitchFamily="18" charset="0"/>
              </a:rPr>
              <a:t>Définir le budget nécessaire à la mise en œuvre des objectifs de développement des ressources humaines  -</a:t>
            </a:r>
            <a:r>
              <a:rPr lang="fr-FR" sz="700">
                <a:cs typeface="Times New Roman" pitchFamily="18" charset="0"/>
              </a:rPr>
              <a:t>    </a:t>
            </a:r>
            <a:r>
              <a:rPr lang="fr-FR" sz="1100">
                <a:latin typeface="Arial" charset="0"/>
                <a:cs typeface="Times New Roman" pitchFamily="18" charset="0"/>
              </a:rPr>
              <a:t>Diffuser et expliquer  l’approche arrêtée et s’assurer de son assimilation par l’encadrement en vue de la démultiplication à l’ensemble du personnel  -</a:t>
            </a:r>
            <a:r>
              <a:rPr lang="fr-FR" sz="700">
                <a:cs typeface="Times New Roman" pitchFamily="18" charset="0"/>
              </a:rPr>
              <a:t>    </a:t>
            </a:r>
            <a:r>
              <a:rPr lang="fr-FR" sz="1100">
                <a:latin typeface="Arial" charset="0"/>
                <a:cs typeface="Times New Roman" pitchFamily="18" charset="0"/>
              </a:rPr>
              <a:t>Contribuer à l’identification des emplois et à la définition des compétences nécessaires à la performance et au développement </a:t>
            </a:r>
            <a:endParaRPr lang="fr-FR" sz="1200">
              <a:cs typeface="Times New Roman" pitchFamily="18" charset="0"/>
            </a:endParaRPr>
          </a:p>
          <a:p>
            <a:pPr indent="-136525" algn="just" eaLnBrk="0" hangingPunct="0">
              <a:lnSpc>
                <a:spcPct val="160000"/>
              </a:lnSpc>
              <a:tabLst>
                <a:tab pos="228600" algn="l"/>
              </a:tabLst>
            </a:pPr>
            <a:r>
              <a:rPr lang="fr-FR" sz="1100">
                <a:latin typeface="Arial" charset="0"/>
                <a:cs typeface="Times New Roman" pitchFamily="18" charset="0"/>
              </a:rPr>
              <a:t>-</a:t>
            </a:r>
            <a:r>
              <a:rPr lang="fr-FR" sz="700">
                <a:cs typeface="Times New Roman" pitchFamily="18" charset="0"/>
              </a:rPr>
              <a:t>    </a:t>
            </a:r>
            <a:r>
              <a:rPr lang="fr-FR" sz="1100">
                <a:latin typeface="Arial" charset="0"/>
                <a:cs typeface="Times New Roman" pitchFamily="18" charset="0"/>
              </a:rPr>
              <a:t>Œuvrer à la conception et à la mise en place d’un processus de fixation des objectifs à chaque salarié afin d’objectiver au maximum la relation professionnelle et permettre le développement de l’autonomie et de la prise d’initiative </a:t>
            </a:r>
            <a:endParaRPr lang="fr-FR" sz="1200">
              <a:cs typeface="Times New Roman" pitchFamily="18" charset="0"/>
            </a:endParaRPr>
          </a:p>
          <a:p>
            <a:pPr indent="-136525" algn="just" eaLnBrk="0" hangingPunct="0">
              <a:lnSpc>
                <a:spcPct val="160000"/>
              </a:lnSpc>
              <a:tabLst>
                <a:tab pos="228600" algn="l"/>
              </a:tabLst>
            </a:pPr>
            <a:r>
              <a:rPr lang="fr-FR" sz="1100">
                <a:latin typeface="Arial" charset="0"/>
                <a:cs typeface="Times New Roman" pitchFamily="18" charset="0"/>
              </a:rPr>
              <a:t>-</a:t>
            </a:r>
            <a:r>
              <a:rPr lang="fr-FR" sz="700">
                <a:cs typeface="Times New Roman" pitchFamily="18" charset="0"/>
              </a:rPr>
              <a:t>    </a:t>
            </a:r>
            <a:r>
              <a:rPr lang="fr-FR" sz="1100">
                <a:latin typeface="Arial" charset="0"/>
                <a:cs typeface="Times New Roman" pitchFamily="18" charset="0"/>
              </a:rPr>
              <a:t>Œuvrer  à l’élaboration et à la mise en œuvre d’un système de rémunération motivant et répondant aux exigences de la performance, de l’équité et de la compétitivité -</a:t>
            </a:r>
            <a:r>
              <a:rPr lang="fr-FR" sz="700">
                <a:cs typeface="Times New Roman" pitchFamily="18" charset="0"/>
              </a:rPr>
              <a:t>    </a:t>
            </a:r>
            <a:r>
              <a:rPr lang="fr-FR" sz="1100">
                <a:latin typeface="Arial" charset="0"/>
                <a:cs typeface="Times New Roman" pitchFamily="18" charset="0"/>
              </a:rPr>
              <a:t>Promouvoir une gestion dynamique de carrière et de mobilité interne </a:t>
            </a:r>
            <a:endParaRPr lang="fr-FR" sz="1200">
              <a:cs typeface="Times New Roman" pitchFamily="18" charset="0"/>
            </a:endParaRPr>
          </a:p>
          <a:p>
            <a:pPr indent="-136525" eaLnBrk="0" hangingPunct="0">
              <a:lnSpc>
                <a:spcPct val="160000"/>
              </a:lnSpc>
              <a:tabLst>
                <a:tab pos="228600" algn="l"/>
              </a:tabLst>
            </a:pPr>
            <a:r>
              <a:rPr lang="fr-FR" sz="1100">
                <a:latin typeface="Arial" charset="0"/>
                <a:cs typeface="Times New Roman" pitchFamily="18" charset="0"/>
              </a:rPr>
              <a:t>-</a:t>
            </a:r>
            <a:r>
              <a:rPr lang="fr-FR" sz="700">
                <a:cs typeface="Times New Roman" pitchFamily="18" charset="0"/>
              </a:rPr>
              <a:t>    </a:t>
            </a:r>
            <a:r>
              <a:rPr lang="fr-FR" sz="1100">
                <a:latin typeface="Arial" charset="0"/>
                <a:cs typeface="Times New Roman" pitchFamily="18" charset="0"/>
              </a:rPr>
              <a:t>Mettre  à la disposition des unités organisationnelles et des demandeurs habilités les profils répondant aux exigences et veiller à leur intégration dans les meilleurs conditions-</a:t>
            </a:r>
            <a:r>
              <a:rPr lang="fr-FR" sz="700">
                <a:cs typeface="Times New Roman" pitchFamily="18" charset="0"/>
              </a:rPr>
              <a:t>    </a:t>
            </a:r>
            <a:r>
              <a:rPr lang="fr-FR" sz="1100">
                <a:latin typeface="Arial" charset="0"/>
                <a:cs typeface="Times New Roman" pitchFamily="18" charset="0"/>
              </a:rPr>
              <a:t>Procéder à des évaluations périodiques des recrutements en rapport avec les objectifs fixés </a:t>
            </a:r>
            <a:endParaRPr lang="fr-FR" sz="1200">
              <a:cs typeface="Times New Roman" pitchFamily="18" charset="0"/>
            </a:endParaRPr>
          </a:p>
          <a:p>
            <a:pPr indent="-136525" algn="just" eaLnBrk="0" hangingPunct="0">
              <a:lnSpc>
                <a:spcPct val="160000"/>
              </a:lnSpc>
              <a:tabLst>
                <a:tab pos="228600" algn="l"/>
              </a:tabLst>
            </a:pPr>
            <a:r>
              <a:rPr lang="fr-FR" sz="1100">
                <a:latin typeface="Arial" charset="0"/>
                <a:cs typeface="Times New Roman" pitchFamily="18" charset="0"/>
              </a:rPr>
              <a:t>-   Veiller à la  mise en place d’une ingénierie de formation visant à optimiser et professionnaliser la gestion de cet investissement </a:t>
            </a:r>
            <a:endParaRPr lang="fr-FR" sz="1200">
              <a:cs typeface="Times New Roman" pitchFamily="18" charset="0"/>
            </a:endParaRPr>
          </a:p>
          <a:p>
            <a:pPr indent="-136525" algn="just" eaLnBrk="0" hangingPunct="0">
              <a:lnSpc>
                <a:spcPct val="160000"/>
              </a:lnSpc>
              <a:tabLst>
                <a:tab pos="228600" algn="l"/>
              </a:tabLst>
            </a:pPr>
            <a:r>
              <a:rPr lang="fr-FR" sz="1100">
                <a:latin typeface="Arial" charset="0"/>
                <a:cs typeface="Times New Roman" pitchFamily="18" charset="0"/>
              </a:rPr>
              <a:t>-</a:t>
            </a:r>
            <a:r>
              <a:rPr lang="fr-FR" sz="700">
                <a:cs typeface="Times New Roman" pitchFamily="18" charset="0"/>
              </a:rPr>
              <a:t>    </a:t>
            </a:r>
            <a:r>
              <a:rPr lang="fr-FR" sz="1100">
                <a:latin typeface="Arial" charset="0"/>
                <a:cs typeface="Times New Roman" pitchFamily="18" charset="0"/>
              </a:rPr>
              <a:t>Veiller à l’élaboration et à la mise en œuvre du plan de formation en prenant en considération les orientations stratégiques et les besoins en adéquation et en développement des différentes unités organisationnelles du groupe </a:t>
            </a:r>
            <a:endParaRPr lang="fr-FR" sz="2400"/>
          </a:p>
        </p:txBody>
      </p:sp>
      <p:sp>
        <p:nvSpPr>
          <p:cNvPr id="113670" name="Rectangle 3"/>
          <p:cNvSpPr>
            <a:spLocks noChangeArrowheads="1"/>
          </p:cNvSpPr>
          <p:nvPr/>
        </p:nvSpPr>
        <p:spPr bwMode="auto">
          <a:xfrm>
            <a:off x="2339975" y="76200"/>
            <a:ext cx="4105275" cy="504825"/>
          </a:xfrm>
          <a:prstGeom prst="rect">
            <a:avLst/>
          </a:prstGeom>
          <a:solidFill>
            <a:srgbClr val="FFFFFF"/>
          </a:solidFill>
          <a:ln w="9525">
            <a:solidFill>
              <a:srgbClr val="000000"/>
            </a:solidFill>
            <a:miter lim="800000"/>
            <a:headEnd/>
            <a:tailEnd/>
          </a:ln>
        </p:spPr>
        <p:txBody>
          <a:bodyPr/>
          <a:lstStyle/>
          <a:p>
            <a:pPr algn="ctr" eaLnBrk="0" hangingPunct="0"/>
            <a:r>
              <a:rPr lang="fr-FR" sz="2000" b="1"/>
              <a:t>FINALITES ET ACTIVITES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017D9C0-9EB1-4370-AF55-10EB29214632}" type="datetime1">
              <a:rPr lang="fr-FR"/>
              <a:pPr eaLnBrk="1" hangingPunct="1"/>
              <a:t>17/09/2019</a:t>
            </a:fld>
            <a:endParaRPr lang="fr-FR" sz="1400" b="0" i="0"/>
          </a:p>
        </p:txBody>
      </p:sp>
      <p:sp>
        <p:nvSpPr>
          <p:cNvPr id="114691"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469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9E5B8A1-316E-4272-9EB5-CD73E58B90A7}" type="slidenum">
              <a:rPr lang="fr-FR" smtClean="0"/>
              <a:pPr eaLnBrk="1" hangingPunct="1"/>
              <a:t>94</a:t>
            </a:fld>
            <a:endParaRPr lang="fr-FR" smtClean="0"/>
          </a:p>
        </p:txBody>
      </p:sp>
      <p:sp>
        <p:nvSpPr>
          <p:cNvPr id="114693" name="Rectangle 2"/>
          <p:cNvSpPr>
            <a:spLocks noChangeArrowheads="1"/>
          </p:cNvSpPr>
          <p:nvPr/>
        </p:nvSpPr>
        <p:spPr bwMode="auto">
          <a:xfrm>
            <a:off x="457200" y="304800"/>
            <a:ext cx="830580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spcBef>
                <a:spcPct val="50000"/>
              </a:spcBef>
            </a:pPr>
            <a:r>
              <a:rPr lang="fr-FR" sz="1100">
                <a:latin typeface="Arial" charset="0"/>
                <a:cs typeface="Arial" charset="0"/>
              </a:rPr>
              <a:t>- Contribuer à la mise en place d’outils appropriés de communication et d’information susceptibles d’améliorer la circulation des données utiles et nécessaires à la prise de décision, à la cohésion interne et au travail en commun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Proposer  et réaliser des événements susceptibles de créer les conditions nécessaires à l’éclosion d’un climat organisationnel sécurisant, motivant et favorisant la prise d’initiative et l’engagement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Veiller à la maintenance et à la mise à jour permanente des référentiels relatifs au développement des ressources humaines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Aider au développement et à la mise en œuvre de formes multiples de participation et d’expression des salariés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Participer à l’élaboration d’études relatives au management des ressources humaines de l’entreprise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Accompagner  et assister les managers dans le processus d’intégration et d’appropriation des outils relatifs au management des ressources humaines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Travailler en étroite collaboration avec ses collègues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Veiller au développement de ses compétences et de celles de ses collaborateurs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Appliquer et faire appliquer les procédures d’assurance qualité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Mettre en place des procédures de fonctionnement de son unité organisationnelle répondant aux exigences de la qualité, de la flexibilité et de la réactivité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Proposer  des modifications des procédures lorsque celles-ci ne sont plus adaptées à l’évolution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Rendre  compte au responsable hiérarchique des activités de l’unité organisationnelle et des décisions importantes qu’il envisage de prendre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a:t>
            </a:r>
            <a:r>
              <a:rPr lang="fr-FR" sz="700">
                <a:cs typeface="Times New Roman" pitchFamily="18" charset="0"/>
              </a:rPr>
              <a:t>    </a:t>
            </a:r>
            <a:r>
              <a:rPr lang="fr-FR" sz="1100">
                <a:latin typeface="Arial" charset="0"/>
                <a:cs typeface="Arial" charset="0"/>
              </a:rPr>
              <a:t>Elaborer les tableaux de bord et reportings afférents à ses activités en définissant les indicateurs RH pertinents</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Préparation des RH à la concurrence avec la mise en place de système de rémunération compatible avec les exigences de l’environnement.</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 Elaborer les tableaux de bord RH centraliser le système d’information RH </a:t>
            </a:r>
            <a:endParaRPr lang="fr-FR" sz="1200">
              <a:cs typeface="Times New Roman" pitchFamily="18" charset="0"/>
            </a:endParaRPr>
          </a:p>
          <a:p>
            <a:pPr eaLnBrk="0" hangingPunct="0">
              <a:lnSpc>
                <a:spcPct val="120000"/>
              </a:lnSpc>
              <a:spcBef>
                <a:spcPct val="50000"/>
              </a:spcBef>
            </a:pPr>
            <a:r>
              <a:rPr lang="fr-FR" sz="1100">
                <a:latin typeface="Arial" charset="0"/>
                <a:cs typeface="Arial" charset="0"/>
              </a:rPr>
              <a:t>- Participer  au dialogue social durant l’exercice et aux négociations de fin d’année avec les délégués du personnel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73084BE-C716-4BB0-96E0-0DCEB768EAD7}" type="datetime1">
              <a:rPr lang="fr-FR"/>
              <a:pPr eaLnBrk="1" hangingPunct="1"/>
              <a:t>17/09/2019</a:t>
            </a:fld>
            <a:endParaRPr lang="fr-FR" sz="1400" b="0" i="0"/>
          </a:p>
        </p:txBody>
      </p:sp>
      <p:sp>
        <p:nvSpPr>
          <p:cNvPr id="115715" name="Espace réservé du pied de page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571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AA6BD4C-A57C-4677-8671-741166390611}" type="slidenum">
              <a:rPr lang="fr-FR" smtClean="0"/>
              <a:pPr eaLnBrk="1" hangingPunct="1"/>
              <a:t>95</a:t>
            </a:fld>
            <a:endParaRPr lang="fr-FR" smtClean="0"/>
          </a:p>
        </p:txBody>
      </p:sp>
      <p:grpSp>
        <p:nvGrpSpPr>
          <p:cNvPr id="115717" name="Group 2"/>
          <p:cNvGrpSpPr>
            <a:grpSpLocks/>
          </p:cNvGrpSpPr>
          <p:nvPr/>
        </p:nvGrpSpPr>
        <p:grpSpPr bwMode="auto">
          <a:xfrm>
            <a:off x="468313" y="908050"/>
            <a:ext cx="7988300" cy="5184775"/>
            <a:chOff x="-2" y="-2"/>
            <a:chExt cx="3944" cy="1385"/>
          </a:xfrm>
        </p:grpSpPr>
        <p:grpSp>
          <p:nvGrpSpPr>
            <p:cNvPr id="115718" name="Group 3"/>
            <p:cNvGrpSpPr>
              <a:grpSpLocks/>
            </p:cNvGrpSpPr>
            <p:nvPr/>
          </p:nvGrpSpPr>
          <p:grpSpPr bwMode="auto">
            <a:xfrm>
              <a:off x="0" y="0"/>
              <a:ext cx="3940" cy="1381"/>
              <a:chOff x="0" y="0"/>
              <a:chExt cx="3940" cy="1381"/>
            </a:xfrm>
          </p:grpSpPr>
          <p:sp>
            <p:nvSpPr>
              <p:cNvPr id="115720" name="Rectangle 4"/>
              <p:cNvSpPr>
                <a:spLocks noChangeArrowheads="1"/>
              </p:cNvSpPr>
              <p:nvPr/>
            </p:nvSpPr>
            <p:spPr bwMode="auto">
              <a:xfrm>
                <a:off x="28" y="0"/>
                <a:ext cx="388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lnSpc>
                    <a:spcPct val="250000"/>
                  </a:lnSpc>
                  <a:tabLst>
                    <a:tab pos="228600" algn="l"/>
                  </a:tabLst>
                </a:pPr>
                <a:r>
                  <a:rPr lang="fr-FR" sz="1200">
                    <a:latin typeface="Arial" charset="0"/>
                    <a:cs typeface="Arial" charset="0"/>
                  </a:rPr>
                  <a:t> </a:t>
                </a:r>
                <a:endParaRPr lang="fr-FR" sz="1000">
                  <a:cs typeface="Times New Roman" pitchFamily="18" charset="0"/>
                </a:endParaRPr>
              </a:p>
              <a:p>
                <a:pPr indent="-228600" eaLnBrk="0" hangingPunct="0">
                  <a:lnSpc>
                    <a:spcPct val="140000"/>
                  </a:lnSpc>
                  <a:tabLst>
                    <a:tab pos="228600" algn="l"/>
                  </a:tabLst>
                </a:pPr>
                <a:r>
                  <a:rPr lang="fr-FR" sz="1200" b="1">
                    <a:latin typeface="Arial" charset="0"/>
                    <a:cs typeface="Arial" charset="0"/>
                  </a:rPr>
                  <a:t>       </a:t>
                </a:r>
                <a:r>
                  <a:rPr lang="fr-FR" b="1" u="sng">
                    <a:latin typeface="Arial" charset="0"/>
                    <a:cs typeface="Arial" charset="0"/>
                  </a:rPr>
                  <a:t>INDICATEURS CLÉS DE PERFORMANCE</a:t>
                </a:r>
                <a:r>
                  <a:rPr lang="fr-FR" b="1">
                    <a:latin typeface="Arial" charset="0"/>
                    <a:cs typeface="Arial" charset="0"/>
                  </a:rPr>
                  <a:t> :</a:t>
                </a:r>
                <a:endParaRPr lang="fr-FR">
                  <a:cs typeface="Times New Roman" pitchFamily="18" charset="0"/>
                </a:endParaRPr>
              </a:p>
              <a:p>
                <a:pPr indent="-228600" eaLnBrk="0" hangingPunct="0">
                  <a:lnSpc>
                    <a:spcPct val="140000"/>
                  </a:lnSpc>
                  <a:tabLst>
                    <a:tab pos="228600" algn="l"/>
                  </a:tabLst>
                </a:pPr>
                <a:r>
                  <a:rPr lang="fr-FR" b="1">
                    <a:latin typeface="Arial" charset="0"/>
                    <a:cs typeface="Arial" charset="0"/>
                  </a:rPr>
                  <a:t>  </a:t>
                </a:r>
                <a:r>
                  <a:rPr lang="fr-FR">
                    <a:cs typeface="Times New Roman" pitchFamily="18" charset="0"/>
                  </a:rPr>
                  <a:t>     </a:t>
                </a:r>
                <a:r>
                  <a:rPr lang="fr-FR">
                    <a:latin typeface="Arial" charset="0"/>
                    <a:cs typeface="Arial" charset="0"/>
                  </a:rPr>
                  <a:t>Mobilités identifiées et réalisées</a:t>
                </a:r>
                <a:endParaRPr lang="fr-FR">
                  <a:cs typeface="Times New Roman" pitchFamily="18" charset="0"/>
                </a:endParaRPr>
              </a:p>
              <a:p>
                <a:pPr indent="-228600" eaLnBrk="0" hangingPunct="0">
                  <a:lnSpc>
                    <a:spcPct val="140000"/>
                  </a:lnSpc>
                  <a:tabLst>
                    <a:tab pos="228600" algn="l"/>
                  </a:tabLst>
                </a:pPr>
                <a:r>
                  <a:rPr lang="fr-FR">
                    <a:latin typeface="Symbol" pitchFamily="18" charset="2"/>
                    <a:cs typeface="Times New Roman" pitchFamily="18" charset="0"/>
                  </a:rPr>
                  <a:t>·</a:t>
                </a:r>
                <a:r>
                  <a:rPr lang="fr-FR">
                    <a:cs typeface="Times New Roman" pitchFamily="18" charset="0"/>
                  </a:rPr>
                  <a:t>       </a:t>
                </a:r>
                <a:r>
                  <a:rPr lang="fr-FR">
                    <a:latin typeface="Arial" charset="0"/>
                    <a:cs typeface="Arial" charset="0"/>
                  </a:rPr>
                  <a:t>Potentiels identifiés et réussis</a:t>
                </a:r>
                <a:endParaRPr lang="fr-FR">
                  <a:cs typeface="Times New Roman" pitchFamily="18" charset="0"/>
                </a:endParaRPr>
              </a:p>
              <a:p>
                <a:pPr indent="-228600" eaLnBrk="0" hangingPunct="0">
                  <a:lnSpc>
                    <a:spcPct val="140000"/>
                  </a:lnSpc>
                  <a:tabLst>
                    <a:tab pos="228600" algn="l"/>
                  </a:tabLst>
                </a:pPr>
                <a:r>
                  <a:rPr lang="fr-FR">
                    <a:latin typeface="Symbol" pitchFamily="18" charset="2"/>
                    <a:cs typeface="Times New Roman" pitchFamily="18" charset="0"/>
                  </a:rPr>
                  <a:t>·</a:t>
                </a:r>
                <a:r>
                  <a:rPr lang="fr-FR">
                    <a:cs typeface="Times New Roman" pitchFamily="18" charset="0"/>
                  </a:rPr>
                  <a:t>       </a:t>
                </a:r>
                <a:r>
                  <a:rPr lang="fr-FR">
                    <a:latin typeface="Arial" charset="0"/>
                    <a:cs typeface="Arial" charset="0"/>
                  </a:rPr>
                  <a:t>Degré de satisfaction pour les programmes de formation</a:t>
                </a:r>
                <a:endParaRPr lang="fr-FR">
                  <a:cs typeface="Times New Roman" pitchFamily="18" charset="0"/>
                </a:endParaRPr>
              </a:p>
              <a:p>
                <a:pPr indent="-228600" eaLnBrk="0" hangingPunct="0">
                  <a:lnSpc>
                    <a:spcPct val="140000"/>
                  </a:lnSpc>
                  <a:tabLst>
                    <a:tab pos="228600" algn="l"/>
                  </a:tabLst>
                </a:pPr>
                <a:r>
                  <a:rPr lang="fr-FR">
                    <a:latin typeface="Symbol" pitchFamily="18" charset="2"/>
                    <a:cs typeface="Times New Roman" pitchFamily="18" charset="0"/>
                  </a:rPr>
                  <a:t>·</a:t>
                </a:r>
                <a:r>
                  <a:rPr lang="fr-FR">
                    <a:cs typeface="Times New Roman" pitchFamily="18" charset="0"/>
                  </a:rPr>
                  <a:t>        </a:t>
                </a:r>
                <a:r>
                  <a:rPr lang="fr-FR">
                    <a:latin typeface="Arial" charset="0"/>
                    <a:cs typeface="Arial" charset="0"/>
                  </a:rPr>
                  <a:t>Qualité des objectifs fixés</a:t>
                </a:r>
                <a:endParaRPr lang="fr-FR">
                  <a:cs typeface="Times New Roman" pitchFamily="18" charset="0"/>
                </a:endParaRPr>
              </a:p>
              <a:p>
                <a:pPr indent="-228600" eaLnBrk="0" hangingPunct="0">
                  <a:lnSpc>
                    <a:spcPct val="250000"/>
                  </a:lnSpc>
                  <a:tabLst>
                    <a:tab pos="228600" algn="l"/>
                  </a:tabLst>
                </a:pPr>
                <a:r>
                  <a:rPr lang="fr-FR" sz="1400">
                    <a:cs typeface="Times New Roman" pitchFamily="18" charset="0"/>
                  </a:rPr>
                  <a:t> </a:t>
                </a:r>
              </a:p>
              <a:p>
                <a:pPr indent="-228600" eaLnBrk="0" hangingPunct="0">
                  <a:lnSpc>
                    <a:spcPct val="250000"/>
                  </a:lnSpc>
                  <a:tabLst>
                    <a:tab pos="228600" algn="l"/>
                  </a:tabLst>
                </a:pPr>
                <a:endParaRPr lang="fr-FR" sz="1400"/>
              </a:p>
            </p:txBody>
          </p:sp>
          <p:sp>
            <p:nvSpPr>
              <p:cNvPr id="115721" name="Rectangle 5"/>
              <p:cNvSpPr>
                <a:spLocks noChangeArrowheads="1"/>
              </p:cNvSpPr>
              <p:nvPr/>
            </p:nvSpPr>
            <p:spPr bwMode="auto">
              <a:xfrm>
                <a:off x="0" y="0"/>
                <a:ext cx="394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nchor="ctr"/>
              <a:lstStyle/>
              <a:p>
                <a:endParaRPr lang="ar-EG"/>
              </a:p>
            </p:txBody>
          </p:sp>
        </p:grpSp>
        <p:sp>
          <p:nvSpPr>
            <p:cNvPr id="115719" name="Rectangle 6"/>
            <p:cNvSpPr>
              <a:spLocks noChangeArrowheads="1"/>
            </p:cNvSpPr>
            <p:nvPr/>
          </p:nvSpPr>
          <p:spPr bwMode="auto">
            <a:xfrm>
              <a:off x="-2" y="-2"/>
              <a:ext cx="3944"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7">
                  <a:solidFill>
                    <a:srgbClr val="000000"/>
                  </a:solidFill>
                  <a:miter lim="800000"/>
                  <a:headEnd/>
                  <a:tailEnd/>
                </a14:hiddenLine>
              </a:ext>
            </a:extLst>
          </p:spPr>
          <p:txBody>
            <a:bodyPr wrap="none" anchor="ctr"/>
            <a:lstStyle/>
            <a:p>
              <a:endParaRPr lang="ar-EG"/>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57DDFB9-9074-428C-A81B-1F4E1532A8F8}" type="datetime1">
              <a:rPr lang="fr-FR"/>
              <a:pPr eaLnBrk="1" hangingPunct="1"/>
              <a:t>17/09/2019</a:t>
            </a:fld>
            <a:endParaRPr lang="fr-FR" sz="1400" b="0" i="0"/>
          </a:p>
        </p:txBody>
      </p:sp>
      <p:sp>
        <p:nvSpPr>
          <p:cNvPr id="116739"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674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28FB32D-F7AD-41BB-A336-F28DAF85326B}" type="slidenum">
              <a:rPr lang="fr-FR" smtClean="0"/>
              <a:pPr eaLnBrk="1" hangingPunct="1"/>
              <a:t>96</a:t>
            </a:fld>
            <a:endParaRPr lang="fr-FR" smtClean="0"/>
          </a:p>
        </p:txBody>
      </p:sp>
      <p:sp>
        <p:nvSpPr>
          <p:cNvPr id="116741" name="Text Box 2"/>
          <p:cNvSpPr txBox="1">
            <a:spLocks noChangeArrowheads="1"/>
          </p:cNvSpPr>
          <p:nvPr/>
        </p:nvSpPr>
        <p:spPr bwMode="auto">
          <a:xfrm>
            <a:off x="436563" y="1712913"/>
            <a:ext cx="8312150" cy="3636962"/>
          </a:xfrm>
          <a:prstGeom prst="rect">
            <a:avLst/>
          </a:prstGeom>
          <a:solidFill>
            <a:schemeClr val="hlink"/>
          </a:solidFill>
          <a:ln w="9525">
            <a:solidFill>
              <a:schemeClr val="tx1"/>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sz="3200" b="1" i="1"/>
          </a:p>
          <a:p>
            <a:pPr algn="ctr" eaLnBrk="1" hangingPunct="1">
              <a:spcBef>
                <a:spcPct val="50000"/>
              </a:spcBef>
            </a:pPr>
            <a:r>
              <a:rPr lang="fr-FR" sz="3200" b="1" i="1"/>
              <a:t>  </a:t>
            </a:r>
            <a:r>
              <a:rPr lang="fr-FR" sz="4000" b="1" i="1" u="sng"/>
              <a:t>D- COMMENT EVALUER OU PRESENTER UN BON DOSSIER DE CANDIDATURE (CV &amp; LM)?</a:t>
            </a:r>
          </a:p>
          <a:p>
            <a:pPr algn="ctr" eaLnBrk="1" hangingPunct="1">
              <a:spcBef>
                <a:spcPct val="50000"/>
              </a:spcBef>
            </a:pPr>
            <a:endParaRPr lang="fr-FR" sz="4000" b="1" i="1" u="sng"/>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BF670C9-A4F3-4E67-B858-5FFC2309BFE8}" type="datetime1">
              <a:rPr lang="fr-FR"/>
              <a:pPr eaLnBrk="1" hangingPunct="1"/>
              <a:t>17/09/2019</a:t>
            </a:fld>
            <a:endParaRPr lang="fr-FR" sz="1400" b="0" i="0"/>
          </a:p>
        </p:txBody>
      </p:sp>
      <p:sp>
        <p:nvSpPr>
          <p:cNvPr id="117763"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776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6BDBFDC-D745-43DB-831B-EDD945F817AF}" type="slidenum">
              <a:rPr lang="fr-FR" smtClean="0"/>
              <a:pPr eaLnBrk="1" hangingPunct="1"/>
              <a:t>97</a:t>
            </a:fld>
            <a:endParaRPr lang="fr-FR" smtClean="0"/>
          </a:p>
        </p:txBody>
      </p:sp>
      <p:sp>
        <p:nvSpPr>
          <p:cNvPr id="117765" name="Rectangle 2"/>
          <p:cNvSpPr>
            <a:spLocks noGrp="1" noChangeArrowheads="1"/>
          </p:cNvSpPr>
          <p:nvPr>
            <p:ph type="title"/>
          </p:nvPr>
        </p:nvSpPr>
        <p:spPr>
          <a:xfrm>
            <a:off x="152400" y="152400"/>
            <a:ext cx="8915400" cy="1143000"/>
          </a:xfrm>
          <a:noFill/>
        </p:spPr>
        <p:txBody>
          <a:bodyPr/>
          <a:lstStyle/>
          <a:p>
            <a:pPr eaLnBrk="1" hangingPunct="1"/>
            <a:r>
              <a:rPr lang="fr-FR" sz="3600" b="1" i="1" u="sng" smtClean="0">
                <a:solidFill>
                  <a:schemeClr val="tx1"/>
                </a:solidFill>
              </a:rPr>
              <a:t>A- Comment décrypter les petites annonces :</a:t>
            </a:r>
            <a:r>
              <a:rPr lang="fr-FR" sz="2800" b="1" i="1" u="sng" smtClean="0">
                <a:solidFill>
                  <a:srgbClr val="CC0000"/>
                </a:solidFill>
              </a:rPr>
              <a:t> </a:t>
            </a:r>
            <a:br>
              <a:rPr lang="fr-FR" sz="2800" b="1" i="1" u="sng" smtClean="0">
                <a:solidFill>
                  <a:srgbClr val="CC0000"/>
                </a:solidFill>
              </a:rPr>
            </a:br>
            <a:endParaRPr lang="fr-FR" sz="2800" smtClean="0"/>
          </a:p>
        </p:txBody>
      </p:sp>
      <p:sp>
        <p:nvSpPr>
          <p:cNvPr id="117766" name="Text Box 3"/>
          <p:cNvSpPr txBox="1">
            <a:spLocks noChangeArrowheads="1"/>
          </p:cNvSpPr>
          <p:nvPr/>
        </p:nvSpPr>
        <p:spPr bwMode="auto">
          <a:xfrm>
            <a:off x="152400" y="2209800"/>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ar-EG" sz="2400"/>
          </a:p>
        </p:txBody>
      </p:sp>
      <p:sp>
        <p:nvSpPr>
          <p:cNvPr id="117767" name="Text Box 4"/>
          <p:cNvSpPr txBox="1">
            <a:spLocks noChangeArrowheads="1"/>
          </p:cNvSpPr>
          <p:nvPr/>
        </p:nvSpPr>
        <p:spPr bwMode="auto">
          <a:xfrm>
            <a:off x="76200" y="914400"/>
            <a:ext cx="89154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30000"/>
              </a:lnSpc>
              <a:spcBef>
                <a:spcPct val="50000"/>
              </a:spcBef>
            </a:pPr>
            <a:r>
              <a:rPr lang="fr-FR"/>
              <a:t>	</a:t>
            </a:r>
            <a:r>
              <a:rPr lang="fr-FR" sz="2400" b="1" i="1"/>
              <a:t>La lecture des annonces de recrutement  connues sous le nom de « petites annonces » publiées dans la rubrique ‘Marché de l’emploi’ sous forme d’encadré ou ‘ offres d’emploi ’ dans la presse quotidienne ou hebdomadaire, nécessite une intelligence et beaucoup de d’attention des candidats désirant présenter une lettre de motivation accrocheuse et un CV ciblé.   </a:t>
            </a:r>
          </a:p>
          <a:p>
            <a:pPr eaLnBrk="1" hangingPunct="1">
              <a:lnSpc>
                <a:spcPct val="130000"/>
              </a:lnSpc>
              <a:spcBef>
                <a:spcPct val="50000"/>
              </a:spcBef>
            </a:pPr>
            <a:r>
              <a:rPr lang="fr-FR" sz="2400" b="1" i="1"/>
              <a:t>            Le type de rédaction de ces P.A donne souvent une idée sur l’entreprise, son importance et sa stratégie de recrutement. Ainsi certaines entreprises profitent de ce moyen pour offrir une image de marque sur le marché de l’emploi et attirer le maximum de </a:t>
            </a:r>
            <a:r>
              <a:rPr lang="fr-FR" sz="2000" b="1" i="1"/>
              <a:t>candidats</a:t>
            </a:r>
            <a:r>
              <a:rPr lang="fr-FR" sz="2400" b="1" i="1"/>
              <a:t>.</a:t>
            </a:r>
            <a:endParaRPr lang="fr-FR" sz="2400" b="1" i="1">
              <a:solidFill>
                <a:schemeClr val="accent2"/>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F246C94-1937-4C3A-903D-0912F5CAAD9A}" type="datetime1">
              <a:rPr lang="fr-FR"/>
              <a:pPr eaLnBrk="1" hangingPunct="1"/>
              <a:t>17/09/2019</a:t>
            </a:fld>
            <a:endParaRPr lang="fr-FR" sz="1400" b="0" i="0"/>
          </a:p>
        </p:txBody>
      </p:sp>
      <p:sp>
        <p:nvSpPr>
          <p:cNvPr id="118787"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878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D5C7B7B-20EF-4C38-80D6-7A58C0C7F189}" type="slidenum">
              <a:rPr lang="fr-FR" smtClean="0"/>
              <a:pPr eaLnBrk="1" hangingPunct="1"/>
              <a:t>98</a:t>
            </a:fld>
            <a:endParaRPr lang="fr-FR" smtClean="0"/>
          </a:p>
        </p:txBody>
      </p:sp>
      <p:sp>
        <p:nvSpPr>
          <p:cNvPr id="118789" name="Rectangle 2"/>
          <p:cNvSpPr>
            <a:spLocks noGrp="1" noChangeArrowheads="1"/>
          </p:cNvSpPr>
          <p:nvPr>
            <p:ph type="title"/>
          </p:nvPr>
        </p:nvSpPr>
        <p:spPr>
          <a:xfrm>
            <a:off x="152400" y="685800"/>
            <a:ext cx="8915400" cy="1143000"/>
          </a:xfrm>
        </p:spPr>
        <p:txBody>
          <a:bodyPr/>
          <a:lstStyle/>
          <a:p>
            <a:pPr eaLnBrk="1" hangingPunct="1"/>
            <a:r>
              <a:rPr lang="fr-FR" sz="3600" b="1" i="1" u="sng" smtClean="0">
                <a:solidFill>
                  <a:schemeClr val="tx1"/>
                </a:solidFill>
              </a:rPr>
              <a:t>Les informations figurants dans une petite annonce sont :</a:t>
            </a:r>
            <a:endParaRPr lang="fr-FR" sz="2800" smtClean="0"/>
          </a:p>
        </p:txBody>
      </p:sp>
      <p:sp>
        <p:nvSpPr>
          <p:cNvPr id="118790" name="Text Box 3"/>
          <p:cNvSpPr txBox="1">
            <a:spLocks noChangeArrowheads="1"/>
          </p:cNvSpPr>
          <p:nvPr/>
        </p:nvSpPr>
        <p:spPr bwMode="auto">
          <a:xfrm>
            <a:off x="228600" y="2519363"/>
            <a:ext cx="8610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t>* Le nom de l’entreprise,</a:t>
            </a:r>
          </a:p>
          <a:p>
            <a:pPr eaLnBrk="1" hangingPunct="1">
              <a:spcBef>
                <a:spcPct val="50000"/>
              </a:spcBef>
            </a:pPr>
            <a:r>
              <a:rPr lang="fr-FR" sz="2400" b="1" i="1"/>
              <a:t>* Le poste proposé,</a:t>
            </a:r>
          </a:p>
          <a:p>
            <a:pPr eaLnBrk="1" hangingPunct="1">
              <a:spcBef>
                <a:spcPct val="50000"/>
              </a:spcBef>
            </a:pPr>
            <a:r>
              <a:rPr lang="fr-FR" sz="2400" b="1" i="1"/>
              <a:t>* Le profil recherché (cursus du candidat ),</a:t>
            </a:r>
          </a:p>
          <a:p>
            <a:pPr eaLnBrk="1" hangingPunct="1">
              <a:spcBef>
                <a:spcPct val="50000"/>
              </a:spcBef>
            </a:pPr>
            <a:r>
              <a:rPr lang="fr-FR" sz="2400" b="1" i="1"/>
              <a:t>* La mission demandée,</a:t>
            </a:r>
          </a:p>
          <a:p>
            <a:pPr eaLnBrk="1" hangingPunct="1">
              <a:spcBef>
                <a:spcPct val="50000"/>
              </a:spcBef>
            </a:pPr>
            <a:r>
              <a:rPr lang="fr-FR" sz="2400" b="1" i="1"/>
              <a:t>* Les propositions offertes (perspectives de carrière, salaires )</a:t>
            </a:r>
          </a:p>
          <a:p>
            <a:pPr eaLnBrk="1" hangingPunct="1">
              <a:spcBef>
                <a:spcPct val="50000"/>
              </a:spcBef>
            </a:pPr>
            <a:r>
              <a:rPr lang="fr-FR" sz="2400" b="1" i="1"/>
              <a:t>* Des informations pratiques pour envoyer votre candidature</a:t>
            </a:r>
            <a:r>
              <a:rPr lang="fr-FR" sz="2400"/>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a date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EA1F771-43E5-4968-80FA-4722691A67AE}" type="datetime1">
              <a:rPr lang="fr-FR"/>
              <a:pPr eaLnBrk="1" hangingPunct="1"/>
              <a:t>17/09/2019</a:t>
            </a:fld>
            <a:endParaRPr lang="fr-FR" sz="1400" b="0" i="0"/>
          </a:p>
        </p:txBody>
      </p:sp>
      <p:sp>
        <p:nvSpPr>
          <p:cNvPr id="119811"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www.tifawt.com </a:t>
            </a:r>
            <a:endParaRPr lang="fr-FR" sz="1400" b="0" i="0"/>
          </a:p>
        </p:txBody>
      </p:sp>
      <p:sp>
        <p:nvSpPr>
          <p:cNvPr id="11981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222B649-8263-48B2-ACD6-F5289E34D732}" type="slidenum">
              <a:rPr lang="fr-FR" smtClean="0"/>
              <a:pPr eaLnBrk="1" hangingPunct="1"/>
              <a:t>99</a:t>
            </a:fld>
            <a:endParaRPr lang="fr-FR" smtClean="0"/>
          </a:p>
        </p:txBody>
      </p:sp>
      <p:sp>
        <p:nvSpPr>
          <p:cNvPr id="119813" name="Rectangle 2"/>
          <p:cNvSpPr>
            <a:spLocks noGrp="1" noChangeArrowheads="1"/>
          </p:cNvSpPr>
          <p:nvPr>
            <p:ph type="title"/>
          </p:nvPr>
        </p:nvSpPr>
        <p:spPr>
          <a:xfrm>
            <a:off x="152400" y="152400"/>
            <a:ext cx="8839200" cy="914400"/>
          </a:xfrm>
        </p:spPr>
        <p:txBody>
          <a:bodyPr/>
          <a:lstStyle/>
          <a:p>
            <a:pPr algn="l" eaLnBrk="1" hangingPunct="1"/>
            <a:r>
              <a:rPr lang="fr-FR" sz="3200" b="1" i="1" u="sng" smtClean="0">
                <a:solidFill>
                  <a:schemeClr val="tx1"/>
                </a:solidFill>
              </a:rPr>
              <a:t>Avant de répondre à une annonce de recrutement ?</a:t>
            </a:r>
            <a:endParaRPr lang="fr-FR" sz="2800" smtClean="0"/>
          </a:p>
        </p:txBody>
      </p:sp>
      <p:sp>
        <p:nvSpPr>
          <p:cNvPr id="119814" name="Text Box 3"/>
          <p:cNvSpPr txBox="1">
            <a:spLocks noChangeArrowheads="1"/>
          </p:cNvSpPr>
          <p:nvPr/>
        </p:nvSpPr>
        <p:spPr bwMode="auto">
          <a:xfrm>
            <a:off x="228600" y="1066800"/>
            <a:ext cx="8763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i="1"/>
              <a:t>1- Sélectionner les annonces qui vous intéresse et pour lesquelles vous êtes un (e) candidat (e) possible</a:t>
            </a:r>
          </a:p>
          <a:p>
            <a:pPr eaLnBrk="1" hangingPunct="1">
              <a:spcBef>
                <a:spcPct val="50000"/>
              </a:spcBef>
            </a:pPr>
            <a:r>
              <a:rPr lang="fr-FR" sz="2400" b="1" i="1"/>
              <a:t>2- Les termes en caractères gras ne sont donc pas forcément les plus importants au regard du profil du poste</a:t>
            </a:r>
          </a:p>
          <a:p>
            <a:pPr eaLnBrk="1" hangingPunct="1">
              <a:spcBef>
                <a:spcPct val="50000"/>
              </a:spcBef>
            </a:pPr>
            <a:r>
              <a:rPr lang="fr-FR" sz="2400" b="1" i="1"/>
              <a:t>3- Confronter les annonces retenues avec vos propres connaissances, aptitudes et expériences professionnelles et aussi avec vos objectifs,</a:t>
            </a:r>
          </a:p>
          <a:p>
            <a:pPr eaLnBrk="1" hangingPunct="1">
              <a:spcBef>
                <a:spcPct val="50000"/>
              </a:spcBef>
            </a:pPr>
            <a:r>
              <a:rPr lang="fr-FR" sz="2400" b="1" i="1"/>
              <a:t>4- Ne vous censurez pas si votre expérience correspond à trois critères sur quatre, vos chances existent toujours,</a:t>
            </a:r>
          </a:p>
          <a:p>
            <a:pPr eaLnBrk="1" hangingPunct="1">
              <a:spcBef>
                <a:spcPct val="50000"/>
              </a:spcBef>
            </a:pPr>
            <a:r>
              <a:rPr lang="fr-FR" sz="2400" b="1" i="1"/>
              <a:t>5- Lorsque c’est l’entreprise qui recrute elle même : il faut vous renseigner sur ses caractéristiques : raison sociale, CA, produits, secteur d’activité, effectifs, parts de marché, image de marque…</a:t>
            </a:r>
            <a:endParaRPr lang="fr-FR" sz="2400"/>
          </a:p>
        </p:txBody>
      </p:sp>
    </p:spTree>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6774</TotalTime>
  <Words>6540</Words>
  <Application>Microsoft Office PowerPoint</Application>
  <PresentationFormat>Affichage à l'écran (4:3)</PresentationFormat>
  <Paragraphs>2883</Paragraphs>
  <Slides>253</Slides>
  <Notes>30</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3</vt:i4>
      </vt:variant>
      <vt:variant>
        <vt:lpstr>Titres des diapositives</vt:lpstr>
      </vt:variant>
      <vt:variant>
        <vt:i4>253</vt:i4>
      </vt:variant>
    </vt:vector>
  </HeadingPairs>
  <TitlesOfParts>
    <vt:vector size="270" baseType="lpstr">
      <vt:lpstr>Times New Roman</vt:lpstr>
      <vt:lpstr>Arial</vt:lpstr>
      <vt:lpstr>Arial Unicode MS</vt:lpstr>
      <vt:lpstr>Monotype Sorts</vt:lpstr>
      <vt:lpstr>Symbol</vt:lpstr>
      <vt:lpstr>Wingdings</vt:lpstr>
      <vt:lpstr>Tahoma</vt:lpstr>
      <vt:lpstr>Comic Sans MS</vt:lpstr>
      <vt:lpstr>Garamond</vt:lpstr>
      <vt:lpstr>Univers</vt:lpstr>
      <vt:lpstr>Wingdings 3</vt:lpstr>
      <vt:lpstr>Bookman Old Style</vt:lpstr>
      <vt:lpstr>Book Antiqua</vt:lpstr>
      <vt:lpstr>Modèle par défaut</vt:lpstr>
      <vt:lpstr>Feuille de calcul Microsoft Excel</vt:lpstr>
      <vt:lpstr>Document Microsoft Word</vt:lpstr>
      <vt:lpstr>Feuille Microsoft Excel</vt:lpstr>
      <vt:lpstr>DEVELOPPEMENT DES RESSOURCES HUMAINES  :  Quelle approche ?</vt:lpstr>
      <vt:lpstr>FAISONS CONNAISSANCE</vt:lpstr>
      <vt:lpstr>PLAN DU SEMINAIRE</vt:lpstr>
      <vt:lpstr>OBJECTIFS DU MODULE</vt:lpstr>
      <vt:lpstr>I - QUEL MODELE DE MANAGEMENT DES                      RESSOURCES HUMAINES ADOPTER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ADMINISTRATION DU PERSONNEL</vt:lpstr>
      <vt:lpstr>Présentation PowerPoint</vt:lpstr>
      <vt:lpstr>Présentation PowerPoint</vt:lpstr>
      <vt:lpstr>Présentation PowerPoint</vt:lpstr>
      <vt:lpstr>Présentation PowerPoint</vt:lpstr>
      <vt:lpstr>Présentation PowerPoint</vt:lpstr>
      <vt:lpstr>     II- PROCESSUS DE SELECTION            &amp;   TECHNIQUES D’EVALUATION                     </vt:lpstr>
      <vt:lpstr>      Le Processus de Sélection et de Recrutement    Une démarche rigoureuse de recrutement  comprend 10 étapes :    1- Expression du besoin en recrutement                      6- Traitement des candidatures     2- Analyse du besoin en personnel                              7- Questionnaire d’embauche      3- Descriptif du poste                     8- Entretien avec le candidat      4- Prospection interne                                                  9- Tests  et  Décision     5- Prospection externe                                                 10- Accueil et Intégration                       </vt:lpstr>
      <vt:lpstr>Présentation PowerPoint</vt:lpstr>
      <vt:lpstr>      Le Processus de Sélection et de Recrutement    Une démarche rigoureuse de recrutement  comprend 10 étapes :    1- Expression du besoin en recrutement                      6- Traitement des candidatures     2- Analyse du besoin en personnel                              7- Questionnaire d’embauche      3- Descriptif du poste                     8- Entretien avec le candidat      4- Prospection interne                                                  9- Tests  et  Décision     5- Prospection externe                                                 10- Accueil et Intégration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Les techniques d’évaluation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LES NEUF DIFFERENTES SITUATIONS D’ENTRETIEN DE SELECTION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 - LA BOITE A OUTILS                DU RECRUTEMENT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Comment décrypter les petites annonces :  </vt:lpstr>
      <vt:lpstr>Les informations figurants dans une petite annonce sont :</vt:lpstr>
      <vt:lpstr>Avant de répondre à une annonce de recrutement ?</vt:lpstr>
      <vt:lpstr>Présentation PowerPoint</vt:lpstr>
      <vt:lpstr>Présentation PowerPoint</vt:lpstr>
      <vt:lpstr>B- Comment analyser un dossier de candidature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 - POURQUOI DECRIRE UN POSTE ? </vt:lpstr>
      <vt:lpstr>Présentation PowerPoint</vt:lpstr>
      <vt:lpstr>Présentation PowerPoint</vt:lpstr>
      <vt:lpstr>Présentation PowerPoint</vt:lpstr>
      <vt:lpstr>QUELLE APPROCHE  ADOPTER ?</vt:lpstr>
      <vt:lpstr>Présentation PowerPoint</vt:lpstr>
      <vt:lpstr>Présentation PowerPoint</vt:lpstr>
      <vt:lpstr>Présentation PowerPoint</vt:lpstr>
      <vt:lpstr>Présentation PowerPoint</vt:lpstr>
      <vt:lpstr>Présentation PowerPoint</vt:lpstr>
      <vt:lpstr> IV -  LES METHODES D ’ANALYSE DE POSTE</vt:lpstr>
      <vt:lpstr>V - MODELE D’UNE FICHE DE POSTE</vt:lpstr>
      <vt:lpstr>V - MODELE D ’UNE FICHE DE POSTE (suite)</vt:lpstr>
      <vt:lpstr>V- MODELE D’UNE FICHE DE POSTE (suite)</vt:lpstr>
      <vt:lpstr>V- EXEMPLE D ’UNE FICHE DE POSTE (suite)</vt:lpstr>
      <vt:lpstr>V - EXEMPLE D ’UNE FICHE DE POSTE (suite)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acte de communication, Pourquoi  ?</vt:lpstr>
      <vt:lpstr>Un acte de management pourquoi ?</vt:lpstr>
      <vt:lpstr>Présentation PowerPoint</vt:lpstr>
      <vt:lpstr>2- Objectifs de l’Entretien Annuel ?</vt:lpstr>
      <vt:lpstr>Présentation PowerPoint</vt:lpstr>
      <vt:lpstr> Pour la DRH :</vt:lpstr>
      <vt:lpstr>Présentation PowerPoint</vt:lpstr>
      <vt:lpstr>Présentation PowerPoint</vt:lpstr>
      <vt:lpstr>3- Préalables et conditions de réussite d’un système d ’évaluation des compétences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La préparation : (suite) </vt:lpstr>
      <vt:lpstr>Présentation PowerPoint</vt:lpstr>
      <vt:lpstr>Présentation PowerPoint</vt:lpstr>
      <vt:lpstr>L’Accueil</vt:lpstr>
      <vt:lpstr>Présentation PowerPoint</vt:lpstr>
      <vt:lpstr> Déroulement de l ’entretien annuel</vt:lpstr>
      <vt:lpstr>Présentation PowerPoint</vt:lpstr>
      <vt:lpstr>5- Les cinq types des objectifs à fixer</vt:lpstr>
      <vt:lpstr>Présentation PowerPoint</vt:lpstr>
      <vt:lpstr>Présentation PowerPoint</vt:lpstr>
      <vt:lpstr>Présentation PowerPoint</vt:lpstr>
      <vt:lpstr>Présentation PowerPoint</vt:lpstr>
      <vt:lpstr>Présentation PowerPoint</vt:lpstr>
      <vt:lpstr>Présentation PowerPoint</vt:lpstr>
      <vt:lpstr>NATURE DES OBJECTIFS</vt:lpstr>
      <vt:lpstr>AU MAROC : QU’EN EST T- IL DANS LA PRATIQUE AU NIVEAU DE NOS ENTREPRISES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DIX QUESTIONS A SE POSER POUR ETRE UN EVALUE ACTIF</vt:lpstr>
      <vt:lpstr>DIX QUESTIONS A SE POSER POUR ETRE UN EVALUE ACTIF</vt:lpstr>
      <vt:lpstr>DIX CONDITIONS POUR ETRE UN EVALUATEUR EFFICACE</vt:lpstr>
      <vt:lpstr>DIX CONDITIONS POUR ETRE UN EVALUATEUR EFFICACE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Quelques principes d’une culture de communication </vt:lpstr>
      <vt:lpstr>Présentation PowerPoint</vt:lpstr>
      <vt:lpstr>Présentation PowerPoint</vt:lpstr>
      <vt:lpstr>  II- L’ELABORATION D’UNE POLITIQUE DE                               COMMUNICATION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POLITIQUE RESSOURCES HUMAINES</vt:lpstr>
      <vt:lpstr>Présentation PowerPoint</vt:lpstr>
      <vt:lpstr>Présentation PowerPoint</vt:lpstr>
      <vt:lpstr>Présentation PowerPoint</vt:lpstr>
      <vt:lpstr>Présentation PowerPoint</vt:lpstr>
      <vt:lpstr>Présentation PowerPoint</vt:lpstr>
      <vt:lpstr>Le Nouveau code du Travail a permis :</vt:lpstr>
      <vt:lpstr>Présentation PowerPoint</vt:lpstr>
      <vt:lpstr>Présentation PowerPoint</vt:lpstr>
      <vt:lpstr>VI - LE FOSSE ENTRE LA THEORIE ET LA PRATIQUE</vt:lpstr>
      <vt:lpstr>Présentation PowerPoint</vt:lpstr>
      <vt:lpstr>Présentation PowerPoint</vt:lpstr>
      <vt:lpstr>Présentation PowerPoint</vt:lpstr>
      <vt:lpstr>Présentation PowerPoint</vt:lpstr>
      <vt:lpstr>Présentation PowerPoint</vt:lpstr>
      <vt:lpstr>G.R.H DANS LES MULTINATIONALES</vt:lpstr>
      <vt:lpstr>GRH DANS DES GRANDS GROUPES PRIVES MAROCAINS</vt:lpstr>
      <vt:lpstr>GRH DANS LES OFFICES, ET LES ADMINISTRATIONS PUBLIQUES</vt:lpstr>
      <vt:lpstr>GRH DANS PME / PMI</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en faveur des enfants diabétiques</dc:title>
  <dc:creator>Meryem</dc:creator>
  <cp:lastModifiedBy>hoc</cp:lastModifiedBy>
  <cp:revision>524</cp:revision>
  <cp:lastPrinted>2003-04-23T17:38:52Z</cp:lastPrinted>
  <dcterms:created xsi:type="dcterms:W3CDTF">2001-06-24T11:32:13Z</dcterms:created>
  <dcterms:modified xsi:type="dcterms:W3CDTF">2019-09-17T14:43:12Z</dcterms:modified>
</cp:coreProperties>
</file>