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handoutMasterIdLst>
    <p:handoutMasterId r:id="rId26"/>
  </p:handoutMasterIdLst>
  <p:sldIdLst>
    <p:sldId id="286" r:id="rId2"/>
    <p:sldId id="287" r:id="rId3"/>
    <p:sldId id="288" r:id="rId4"/>
    <p:sldId id="294" r:id="rId5"/>
    <p:sldId id="289" r:id="rId6"/>
    <p:sldId id="290" r:id="rId7"/>
    <p:sldId id="291" r:id="rId8"/>
    <p:sldId id="292" r:id="rId9"/>
    <p:sldId id="293" r:id="rId10"/>
    <p:sldId id="295" r:id="rId11"/>
    <p:sldId id="296" r:id="rId12"/>
    <p:sldId id="297" r:id="rId13"/>
    <p:sldId id="265" r:id="rId14"/>
    <p:sldId id="298" r:id="rId15"/>
    <p:sldId id="299" r:id="rId16"/>
    <p:sldId id="272" r:id="rId17"/>
    <p:sldId id="275" r:id="rId18"/>
    <p:sldId id="276" r:id="rId19"/>
    <p:sldId id="281" r:id="rId20"/>
    <p:sldId id="279" r:id="rId21"/>
    <p:sldId id="300" r:id="rId22"/>
    <p:sldId id="301" r:id="rId23"/>
    <p:sldId id="284" r:id="rId24"/>
    <p:sldId id="302" r:id="rId25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1" autoAdjust="0"/>
    <p:restoredTop sz="94692" autoAdjust="0"/>
  </p:normalViewPr>
  <p:slideViewPr>
    <p:cSldViewPr>
      <p:cViewPr>
        <p:scale>
          <a:sx n="66" d="100"/>
          <a:sy n="66" d="100"/>
        </p:scale>
        <p:origin x="-72" y="6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46E7666B-3E5E-4C42-97A5-D36E0E29E0DD}" type="datetimeFigureOut">
              <a:rPr lang="fr-FR"/>
              <a:pPr>
                <a:defRPr/>
              </a:pPr>
              <a:t>11/05/2009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12C1CAAB-20A6-494B-AA25-E1E5AB69A3B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01081-913B-4263-8CFD-E2A3E1AABD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507F3-B5B4-4DFC-BAE3-B7CCC3EAA24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C1C97-ADF6-4C26-942F-8466B93D77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301625" y="1600200"/>
            <a:ext cx="8540750" cy="4498975"/>
          </a:xfrm>
        </p:spPr>
        <p:txBody>
          <a:bodyPr rtlCol="0">
            <a:normAutofit/>
          </a:bodyPr>
          <a:lstStyle/>
          <a:p>
            <a:pPr lvl="0"/>
            <a:endParaRPr lang="fr-FR" noProof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5CFBF-8423-4A95-B9C9-D17CB5C1934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D587B-27D8-4085-9B87-709BB3462CD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C25F2-A7A4-42F5-9D70-821DAF8740B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CA369-29E7-4F0F-96A7-667055536E0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57E2C-2ACA-4B24-8A32-9954D976B37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623D9-E52D-4180-8A37-6FDD4186D24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AB42B-4F75-4C75-A933-FD0D89D291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BCA2F-17BD-440A-BAFA-69B486AB10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EF6C-E0A3-4868-A5AE-1745D5BAAA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409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95B0ED0-7BDA-40AA-BBB3-289CD6A2471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euille_Microsoft_Office_Excel_97-2003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304800"/>
            <a:ext cx="1600200" cy="1133475"/>
          </a:xfrm>
          <a:prstGeom prst="rect">
            <a:avLst/>
          </a:prstGeom>
          <a:ln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st="508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3" name="ZoneTexte 12"/>
          <p:cNvSpPr txBox="1">
            <a:spLocks noChangeArrowheads="1"/>
          </p:cNvSpPr>
          <p:nvPr/>
        </p:nvSpPr>
        <p:spPr bwMode="auto">
          <a:xfrm>
            <a:off x="228600" y="304800"/>
            <a:ext cx="32766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fr-FR" sz="1200" b="1" dirty="0">
                <a:latin typeface="Gill Sans MT" pitchFamily="34" charset="0"/>
                <a:cs typeface="FrankRuehl" pitchFamily="2" charset="-79"/>
              </a:rPr>
              <a:t>FACULTE DES SIENCES JURIDIQUES, ECONOMIQUES ET SOCIALES </a:t>
            </a:r>
          </a:p>
          <a:p>
            <a:pPr algn="ctr">
              <a:defRPr/>
            </a:pPr>
            <a:r>
              <a:rPr lang="fr-FR" sz="1200" b="1" dirty="0">
                <a:latin typeface="Gill Sans MT" pitchFamily="34" charset="0"/>
                <a:cs typeface="FrankRuehl" pitchFamily="2" charset="-79"/>
              </a:rPr>
              <a:t>AGDAL--  RABAT</a:t>
            </a:r>
          </a:p>
          <a:p>
            <a:pPr algn="ctr">
              <a:defRPr/>
            </a:pPr>
            <a:endParaRPr lang="fr-FR" sz="1200" b="1" dirty="0">
              <a:latin typeface="Gill Sans MT" pitchFamily="34" charset="0"/>
              <a:cs typeface="FrankRuehl" pitchFamily="2" charset="-79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600200" y="1828800"/>
            <a:ext cx="5334000" cy="990600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800" b="1" dirty="0">
                <a:solidFill>
                  <a:prstClr val="black"/>
                </a:solidFill>
                <a:ea typeface="+mj-ea"/>
                <a:cs typeface="+mj-cs"/>
              </a:rPr>
              <a:t>Master spécialisé:</a:t>
            </a:r>
          </a:p>
          <a:p>
            <a:pPr algn="ctr">
              <a:defRPr/>
            </a:pPr>
            <a:r>
              <a:rPr lang="fr-FR" sz="2800" b="1" dirty="0">
                <a:solidFill>
                  <a:prstClr val="black"/>
                </a:solidFill>
                <a:ea typeface="+mj-ea"/>
                <a:cs typeface="+mj-cs"/>
              </a:rPr>
              <a:t> Management Finance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38200" y="3352800"/>
            <a:ext cx="7086600" cy="1295400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3200" b="1" dirty="0">
                <a:solidFill>
                  <a:schemeClr val="tx1"/>
                </a:solidFill>
              </a:rPr>
              <a:t>EVALUATION DES STOCKS ET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fr-FR" sz="3200" b="1" dirty="0">
                <a:solidFill>
                  <a:schemeClr val="tx1"/>
                </a:solidFill>
              </a:rPr>
              <a:t> DES ENCOURS</a:t>
            </a:r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381000" y="5600700"/>
            <a:ext cx="2971800" cy="7842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 dirty="0">
              <a:latin typeface="Gill Sans MT" pitchFamily="34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fr-FR" dirty="0">
                <a:latin typeface="Gill Sans MT" pitchFamily="34" charset="0"/>
              </a:rPr>
              <a:t>Dr.  BACHIRI  Mohamed 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486400" y="5553075"/>
            <a:ext cx="3235325" cy="923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dirty="0">
              <a:latin typeface="Gill Sans MT" pitchFamily="34" charset="0"/>
            </a:endParaRPr>
          </a:p>
          <a:p>
            <a:pPr>
              <a:defRPr/>
            </a:pPr>
            <a:r>
              <a:rPr lang="fr-FR" dirty="0">
                <a:latin typeface="Gill Sans MT" pitchFamily="34" charset="0"/>
              </a:rPr>
              <a:t>ESSFFAR </a:t>
            </a:r>
            <a:r>
              <a:rPr lang="fr-FR" dirty="0">
                <a:latin typeface="Gill Sans MT" pitchFamily="34" charset="0"/>
              </a:rPr>
              <a:t>Mohammed</a:t>
            </a:r>
            <a:endParaRPr lang="fr-FR" dirty="0">
              <a:latin typeface="Gill Sans MT" pitchFamily="34" charset="0"/>
            </a:endParaRPr>
          </a:p>
          <a:p>
            <a:pPr>
              <a:defRPr/>
            </a:pPr>
            <a:r>
              <a:rPr lang="fr-FR" dirty="0">
                <a:latin typeface="Gill Sans MT" pitchFamily="34" charset="0"/>
              </a:rPr>
              <a:t>NACIRI </a:t>
            </a:r>
            <a:r>
              <a:rPr lang="fr-FR" dirty="0" err="1">
                <a:latin typeface="Gill Sans MT" pitchFamily="34" charset="0"/>
              </a:rPr>
              <a:t>Reda</a:t>
            </a:r>
            <a:endParaRPr lang="fr-FR" dirty="0">
              <a:latin typeface="Gill Sans MT" pitchFamily="34" charset="0"/>
            </a:endParaRPr>
          </a:p>
        </p:txBody>
      </p:sp>
      <p:sp>
        <p:nvSpPr>
          <p:cNvPr id="8" name="ZoneTexte 13"/>
          <p:cNvSpPr txBox="1">
            <a:spLocks noChangeArrowheads="1"/>
          </p:cNvSpPr>
          <p:nvPr/>
        </p:nvSpPr>
        <p:spPr bwMode="auto">
          <a:xfrm>
            <a:off x="5581650" y="5324475"/>
            <a:ext cx="2266950" cy="3667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b="1" i="1" u="sng" dirty="0">
                <a:latin typeface="Arial" charset="0"/>
              </a:rPr>
              <a:t>Travail réalisé par :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5450" y="5411788"/>
            <a:ext cx="1595438" cy="3698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i="1" u="sng" dirty="0">
                <a:latin typeface="Arial" charset="0"/>
              </a:rPr>
              <a:t>Encadré par:</a:t>
            </a:r>
          </a:p>
        </p:txBody>
      </p:sp>
      <p:sp>
        <p:nvSpPr>
          <p:cNvPr id="5134" name="Text Box 11"/>
          <p:cNvSpPr txBox="1">
            <a:spLocks noChangeArrowheads="1"/>
          </p:cNvSpPr>
          <p:nvPr/>
        </p:nvSpPr>
        <p:spPr bwMode="auto">
          <a:xfrm>
            <a:off x="2517775" y="6477000"/>
            <a:ext cx="3273425" cy="228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tIns="0">
            <a:spAutoFit/>
          </a:bodyPr>
          <a:lstStyle/>
          <a:p>
            <a:pPr marL="26988" algn="ctr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fr-FR" sz="1200" b="1" i="1">
                <a:latin typeface="Arial" charset="0"/>
              </a:rPr>
              <a:t>Année universitaire : 2009-2010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533400" y="228600"/>
            <a:ext cx="78486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000" b="1" dirty="0">
                <a:solidFill>
                  <a:schemeClr val="tx1"/>
                </a:solidFill>
              </a:rPr>
              <a:t>A/ L’EVALUATION DU STOCK  DES BIENS IDENTIFIABLES ET INDIVIDUALISES.</a:t>
            </a:r>
          </a:p>
        </p:txBody>
      </p:sp>
      <p:sp>
        <p:nvSpPr>
          <p:cNvPr id="3" name="Rectangle 2"/>
          <p:cNvSpPr/>
          <p:nvPr/>
        </p:nvSpPr>
        <p:spPr>
          <a:xfrm>
            <a:off x="357188" y="1981200"/>
            <a:ext cx="2781300" cy="3698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Ces stocks sont enregistrés :</a:t>
            </a:r>
          </a:p>
        </p:txBody>
      </p:sp>
      <p:sp>
        <p:nvSpPr>
          <p:cNvPr id="4" name="Rectangle 3"/>
          <p:cNvSpPr/>
          <p:nvPr/>
        </p:nvSpPr>
        <p:spPr>
          <a:xfrm>
            <a:off x="857250" y="2982913"/>
            <a:ext cx="6500813" cy="369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• à </a:t>
            </a:r>
            <a:r>
              <a:rPr lang="fr-FR" dirty="0">
                <a:solidFill>
                  <a:schemeClr val="tx1"/>
                </a:solidFill>
              </a:rPr>
              <a:t>leur</a:t>
            </a:r>
            <a:r>
              <a:rPr lang="fr-FR" dirty="0">
                <a:solidFill>
                  <a:schemeClr val="bg1"/>
                </a:solidFill>
              </a:rPr>
              <a:t> </a:t>
            </a:r>
            <a:r>
              <a:rPr lang="fr-FR" b="1" u="sng" dirty="0">
                <a:solidFill>
                  <a:schemeClr val="tx1"/>
                </a:solidFill>
              </a:rPr>
              <a:t>coût</a:t>
            </a:r>
            <a:r>
              <a:rPr lang="fr-FR" b="1" u="sng" dirty="0">
                <a:solidFill>
                  <a:schemeClr val="bg1"/>
                </a:solidFill>
              </a:rPr>
              <a:t> </a:t>
            </a:r>
            <a:r>
              <a:rPr lang="fr-FR" b="1" u="sng" dirty="0">
                <a:solidFill>
                  <a:schemeClr val="tx1"/>
                </a:solidFill>
              </a:rPr>
              <a:t>d'acquisition</a:t>
            </a:r>
            <a:r>
              <a:rPr lang="fr-FR" b="1" u="sng" dirty="0">
                <a:solidFill>
                  <a:schemeClr val="bg1"/>
                </a:solidFill>
              </a:rPr>
              <a:t> </a:t>
            </a:r>
            <a:r>
              <a:rPr lang="fr-FR" dirty="0"/>
              <a:t>pour les biens acquis à titre onéreux ;</a:t>
            </a:r>
          </a:p>
        </p:txBody>
      </p:sp>
      <p:sp>
        <p:nvSpPr>
          <p:cNvPr id="5" name="Rectangle 4"/>
          <p:cNvSpPr/>
          <p:nvPr/>
        </p:nvSpPr>
        <p:spPr>
          <a:xfrm>
            <a:off x="857250" y="3821113"/>
            <a:ext cx="6500813" cy="36988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• à leur </a:t>
            </a:r>
            <a:r>
              <a:rPr lang="fr-FR" b="1" u="sng" dirty="0"/>
              <a:t>coût de production </a:t>
            </a:r>
            <a:r>
              <a:rPr lang="fr-FR" dirty="0"/>
              <a:t>pour les biens produits par l’entreprise.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214313" y="4953000"/>
            <a:ext cx="8286750" cy="646113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Un stock n'est jamais évalué au </a:t>
            </a:r>
            <a:r>
              <a:rPr lang="fr-FR" dirty="0">
                <a:solidFill>
                  <a:srgbClr val="FF0000"/>
                </a:solidFill>
              </a:rPr>
              <a:t>coût de revient </a:t>
            </a:r>
            <a:r>
              <a:rPr lang="fr-FR" dirty="0"/>
              <a:t>car celui-ci est déterminé au</a:t>
            </a:r>
          </a:p>
          <a:p>
            <a:pPr>
              <a:defRPr/>
            </a:pPr>
            <a:r>
              <a:rPr lang="fr-FR" dirty="0"/>
              <a:t>stade final (après distribution).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533400" y="76200"/>
            <a:ext cx="7848600" cy="3810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>
                <a:solidFill>
                  <a:schemeClr val="tx1"/>
                </a:solidFill>
              </a:rPr>
              <a:t>A/ L’EVALUATION DU STOCK  DES BIENS IDENTIFIABLES ET INDIVIDUALISES.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76200" y="685800"/>
            <a:ext cx="51816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1600" b="1" kern="0" dirty="0"/>
              <a:t>1- Le coût d’acquisition des biens en stock</a:t>
            </a:r>
            <a:endParaRPr lang="fr-FR" sz="1000" b="1" dirty="0"/>
          </a:p>
        </p:txBody>
      </p:sp>
      <p:sp>
        <p:nvSpPr>
          <p:cNvPr id="4" name="Rectangle 3"/>
          <p:cNvSpPr/>
          <p:nvPr/>
        </p:nvSpPr>
        <p:spPr>
          <a:xfrm>
            <a:off x="285750" y="1352550"/>
            <a:ext cx="2370138" cy="400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b="1" dirty="0"/>
              <a:t>Le coût d'acquisition</a:t>
            </a:r>
            <a:endParaRPr lang="fr-FR" sz="2000" dirty="0"/>
          </a:p>
        </p:txBody>
      </p:sp>
      <p:sp>
        <p:nvSpPr>
          <p:cNvPr id="5" name="Rectangle 4"/>
          <p:cNvSpPr/>
          <p:nvPr/>
        </p:nvSpPr>
        <p:spPr>
          <a:xfrm>
            <a:off x="285750" y="1857375"/>
            <a:ext cx="2201863" cy="400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/>
              <a:t>prix d'achat facturé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714625" y="1352550"/>
            <a:ext cx="312738" cy="400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/>
              <a:t>=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286750" y="2500313"/>
            <a:ext cx="312738" cy="400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/>
              <a:t>+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714625" y="1857375"/>
            <a:ext cx="312738" cy="400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/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3143250" y="1857375"/>
            <a:ext cx="1781175" cy="3698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droits de douane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00688" y="1857375"/>
            <a:ext cx="3357562" cy="3698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impôts et taxes non récupérables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072063" y="1857375"/>
            <a:ext cx="312737" cy="400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/>
              <a:t>+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57188" y="2500313"/>
            <a:ext cx="263525" cy="400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/>
              <a:t>-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5813" y="2500313"/>
            <a:ext cx="3035300" cy="3698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taxes légalement récupérables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071938" y="2500313"/>
            <a:ext cx="263525" cy="400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/>
              <a:t>-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3438" y="2500313"/>
            <a:ext cx="3438525" cy="3698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réductions commerciales  ( les 3 R)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85750" y="3273425"/>
            <a:ext cx="8072438" cy="3698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des charges accessoires d'achat engagées jusqu'à l’entrée en "magasin" de stockage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714625" y="4429125"/>
            <a:ext cx="6286500" cy="207168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fr-FR" b="1" dirty="0"/>
              <a:t>                             Exemples de charges accessoires: </a:t>
            </a:r>
          </a:p>
          <a:p>
            <a:pPr>
              <a:defRPr/>
            </a:pPr>
            <a:r>
              <a:rPr lang="fr-FR" dirty="0"/>
              <a:t>• transport ;</a:t>
            </a:r>
          </a:p>
          <a:p>
            <a:pPr>
              <a:defRPr/>
            </a:pPr>
            <a:r>
              <a:rPr lang="fr-FR" dirty="0"/>
              <a:t>• frais de transit ;</a:t>
            </a:r>
          </a:p>
          <a:p>
            <a:pPr>
              <a:defRPr/>
            </a:pPr>
            <a:r>
              <a:rPr lang="fr-FR" dirty="0"/>
              <a:t>• commissions et courtages ;</a:t>
            </a:r>
          </a:p>
          <a:p>
            <a:pPr>
              <a:defRPr/>
            </a:pPr>
            <a:r>
              <a:rPr lang="fr-FR" dirty="0"/>
              <a:t>• frais de réception des marchandises, matières ou fournitures</a:t>
            </a:r>
          </a:p>
          <a:p>
            <a:pPr>
              <a:defRPr/>
            </a:pPr>
            <a:r>
              <a:rPr lang="fr-FR" dirty="0"/>
              <a:t>• assurances transport ....; </a:t>
            </a:r>
          </a:p>
        </p:txBody>
      </p:sp>
      <p:sp>
        <p:nvSpPr>
          <p:cNvPr id="18" name="Flèche vers le bas 17"/>
          <p:cNvSpPr/>
          <p:nvPr/>
        </p:nvSpPr>
        <p:spPr>
          <a:xfrm>
            <a:off x="7786688" y="3714750"/>
            <a:ext cx="285750" cy="714375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785813" y="3916363"/>
            <a:ext cx="1876425" cy="3698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charges indirectes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57188" y="3886200"/>
            <a:ext cx="312737" cy="400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/>
              <a:t>+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285750" y="4714875"/>
            <a:ext cx="2143125" cy="17145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/>
              <a:t>Ils sont calculées à   l’aide de la comptabilité analytique</a:t>
            </a:r>
          </a:p>
        </p:txBody>
      </p:sp>
      <p:sp>
        <p:nvSpPr>
          <p:cNvPr id="22" name="Flèche vers le bas 21"/>
          <p:cNvSpPr/>
          <p:nvPr/>
        </p:nvSpPr>
        <p:spPr>
          <a:xfrm flipH="1">
            <a:off x="1214438" y="4429125"/>
            <a:ext cx="428625" cy="357188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533400" y="76200"/>
            <a:ext cx="7848600" cy="3810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>
                <a:solidFill>
                  <a:schemeClr val="tx1"/>
                </a:solidFill>
              </a:rPr>
              <a:t>A/ L’EVALUATION DU STOCK  DES BIENS IDENTIFIABLES ET INDIVIDUALISES.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76200" y="685800"/>
            <a:ext cx="60960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fr-FR" sz="1600" b="1" dirty="0"/>
              <a:t>   2 - Le coût de production des biens ou des services en stock.</a:t>
            </a:r>
          </a:p>
        </p:txBody>
      </p:sp>
      <p:sp>
        <p:nvSpPr>
          <p:cNvPr id="4" name="Rectangle 3"/>
          <p:cNvSpPr/>
          <p:nvPr/>
        </p:nvSpPr>
        <p:spPr>
          <a:xfrm>
            <a:off x="285750" y="1357313"/>
            <a:ext cx="2055813" cy="3698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b="1" dirty="0"/>
              <a:t>coût de production 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071813" y="1357313"/>
            <a:ext cx="5500687" cy="3698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coûts d'acquisition des matières et fournitures utilisées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875" y="1958975"/>
            <a:ext cx="3079750" cy="3683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charges directes de production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3571875" y="2857500"/>
            <a:ext cx="3254375" cy="3698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charges indirectes de production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5643563" y="4143375"/>
            <a:ext cx="3214687" cy="11430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fr-FR" b="1" dirty="0"/>
              <a:t>Exemples :</a:t>
            </a:r>
          </a:p>
          <a:p>
            <a:pPr>
              <a:defRPr/>
            </a:pPr>
            <a:r>
              <a:rPr lang="fr-FR" dirty="0"/>
              <a:t>les charges de personnel, les services extérieurs, les amortissements ...;v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500313" y="1357313"/>
            <a:ext cx="312737" cy="4000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/>
              <a:t>=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143250" y="1957388"/>
            <a:ext cx="312738" cy="4000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/>
              <a:t>+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143250" y="2857500"/>
            <a:ext cx="312738" cy="4000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2000" dirty="0"/>
              <a:t>+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71438" y="3429000"/>
            <a:ext cx="5143500" cy="200025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fr-FR" b="1" dirty="0"/>
              <a:t>Le coût de production ne comprend pas, sauf conditions spécifiques</a:t>
            </a:r>
          </a:p>
          <a:p>
            <a:pPr>
              <a:defRPr/>
            </a:pPr>
            <a:endParaRPr lang="fr-FR" b="1" dirty="0"/>
          </a:p>
          <a:p>
            <a:pPr>
              <a:buFont typeface="Arial" pitchFamily="34" charset="0"/>
              <a:buChar char="•"/>
              <a:defRPr/>
            </a:pPr>
            <a:r>
              <a:rPr lang="fr-FR" dirty="0"/>
              <a:t>les frais d'administration générale de l’entreprise 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FR" dirty="0"/>
              <a:t>les frais de stockage des produits 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FR" dirty="0"/>
              <a:t>les frais de recherche et développement 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r-FR" dirty="0"/>
              <a:t>les charges financières.</a:t>
            </a:r>
          </a:p>
        </p:txBody>
      </p:sp>
      <p:sp>
        <p:nvSpPr>
          <p:cNvPr id="13" name="Virage 12"/>
          <p:cNvSpPr/>
          <p:nvPr/>
        </p:nvSpPr>
        <p:spPr>
          <a:xfrm rot="5400000">
            <a:off x="6465093" y="2393157"/>
            <a:ext cx="1928813" cy="1143000"/>
          </a:xfrm>
          <a:prstGeom prst="bentArrow">
            <a:avLst>
              <a:gd name="adj1" fmla="val 8637"/>
              <a:gd name="adj2" fmla="val 15909"/>
              <a:gd name="adj3" fmla="val 25000"/>
              <a:gd name="adj4" fmla="val 4375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Flèche vers le bas 13"/>
          <p:cNvSpPr/>
          <p:nvPr/>
        </p:nvSpPr>
        <p:spPr>
          <a:xfrm>
            <a:off x="1000125" y="1928813"/>
            <a:ext cx="285750" cy="1500187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Rectangle à coins arrondis 15"/>
          <p:cNvSpPr/>
          <p:nvPr/>
        </p:nvSpPr>
        <p:spPr>
          <a:xfrm>
            <a:off x="5791200" y="5429250"/>
            <a:ext cx="3200400" cy="11430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fr-FR" dirty="0"/>
              <a:t>Déterminées à l’aide de la comptabilité analytique</a:t>
            </a:r>
            <a:endParaRPr lang="fr-FR" b="1" dirty="0"/>
          </a:p>
        </p:txBody>
      </p:sp>
      <p:sp>
        <p:nvSpPr>
          <p:cNvPr id="15" name="Virage 14"/>
          <p:cNvSpPr/>
          <p:nvPr/>
        </p:nvSpPr>
        <p:spPr>
          <a:xfrm rot="5400000">
            <a:off x="6612732" y="3255169"/>
            <a:ext cx="2857500" cy="2205037"/>
          </a:xfrm>
          <a:prstGeom prst="bentArrow">
            <a:avLst>
              <a:gd name="adj1" fmla="val 3223"/>
              <a:gd name="adj2" fmla="val 7788"/>
              <a:gd name="adj3" fmla="val 25000"/>
              <a:gd name="adj4" fmla="val 4375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76" name="Group 68"/>
          <p:cNvGraphicFramePr>
            <a:graphicFrameLocks noGrp="1"/>
          </p:cNvGraphicFramePr>
          <p:nvPr/>
        </p:nvGraphicFramePr>
        <p:xfrm>
          <a:off x="1066800" y="1600200"/>
          <a:ext cx="6934200" cy="4038600"/>
        </p:xfrm>
        <a:graphic>
          <a:graphicData uri="http://schemas.openxmlformats.org/drawingml/2006/table">
            <a:tbl>
              <a:tblPr/>
              <a:tblGrid>
                <a:gridCol w="2983319"/>
                <a:gridCol w="3950881"/>
              </a:tblGrid>
              <a:tr h="998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METHODE D’EVALUATION DU STOCK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L’échange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La valeur comptable nette du bien cédé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897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Stock acquis à titre gratuit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La valeur du marché et de l’utilité économique pour l’entreprise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L’apport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Montant stipulé dans l’acte d’apport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à coins arrondis 3"/>
          <p:cNvSpPr/>
          <p:nvPr/>
        </p:nvSpPr>
        <p:spPr>
          <a:xfrm>
            <a:off x="533400" y="76200"/>
            <a:ext cx="7848600" cy="3810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>
                <a:solidFill>
                  <a:schemeClr val="tx1"/>
                </a:solidFill>
              </a:rPr>
              <a:t>A/ L’EVALUATION DU STOCK  DES BIENS IDENTIFIABLES ET INDIVIDUALISES.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76200" y="685800"/>
            <a:ext cx="34290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r>
              <a:rPr lang="fr-FR" sz="1600" b="1" dirty="0"/>
              <a:t>3- Stocks acquis: cas particuliers.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533400" y="228600"/>
            <a:ext cx="78486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B/la valeur d’entrée des stocks de biens interchangeables.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1828800"/>
            <a:ext cx="7696200" cy="10890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endParaRPr lang="fr-FR" dirty="0"/>
          </a:p>
          <a:p>
            <a:pPr>
              <a:lnSpc>
                <a:spcPct val="90000"/>
              </a:lnSpc>
              <a:defRPr/>
            </a:pPr>
            <a:r>
              <a:rPr lang="fr-FR" dirty="0"/>
              <a:t>   </a:t>
            </a:r>
            <a:r>
              <a:rPr lang="fr-FR" b="1" dirty="0"/>
              <a:t>Les biens interchangeables </a:t>
            </a:r>
            <a:r>
              <a:rPr lang="fr-FR" dirty="0"/>
              <a:t>sont des articles qui, à l’intérieur de chaque catégorie, ne peuvent être unitairement identifiés après leur entrée en magasin (sacs de grain ou de farine, bouteilles de gaz…).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4343400"/>
            <a:ext cx="7696200" cy="10890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endParaRPr lang="fr-FR" dirty="0"/>
          </a:p>
          <a:p>
            <a:pPr>
              <a:lnSpc>
                <a:spcPct val="90000"/>
              </a:lnSpc>
              <a:defRPr/>
            </a:pPr>
            <a:r>
              <a:rPr lang="fr-FR" dirty="0"/>
              <a:t>   Les deux méthodes acceptées par le  CGNC sont:</a:t>
            </a:r>
          </a:p>
          <a:p>
            <a:pPr marL="342900" indent="-342900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la méthode du </a:t>
            </a:r>
            <a:r>
              <a:rPr lang="fr-FR" b="1" dirty="0"/>
              <a:t>CMP</a:t>
            </a:r>
            <a:r>
              <a:rPr lang="fr-FR" dirty="0"/>
              <a:t> (coût moyen pondéré);</a:t>
            </a:r>
          </a:p>
          <a:p>
            <a:pPr marL="342900" indent="-342900">
              <a:lnSpc>
                <a:spcPct val="90000"/>
              </a:lnSpc>
              <a:buFont typeface="+mj-lt"/>
              <a:buAutoNum type="arabicPeriod"/>
              <a:defRPr/>
            </a:pPr>
            <a:r>
              <a:rPr lang="fr-FR" dirty="0"/>
              <a:t>la méthode </a:t>
            </a:r>
            <a:r>
              <a:rPr lang="fr-FR" b="1" dirty="0"/>
              <a:t>FIFO</a:t>
            </a:r>
            <a:r>
              <a:rPr lang="fr-FR" dirty="0"/>
              <a:t> (premier entré premier sorti).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1143000" y="1600200"/>
            <a:ext cx="4267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/>
              <a:t>Définition de biens </a:t>
            </a:r>
            <a:r>
              <a:rPr lang="fr-FR" dirty="0" err="1"/>
              <a:t>interchancheables</a:t>
            </a:r>
            <a:r>
              <a:rPr lang="fr-FR" dirty="0"/>
              <a:t>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066800" y="4114800"/>
            <a:ext cx="25146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dirty="0"/>
              <a:t>Méthodes d’évaluation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533400" y="228600"/>
            <a:ext cx="78486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B/la valeur d’entrée des stocks de biens interchangeables.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76200" y="1295400"/>
            <a:ext cx="34290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r>
              <a:rPr lang="fr-FR" sz="2000" dirty="0"/>
              <a:t>1-   la méthode du </a:t>
            </a:r>
            <a:r>
              <a:rPr lang="fr-FR" sz="2000" b="1" dirty="0"/>
              <a:t>CMP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2967038"/>
            <a:ext cx="4572000" cy="1477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charset="0"/>
              <a:buNone/>
              <a:defRPr/>
            </a:pPr>
            <a:r>
              <a:rPr lang="fr-FR" dirty="0"/>
              <a:t>On distingue deux modalités:</a:t>
            </a:r>
          </a:p>
          <a:p>
            <a:pPr>
              <a:buFont typeface="Arial" charset="0"/>
              <a:buNone/>
              <a:defRPr/>
            </a:pPr>
            <a:endParaRPr lang="fr-FR" dirty="0"/>
          </a:p>
          <a:p>
            <a:pPr marL="342900" indent="-342900">
              <a:buFont typeface="+mj-lt"/>
              <a:buAutoNum type="alphaLcParenR"/>
              <a:defRPr/>
            </a:pPr>
            <a:r>
              <a:rPr lang="fr-FR" dirty="0"/>
              <a:t>Le CMP après chaque entrée;</a:t>
            </a:r>
          </a:p>
          <a:p>
            <a:pPr marL="342900" indent="-342900">
              <a:buFont typeface="+mj-lt"/>
              <a:buAutoNum type="alphaLcParenR"/>
              <a:defRPr/>
            </a:pPr>
            <a:endParaRPr lang="fr-FR" dirty="0"/>
          </a:p>
          <a:p>
            <a:pPr marL="342900" indent="-342900">
              <a:buFont typeface="+mj-lt"/>
              <a:buAutoNum type="alphaLcParenR"/>
              <a:defRPr/>
            </a:pPr>
            <a:r>
              <a:rPr lang="fr-FR" dirty="0"/>
              <a:t>Le CMP par période de stockage.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>
            <p:ph idx="1"/>
          </p:nvPr>
        </p:nvGraphicFramePr>
        <p:xfrm>
          <a:off x="503238" y="1676400"/>
          <a:ext cx="8313737" cy="4343400"/>
        </p:xfrm>
        <a:graphic>
          <a:graphicData uri="http://schemas.openxmlformats.org/presentationml/2006/ole">
            <p:oleObj spid="_x0000_s1026" name="Worksheet" r:id="rId3" imgW="7839075" imgH="4095750" progId="Excel.Sheet.8">
              <p:embed/>
            </p:oleObj>
          </a:graphicData>
        </a:graphic>
      </p:graphicFrame>
      <p:sp>
        <p:nvSpPr>
          <p:cNvPr id="4" name="Rectangle à coins arrondis 3"/>
          <p:cNvSpPr/>
          <p:nvPr/>
        </p:nvSpPr>
        <p:spPr>
          <a:xfrm>
            <a:off x="533400" y="228600"/>
            <a:ext cx="78486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B/la valeur d’entrée des stocks de biens interchangeables.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114800" y="1143000"/>
            <a:ext cx="4267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buFont typeface="+mj-lt"/>
              <a:buAutoNum type="alphaLcParenR"/>
              <a:defRPr/>
            </a:pPr>
            <a:r>
              <a:rPr lang="fr-FR" sz="2000" dirty="0"/>
              <a:t>Le CMP après chaque entrée;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76200" y="1143000"/>
            <a:ext cx="34290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r>
              <a:rPr lang="fr-FR" sz="2000" dirty="0"/>
              <a:t>1-   la méthode du </a:t>
            </a:r>
            <a:r>
              <a:rPr lang="fr-FR" sz="2000" b="1" dirty="0"/>
              <a:t>CMP</a:t>
            </a:r>
          </a:p>
        </p:txBody>
      </p:sp>
      <p:sp>
        <p:nvSpPr>
          <p:cNvPr id="8" name="Chevron 7"/>
          <p:cNvSpPr/>
          <p:nvPr/>
        </p:nvSpPr>
        <p:spPr>
          <a:xfrm>
            <a:off x="3581400" y="1115568"/>
            <a:ext cx="484632" cy="484632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"/>
          <p:cNvGraphicFramePr>
            <a:graphicFrameLocks noChangeAspect="1"/>
          </p:cNvGraphicFramePr>
          <p:nvPr>
            <p:ph idx="1"/>
          </p:nvPr>
        </p:nvGraphicFramePr>
        <p:xfrm>
          <a:off x="936625" y="1660525"/>
          <a:ext cx="7270750" cy="4497388"/>
        </p:xfrm>
        <a:graphic>
          <a:graphicData uri="http://schemas.openxmlformats.org/presentationml/2006/ole">
            <p:oleObj spid="_x0000_s2050" name="Worksheet" r:id="rId3" imgW="7715250" imgH="4772025" progId="Excel.Sheet.8">
              <p:embed/>
            </p:oleObj>
          </a:graphicData>
        </a:graphic>
      </p:graphicFrame>
      <p:sp>
        <p:nvSpPr>
          <p:cNvPr id="5" name="Rectangle à coins arrondis 4"/>
          <p:cNvSpPr/>
          <p:nvPr/>
        </p:nvSpPr>
        <p:spPr>
          <a:xfrm>
            <a:off x="533400" y="228600"/>
            <a:ext cx="78486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B/la valeur d’entrée des stocks de biens interchangeables.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67200" y="1143000"/>
            <a:ext cx="4267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>
              <a:defRPr/>
            </a:pPr>
            <a:r>
              <a:rPr lang="fr-FR" sz="2000" dirty="0"/>
              <a:t>b)    Le CMP par période de stockage.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76200" y="1143000"/>
            <a:ext cx="34290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r>
              <a:rPr lang="fr-FR" sz="2000" dirty="0"/>
              <a:t>1-   la méthode du </a:t>
            </a:r>
            <a:r>
              <a:rPr lang="fr-FR" sz="2000" b="1" dirty="0"/>
              <a:t>CMP</a:t>
            </a:r>
          </a:p>
        </p:txBody>
      </p:sp>
      <p:sp>
        <p:nvSpPr>
          <p:cNvPr id="9" name="Chevron 8"/>
          <p:cNvSpPr/>
          <p:nvPr/>
        </p:nvSpPr>
        <p:spPr>
          <a:xfrm>
            <a:off x="3581400" y="1115568"/>
            <a:ext cx="484632" cy="484632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ph idx="1"/>
          </p:nvPr>
        </p:nvGraphicFramePr>
        <p:xfrm>
          <a:off x="609600" y="1981200"/>
          <a:ext cx="8001000" cy="4581525"/>
        </p:xfrm>
        <a:graphic>
          <a:graphicData uri="http://schemas.openxmlformats.org/presentationml/2006/ole">
            <p:oleObj spid="_x0000_s3074" name="Worksheet" r:id="rId3" imgW="6105525" imgH="3895725" progId="Excel.Sheet.8">
              <p:embed/>
            </p:oleObj>
          </a:graphicData>
        </a:graphic>
      </p:graphicFrame>
      <p:sp>
        <p:nvSpPr>
          <p:cNvPr id="5" name="Rectangle à coins arrondis 4"/>
          <p:cNvSpPr/>
          <p:nvPr/>
        </p:nvSpPr>
        <p:spPr>
          <a:xfrm>
            <a:off x="533400" y="228600"/>
            <a:ext cx="78486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B/la valeur d’entrée des stocks de biens interchangeables.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76200" y="1295400"/>
            <a:ext cx="34290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r>
              <a:rPr lang="fr-FR" sz="2000" dirty="0"/>
              <a:t>2-   la méthode </a:t>
            </a:r>
            <a:r>
              <a:rPr lang="fr-FR" sz="2000" b="1" dirty="0"/>
              <a:t>FIFO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52400" y="2743200"/>
            <a:ext cx="8839200" cy="14478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fr-FR" sz="2800" smtClean="0"/>
              <a:t>	  La valeur actuelle des biens en stock est, conformément aux méthodes d'évaluation, déterminée à partir du marché et de l’utilité du bien pour  l’entreprise .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533400" y="228600"/>
            <a:ext cx="78486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B/la valeur d’entrée des stocks de biens interchangeables.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76200" y="1295400"/>
            <a:ext cx="60960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r>
              <a:rPr lang="fr-FR" dirty="0"/>
              <a:t>3-LA VALEUR ACTUELLE DU STOCK A LA DATE D’INVENTAIRE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819400" y="304800"/>
            <a:ext cx="3200400" cy="5334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200" dirty="0">
                <a:solidFill>
                  <a:prstClr val="black"/>
                </a:solidFill>
                <a:ea typeface="+mj-ea"/>
                <a:cs typeface="+mj-cs"/>
              </a:rPr>
              <a:t>Plan de l’exposé</a:t>
            </a:r>
            <a:endParaRPr lang="fr-FR" sz="1400" dirty="0"/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 bwMode="auto">
          <a:xfrm>
            <a:off x="457200" y="1646238"/>
            <a:ext cx="60198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fr-FR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defRPr/>
            </a:pPr>
            <a:r>
              <a:rPr lang="fr-FR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A/ La valeur des stocks des biens identifiables individualisés</a:t>
            </a:r>
          </a:p>
        </p:txBody>
      </p:sp>
      <p:sp>
        <p:nvSpPr>
          <p:cNvPr id="5" name="Rectangle 2"/>
          <p:cNvSpPr txBox="1">
            <a:spLocks noRot="1" noChangeArrowheads="1"/>
          </p:cNvSpPr>
          <p:nvPr/>
        </p:nvSpPr>
        <p:spPr bwMode="auto">
          <a:xfrm>
            <a:off x="990600" y="1066800"/>
            <a:ext cx="365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fr-FR" sz="2000" kern="0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Partie introductif</a:t>
            </a:r>
          </a:p>
        </p:txBody>
      </p:sp>
      <p:sp>
        <p:nvSpPr>
          <p:cNvPr id="6149" name="Rectangle 8"/>
          <p:cNvSpPr>
            <a:spLocks noChangeArrowheads="1"/>
          </p:cNvSpPr>
          <p:nvPr/>
        </p:nvSpPr>
        <p:spPr bwMode="auto">
          <a:xfrm>
            <a:off x="1066800" y="2209800"/>
            <a:ext cx="4640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1- Le coût d’acquisition des biens en stock. </a:t>
            </a: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1066800" y="2590800"/>
            <a:ext cx="6400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2- Le coût de production des biens ou des services en stock.</a:t>
            </a:r>
          </a:p>
        </p:txBody>
      </p:sp>
      <p:sp>
        <p:nvSpPr>
          <p:cNvPr id="6151" name="Rectangle 10"/>
          <p:cNvSpPr>
            <a:spLocks noChangeArrowheads="1"/>
          </p:cNvSpPr>
          <p:nvPr/>
        </p:nvSpPr>
        <p:spPr bwMode="auto">
          <a:xfrm>
            <a:off x="1066800" y="2971800"/>
            <a:ext cx="3568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</a:pPr>
            <a:r>
              <a:rPr lang="fr-FR"/>
              <a:t>3- Stocks acquis, cas particuliers.</a:t>
            </a:r>
          </a:p>
        </p:txBody>
      </p:sp>
      <p:sp>
        <p:nvSpPr>
          <p:cNvPr id="9" name="Rectangle 2"/>
          <p:cNvSpPr txBox="1">
            <a:spLocks noRot="1" noChangeArrowheads="1"/>
          </p:cNvSpPr>
          <p:nvPr/>
        </p:nvSpPr>
        <p:spPr bwMode="auto">
          <a:xfrm>
            <a:off x="530225" y="3276600"/>
            <a:ext cx="670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fr-FR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B/la valeur d’entrée, stocks de biens interchangeables.</a:t>
            </a:r>
          </a:p>
        </p:txBody>
      </p:sp>
      <p:sp>
        <p:nvSpPr>
          <p:cNvPr id="6153" name="Rectangle 12"/>
          <p:cNvSpPr>
            <a:spLocks noChangeArrowheads="1"/>
          </p:cNvSpPr>
          <p:nvPr/>
        </p:nvSpPr>
        <p:spPr bwMode="auto">
          <a:xfrm>
            <a:off x="1066800" y="3733800"/>
            <a:ext cx="2117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1-Méthode du CMP</a:t>
            </a:r>
          </a:p>
        </p:txBody>
      </p:sp>
      <p:sp>
        <p:nvSpPr>
          <p:cNvPr id="6154" name="Rectangle 13"/>
          <p:cNvSpPr>
            <a:spLocks noChangeArrowheads="1"/>
          </p:cNvSpPr>
          <p:nvPr/>
        </p:nvSpPr>
        <p:spPr bwMode="auto">
          <a:xfrm>
            <a:off x="1446213" y="4038600"/>
            <a:ext cx="35067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1-1 La CMP après chaque entrée</a:t>
            </a:r>
          </a:p>
        </p:txBody>
      </p:sp>
      <p:sp>
        <p:nvSpPr>
          <p:cNvPr id="6155" name="Rectangle 14"/>
          <p:cNvSpPr>
            <a:spLocks noChangeArrowheads="1"/>
          </p:cNvSpPr>
          <p:nvPr/>
        </p:nvSpPr>
        <p:spPr bwMode="auto">
          <a:xfrm>
            <a:off x="1447800" y="4114800"/>
            <a:ext cx="7543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/>
              <a:t>1-2 La valorisation du stock selon la</a:t>
            </a:r>
            <a:r>
              <a:rPr lang="fr-FR" sz="4000"/>
              <a:t> </a:t>
            </a:r>
            <a:r>
              <a:rPr lang="fr-FR" sz="1600"/>
              <a:t>méthode du CMP en fonction de la durée moyenne de stockage</a:t>
            </a:r>
          </a:p>
        </p:txBody>
      </p:sp>
      <p:sp>
        <p:nvSpPr>
          <p:cNvPr id="6156" name="Rectangle 15"/>
          <p:cNvSpPr>
            <a:spLocks noChangeArrowheads="1"/>
          </p:cNvSpPr>
          <p:nvPr/>
        </p:nvSpPr>
        <p:spPr bwMode="auto">
          <a:xfrm>
            <a:off x="1143000" y="5181600"/>
            <a:ext cx="2524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2- La méthode F I F O </a:t>
            </a:r>
          </a:p>
        </p:txBody>
      </p:sp>
      <p:sp>
        <p:nvSpPr>
          <p:cNvPr id="6157" name="Rectangle 2"/>
          <p:cNvSpPr txBox="1">
            <a:spLocks noRot="1" noChangeArrowheads="1"/>
          </p:cNvSpPr>
          <p:nvPr/>
        </p:nvSpPr>
        <p:spPr bwMode="auto">
          <a:xfrm>
            <a:off x="1158875" y="5497513"/>
            <a:ext cx="53895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3- La valeur actuelle du stock à la date d’inventaire</a:t>
            </a:r>
          </a:p>
        </p:txBody>
      </p:sp>
      <p:sp>
        <p:nvSpPr>
          <p:cNvPr id="15" name="Rectangle 2"/>
          <p:cNvSpPr txBox="1">
            <a:spLocks noRot="1" noChangeArrowheads="1"/>
          </p:cNvSpPr>
          <p:nvPr/>
        </p:nvSpPr>
        <p:spPr bwMode="auto">
          <a:xfrm>
            <a:off x="1066800" y="6019800"/>
            <a:ext cx="2514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fr-FR" sz="2000" kern="0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C</a:t>
            </a:r>
            <a:r>
              <a:rPr lang="fr-FR" sz="2000" kern="0" dirty="0" err="1">
                <a:solidFill>
                  <a:schemeClr val="tx2"/>
                </a:solidFill>
                <a:latin typeface="+mn-lt"/>
                <a:ea typeface="+mj-ea"/>
                <a:cs typeface="+mj-cs"/>
              </a:rPr>
              <a:t>onclusion</a:t>
            </a:r>
            <a:endParaRPr lang="fr-FR" sz="2000" kern="0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6159" name="Rectangle 2"/>
          <p:cNvSpPr txBox="1">
            <a:spLocks noRot="1" noChangeArrowheads="1"/>
          </p:cNvSpPr>
          <p:nvPr/>
        </p:nvSpPr>
        <p:spPr bwMode="auto">
          <a:xfrm>
            <a:off x="1143000" y="5791200"/>
            <a:ext cx="5262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/>
              <a:t>4- La valeur du bilan ( la valeur comptable nette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002" name="Group 58"/>
          <p:cNvGraphicFramePr>
            <a:graphicFrameLocks noGrp="1"/>
          </p:cNvGraphicFramePr>
          <p:nvPr>
            <p:ph type="tbl" idx="1"/>
          </p:nvPr>
        </p:nvGraphicFramePr>
        <p:xfrm>
          <a:off x="228600" y="2286000"/>
          <a:ext cx="8264525" cy="4213225"/>
        </p:xfrm>
        <a:graphic>
          <a:graphicData uri="http://schemas.openxmlformats.org/drawingml/2006/table">
            <a:tbl>
              <a:tblPr/>
              <a:tblGrid>
                <a:gridCol w="4132263"/>
                <a:gridCol w="4132263"/>
              </a:tblGrid>
              <a:tr h="8829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NATURE DU STOCK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LA VALEUR ACTUELLE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LES MATIERS PREMIERES ET LES FOURNITURES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PRIX ACTUEL D'ACHAT+CHARGES ACTUELLES ACCESSOIRES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0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LES PRODUITS FINIS ET LES MARCHANDISES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PRIX DE VENTE PROBABLE - TOTAL DES CHARGES RESTANT A ENGAGER POUR REALISER LA VENTE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31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LES PRODUITS EN COURS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charset="0"/>
                          <a:cs typeface="Arial" charset="0"/>
                        </a:rPr>
                        <a:t>PRIX DE VENTE PROBABLE (à l'état du produit fini) - CHARGES DE DISTRIBUTION - COUTS DE PRODUCTION RESTANT A ENGAGER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à coins arrondis 2"/>
          <p:cNvSpPr/>
          <p:nvPr/>
        </p:nvSpPr>
        <p:spPr>
          <a:xfrm>
            <a:off x="533400" y="228600"/>
            <a:ext cx="78486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B/la valeur d’entrée des stocks de biens interchangeables.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76200" y="1295400"/>
            <a:ext cx="60960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r>
              <a:rPr lang="fr-FR" dirty="0"/>
              <a:t>3-LA VALEUR ACTUELLE DU STOCK A LA DATE D’INVENTAIRE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533400" y="228600"/>
            <a:ext cx="78486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B/la valeur d’entrée des stocks de biens interchangeables.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76200" y="1295400"/>
            <a:ext cx="50292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r>
              <a:rPr lang="fr-FR" sz="2000" i="1" dirty="0"/>
              <a:t>4-  valeur au bilan (valeur comptable nette)</a:t>
            </a:r>
            <a:endParaRPr lang="fr-FR" sz="2000" dirty="0"/>
          </a:p>
        </p:txBody>
      </p:sp>
      <p:sp>
        <p:nvSpPr>
          <p:cNvPr id="5" name="Rectangle 4"/>
          <p:cNvSpPr/>
          <p:nvPr/>
        </p:nvSpPr>
        <p:spPr>
          <a:xfrm>
            <a:off x="533400" y="2690813"/>
            <a:ext cx="7924800" cy="12001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  </a:t>
            </a:r>
          </a:p>
          <a:p>
            <a:pPr>
              <a:defRPr/>
            </a:pPr>
            <a:r>
              <a:rPr lang="fr-FR" dirty="0"/>
              <a:t>   En application du principe de prudence , une provision pour dépréciation du stock ,compte 61961, doit être constituée lorsque la valeur d’inventaire est inférieur à sa valeur comptable (valeur d’entrée).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495800"/>
            <a:ext cx="8001000" cy="12001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    La moins-value doit être enregistrée au compte 391 (provisions pour dépréciations des stocks),sans toucher à la valeur historique du stock sur le bilan.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57400" y="152400"/>
            <a:ext cx="3886200" cy="762000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4400" dirty="0">
                <a:solidFill>
                  <a:prstClr val="black"/>
                </a:solidFill>
                <a:ea typeface="+mj-ea"/>
                <a:cs typeface="+mj-cs"/>
              </a:rPr>
              <a:t>Conclusion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381000" y="2828925"/>
            <a:ext cx="8305800" cy="13843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fr-FR" sz="2800" dirty="0"/>
              <a:t>  Le problème d’évaluation des stocks est à la fois délicat et stratégique , pour cela l’entreprise doit donner une importance très particulière à son évaluation.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928688" y="285750"/>
            <a:ext cx="7215187" cy="78581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dirty="0"/>
              <a:t>bibliographie</a:t>
            </a:r>
          </a:p>
        </p:txBody>
      </p:sp>
      <p:sp>
        <p:nvSpPr>
          <p:cNvPr id="3" name="Rectangle 2"/>
          <p:cNvSpPr/>
          <p:nvPr/>
        </p:nvSpPr>
        <p:spPr>
          <a:xfrm>
            <a:off x="642938" y="1785938"/>
            <a:ext cx="7715250" cy="2586037"/>
          </a:xfrm>
          <a:prstGeom prst="rect">
            <a:avLst/>
          </a:prstGeom>
          <a:ln w="603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b="1" dirty="0"/>
          </a:p>
          <a:p>
            <a:pPr>
              <a:buFont typeface="Arial" pitchFamily="34" charset="0"/>
              <a:buChar char="•"/>
              <a:defRPr/>
            </a:pPr>
            <a:r>
              <a:rPr lang="fr-FR" b="1" dirty="0"/>
              <a:t>CODE GENERAL DE LA NORMALISATION COMPTABLE (C.G.N.C)</a:t>
            </a:r>
          </a:p>
          <a:p>
            <a:pPr>
              <a:buFont typeface="Arial" pitchFamily="34" charset="0"/>
              <a:buChar char="•"/>
              <a:defRPr/>
            </a:pPr>
            <a:endParaRPr lang="fr-FR" b="1" dirty="0"/>
          </a:p>
          <a:p>
            <a:pPr>
              <a:buFont typeface="Arial" pitchFamily="34" charset="0"/>
              <a:buChar char="•"/>
              <a:defRPr/>
            </a:pPr>
            <a:r>
              <a:rPr lang="fr-FR" b="1" dirty="0"/>
              <a:t>DECF : manuel  ,  comptabilité approfondie ( George Langlois, Micheline  </a:t>
            </a:r>
            <a:r>
              <a:rPr lang="fr-FR" b="1" dirty="0" err="1"/>
              <a:t>Frédérich</a:t>
            </a:r>
            <a:r>
              <a:rPr lang="fr-FR" b="1" dirty="0"/>
              <a:t>, Alain  </a:t>
            </a:r>
            <a:r>
              <a:rPr lang="fr-FR" b="1" dirty="0" err="1"/>
              <a:t>Burlaud</a:t>
            </a:r>
            <a:r>
              <a:rPr lang="fr-FR" b="1" dirty="0"/>
              <a:t>) édition 2000 - 2001</a:t>
            </a:r>
          </a:p>
          <a:p>
            <a:pPr>
              <a:buFont typeface="Arial" pitchFamily="34" charset="0"/>
              <a:buChar char="•"/>
              <a:defRPr/>
            </a:pPr>
            <a:endParaRPr lang="fr-FR" b="1" dirty="0"/>
          </a:p>
          <a:p>
            <a:pPr>
              <a:buFont typeface="Arial" pitchFamily="34" charset="0"/>
              <a:buChar char="•"/>
              <a:defRPr/>
            </a:pPr>
            <a:r>
              <a:rPr lang="fr-FR" b="1" dirty="0"/>
              <a:t>Manuel de comptabilité approfondie  ( Mohamed ABOU EL JAOUAD)</a:t>
            </a:r>
          </a:p>
          <a:p>
            <a:pPr>
              <a:defRPr/>
            </a:pPr>
            <a:endParaRPr lang="fr-FR" b="1" dirty="0"/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an vers le bas 1"/>
          <p:cNvSpPr/>
          <p:nvPr/>
        </p:nvSpPr>
        <p:spPr>
          <a:xfrm>
            <a:off x="457200" y="2362200"/>
            <a:ext cx="8153400" cy="1447800"/>
          </a:xfrm>
          <a:prstGeom prst="ribbon">
            <a:avLst>
              <a:gd name="adj1" fmla="val 16667"/>
              <a:gd name="adj2" fmla="val 75000"/>
            </a:avLst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effectLst>
            <a:glow rad="228600">
              <a:schemeClr val="accent3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200" dirty="0"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GungsuhChe" pitchFamily="49" charset="-127"/>
                <a:ea typeface="GungsuhChe" pitchFamily="49" charset="-127"/>
              </a:rPr>
              <a:t>MERCI POUR VOTRE ATTENTION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57400" y="152400"/>
            <a:ext cx="3886200" cy="4572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dirty="0">
                <a:solidFill>
                  <a:prstClr val="black"/>
                </a:solidFill>
                <a:ea typeface="+mj-ea"/>
                <a:cs typeface="+mj-cs"/>
              </a:rPr>
              <a:t>Parie introductif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685800" y="2209800"/>
            <a:ext cx="75438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fr-FR" sz="2000" dirty="0">
                <a:latin typeface="+mn-lt"/>
              </a:rPr>
              <a:t>   Le plan comptable général des entreprise (PCGE) définit les stocks comme étant l’ensemble des biens ou des services qui alimentent le cycle d’exploitation de l’ entreprise et qui sont destinés soit à être :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0600" y="3505200"/>
            <a:ext cx="28098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fr-FR"/>
              <a:t>Revendus en l’état;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90600" y="4133850"/>
            <a:ext cx="78486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fr-FR"/>
              <a:t>Intégrés dans le processus de fabrication de l’ entreprise pour obtenir des produits ;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90600" y="4916488"/>
            <a:ext cx="4413250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v"/>
            </a:pPr>
            <a:r>
              <a:rPr lang="fr-FR"/>
              <a:t>Consommés lors de leur utilisation.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609600" y="1524000"/>
            <a:ext cx="2895600" cy="304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Définition des stocks </a:t>
            </a:r>
            <a:endParaRPr lang="fr-FR" sz="1200" dirty="0"/>
          </a:p>
        </p:txBody>
      </p:sp>
      <p:sp>
        <p:nvSpPr>
          <p:cNvPr id="8" name="Rectangle 7"/>
          <p:cNvSpPr/>
          <p:nvPr/>
        </p:nvSpPr>
        <p:spPr>
          <a:xfrm>
            <a:off x="685800" y="5734050"/>
            <a:ext cx="7696200" cy="590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charset="0"/>
              <a:buNone/>
              <a:defRPr/>
            </a:pPr>
            <a:r>
              <a:rPr lang="fr-FR" dirty="0">
                <a:solidFill>
                  <a:srgbClr val="FF0000"/>
                </a:solidFill>
              </a:rPr>
              <a:t>Important :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charset="0"/>
              <a:buNone/>
              <a:defRPr/>
            </a:pPr>
            <a:r>
              <a:rPr lang="fr-FR" dirty="0"/>
              <a:t>Seuls les biens dont l’entreprise est propriétaire font partie de ces stocks.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57400" y="152400"/>
            <a:ext cx="3886200" cy="4572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dirty="0">
                <a:solidFill>
                  <a:prstClr val="black"/>
                </a:solidFill>
                <a:ea typeface="+mj-ea"/>
                <a:cs typeface="+mj-cs"/>
              </a:rPr>
              <a:t>Parie introductif</a:t>
            </a:r>
            <a:endParaRPr lang="fr-FR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09600" y="2568575"/>
            <a:ext cx="7924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/>
              <a:t>   L’évaluation des stocks est nécessaires au service comptable afin de servir la construction du bilan de l’entreprise.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85800" y="3863975"/>
            <a:ext cx="78708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/>
              <a:t>  L’article 5 de la loi n°9-88, stipule que la valeur du stock doit faire l’objet d’un inventaire au moins une fois par exercice, à la fin de celui-ci.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609600" y="1524000"/>
            <a:ext cx="5562600" cy="304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Importance de l’évaluation des stocks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57400" y="152400"/>
            <a:ext cx="3886200" cy="4572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dirty="0">
                <a:solidFill>
                  <a:prstClr val="black"/>
                </a:solidFill>
                <a:ea typeface="+mj-ea"/>
                <a:cs typeface="+mj-cs"/>
              </a:rPr>
              <a:t>Parie introductif</a:t>
            </a:r>
            <a:endParaRPr lang="fr-FR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609600" y="1524000"/>
            <a:ext cx="28956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Exemples illustratifs</a:t>
            </a:r>
            <a:endParaRPr lang="fr-FR" sz="12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09600" y="2667000"/>
            <a:ext cx="800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fr-FR"/>
              <a:t> Les immeubles, terrains et fonds de commerce pour les entreprise ayant la qualité de marchands de ces biens.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09600" y="3733800"/>
            <a:ext cx="7772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fr-FR"/>
              <a:t> Les valeurs mobilières pour les entreprises faisant commerce de titres.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9600" y="4648200"/>
            <a:ext cx="7467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fr-FR"/>
              <a:t> Les matières de démonstration dont la duré &lt; an.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1000" y="2144713"/>
            <a:ext cx="2286000" cy="3698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00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Aft>
                <a:spcPts val="0"/>
              </a:spcAft>
              <a:buClr>
                <a:schemeClr val="tx1"/>
              </a:buClr>
              <a:buFont typeface="Arial" charset="0"/>
              <a:buNone/>
              <a:defRPr/>
            </a:pPr>
            <a:r>
              <a:rPr lang="fr-FR" b="1" dirty="0"/>
              <a:t>Sont inscrits en stock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57400" y="152400"/>
            <a:ext cx="3886200" cy="4572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dirty="0">
                <a:solidFill>
                  <a:prstClr val="black"/>
                </a:solidFill>
                <a:ea typeface="+mj-ea"/>
                <a:cs typeface="+mj-cs"/>
              </a:rPr>
              <a:t>Parie introductif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381000" y="2144713"/>
            <a:ext cx="7924800" cy="369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Aft>
                <a:spcPts val="0"/>
              </a:spcAft>
              <a:buClr>
                <a:schemeClr val="tx1"/>
              </a:buClr>
              <a:buFont typeface="Arial" charset="0"/>
              <a:buNone/>
              <a:defRPr/>
            </a:pPr>
            <a:r>
              <a:rPr lang="fr-FR" dirty="0"/>
              <a:t>Par contre </a:t>
            </a:r>
            <a:r>
              <a:rPr lang="fr-FR" b="1" dirty="0">
                <a:solidFill>
                  <a:srgbClr val="FF0000"/>
                </a:solidFill>
              </a:rPr>
              <a:t>ne sont pas comprises </a:t>
            </a:r>
            <a:r>
              <a:rPr lang="fr-FR" dirty="0"/>
              <a:t>dans les stocks mais en immobilisation :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81000" y="2828925"/>
            <a:ext cx="800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42925" lvl="1" indent="-85725">
              <a:buClr>
                <a:schemeClr val="tx1"/>
              </a:buClr>
              <a:buFont typeface="Wingdings" pitchFamily="2" charset="2"/>
              <a:buChar char="Ø"/>
            </a:pPr>
            <a:r>
              <a:rPr lang="fr-FR"/>
              <a:t>les pièces de rechange qui ne peuvent être affectées qu’à l’entretien et à la réparation de matériel spécifiques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4191000"/>
            <a:ext cx="830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42925" lvl="1" indent="-85725">
              <a:buClr>
                <a:schemeClr val="tx1"/>
              </a:buClr>
              <a:buFont typeface="Wingdings" pitchFamily="2" charset="2"/>
              <a:buChar char="Ø"/>
            </a:pPr>
            <a:r>
              <a:rPr lang="fr-FR"/>
              <a:t>Les emballages récupérables dont la durée prévisible d’utilisation  est supérieure à un an.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609600" y="1524000"/>
            <a:ext cx="2895600" cy="381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prstClr val="black"/>
                </a:solidFill>
                <a:ea typeface="+mj-ea"/>
                <a:cs typeface="+mj-cs"/>
              </a:rPr>
              <a:t>Exemples illustratifs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57400" y="152400"/>
            <a:ext cx="3886200" cy="4572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dirty="0">
                <a:solidFill>
                  <a:prstClr val="black"/>
                </a:solidFill>
                <a:ea typeface="+mj-ea"/>
                <a:cs typeface="+mj-cs"/>
              </a:rPr>
              <a:t>Parie introductif</a:t>
            </a:r>
            <a:endParaRPr lang="fr-FR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381000" y="914400"/>
            <a:ext cx="2895600" cy="304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/>
              <a:t>Typologie de stocks</a:t>
            </a:r>
            <a:endParaRPr lang="fr-FR" sz="1200" dirty="0"/>
          </a:p>
        </p:txBody>
      </p:sp>
      <p:sp>
        <p:nvSpPr>
          <p:cNvPr id="4" name="Rectangle 3"/>
          <p:cNvSpPr/>
          <p:nvPr/>
        </p:nvSpPr>
        <p:spPr>
          <a:xfrm>
            <a:off x="571500" y="1924050"/>
            <a:ext cx="7715250" cy="9239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Les marchandises représentent tous les biens et services que l'entreprise achète pour les revendre en l'état (objets, matières,…)</a:t>
            </a:r>
          </a:p>
        </p:txBody>
      </p:sp>
      <p:sp>
        <p:nvSpPr>
          <p:cNvPr id="5" name="Rectangle 4"/>
          <p:cNvSpPr/>
          <p:nvPr/>
        </p:nvSpPr>
        <p:spPr>
          <a:xfrm>
            <a:off x="642938" y="1709738"/>
            <a:ext cx="1789112" cy="3698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les marchandises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571500" y="5027613"/>
            <a:ext cx="7715250" cy="14779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Les matières et fournitures consommables sont constitués par tous produits, matières, substances ou fournitures acquis par l'entreprise, </a:t>
            </a:r>
            <a:r>
              <a:rPr lang="fr-FR" b="1" dirty="0"/>
              <a:t>qui concourent par leur consommation</a:t>
            </a:r>
            <a:r>
              <a:rPr lang="fr-FR" dirty="0"/>
              <a:t> à la fabrication, au traitement ou à l'exploitation </a:t>
            </a:r>
            <a:r>
              <a:rPr lang="fr-FR" b="1" dirty="0"/>
              <a:t>sans entrer dans la composition </a:t>
            </a:r>
            <a:r>
              <a:rPr lang="fr-FR" dirty="0"/>
              <a:t>des produits traités ou fabriqués.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2938" y="4826000"/>
            <a:ext cx="2400300" cy="369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matières ou fournitures</a:t>
            </a:r>
          </a:p>
        </p:txBody>
      </p:sp>
      <p:sp>
        <p:nvSpPr>
          <p:cNvPr id="8" name="Rectangle 7"/>
          <p:cNvSpPr/>
          <p:nvPr/>
        </p:nvSpPr>
        <p:spPr>
          <a:xfrm>
            <a:off x="571500" y="3500438"/>
            <a:ext cx="7715250" cy="9239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Les matières premières sont les objets, matières ou fournitures acquis par l'entreprise et destinés à être incorporés aux produits fabriqués ou traités.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2938" y="3286125"/>
            <a:ext cx="2363787" cy="369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Les matières premières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313" y="3233738"/>
            <a:ext cx="8501062" cy="12001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Les produits résiduels comprennent les déchets et rebuts de fabrication. Ils comprennent également les produits finis et les produits intermédiaires impropres à une utilisation ou à un écoulement normal.</a:t>
            </a:r>
          </a:p>
        </p:txBody>
      </p:sp>
      <p:sp>
        <p:nvSpPr>
          <p:cNvPr id="3" name="Rectangle 2"/>
          <p:cNvSpPr/>
          <p:nvPr/>
        </p:nvSpPr>
        <p:spPr>
          <a:xfrm>
            <a:off x="428625" y="3019425"/>
            <a:ext cx="1857375" cy="369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produits résiduels</a:t>
            </a:r>
          </a:p>
        </p:txBody>
      </p:sp>
      <p:sp>
        <p:nvSpPr>
          <p:cNvPr id="4" name="Rectangle 3"/>
          <p:cNvSpPr/>
          <p:nvPr/>
        </p:nvSpPr>
        <p:spPr>
          <a:xfrm>
            <a:off x="214313" y="4867275"/>
            <a:ext cx="8501062" cy="9239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 </a:t>
            </a:r>
          </a:p>
          <a:p>
            <a:pPr>
              <a:defRPr/>
            </a:pPr>
            <a:r>
              <a:rPr lang="fr-FR" dirty="0"/>
              <a:t>Les produits en cours sont des biens ou des services en cours de formation à travers un</a:t>
            </a:r>
          </a:p>
          <a:p>
            <a:pPr>
              <a:defRPr/>
            </a:pPr>
            <a:r>
              <a:rPr lang="fr-FR" dirty="0"/>
              <a:t>processus de production.</a:t>
            </a:r>
          </a:p>
        </p:txBody>
      </p:sp>
      <p:sp>
        <p:nvSpPr>
          <p:cNvPr id="5" name="Rectangle 4"/>
          <p:cNvSpPr/>
          <p:nvPr/>
        </p:nvSpPr>
        <p:spPr>
          <a:xfrm>
            <a:off x="428625" y="4652963"/>
            <a:ext cx="1870075" cy="3698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produits en cours </a:t>
            </a:r>
          </a:p>
        </p:txBody>
      </p:sp>
      <p:sp>
        <p:nvSpPr>
          <p:cNvPr id="6" name="Rectangle 5"/>
          <p:cNvSpPr/>
          <p:nvPr/>
        </p:nvSpPr>
        <p:spPr>
          <a:xfrm>
            <a:off x="193675" y="1874838"/>
            <a:ext cx="8521700" cy="9223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Les produits intermédiaires sont ceux qui ont atteint un stade d'achèvement  mais destinés normalement à entrer dans une nouvelle phase du cycle de  production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461963" y="1635125"/>
            <a:ext cx="2752725" cy="369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fr-FR" dirty="0"/>
              <a:t>produits intermédiaires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057400" y="152400"/>
            <a:ext cx="3886200" cy="4572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dirty="0">
                <a:solidFill>
                  <a:prstClr val="black"/>
                </a:solidFill>
                <a:ea typeface="+mj-ea"/>
                <a:cs typeface="+mj-cs"/>
              </a:rPr>
              <a:t>Parie introductif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381000" y="914400"/>
            <a:ext cx="2895600" cy="304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/>
              <a:t>Typologie de stocks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57400" y="152400"/>
            <a:ext cx="3886200" cy="4572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3600" dirty="0">
                <a:solidFill>
                  <a:prstClr val="black"/>
                </a:solidFill>
                <a:ea typeface="+mj-ea"/>
                <a:cs typeface="+mj-cs"/>
              </a:rPr>
              <a:t>Parie introductif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28625" y="3786188"/>
            <a:ext cx="8001000" cy="12001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Les emballages sont les produits ou marchandises livrés à la clientèle en même</a:t>
            </a:r>
          </a:p>
          <a:p>
            <a:pPr>
              <a:defRPr/>
            </a:pPr>
            <a:r>
              <a:rPr lang="fr-FR" dirty="0"/>
              <a:t>temps que leur contenu. Par extension, ils englobent tous objets employés dans le</a:t>
            </a:r>
          </a:p>
          <a:p>
            <a:pPr>
              <a:defRPr/>
            </a:pPr>
            <a:r>
              <a:rPr lang="fr-FR" dirty="0"/>
              <a:t>conditionnement de ce qui est livré aux clients.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71500" y="3571875"/>
            <a:ext cx="1555750" cy="369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les emballages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28625" y="2071688"/>
            <a:ext cx="8001000" cy="9239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r>
              <a:rPr lang="fr-FR" dirty="0"/>
              <a:t>Les produits finis sont les biens et services qui ont atteint un stade d'achèvement définitif dans le cycle de production.</a:t>
            </a:r>
          </a:p>
        </p:txBody>
      </p:sp>
      <p:sp>
        <p:nvSpPr>
          <p:cNvPr id="6" name="Rectangle 5"/>
          <p:cNvSpPr/>
          <p:nvPr/>
        </p:nvSpPr>
        <p:spPr>
          <a:xfrm>
            <a:off x="571500" y="1857375"/>
            <a:ext cx="1408113" cy="3698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dirty="0"/>
              <a:t>produits finis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81000" y="914400"/>
            <a:ext cx="2895600" cy="304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/>
              <a:t>Typologie de stocks</a:t>
            </a:r>
            <a:endParaRPr lang="fr-FR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527209</TotalTime>
  <Words>1402</Words>
  <Application>Microsoft Office PowerPoint</Application>
  <PresentationFormat>Affichage à l'écran (4:3)</PresentationFormat>
  <Paragraphs>196</Paragraphs>
  <Slides>24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3" baseType="lpstr">
      <vt:lpstr>Tahoma</vt:lpstr>
      <vt:lpstr>Arial</vt:lpstr>
      <vt:lpstr>Calibri</vt:lpstr>
      <vt:lpstr>Gill Sans MT</vt:lpstr>
      <vt:lpstr>FrankRuehl</vt:lpstr>
      <vt:lpstr>Wingdings 2</vt:lpstr>
      <vt:lpstr>Wingdings</vt:lpstr>
      <vt:lpstr>Thème Office</vt:lpstr>
      <vt:lpstr>Feuille Microsoft Office Excel 97-2003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Valued Acer Customer</cp:lastModifiedBy>
  <cp:revision>48</cp:revision>
  <cp:lastPrinted>1601-01-01T00:00:00Z</cp:lastPrinted>
  <dcterms:created xsi:type="dcterms:W3CDTF">1601-01-01T00:00:00Z</dcterms:created>
  <dcterms:modified xsi:type="dcterms:W3CDTF">2009-05-11T11:53:53Z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