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3" r:id="rId1"/>
  </p:sldMasterIdLst>
  <p:notesMasterIdLst>
    <p:notesMasterId r:id="rId20"/>
  </p:notesMasterIdLst>
  <p:handoutMasterIdLst>
    <p:handoutMasterId r:id="rId21"/>
  </p:handoutMasterIdLst>
  <p:sldIdLst>
    <p:sldId id="267" r:id="rId2"/>
    <p:sldId id="279" r:id="rId3"/>
    <p:sldId id="268" r:id="rId4"/>
    <p:sldId id="256" r:id="rId5"/>
    <p:sldId id="259" r:id="rId6"/>
    <p:sldId id="272" r:id="rId7"/>
    <p:sldId id="257" r:id="rId8"/>
    <p:sldId id="269" r:id="rId9"/>
    <p:sldId id="273" r:id="rId10"/>
    <p:sldId id="258" r:id="rId11"/>
    <p:sldId id="270" r:id="rId12"/>
    <p:sldId id="271" r:id="rId13"/>
    <p:sldId id="262" r:id="rId14"/>
    <p:sldId id="261" r:id="rId15"/>
    <p:sldId id="263" r:id="rId16"/>
    <p:sldId id="276" r:id="rId17"/>
    <p:sldId id="277" r:id="rId18"/>
    <p:sldId id="278" r:id="rId19"/>
  </p:sldIdLst>
  <p:sldSz cx="9144000" cy="6858000" type="screen4x3"/>
  <p:notesSz cx="6858000" cy="9144000"/>
  <p:defaultTextStyle>
    <a:defPPr>
      <a:defRPr lang="fr-FR"/>
    </a:defPPr>
    <a:lvl1pPr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00CC99"/>
    <a:srgbClr val="FF00FF"/>
    <a:srgbClr val="008000"/>
    <a:srgbClr val="FFCC66"/>
    <a:srgbClr val="FFFF00"/>
    <a:srgbClr val="080808"/>
    <a:srgbClr val="FFCCFF"/>
    <a:srgbClr val="FFFFFF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snapVertSplitter="1" vertBarState="minimized" horzBarState="maximized">
    <p:restoredLeft sz="34559" autoAdjust="0"/>
    <p:restoredTop sz="86441" autoAdjust="0"/>
  </p:normalViewPr>
  <p:slideViewPr>
    <p:cSldViewPr>
      <p:cViewPr varScale="1">
        <p:scale>
          <a:sx n="75" d="100"/>
          <a:sy n="75" d="100"/>
        </p:scale>
        <p:origin x="-846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246" y="936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5" d="100"/>
          <a:sy n="65" d="100"/>
        </p:scale>
        <p:origin x="-2706" y="-102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BD1423-8BC6-4C75-B3AE-21E6E9DF53A6}" type="datetimeFigureOut">
              <a:rPr lang="fr-FR" smtClean="0"/>
              <a:pPr/>
              <a:t>02/01/2012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fr-FR" smtClean="0"/>
              <a:t>www.tifawt.com</a:t>
            </a: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037EE98-2ED0-49F6-BD58-3161874A8639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1432621758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fr-FR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r>
              <a:rPr lang="fr-FR" smtClean="0"/>
              <a:t>www.tifawt.com</a:t>
            </a:r>
            <a:endParaRPr lang="fr-FR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749BFF1A-5053-4E07-BE05-28FAA6810664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3125558287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8DB6C57-8FB7-4040-B657-8C7EA0AA1F2E}" type="slidenum">
              <a:rPr lang="fr-FR"/>
              <a:pPr/>
              <a:t>1</a:t>
            </a:fld>
            <a:endParaRPr lang="fr-FR"/>
          </a:p>
        </p:txBody>
      </p:sp>
      <p:sp>
        <p:nvSpPr>
          <p:cNvPr id="296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fr-FR" smtClean="0"/>
              <a:t>www.tifawt.com</a:t>
            </a:r>
            <a:endParaRPr lang="fr-FR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2555FE1-ED99-4903-B4CD-3964EC37FF3C}" type="slidenum">
              <a:rPr lang="fr-FR"/>
              <a:pPr/>
              <a:t>13</a:t>
            </a:fld>
            <a:endParaRPr lang="fr-FR"/>
          </a:p>
        </p:txBody>
      </p:sp>
      <p:sp>
        <p:nvSpPr>
          <p:cNvPr id="194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fr-FR" smtClean="0"/>
              <a:t>www.tifawt.com</a:t>
            </a:r>
            <a:endParaRPr lang="fr-FR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A2D7423-C4AC-4B68-AEAE-FD4D0C88EAF1}" type="slidenum">
              <a:rPr lang="fr-FR"/>
              <a:pPr/>
              <a:t>14</a:t>
            </a:fld>
            <a:endParaRPr lang="fr-FR"/>
          </a:p>
        </p:txBody>
      </p:sp>
      <p:sp>
        <p:nvSpPr>
          <p:cNvPr id="174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fr-FR" smtClean="0"/>
              <a:t>www.tifawt.com</a:t>
            </a:r>
            <a:endParaRPr lang="fr-FR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DFB97AD-38F4-4553-AD5B-9DFBF82296A1}" type="slidenum">
              <a:rPr lang="fr-FR"/>
              <a:pPr/>
              <a:t>15</a:t>
            </a:fld>
            <a:endParaRPr lang="fr-FR"/>
          </a:p>
        </p:txBody>
      </p:sp>
      <p:sp>
        <p:nvSpPr>
          <p:cNvPr id="215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fr-FR" smtClean="0"/>
              <a:t>www.tifawt.com</a:t>
            </a:r>
            <a:endParaRPr lang="fr-F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CEDBBAF-097F-4602-AF94-BEE98466F1BF}" type="slidenum">
              <a:rPr lang="fr-FR"/>
              <a:pPr/>
              <a:t>3</a:t>
            </a:fld>
            <a:endParaRPr lang="fr-FR"/>
          </a:p>
        </p:txBody>
      </p:sp>
      <p:sp>
        <p:nvSpPr>
          <p:cNvPr id="317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fr-FR" smtClean="0"/>
              <a:t>www.tifawt.com</a:t>
            </a:r>
            <a:endParaRPr lang="fr-F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4E508BF-15DC-445A-B047-A25D4E923B76}" type="slidenum">
              <a:rPr lang="fr-FR"/>
              <a:pPr/>
              <a:t>4</a:t>
            </a:fld>
            <a:endParaRPr lang="fr-FR"/>
          </a:p>
        </p:txBody>
      </p:sp>
      <p:sp>
        <p:nvSpPr>
          <p:cNvPr id="40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fr-FR" smtClean="0"/>
              <a:t>www.tifawt.com</a:t>
            </a:r>
            <a:endParaRPr lang="fr-FR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F179427-A753-4876-ABE5-BD8DB46F8DCE}" type="slidenum">
              <a:rPr lang="fr-FR"/>
              <a:pPr/>
              <a:t>5</a:t>
            </a:fld>
            <a:endParaRPr lang="fr-FR"/>
          </a:p>
        </p:txBody>
      </p:sp>
      <p:sp>
        <p:nvSpPr>
          <p:cNvPr id="133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fr-FR" smtClean="0"/>
              <a:t>www.tifawt.com</a:t>
            </a:r>
            <a:endParaRPr lang="fr-FR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A155039-A6F4-4B4B-9912-15D291E16CE6}" type="slidenum">
              <a:rPr lang="fr-FR"/>
              <a:pPr/>
              <a:t>7</a:t>
            </a:fld>
            <a:endParaRPr lang="fr-FR"/>
          </a:p>
        </p:txBody>
      </p:sp>
      <p:sp>
        <p:nvSpPr>
          <p:cNvPr id="81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fr-FR" smtClean="0"/>
              <a:t>www.tifawt.com</a:t>
            </a:r>
            <a:endParaRPr lang="fr-FR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826124F-317F-4491-940E-54B20D664457}" type="slidenum">
              <a:rPr lang="fr-FR"/>
              <a:pPr/>
              <a:t>8</a:t>
            </a:fld>
            <a:endParaRPr lang="fr-FR"/>
          </a:p>
        </p:txBody>
      </p:sp>
      <p:sp>
        <p:nvSpPr>
          <p:cNvPr id="337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fr-FR" smtClean="0"/>
              <a:t>www.tifawt.com</a:t>
            </a:r>
            <a:endParaRPr lang="fr-FR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7227122-8F22-473E-B282-D3BA99FFA60E}" type="slidenum">
              <a:rPr lang="fr-FR"/>
              <a:pPr/>
              <a:t>10</a:t>
            </a:fld>
            <a:endParaRPr lang="fr-FR"/>
          </a:p>
        </p:txBody>
      </p:sp>
      <p:sp>
        <p:nvSpPr>
          <p:cNvPr id="112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fr-FR" smtClean="0"/>
              <a:t>www.tifawt.com</a:t>
            </a:r>
            <a:endParaRPr lang="fr-FR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5AACD3C-DFE8-4027-9C81-7014AB97BB2B}" type="slidenum">
              <a:rPr lang="fr-FR"/>
              <a:pPr/>
              <a:t>11</a:t>
            </a:fld>
            <a:endParaRPr lang="fr-FR"/>
          </a:p>
        </p:txBody>
      </p:sp>
      <p:sp>
        <p:nvSpPr>
          <p:cNvPr id="358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fr-FR" smtClean="0"/>
              <a:t>www.tifawt.com</a:t>
            </a:r>
            <a:endParaRPr lang="fr-FR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28759C3-BD82-4CC6-A7AA-A700AA8568EE}" type="slidenum">
              <a:rPr lang="fr-FR"/>
              <a:pPr/>
              <a:t>12</a:t>
            </a:fld>
            <a:endParaRPr lang="fr-FR"/>
          </a:p>
        </p:txBody>
      </p:sp>
      <p:sp>
        <p:nvSpPr>
          <p:cNvPr id="378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fr-FR" smtClean="0"/>
              <a:t>www.tifawt.com</a:t>
            </a:r>
            <a:endParaRPr lang="fr-F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7106" name="Group 2"/>
          <p:cNvGrpSpPr>
            <a:grpSpLocks/>
          </p:cNvGrpSpPr>
          <p:nvPr/>
        </p:nvGrpSpPr>
        <p:grpSpPr bwMode="auto">
          <a:xfrm>
            <a:off x="0" y="0"/>
            <a:ext cx="9144000" cy="6856413"/>
            <a:chOff x="0" y="0"/>
            <a:chExt cx="5760" cy="4319"/>
          </a:xfrm>
        </p:grpSpPr>
        <p:sp>
          <p:nvSpPr>
            <p:cNvPr id="47107" name="Freeform 3"/>
            <p:cNvSpPr>
              <a:spLocks/>
            </p:cNvSpPr>
            <p:nvPr/>
          </p:nvSpPr>
          <p:spPr bwMode="hidden">
            <a:xfrm>
              <a:off x="0" y="12"/>
              <a:ext cx="5758" cy="3273"/>
            </a:xfrm>
            <a:custGeom>
              <a:avLst/>
              <a:gdLst/>
              <a:ahLst/>
              <a:cxnLst>
                <a:cxn ang="0">
                  <a:pos x="3193" y="1816"/>
                </a:cxn>
                <a:cxn ang="0">
                  <a:pos x="0" y="0"/>
                </a:cxn>
                <a:cxn ang="0">
                  <a:pos x="0" y="522"/>
                </a:cxn>
                <a:cxn ang="0">
                  <a:pos x="3037" y="1978"/>
                </a:cxn>
                <a:cxn ang="0">
                  <a:pos x="5740" y="3273"/>
                </a:cxn>
                <a:cxn ang="0">
                  <a:pos x="5740" y="3267"/>
                </a:cxn>
                <a:cxn ang="0">
                  <a:pos x="3193" y="1816"/>
                </a:cxn>
                <a:cxn ang="0">
                  <a:pos x="3193" y="1816"/>
                </a:cxn>
              </a:cxnLst>
              <a:rect l="0" t="0" r="r" b="b"/>
              <a:pathLst>
                <a:path w="5740" h="3273">
                  <a:moveTo>
                    <a:pt x="3193" y="1816"/>
                  </a:moveTo>
                  <a:lnTo>
                    <a:pt x="0" y="0"/>
                  </a:lnTo>
                  <a:lnTo>
                    <a:pt x="0" y="522"/>
                  </a:lnTo>
                  <a:lnTo>
                    <a:pt x="3037" y="1978"/>
                  </a:lnTo>
                  <a:lnTo>
                    <a:pt x="5740" y="3273"/>
                  </a:lnTo>
                  <a:lnTo>
                    <a:pt x="5740" y="3267"/>
                  </a:lnTo>
                  <a:lnTo>
                    <a:pt x="3193" y="1816"/>
                  </a:lnTo>
                  <a:lnTo>
                    <a:pt x="3193" y="181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3529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47108" name="Freeform 4"/>
            <p:cNvSpPr>
              <a:spLocks/>
            </p:cNvSpPr>
            <p:nvPr/>
          </p:nvSpPr>
          <p:spPr bwMode="hidden">
            <a:xfrm>
              <a:off x="149" y="0"/>
              <a:ext cx="5609" cy="3243"/>
            </a:xfrm>
            <a:custGeom>
              <a:avLst/>
              <a:gdLst/>
              <a:ahLst/>
              <a:cxnLst>
                <a:cxn ang="0">
                  <a:pos x="3163" y="1714"/>
                </a:cxn>
                <a:cxn ang="0">
                  <a:pos x="431" y="0"/>
                </a:cxn>
                <a:cxn ang="0">
                  <a:pos x="0" y="0"/>
                </a:cxn>
                <a:cxn ang="0">
                  <a:pos x="3086" y="1786"/>
                </a:cxn>
                <a:cxn ang="0">
                  <a:pos x="5591" y="3243"/>
                </a:cxn>
                <a:cxn ang="0">
                  <a:pos x="5591" y="3237"/>
                </a:cxn>
                <a:cxn ang="0">
                  <a:pos x="3163" y="1714"/>
                </a:cxn>
                <a:cxn ang="0">
                  <a:pos x="3163" y="1714"/>
                </a:cxn>
              </a:cxnLst>
              <a:rect l="0" t="0" r="r" b="b"/>
              <a:pathLst>
                <a:path w="5591" h="3243">
                  <a:moveTo>
                    <a:pt x="3163" y="1714"/>
                  </a:moveTo>
                  <a:lnTo>
                    <a:pt x="431" y="0"/>
                  </a:lnTo>
                  <a:lnTo>
                    <a:pt x="0" y="0"/>
                  </a:lnTo>
                  <a:lnTo>
                    <a:pt x="3086" y="1786"/>
                  </a:lnTo>
                  <a:lnTo>
                    <a:pt x="5591" y="3243"/>
                  </a:lnTo>
                  <a:lnTo>
                    <a:pt x="5591" y="3237"/>
                  </a:lnTo>
                  <a:lnTo>
                    <a:pt x="3163" y="1714"/>
                  </a:lnTo>
                  <a:lnTo>
                    <a:pt x="3163" y="1714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078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47109" name="Freeform 5"/>
            <p:cNvSpPr>
              <a:spLocks/>
            </p:cNvSpPr>
            <p:nvPr/>
          </p:nvSpPr>
          <p:spPr bwMode="hidden">
            <a:xfrm>
              <a:off x="0" y="3433"/>
              <a:ext cx="4038" cy="191"/>
            </a:xfrm>
            <a:custGeom>
              <a:avLst/>
              <a:gdLst/>
              <a:ahLst/>
              <a:cxnLst>
                <a:cxn ang="0">
                  <a:pos x="0" y="156"/>
                </a:cxn>
                <a:cxn ang="0">
                  <a:pos x="4042" y="192"/>
                </a:cxn>
                <a:cxn ang="0">
                  <a:pos x="4042" y="144"/>
                </a:cxn>
                <a:cxn ang="0">
                  <a:pos x="0" y="0"/>
                </a:cxn>
                <a:cxn ang="0">
                  <a:pos x="0" y="156"/>
                </a:cxn>
                <a:cxn ang="0">
                  <a:pos x="0" y="156"/>
                </a:cxn>
              </a:cxnLst>
              <a:rect l="0" t="0" r="r" b="b"/>
              <a:pathLst>
                <a:path w="4042" h="192">
                  <a:moveTo>
                    <a:pt x="0" y="156"/>
                  </a:moveTo>
                  <a:lnTo>
                    <a:pt x="4042" y="192"/>
                  </a:lnTo>
                  <a:lnTo>
                    <a:pt x="4042" y="144"/>
                  </a:lnTo>
                  <a:lnTo>
                    <a:pt x="0" y="0"/>
                  </a:lnTo>
                  <a:lnTo>
                    <a:pt x="0" y="156"/>
                  </a:lnTo>
                  <a:lnTo>
                    <a:pt x="0" y="15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5686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47110" name="Freeform 6"/>
            <p:cNvSpPr>
              <a:spLocks/>
            </p:cNvSpPr>
            <p:nvPr/>
          </p:nvSpPr>
          <p:spPr bwMode="hidden">
            <a:xfrm>
              <a:off x="4038" y="3577"/>
              <a:ext cx="1720" cy="65"/>
            </a:xfrm>
            <a:custGeom>
              <a:avLst/>
              <a:gdLst/>
              <a:ahLst/>
              <a:cxnLst>
                <a:cxn ang="0">
                  <a:pos x="1722" y="66"/>
                </a:cxn>
                <a:cxn ang="0">
                  <a:pos x="1722" y="60"/>
                </a:cxn>
                <a:cxn ang="0">
                  <a:pos x="0" y="0"/>
                </a:cxn>
                <a:cxn ang="0">
                  <a:pos x="0" y="48"/>
                </a:cxn>
                <a:cxn ang="0">
                  <a:pos x="1722" y="66"/>
                </a:cxn>
                <a:cxn ang="0">
                  <a:pos x="1722" y="66"/>
                </a:cxn>
              </a:cxnLst>
              <a:rect l="0" t="0" r="r" b="b"/>
              <a:pathLst>
                <a:path w="1722" h="66">
                  <a:moveTo>
                    <a:pt x="1722" y="66"/>
                  </a:moveTo>
                  <a:lnTo>
                    <a:pt x="1722" y="60"/>
                  </a:lnTo>
                  <a:lnTo>
                    <a:pt x="0" y="0"/>
                  </a:lnTo>
                  <a:lnTo>
                    <a:pt x="0" y="48"/>
                  </a:lnTo>
                  <a:lnTo>
                    <a:pt x="1722" y="66"/>
                  </a:lnTo>
                  <a:lnTo>
                    <a:pt x="1722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47111" name="Freeform 7"/>
            <p:cNvSpPr>
              <a:spLocks/>
            </p:cNvSpPr>
            <p:nvPr/>
          </p:nvSpPr>
          <p:spPr bwMode="hidden">
            <a:xfrm>
              <a:off x="0" y="3726"/>
              <a:ext cx="4784" cy="329"/>
            </a:xfrm>
            <a:custGeom>
              <a:avLst/>
              <a:gdLst/>
              <a:ahLst/>
              <a:cxnLst>
                <a:cxn ang="0">
                  <a:pos x="0" y="329"/>
                </a:cxn>
                <a:cxn ang="0">
                  <a:pos x="4789" y="77"/>
                </a:cxn>
                <a:cxn ang="0">
                  <a:pos x="4789" y="0"/>
                </a:cxn>
                <a:cxn ang="0">
                  <a:pos x="0" y="107"/>
                </a:cxn>
                <a:cxn ang="0">
                  <a:pos x="0" y="329"/>
                </a:cxn>
                <a:cxn ang="0">
                  <a:pos x="0" y="329"/>
                </a:cxn>
              </a:cxnLst>
              <a:rect l="0" t="0" r="r" b="b"/>
              <a:pathLst>
                <a:path w="4789" h="329">
                  <a:moveTo>
                    <a:pt x="0" y="329"/>
                  </a:moveTo>
                  <a:lnTo>
                    <a:pt x="4789" y="77"/>
                  </a:lnTo>
                  <a:lnTo>
                    <a:pt x="4789" y="0"/>
                  </a:lnTo>
                  <a:lnTo>
                    <a:pt x="0" y="107"/>
                  </a:lnTo>
                  <a:lnTo>
                    <a:pt x="0" y="329"/>
                  </a:lnTo>
                  <a:lnTo>
                    <a:pt x="0" y="329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1961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47112" name="Freeform 8"/>
            <p:cNvSpPr>
              <a:spLocks/>
            </p:cNvSpPr>
            <p:nvPr/>
          </p:nvSpPr>
          <p:spPr bwMode="hidden">
            <a:xfrm>
              <a:off x="4784" y="3702"/>
              <a:ext cx="974" cy="101"/>
            </a:xfrm>
            <a:custGeom>
              <a:avLst/>
              <a:gdLst/>
              <a:ahLst/>
              <a:cxnLst>
                <a:cxn ang="0">
                  <a:pos x="975" y="48"/>
                </a:cxn>
                <a:cxn ang="0">
                  <a:pos x="975" y="0"/>
                </a:cxn>
                <a:cxn ang="0">
                  <a:pos x="0" y="24"/>
                </a:cxn>
                <a:cxn ang="0">
                  <a:pos x="0" y="101"/>
                </a:cxn>
                <a:cxn ang="0">
                  <a:pos x="975" y="48"/>
                </a:cxn>
                <a:cxn ang="0">
                  <a:pos x="975" y="48"/>
                </a:cxn>
              </a:cxnLst>
              <a:rect l="0" t="0" r="r" b="b"/>
              <a:pathLst>
                <a:path w="975" h="101">
                  <a:moveTo>
                    <a:pt x="975" y="48"/>
                  </a:moveTo>
                  <a:lnTo>
                    <a:pt x="975" y="0"/>
                  </a:lnTo>
                  <a:lnTo>
                    <a:pt x="0" y="24"/>
                  </a:lnTo>
                  <a:lnTo>
                    <a:pt x="0" y="101"/>
                  </a:lnTo>
                  <a:lnTo>
                    <a:pt x="975" y="48"/>
                  </a:lnTo>
                  <a:lnTo>
                    <a:pt x="975" y="48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47113" name="Freeform 9"/>
            <p:cNvSpPr>
              <a:spLocks/>
            </p:cNvSpPr>
            <p:nvPr/>
          </p:nvSpPr>
          <p:spPr bwMode="hidden">
            <a:xfrm>
              <a:off x="3619" y="3815"/>
              <a:ext cx="2139" cy="198"/>
            </a:xfrm>
            <a:custGeom>
              <a:avLst/>
              <a:gdLst/>
              <a:ahLst/>
              <a:cxnLst>
                <a:cxn ang="0">
                  <a:pos x="2141" y="0"/>
                </a:cxn>
                <a:cxn ang="0">
                  <a:pos x="0" y="156"/>
                </a:cxn>
                <a:cxn ang="0">
                  <a:pos x="0" y="198"/>
                </a:cxn>
                <a:cxn ang="0">
                  <a:pos x="2141" y="0"/>
                </a:cxn>
                <a:cxn ang="0">
                  <a:pos x="2141" y="0"/>
                </a:cxn>
              </a:cxnLst>
              <a:rect l="0" t="0" r="r" b="b"/>
              <a:pathLst>
                <a:path w="2141" h="198">
                  <a:moveTo>
                    <a:pt x="2141" y="0"/>
                  </a:moveTo>
                  <a:lnTo>
                    <a:pt x="0" y="156"/>
                  </a:lnTo>
                  <a:lnTo>
                    <a:pt x="0" y="198"/>
                  </a:lnTo>
                  <a:lnTo>
                    <a:pt x="2141" y="0"/>
                  </a:lnTo>
                  <a:lnTo>
                    <a:pt x="2141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47114" name="Freeform 10"/>
            <p:cNvSpPr>
              <a:spLocks/>
            </p:cNvSpPr>
            <p:nvPr/>
          </p:nvSpPr>
          <p:spPr bwMode="hidden">
            <a:xfrm>
              <a:off x="0" y="3971"/>
              <a:ext cx="3619" cy="348"/>
            </a:xfrm>
            <a:custGeom>
              <a:avLst/>
              <a:gdLst/>
              <a:ahLst/>
              <a:cxnLst>
                <a:cxn ang="0">
                  <a:pos x="0" y="348"/>
                </a:cxn>
                <a:cxn ang="0">
                  <a:pos x="311" y="348"/>
                </a:cxn>
                <a:cxn ang="0">
                  <a:pos x="3623" y="42"/>
                </a:cxn>
                <a:cxn ang="0">
                  <a:pos x="3623" y="0"/>
                </a:cxn>
                <a:cxn ang="0">
                  <a:pos x="0" y="264"/>
                </a:cxn>
                <a:cxn ang="0">
                  <a:pos x="0" y="348"/>
                </a:cxn>
                <a:cxn ang="0">
                  <a:pos x="0" y="348"/>
                </a:cxn>
              </a:cxnLst>
              <a:rect l="0" t="0" r="r" b="b"/>
              <a:pathLst>
                <a:path w="3623" h="348">
                  <a:moveTo>
                    <a:pt x="0" y="348"/>
                  </a:moveTo>
                  <a:lnTo>
                    <a:pt x="311" y="348"/>
                  </a:lnTo>
                  <a:lnTo>
                    <a:pt x="3623" y="42"/>
                  </a:lnTo>
                  <a:lnTo>
                    <a:pt x="3623" y="0"/>
                  </a:lnTo>
                  <a:lnTo>
                    <a:pt x="0" y="264"/>
                  </a:lnTo>
                  <a:lnTo>
                    <a:pt x="0" y="348"/>
                  </a:lnTo>
                  <a:lnTo>
                    <a:pt x="0" y="34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2549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47115" name="Freeform 11"/>
            <p:cNvSpPr>
              <a:spLocks/>
            </p:cNvSpPr>
            <p:nvPr/>
          </p:nvSpPr>
          <p:spPr bwMode="hidden">
            <a:xfrm>
              <a:off x="2097" y="4043"/>
              <a:ext cx="2514" cy="276"/>
            </a:xfrm>
            <a:custGeom>
              <a:avLst/>
              <a:gdLst/>
              <a:ahLst/>
              <a:cxnLst>
                <a:cxn ang="0">
                  <a:pos x="2182" y="276"/>
                </a:cxn>
                <a:cxn ang="0">
                  <a:pos x="2517" y="204"/>
                </a:cxn>
                <a:cxn ang="0">
                  <a:pos x="2260" y="0"/>
                </a:cxn>
                <a:cxn ang="0">
                  <a:pos x="0" y="276"/>
                </a:cxn>
                <a:cxn ang="0">
                  <a:pos x="2182" y="276"/>
                </a:cxn>
                <a:cxn ang="0">
                  <a:pos x="2182" y="276"/>
                </a:cxn>
              </a:cxnLst>
              <a:rect l="0" t="0" r="r" b="b"/>
              <a:pathLst>
                <a:path w="2517" h="276">
                  <a:moveTo>
                    <a:pt x="2182" y="276"/>
                  </a:moveTo>
                  <a:lnTo>
                    <a:pt x="2517" y="204"/>
                  </a:lnTo>
                  <a:lnTo>
                    <a:pt x="2260" y="0"/>
                  </a:lnTo>
                  <a:lnTo>
                    <a:pt x="0" y="276"/>
                  </a:lnTo>
                  <a:lnTo>
                    <a:pt x="2182" y="276"/>
                  </a:lnTo>
                  <a:lnTo>
                    <a:pt x="2182" y="276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47116" name="Freeform 12"/>
            <p:cNvSpPr>
              <a:spLocks/>
            </p:cNvSpPr>
            <p:nvPr/>
          </p:nvSpPr>
          <p:spPr bwMode="hidden">
            <a:xfrm>
              <a:off x="4354" y="3869"/>
              <a:ext cx="1404" cy="378"/>
            </a:xfrm>
            <a:custGeom>
              <a:avLst/>
              <a:gdLst/>
              <a:ahLst/>
              <a:cxnLst>
                <a:cxn ang="0">
                  <a:pos x="1405" y="126"/>
                </a:cxn>
                <a:cxn ang="0">
                  <a:pos x="1405" y="0"/>
                </a:cxn>
                <a:cxn ang="0">
                  <a:pos x="0" y="174"/>
                </a:cxn>
                <a:cxn ang="0">
                  <a:pos x="257" y="378"/>
                </a:cxn>
                <a:cxn ang="0">
                  <a:pos x="1405" y="126"/>
                </a:cxn>
                <a:cxn ang="0">
                  <a:pos x="1405" y="126"/>
                </a:cxn>
              </a:cxnLst>
              <a:rect l="0" t="0" r="r" b="b"/>
              <a:pathLst>
                <a:path w="1405" h="378">
                  <a:moveTo>
                    <a:pt x="1405" y="126"/>
                  </a:moveTo>
                  <a:lnTo>
                    <a:pt x="1405" y="0"/>
                  </a:lnTo>
                  <a:lnTo>
                    <a:pt x="0" y="174"/>
                  </a:lnTo>
                  <a:lnTo>
                    <a:pt x="257" y="378"/>
                  </a:lnTo>
                  <a:lnTo>
                    <a:pt x="1405" y="126"/>
                  </a:lnTo>
                  <a:lnTo>
                    <a:pt x="1405" y="12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6863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47117" name="Freeform 13"/>
            <p:cNvSpPr>
              <a:spLocks/>
            </p:cNvSpPr>
            <p:nvPr/>
          </p:nvSpPr>
          <p:spPr bwMode="hidden">
            <a:xfrm>
              <a:off x="5030" y="3151"/>
              <a:ext cx="728" cy="240"/>
            </a:xfrm>
            <a:custGeom>
              <a:avLst/>
              <a:gdLst/>
              <a:ahLst/>
              <a:cxnLst>
                <a:cxn ang="0">
                  <a:pos x="729" y="240"/>
                </a:cxn>
                <a:cxn ang="0">
                  <a:pos x="0" y="0"/>
                </a:cxn>
                <a:cxn ang="0">
                  <a:pos x="0" y="6"/>
                </a:cxn>
                <a:cxn ang="0">
                  <a:pos x="729" y="240"/>
                </a:cxn>
                <a:cxn ang="0">
                  <a:pos x="729" y="240"/>
                </a:cxn>
              </a:cxnLst>
              <a:rect l="0" t="0" r="r" b="b"/>
              <a:pathLst>
                <a:path w="729" h="240">
                  <a:moveTo>
                    <a:pt x="729" y="240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729" y="240"/>
                  </a:lnTo>
                  <a:lnTo>
                    <a:pt x="729" y="24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47118" name="Freeform 14"/>
            <p:cNvSpPr>
              <a:spLocks/>
            </p:cNvSpPr>
            <p:nvPr/>
          </p:nvSpPr>
          <p:spPr bwMode="hidden">
            <a:xfrm>
              <a:off x="0" y="1486"/>
              <a:ext cx="5030" cy="1671"/>
            </a:xfrm>
            <a:custGeom>
              <a:avLst/>
              <a:gdLst/>
              <a:ahLst/>
              <a:cxnLst>
                <a:cxn ang="0">
                  <a:pos x="0" y="72"/>
                </a:cxn>
                <a:cxn ang="0">
                  <a:pos x="5035" y="1672"/>
                </a:cxn>
                <a:cxn ang="0">
                  <a:pos x="5035" y="1666"/>
                </a:cxn>
                <a:cxn ang="0">
                  <a:pos x="0" y="0"/>
                </a:cxn>
                <a:cxn ang="0">
                  <a:pos x="0" y="72"/>
                </a:cxn>
                <a:cxn ang="0">
                  <a:pos x="0" y="72"/>
                </a:cxn>
              </a:cxnLst>
              <a:rect l="0" t="0" r="r" b="b"/>
              <a:pathLst>
                <a:path w="5035" h="1672">
                  <a:moveTo>
                    <a:pt x="0" y="72"/>
                  </a:moveTo>
                  <a:lnTo>
                    <a:pt x="5035" y="1672"/>
                  </a:lnTo>
                  <a:lnTo>
                    <a:pt x="5035" y="1666"/>
                  </a:lnTo>
                  <a:lnTo>
                    <a:pt x="0" y="0"/>
                  </a:lnTo>
                  <a:lnTo>
                    <a:pt x="0" y="72"/>
                  </a:lnTo>
                  <a:lnTo>
                    <a:pt x="0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451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47119" name="Freeform 15"/>
            <p:cNvSpPr>
              <a:spLocks/>
            </p:cNvSpPr>
            <p:nvPr/>
          </p:nvSpPr>
          <p:spPr bwMode="hidden">
            <a:xfrm>
              <a:off x="5030" y="3049"/>
              <a:ext cx="728" cy="318"/>
            </a:xfrm>
            <a:custGeom>
              <a:avLst/>
              <a:gdLst/>
              <a:ahLst/>
              <a:cxnLst>
                <a:cxn ang="0">
                  <a:pos x="729" y="318"/>
                </a:cxn>
                <a:cxn ang="0">
                  <a:pos x="729" y="312"/>
                </a:cxn>
                <a:cxn ang="0">
                  <a:pos x="0" y="0"/>
                </a:cxn>
                <a:cxn ang="0">
                  <a:pos x="0" y="54"/>
                </a:cxn>
                <a:cxn ang="0">
                  <a:pos x="729" y="318"/>
                </a:cxn>
                <a:cxn ang="0">
                  <a:pos x="729" y="318"/>
                </a:cxn>
              </a:cxnLst>
              <a:rect l="0" t="0" r="r" b="b"/>
              <a:pathLst>
                <a:path w="729" h="318">
                  <a:moveTo>
                    <a:pt x="729" y="318"/>
                  </a:moveTo>
                  <a:lnTo>
                    <a:pt x="729" y="312"/>
                  </a:lnTo>
                  <a:lnTo>
                    <a:pt x="0" y="0"/>
                  </a:lnTo>
                  <a:lnTo>
                    <a:pt x="0" y="54"/>
                  </a:lnTo>
                  <a:lnTo>
                    <a:pt x="729" y="318"/>
                  </a:lnTo>
                  <a:lnTo>
                    <a:pt x="729" y="3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47120" name="Freeform 16"/>
            <p:cNvSpPr>
              <a:spLocks/>
            </p:cNvSpPr>
            <p:nvPr/>
          </p:nvSpPr>
          <p:spPr bwMode="hidden">
            <a:xfrm>
              <a:off x="0" y="916"/>
              <a:ext cx="5030" cy="2187"/>
            </a:xfrm>
            <a:custGeom>
              <a:avLst/>
              <a:gdLst/>
              <a:ahLst/>
              <a:cxnLst>
                <a:cxn ang="0">
                  <a:pos x="0" y="396"/>
                </a:cxn>
                <a:cxn ang="0">
                  <a:pos x="5035" y="2188"/>
                </a:cxn>
                <a:cxn ang="0">
                  <a:pos x="5035" y="2134"/>
                </a:cxn>
                <a:cxn ang="0">
                  <a:pos x="0" y="0"/>
                </a:cxn>
                <a:cxn ang="0">
                  <a:pos x="0" y="396"/>
                </a:cxn>
                <a:cxn ang="0">
                  <a:pos x="0" y="396"/>
                </a:cxn>
              </a:cxnLst>
              <a:rect l="0" t="0" r="r" b="b"/>
              <a:pathLst>
                <a:path w="5035" h="2188">
                  <a:moveTo>
                    <a:pt x="0" y="396"/>
                  </a:moveTo>
                  <a:lnTo>
                    <a:pt x="5035" y="2188"/>
                  </a:lnTo>
                  <a:lnTo>
                    <a:pt x="5035" y="2134"/>
                  </a:lnTo>
                  <a:lnTo>
                    <a:pt x="0" y="0"/>
                  </a:lnTo>
                  <a:lnTo>
                    <a:pt x="0" y="396"/>
                  </a:lnTo>
                  <a:lnTo>
                    <a:pt x="0" y="39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6667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47121" name="Freeform 17"/>
            <p:cNvSpPr>
              <a:spLocks/>
            </p:cNvSpPr>
            <p:nvPr/>
          </p:nvSpPr>
          <p:spPr bwMode="hidden">
            <a:xfrm>
              <a:off x="2294" y="0"/>
              <a:ext cx="3159" cy="272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145" y="2727"/>
                </a:cxn>
                <a:cxn ang="0">
                  <a:pos x="3163" y="2704"/>
                </a:cxn>
                <a:cxn ang="0">
                  <a:pos x="102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3163" h="2727">
                  <a:moveTo>
                    <a:pt x="0" y="0"/>
                  </a:moveTo>
                  <a:lnTo>
                    <a:pt x="3145" y="2727"/>
                  </a:lnTo>
                  <a:lnTo>
                    <a:pt x="3163" y="2704"/>
                  </a:lnTo>
                  <a:lnTo>
                    <a:pt x="10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980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47122" name="Freeform 18"/>
            <p:cNvSpPr>
              <a:spLocks/>
            </p:cNvSpPr>
            <p:nvPr/>
          </p:nvSpPr>
          <p:spPr bwMode="hidden">
            <a:xfrm>
              <a:off x="5435" y="2702"/>
              <a:ext cx="323" cy="299"/>
            </a:xfrm>
            <a:custGeom>
              <a:avLst/>
              <a:gdLst/>
              <a:ahLst/>
              <a:cxnLst>
                <a:cxn ang="0">
                  <a:pos x="323" y="299"/>
                </a:cxn>
                <a:cxn ang="0">
                  <a:pos x="323" y="263"/>
                </a:cxn>
                <a:cxn ang="0">
                  <a:pos x="18" y="0"/>
                </a:cxn>
                <a:cxn ang="0">
                  <a:pos x="0" y="23"/>
                </a:cxn>
                <a:cxn ang="0">
                  <a:pos x="323" y="299"/>
                </a:cxn>
                <a:cxn ang="0">
                  <a:pos x="323" y="299"/>
                </a:cxn>
              </a:cxnLst>
              <a:rect l="0" t="0" r="r" b="b"/>
              <a:pathLst>
                <a:path w="323" h="299">
                  <a:moveTo>
                    <a:pt x="323" y="299"/>
                  </a:moveTo>
                  <a:lnTo>
                    <a:pt x="323" y="263"/>
                  </a:lnTo>
                  <a:lnTo>
                    <a:pt x="18" y="0"/>
                  </a:lnTo>
                  <a:lnTo>
                    <a:pt x="0" y="23"/>
                  </a:lnTo>
                  <a:lnTo>
                    <a:pt x="323" y="299"/>
                  </a:lnTo>
                  <a:lnTo>
                    <a:pt x="323" y="29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4118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47123" name="Freeform 19"/>
            <p:cNvSpPr>
              <a:spLocks/>
            </p:cNvSpPr>
            <p:nvPr/>
          </p:nvSpPr>
          <p:spPr bwMode="hidden">
            <a:xfrm>
              <a:off x="5477" y="2588"/>
              <a:ext cx="281" cy="335"/>
            </a:xfrm>
            <a:custGeom>
              <a:avLst/>
              <a:gdLst/>
              <a:ahLst/>
              <a:cxnLst>
                <a:cxn ang="0">
                  <a:pos x="281" y="335"/>
                </a:cxn>
                <a:cxn ang="0">
                  <a:pos x="281" y="173"/>
                </a:cxn>
                <a:cxn ang="0">
                  <a:pos x="96" y="0"/>
                </a:cxn>
                <a:cxn ang="0">
                  <a:pos x="0" y="90"/>
                </a:cxn>
                <a:cxn ang="0">
                  <a:pos x="281" y="335"/>
                </a:cxn>
                <a:cxn ang="0">
                  <a:pos x="281" y="335"/>
                </a:cxn>
              </a:cxnLst>
              <a:rect l="0" t="0" r="r" b="b"/>
              <a:pathLst>
                <a:path w="281" h="335">
                  <a:moveTo>
                    <a:pt x="281" y="335"/>
                  </a:moveTo>
                  <a:lnTo>
                    <a:pt x="281" y="173"/>
                  </a:lnTo>
                  <a:lnTo>
                    <a:pt x="96" y="0"/>
                  </a:lnTo>
                  <a:lnTo>
                    <a:pt x="0" y="90"/>
                  </a:lnTo>
                  <a:lnTo>
                    <a:pt x="281" y="335"/>
                  </a:lnTo>
                  <a:lnTo>
                    <a:pt x="281" y="335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47124" name="Freeform 20"/>
            <p:cNvSpPr>
              <a:spLocks/>
            </p:cNvSpPr>
            <p:nvPr/>
          </p:nvSpPr>
          <p:spPr bwMode="hidden">
            <a:xfrm>
              <a:off x="2454" y="0"/>
              <a:ext cx="3119" cy="267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026" y="2680"/>
                </a:cxn>
                <a:cxn ang="0">
                  <a:pos x="3122" y="2590"/>
                </a:cxn>
                <a:cxn ang="0">
                  <a:pos x="383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3122" h="2680">
                  <a:moveTo>
                    <a:pt x="0" y="0"/>
                  </a:moveTo>
                  <a:lnTo>
                    <a:pt x="3026" y="2680"/>
                  </a:lnTo>
                  <a:lnTo>
                    <a:pt x="3122" y="2590"/>
                  </a:lnTo>
                  <a:lnTo>
                    <a:pt x="383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47125" name="Freeform 21"/>
            <p:cNvSpPr>
              <a:spLocks/>
            </p:cNvSpPr>
            <p:nvPr/>
          </p:nvSpPr>
          <p:spPr bwMode="hidden">
            <a:xfrm>
              <a:off x="5626" y="2534"/>
              <a:ext cx="132" cy="132"/>
            </a:xfrm>
            <a:custGeom>
              <a:avLst/>
              <a:gdLst/>
              <a:ahLst/>
              <a:cxnLst>
                <a:cxn ang="0">
                  <a:pos x="132" y="132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132" y="132"/>
                </a:cxn>
                <a:cxn ang="0">
                  <a:pos x="132" y="132"/>
                </a:cxn>
              </a:cxnLst>
              <a:rect l="0" t="0" r="r" b="b"/>
              <a:pathLst>
                <a:path w="132" h="132">
                  <a:moveTo>
                    <a:pt x="132" y="132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132" y="132"/>
                  </a:lnTo>
                  <a:lnTo>
                    <a:pt x="132" y="132"/>
                  </a:lnTo>
                  <a:close/>
                </a:path>
              </a:pathLst>
            </a:custGeom>
            <a:solidFill>
              <a:srgbClr val="FF999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47126" name="Freeform 22"/>
            <p:cNvSpPr>
              <a:spLocks/>
            </p:cNvSpPr>
            <p:nvPr/>
          </p:nvSpPr>
          <p:spPr bwMode="hidden">
            <a:xfrm>
              <a:off x="3112" y="0"/>
              <a:ext cx="2514" cy="253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517" y="2536"/>
                </a:cxn>
                <a:cxn ang="0">
                  <a:pos x="2517" y="2536"/>
                </a:cxn>
                <a:cxn ang="0">
                  <a:pos x="66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517" h="2536">
                  <a:moveTo>
                    <a:pt x="0" y="0"/>
                  </a:moveTo>
                  <a:lnTo>
                    <a:pt x="2517" y="2536"/>
                  </a:lnTo>
                  <a:lnTo>
                    <a:pt x="2517" y="2536"/>
                  </a:lnTo>
                  <a:lnTo>
                    <a:pt x="6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1373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47127" name="Freeform 23"/>
            <p:cNvSpPr>
              <a:spLocks/>
            </p:cNvSpPr>
            <p:nvPr/>
          </p:nvSpPr>
          <p:spPr bwMode="hidden">
            <a:xfrm>
              <a:off x="3488" y="0"/>
              <a:ext cx="2198" cy="248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188" y="2482"/>
                </a:cxn>
                <a:cxn ang="0">
                  <a:pos x="2200" y="2476"/>
                </a:cxn>
                <a:cxn ang="0">
                  <a:pos x="31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200" h="2482">
                  <a:moveTo>
                    <a:pt x="0" y="0"/>
                  </a:moveTo>
                  <a:lnTo>
                    <a:pt x="2188" y="2482"/>
                  </a:lnTo>
                  <a:lnTo>
                    <a:pt x="2200" y="2476"/>
                  </a:lnTo>
                  <a:lnTo>
                    <a:pt x="31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47128" name="Freeform 24"/>
            <p:cNvSpPr>
              <a:spLocks/>
            </p:cNvSpPr>
            <p:nvPr/>
          </p:nvSpPr>
          <p:spPr bwMode="hidden">
            <a:xfrm>
              <a:off x="5674" y="2474"/>
              <a:ext cx="84" cy="96"/>
            </a:xfrm>
            <a:custGeom>
              <a:avLst/>
              <a:gdLst/>
              <a:ahLst/>
              <a:cxnLst>
                <a:cxn ang="0">
                  <a:pos x="84" y="96"/>
                </a:cxn>
                <a:cxn ang="0">
                  <a:pos x="84" y="90"/>
                </a:cxn>
                <a:cxn ang="0">
                  <a:pos x="12" y="0"/>
                </a:cxn>
                <a:cxn ang="0">
                  <a:pos x="0" y="6"/>
                </a:cxn>
                <a:cxn ang="0">
                  <a:pos x="84" y="96"/>
                </a:cxn>
                <a:cxn ang="0">
                  <a:pos x="84" y="96"/>
                </a:cxn>
              </a:cxnLst>
              <a:rect l="0" t="0" r="r" b="b"/>
              <a:pathLst>
                <a:path w="84" h="96">
                  <a:moveTo>
                    <a:pt x="84" y="96"/>
                  </a:moveTo>
                  <a:lnTo>
                    <a:pt x="84" y="90"/>
                  </a:lnTo>
                  <a:lnTo>
                    <a:pt x="12" y="0"/>
                  </a:lnTo>
                  <a:lnTo>
                    <a:pt x="0" y="6"/>
                  </a:lnTo>
                  <a:lnTo>
                    <a:pt x="84" y="96"/>
                  </a:lnTo>
                  <a:lnTo>
                    <a:pt x="84" y="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47129" name="Freeform 25"/>
            <p:cNvSpPr>
              <a:spLocks/>
            </p:cNvSpPr>
            <p:nvPr/>
          </p:nvSpPr>
          <p:spPr bwMode="hidden">
            <a:xfrm>
              <a:off x="5603" y="850"/>
              <a:ext cx="155" cy="516"/>
            </a:xfrm>
            <a:custGeom>
              <a:avLst/>
              <a:gdLst/>
              <a:ahLst/>
              <a:cxnLst>
                <a:cxn ang="0">
                  <a:pos x="155" y="516"/>
                </a:cxn>
                <a:cxn ang="0">
                  <a:pos x="155" y="204"/>
                </a:cxn>
                <a:cxn ang="0">
                  <a:pos x="77" y="0"/>
                </a:cxn>
                <a:cxn ang="0">
                  <a:pos x="0" y="192"/>
                </a:cxn>
                <a:cxn ang="0">
                  <a:pos x="155" y="516"/>
                </a:cxn>
                <a:cxn ang="0">
                  <a:pos x="155" y="516"/>
                </a:cxn>
              </a:cxnLst>
              <a:rect l="0" t="0" r="r" b="b"/>
              <a:pathLst>
                <a:path w="155" h="516">
                  <a:moveTo>
                    <a:pt x="155" y="516"/>
                  </a:moveTo>
                  <a:lnTo>
                    <a:pt x="155" y="204"/>
                  </a:lnTo>
                  <a:lnTo>
                    <a:pt x="77" y="0"/>
                  </a:lnTo>
                  <a:lnTo>
                    <a:pt x="0" y="192"/>
                  </a:lnTo>
                  <a:lnTo>
                    <a:pt x="155" y="516"/>
                  </a:lnTo>
                  <a:lnTo>
                    <a:pt x="155" y="51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47130" name="Freeform 26"/>
            <p:cNvSpPr>
              <a:spLocks/>
            </p:cNvSpPr>
            <p:nvPr/>
          </p:nvSpPr>
          <p:spPr bwMode="hidden">
            <a:xfrm>
              <a:off x="5107" y="0"/>
              <a:ext cx="573" cy="104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97" y="1043"/>
                </a:cxn>
                <a:cxn ang="0">
                  <a:pos x="574" y="851"/>
                </a:cxn>
                <a:cxn ang="0">
                  <a:pos x="251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74" h="1043">
                  <a:moveTo>
                    <a:pt x="0" y="0"/>
                  </a:moveTo>
                  <a:lnTo>
                    <a:pt x="497" y="1043"/>
                  </a:lnTo>
                  <a:lnTo>
                    <a:pt x="574" y="851"/>
                  </a:lnTo>
                  <a:lnTo>
                    <a:pt x="251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6667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47131" name="Freeform 27"/>
            <p:cNvSpPr>
              <a:spLocks/>
            </p:cNvSpPr>
            <p:nvPr/>
          </p:nvSpPr>
          <p:spPr bwMode="hidden">
            <a:xfrm>
              <a:off x="5411" y="0"/>
              <a:ext cx="341" cy="796"/>
            </a:xfrm>
            <a:custGeom>
              <a:avLst/>
              <a:gdLst/>
              <a:ahLst/>
              <a:cxnLst>
                <a:cxn ang="0">
                  <a:pos x="144" y="0"/>
                </a:cxn>
                <a:cxn ang="0">
                  <a:pos x="0" y="0"/>
                </a:cxn>
                <a:cxn ang="0">
                  <a:pos x="287" y="797"/>
                </a:cxn>
                <a:cxn ang="0">
                  <a:pos x="341" y="653"/>
                </a:cxn>
                <a:cxn ang="0">
                  <a:pos x="144" y="0"/>
                </a:cxn>
                <a:cxn ang="0">
                  <a:pos x="144" y="0"/>
                </a:cxn>
              </a:cxnLst>
              <a:rect l="0" t="0" r="r" b="b"/>
              <a:pathLst>
                <a:path w="341" h="797">
                  <a:moveTo>
                    <a:pt x="144" y="0"/>
                  </a:moveTo>
                  <a:lnTo>
                    <a:pt x="0" y="0"/>
                  </a:lnTo>
                  <a:lnTo>
                    <a:pt x="287" y="797"/>
                  </a:lnTo>
                  <a:lnTo>
                    <a:pt x="341" y="653"/>
                  </a:lnTo>
                  <a:lnTo>
                    <a:pt x="144" y="0"/>
                  </a:lnTo>
                  <a:lnTo>
                    <a:pt x="144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980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47132" name="Freeform 28"/>
            <p:cNvSpPr>
              <a:spLocks/>
            </p:cNvSpPr>
            <p:nvPr/>
          </p:nvSpPr>
          <p:spPr bwMode="hidden">
            <a:xfrm>
              <a:off x="5698" y="653"/>
              <a:ext cx="60" cy="311"/>
            </a:xfrm>
            <a:custGeom>
              <a:avLst/>
              <a:gdLst/>
              <a:ahLst/>
              <a:cxnLst>
                <a:cxn ang="0">
                  <a:pos x="0" y="144"/>
                </a:cxn>
                <a:cxn ang="0">
                  <a:pos x="60" y="312"/>
                </a:cxn>
                <a:cxn ang="0">
                  <a:pos x="60" y="6"/>
                </a:cxn>
                <a:cxn ang="0">
                  <a:pos x="54" y="0"/>
                </a:cxn>
                <a:cxn ang="0">
                  <a:pos x="0" y="144"/>
                </a:cxn>
                <a:cxn ang="0">
                  <a:pos x="0" y="144"/>
                </a:cxn>
              </a:cxnLst>
              <a:rect l="0" t="0" r="r" b="b"/>
              <a:pathLst>
                <a:path w="60" h="312">
                  <a:moveTo>
                    <a:pt x="0" y="144"/>
                  </a:moveTo>
                  <a:lnTo>
                    <a:pt x="60" y="312"/>
                  </a:lnTo>
                  <a:lnTo>
                    <a:pt x="60" y="6"/>
                  </a:lnTo>
                  <a:lnTo>
                    <a:pt x="54" y="0"/>
                  </a:lnTo>
                  <a:lnTo>
                    <a:pt x="0" y="144"/>
                  </a:lnTo>
                  <a:lnTo>
                    <a:pt x="0" y="144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47133" name="Freeform 29"/>
            <p:cNvSpPr>
              <a:spLocks/>
            </p:cNvSpPr>
            <p:nvPr/>
          </p:nvSpPr>
          <p:spPr bwMode="hidden">
            <a:xfrm>
              <a:off x="2" y="1601"/>
              <a:ext cx="5752" cy="1864"/>
            </a:xfrm>
            <a:custGeom>
              <a:avLst/>
              <a:gdLst/>
              <a:ahLst/>
              <a:cxnLst>
                <a:cxn ang="0">
                  <a:pos x="0" y="371"/>
                </a:cxn>
                <a:cxn ang="0">
                  <a:pos x="5740" y="1864"/>
                </a:cxn>
                <a:cxn ang="0">
                  <a:pos x="5740" y="1834"/>
                </a:cxn>
                <a:cxn ang="0">
                  <a:pos x="0" y="0"/>
                </a:cxn>
                <a:cxn ang="0">
                  <a:pos x="0" y="371"/>
                </a:cxn>
                <a:cxn ang="0">
                  <a:pos x="0" y="371"/>
                </a:cxn>
              </a:cxnLst>
              <a:rect l="0" t="0" r="r" b="b"/>
              <a:pathLst>
                <a:path w="5740" h="1864">
                  <a:moveTo>
                    <a:pt x="0" y="371"/>
                  </a:moveTo>
                  <a:lnTo>
                    <a:pt x="5740" y="1864"/>
                  </a:lnTo>
                  <a:lnTo>
                    <a:pt x="5740" y="1834"/>
                  </a:lnTo>
                  <a:lnTo>
                    <a:pt x="0" y="0"/>
                  </a:lnTo>
                  <a:lnTo>
                    <a:pt x="0" y="371"/>
                  </a:lnTo>
                  <a:lnTo>
                    <a:pt x="0" y="371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3529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47134" name="Freeform 30"/>
            <p:cNvSpPr>
              <a:spLocks/>
            </p:cNvSpPr>
            <p:nvPr/>
          </p:nvSpPr>
          <p:spPr bwMode="hidden">
            <a:xfrm>
              <a:off x="5754" y="3483"/>
              <a:ext cx="6" cy="6"/>
            </a:xfrm>
            <a:custGeom>
              <a:avLst/>
              <a:gdLst/>
              <a:ahLst/>
              <a:cxnLst>
                <a:cxn ang="0">
                  <a:pos x="6" y="6"/>
                </a:cxn>
                <a:cxn ang="0">
                  <a:pos x="0" y="0"/>
                </a:cxn>
                <a:cxn ang="0">
                  <a:pos x="0" y="6"/>
                </a:cxn>
                <a:cxn ang="0">
                  <a:pos x="6" y="6"/>
                </a:cxn>
                <a:cxn ang="0">
                  <a:pos x="6" y="6"/>
                </a:cxn>
              </a:cxnLst>
              <a:rect l="0" t="0" r="r" b="b"/>
              <a:pathLst>
                <a:path w="6" h="6">
                  <a:moveTo>
                    <a:pt x="6" y="6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6" y="6"/>
                  </a:lnTo>
                  <a:lnTo>
                    <a:pt x="6" y="6"/>
                  </a:lnTo>
                  <a:close/>
                </a:path>
              </a:pathLst>
            </a:custGeom>
            <a:solidFill>
              <a:srgbClr val="18FF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47135" name="Freeform 31"/>
            <p:cNvSpPr>
              <a:spLocks/>
            </p:cNvSpPr>
            <p:nvPr/>
          </p:nvSpPr>
          <p:spPr bwMode="hidden">
            <a:xfrm>
              <a:off x="2" y="2152"/>
              <a:ext cx="5752" cy="1337"/>
            </a:xfrm>
            <a:custGeom>
              <a:avLst/>
              <a:gdLst/>
              <a:ahLst/>
              <a:cxnLst>
                <a:cxn ang="0">
                  <a:pos x="0" y="366"/>
                </a:cxn>
                <a:cxn ang="0">
                  <a:pos x="5740" y="1337"/>
                </a:cxn>
                <a:cxn ang="0">
                  <a:pos x="5740" y="1331"/>
                </a:cxn>
                <a:cxn ang="0">
                  <a:pos x="0" y="0"/>
                </a:cxn>
                <a:cxn ang="0">
                  <a:pos x="0" y="366"/>
                </a:cxn>
                <a:cxn ang="0">
                  <a:pos x="0" y="366"/>
                </a:cxn>
              </a:cxnLst>
              <a:rect l="0" t="0" r="r" b="b"/>
              <a:pathLst>
                <a:path w="5740" h="1337">
                  <a:moveTo>
                    <a:pt x="0" y="366"/>
                  </a:moveTo>
                  <a:lnTo>
                    <a:pt x="5740" y="1337"/>
                  </a:lnTo>
                  <a:lnTo>
                    <a:pt x="5740" y="1331"/>
                  </a:lnTo>
                  <a:lnTo>
                    <a:pt x="0" y="0"/>
                  </a:lnTo>
                  <a:lnTo>
                    <a:pt x="0" y="366"/>
                  </a:lnTo>
                  <a:lnTo>
                    <a:pt x="0" y="36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078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47136" name="Freeform 32"/>
            <p:cNvSpPr>
              <a:spLocks/>
            </p:cNvSpPr>
            <p:nvPr/>
          </p:nvSpPr>
          <p:spPr bwMode="hidden">
            <a:xfrm>
              <a:off x="2" y="3177"/>
              <a:ext cx="5752" cy="414"/>
            </a:xfrm>
            <a:custGeom>
              <a:avLst/>
              <a:gdLst/>
              <a:ahLst/>
              <a:cxnLst>
                <a:cxn ang="0">
                  <a:pos x="0" y="48"/>
                </a:cxn>
                <a:cxn ang="0">
                  <a:pos x="5740" y="414"/>
                </a:cxn>
                <a:cxn ang="0">
                  <a:pos x="5740" y="402"/>
                </a:cxn>
                <a:cxn ang="0">
                  <a:pos x="0" y="0"/>
                </a:cxn>
                <a:cxn ang="0">
                  <a:pos x="0" y="48"/>
                </a:cxn>
                <a:cxn ang="0">
                  <a:pos x="0" y="48"/>
                </a:cxn>
              </a:cxnLst>
              <a:rect l="0" t="0" r="r" b="b"/>
              <a:pathLst>
                <a:path w="5740" h="414">
                  <a:moveTo>
                    <a:pt x="0" y="48"/>
                  </a:moveTo>
                  <a:lnTo>
                    <a:pt x="5740" y="414"/>
                  </a:lnTo>
                  <a:lnTo>
                    <a:pt x="5740" y="402"/>
                  </a:lnTo>
                  <a:lnTo>
                    <a:pt x="0" y="0"/>
                  </a:lnTo>
                  <a:lnTo>
                    <a:pt x="0" y="48"/>
                  </a:lnTo>
                  <a:lnTo>
                    <a:pt x="0" y="4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47137" name="Freeform 33"/>
            <p:cNvSpPr>
              <a:spLocks/>
            </p:cNvSpPr>
            <p:nvPr/>
          </p:nvSpPr>
          <p:spPr bwMode="hidden">
            <a:xfrm>
              <a:off x="1297" y="0"/>
              <a:ext cx="4457" cy="317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448" y="3177"/>
                </a:cxn>
                <a:cxn ang="0">
                  <a:pos x="4448" y="3153"/>
                </a:cxn>
                <a:cxn ang="0">
                  <a:pos x="125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4448" h="3177">
                  <a:moveTo>
                    <a:pt x="0" y="0"/>
                  </a:moveTo>
                  <a:lnTo>
                    <a:pt x="4448" y="3177"/>
                  </a:lnTo>
                  <a:lnTo>
                    <a:pt x="4448" y="3153"/>
                  </a:lnTo>
                  <a:lnTo>
                    <a:pt x="125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8627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47138" name="Freeform 34"/>
            <p:cNvSpPr>
              <a:spLocks/>
            </p:cNvSpPr>
            <p:nvPr/>
          </p:nvSpPr>
          <p:spPr bwMode="hidden">
            <a:xfrm>
              <a:off x="3321" y="0"/>
              <a:ext cx="2433" cy="261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428" y="2614"/>
                </a:cxn>
                <a:cxn ang="0">
                  <a:pos x="2428" y="2608"/>
                </a:cxn>
                <a:cxn ang="0">
                  <a:pos x="66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428" h="2614">
                  <a:moveTo>
                    <a:pt x="0" y="0"/>
                  </a:moveTo>
                  <a:lnTo>
                    <a:pt x="2428" y="2614"/>
                  </a:lnTo>
                  <a:lnTo>
                    <a:pt x="2428" y="2608"/>
                  </a:lnTo>
                  <a:lnTo>
                    <a:pt x="6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47139" name="Freeform 35"/>
            <p:cNvSpPr>
              <a:spLocks/>
            </p:cNvSpPr>
            <p:nvPr/>
          </p:nvSpPr>
          <p:spPr bwMode="hidden">
            <a:xfrm>
              <a:off x="3950" y="0"/>
              <a:ext cx="1804" cy="2464"/>
            </a:xfrm>
            <a:custGeom>
              <a:avLst/>
              <a:gdLst/>
              <a:ahLst/>
              <a:cxnLst>
                <a:cxn ang="0">
                  <a:pos x="485" y="0"/>
                </a:cxn>
                <a:cxn ang="0">
                  <a:pos x="0" y="0"/>
                </a:cxn>
                <a:cxn ang="0">
                  <a:pos x="1800" y="2464"/>
                </a:cxn>
                <a:cxn ang="0">
                  <a:pos x="1800" y="2248"/>
                </a:cxn>
                <a:cxn ang="0">
                  <a:pos x="1794" y="2248"/>
                </a:cxn>
                <a:cxn ang="0">
                  <a:pos x="485" y="0"/>
                </a:cxn>
                <a:cxn ang="0">
                  <a:pos x="485" y="0"/>
                </a:cxn>
              </a:cxnLst>
              <a:rect l="0" t="0" r="r" b="b"/>
              <a:pathLst>
                <a:path w="1800" h="2464">
                  <a:moveTo>
                    <a:pt x="485" y="0"/>
                  </a:moveTo>
                  <a:lnTo>
                    <a:pt x="0" y="0"/>
                  </a:lnTo>
                  <a:lnTo>
                    <a:pt x="1800" y="2464"/>
                  </a:lnTo>
                  <a:lnTo>
                    <a:pt x="1800" y="2248"/>
                  </a:lnTo>
                  <a:lnTo>
                    <a:pt x="1794" y="2248"/>
                  </a:lnTo>
                  <a:lnTo>
                    <a:pt x="485" y="0"/>
                  </a:lnTo>
                  <a:lnTo>
                    <a:pt x="485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47140" name="Freeform 36"/>
            <p:cNvSpPr>
              <a:spLocks/>
            </p:cNvSpPr>
            <p:nvPr/>
          </p:nvSpPr>
          <p:spPr bwMode="hidden">
            <a:xfrm>
              <a:off x="4519" y="0"/>
              <a:ext cx="1235" cy="207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232" y="2074"/>
                </a:cxn>
                <a:cxn ang="0">
                  <a:pos x="1232" y="2038"/>
                </a:cxn>
                <a:cxn ang="0">
                  <a:pos x="42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232" h="2074">
                  <a:moveTo>
                    <a:pt x="0" y="0"/>
                  </a:moveTo>
                  <a:lnTo>
                    <a:pt x="1232" y="2074"/>
                  </a:lnTo>
                  <a:lnTo>
                    <a:pt x="1232" y="2038"/>
                  </a:lnTo>
                  <a:lnTo>
                    <a:pt x="4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7647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47141" name="Freeform 37"/>
            <p:cNvSpPr>
              <a:spLocks/>
            </p:cNvSpPr>
            <p:nvPr/>
          </p:nvSpPr>
          <p:spPr bwMode="hidden">
            <a:xfrm>
              <a:off x="4694" y="0"/>
              <a:ext cx="1060" cy="193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058" y="1936"/>
                </a:cxn>
                <a:cxn ang="0">
                  <a:pos x="1058" y="1930"/>
                </a:cxn>
                <a:cxn ang="0">
                  <a:pos x="54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058" h="1936">
                  <a:moveTo>
                    <a:pt x="0" y="0"/>
                  </a:moveTo>
                  <a:lnTo>
                    <a:pt x="1058" y="1936"/>
                  </a:lnTo>
                  <a:lnTo>
                    <a:pt x="1058" y="1930"/>
                  </a:lnTo>
                  <a:lnTo>
                    <a:pt x="54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2549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47142" name="Freeform 38"/>
            <p:cNvSpPr>
              <a:spLocks/>
            </p:cNvSpPr>
            <p:nvPr/>
          </p:nvSpPr>
          <p:spPr bwMode="hidden">
            <a:xfrm>
              <a:off x="4981" y="0"/>
              <a:ext cx="773" cy="1487"/>
            </a:xfrm>
            <a:custGeom>
              <a:avLst/>
              <a:gdLst/>
              <a:ahLst/>
              <a:cxnLst>
                <a:cxn ang="0">
                  <a:pos x="771" y="1433"/>
                </a:cxn>
                <a:cxn ang="0">
                  <a:pos x="42" y="0"/>
                </a:cxn>
                <a:cxn ang="0">
                  <a:pos x="0" y="0"/>
                </a:cxn>
                <a:cxn ang="0">
                  <a:pos x="771" y="1487"/>
                </a:cxn>
                <a:cxn ang="0">
                  <a:pos x="771" y="1433"/>
                </a:cxn>
                <a:cxn ang="0">
                  <a:pos x="771" y="1433"/>
                </a:cxn>
              </a:cxnLst>
              <a:rect l="0" t="0" r="r" b="b"/>
              <a:pathLst>
                <a:path w="771" h="1487">
                  <a:moveTo>
                    <a:pt x="771" y="1433"/>
                  </a:moveTo>
                  <a:lnTo>
                    <a:pt x="42" y="0"/>
                  </a:lnTo>
                  <a:lnTo>
                    <a:pt x="0" y="0"/>
                  </a:lnTo>
                  <a:lnTo>
                    <a:pt x="771" y="1487"/>
                  </a:lnTo>
                  <a:lnTo>
                    <a:pt x="771" y="1433"/>
                  </a:lnTo>
                  <a:lnTo>
                    <a:pt x="771" y="1433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882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grpSp>
          <p:nvGrpSpPr>
            <p:cNvPr id="47143" name="Group 39"/>
            <p:cNvGrpSpPr>
              <a:grpSpLocks/>
            </p:cNvGrpSpPr>
            <p:nvPr userDrawn="1"/>
          </p:nvGrpSpPr>
          <p:grpSpPr bwMode="auto">
            <a:xfrm>
              <a:off x="0" y="1632"/>
              <a:ext cx="5758" cy="1858"/>
              <a:chOff x="0" y="1632"/>
              <a:chExt cx="5758" cy="1858"/>
            </a:xfrm>
          </p:grpSpPr>
          <p:sp>
            <p:nvSpPr>
              <p:cNvPr id="47144" name="Freeform 40"/>
              <p:cNvSpPr>
                <a:spLocks/>
              </p:cNvSpPr>
              <p:nvPr/>
            </p:nvSpPr>
            <p:spPr bwMode="hidden">
              <a:xfrm>
                <a:off x="0" y="1632"/>
                <a:ext cx="3670" cy="1313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366"/>
                  </a:cxn>
                  <a:cxn ang="0">
                    <a:pos x="3635" y="1313"/>
                  </a:cxn>
                  <a:cxn ang="0">
                    <a:pos x="3647" y="1235"/>
                  </a:cxn>
                  <a:cxn ang="0">
                    <a:pos x="3659" y="1163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3659" h="1313">
                    <a:moveTo>
                      <a:pt x="0" y="0"/>
                    </a:moveTo>
                    <a:lnTo>
                      <a:pt x="0" y="366"/>
                    </a:lnTo>
                    <a:lnTo>
                      <a:pt x="3635" y="1313"/>
                    </a:lnTo>
                    <a:lnTo>
                      <a:pt x="3647" y="1235"/>
                    </a:lnTo>
                    <a:lnTo>
                      <a:pt x="3659" y="1163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72549"/>
                      <a:invGamma/>
                    </a:schemeClr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47145" name="Freeform 41"/>
              <p:cNvSpPr>
                <a:spLocks/>
              </p:cNvSpPr>
              <p:nvPr/>
            </p:nvSpPr>
            <p:spPr bwMode="hidden">
              <a:xfrm>
                <a:off x="3646" y="2795"/>
                <a:ext cx="2112" cy="695"/>
              </a:xfrm>
              <a:custGeom>
                <a:avLst/>
                <a:gdLst/>
                <a:ahLst/>
                <a:cxnLst>
                  <a:cxn ang="0">
                    <a:pos x="2105" y="665"/>
                  </a:cxn>
                  <a:cxn ang="0">
                    <a:pos x="24" y="0"/>
                  </a:cxn>
                  <a:cxn ang="0">
                    <a:pos x="12" y="72"/>
                  </a:cxn>
                  <a:cxn ang="0">
                    <a:pos x="0" y="150"/>
                  </a:cxn>
                  <a:cxn ang="0">
                    <a:pos x="2105" y="695"/>
                  </a:cxn>
                  <a:cxn ang="0">
                    <a:pos x="2105" y="665"/>
                  </a:cxn>
                  <a:cxn ang="0">
                    <a:pos x="2105" y="665"/>
                  </a:cxn>
                </a:cxnLst>
                <a:rect l="0" t="0" r="r" b="b"/>
                <a:pathLst>
                  <a:path w="2105" h="695">
                    <a:moveTo>
                      <a:pt x="2105" y="665"/>
                    </a:moveTo>
                    <a:lnTo>
                      <a:pt x="24" y="0"/>
                    </a:lnTo>
                    <a:lnTo>
                      <a:pt x="12" y="72"/>
                    </a:lnTo>
                    <a:lnTo>
                      <a:pt x="0" y="150"/>
                    </a:lnTo>
                    <a:lnTo>
                      <a:pt x="2105" y="695"/>
                    </a:lnTo>
                    <a:lnTo>
                      <a:pt x="2105" y="665"/>
                    </a:lnTo>
                    <a:lnTo>
                      <a:pt x="2105" y="66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tint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</p:grpSp>
      </p:grpSp>
      <p:sp>
        <p:nvSpPr>
          <p:cNvPr id="47146" name="Rectangle 42"/>
          <p:cNvSpPr>
            <a:spLocks noGrp="1" noChangeArrowheads="1"/>
          </p:cNvSpPr>
          <p:nvPr>
            <p:ph type="ctrTitle" sz="quarter"/>
          </p:nvPr>
        </p:nvSpPr>
        <p:spPr bwMode="auto">
          <a:xfrm>
            <a:off x="457200" y="1600200"/>
            <a:ext cx="8229600" cy="18288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4800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47147" name="Rectangle 43"/>
          <p:cNvSpPr>
            <a:spLocks noGrp="1" noChangeArrowheads="1"/>
          </p:cNvSpPr>
          <p:nvPr>
            <p:ph type="subTitle" sz="quarter" idx="1"/>
          </p:nvPr>
        </p:nvSpPr>
        <p:spPr bwMode="auto">
          <a:xfrm>
            <a:off x="1371600" y="3886200"/>
            <a:ext cx="6400800" cy="17526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>
              <a:buFont typeface="Wingdings" pitchFamily="2" charset="2"/>
              <a:buNone/>
              <a:defRPr sz="3600"/>
            </a:lvl1pPr>
          </a:lstStyle>
          <a:p>
            <a:r>
              <a:rPr lang="fr-FR"/>
              <a:t>Cliquez pour modifier le style des sous-titres du masque</a:t>
            </a:r>
          </a:p>
        </p:txBody>
      </p:sp>
      <p:sp>
        <p:nvSpPr>
          <p:cNvPr id="47149" name="Rectangle 4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r>
              <a:rPr lang="fr-FR" smtClean="0"/>
              <a:t>www.tifawt.com</a:t>
            </a:r>
            <a:endParaRPr lang="fr-FR"/>
          </a:p>
        </p:txBody>
      </p:sp>
      <p:sp>
        <p:nvSpPr>
          <p:cNvPr id="47150" name="Rectangle 4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8707FBE9-FFD9-4CD0-B6E7-A55EA6EC63E7}" type="slidenum">
              <a:rPr lang="fr-FR"/>
              <a:pPr/>
              <a:t>‹N°›</a:t>
            </a:fld>
            <a:endParaRPr lang="fr-FR"/>
          </a:p>
        </p:txBody>
      </p:sp>
      <p:sp>
        <p:nvSpPr>
          <p:cNvPr id="47151" name="Line 47"/>
          <p:cNvSpPr>
            <a:spLocks noChangeShapeType="1"/>
          </p:cNvSpPr>
          <p:nvPr/>
        </p:nvSpPr>
        <p:spPr bwMode="auto">
          <a:xfrm>
            <a:off x="0" y="6237288"/>
            <a:ext cx="914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re. Text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4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>
                <a:gamma/>
                <a:shade val="57647"/>
                <a:invGamma/>
              </a:schemeClr>
            </a:gs>
            <a:gs pos="100000">
              <a:schemeClr val="bg1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6082" name="Group 2"/>
          <p:cNvGrpSpPr>
            <a:grpSpLocks/>
          </p:cNvGrpSpPr>
          <p:nvPr/>
        </p:nvGrpSpPr>
        <p:grpSpPr bwMode="auto">
          <a:xfrm>
            <a:off x="0" y="0"/>
            <a:ext cx="9144000" cy="6856413"/>
            <a:chOff x="0" y="0"/>
            <a:chExt cx="5760" cy="4319"/>
          </a:xfrm>
        </p:grpSpPr>
        <p:sp>
          <p:nvSpPr>
            <p:cNvPr id="46083" name="Freeform 3"/>
            <p:cNvSpPr>
              <a:spLocks/>
            </p:cNvSpPr>
            <p:nvPr/>
          </p:nvSpPr>
          <p:spPr bwMode="hidden">
            <a:xfrm>
              <a:off x="0" y="12"/>
              <a:ext cx="5758" cy="3273"/>
            </a:xfrm>
            <a:custGeom>
              <a:avLst/>
              <a:gdLst/>
              <a:ahLst/>
              <a:cxnLst>
                <a:cxn ang="0">
                  <a:pos x="3193" y="1816"/>
                </a:cxn>
                <a:cxn ang="0">
                  <a:pos x="0" y="0"/>
                </a:cxn>
                <a:cxn ang="0">
                  <a:pos x="0" y="522"/>
                </a:cxn>
                <a:cxn ang="0">
                  <a:pos x="3037" y="1978"/>
                </a:cxn>
                <a:cxn ang="0">
                  <a:pos x="5740" y="3273"/>
                </a:cxn>
                <a:cxn ang="0">
                  <a:pos x="5740" y="3267"/>
                </a:cxn>
                <a:cxn ang="0">
                  <a:pos x="3193" y="1816"/>
                </a:cxn>
                <a:cxn ang="0">
                  <a:pos x="3193" y="1816"/>
                </a:cxn>
              </a:cxnLst>
              <a:rect l="0" t="0" r="r" b="b"/>
              <a:pathLst>
                <a:path w="5740" h="3273">
                  <a:moveTo>
                    <a:pt x="3193" y="1816"/>
                  </a:moveTo>
                  <a:lnTo>
                    <a:pt x="0" y="0"/>
                  </a:lnTo>
                  <a:lnTo>
                    <a:pt x="0" y="522"/>
                  </a:lnTo>
                  <a:lnTo>
                    <a:pt x="3037" y="1978"/>
                  </a:lnTo>
                  <a:lnTo>
                    <a:pt x="5740" y="3273"/>
                  </a:lnTo>
                  <a:lnTo>
                    <a:pt x="5740" y="3267"/>
                  </a:lnTo>
                  <a:lnTo>
                    <a:pt x="3193" y="1816"/>
                  </a:lnTo>
                  <a:lnTo>
                    <a:pt x="3193" y="181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3529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46084" name="Freeform 4"/>
            <p:cNvSpPr>
              <a:spLocks/>
            </p:cNvSpPr>
            <p:nvPr/>
          </p:nvSpPr>
          <p:spPr bwMode="hidden">
            <a:xfrm>
              <a:off x="149" y="0"/>
              <a:ext cx="5609" cy="3243"/>
            </a:xfrm>
            <a:custGeom>
              <a:avLst/>
              <a:gdLst/>
              <a:ahLst/>
              <a:cxnLst>
                <a:cxn ang="0">
                  <a:pos x="3163" y="1714"/>
                </a:cxn>
                <a:cxn ang="0">
                  <a:pos x="431" y="0"/>
                </a:cxn>
                <a:cxn ang="0">
                  <a:pos x="0" y="0"/>
                </a:cxn>
                <a:cxn ang="0">
                  <a:pos x="3086" y="1786"/>
                </a:cxn>
                <a:cxn ang="0">
                  <a:pos x="5591" y="3243"/>
                </a:cxn>
                <a:cxn ang="0">
                  <a:pos x="5591" y="3237"/>
                </a:cxn>
                <a:cxn ang="0">
                  <a:pos x="3163" y="1714"/>
                </a:cxn>
                <a:cxn ang="0">
                  <a:pos x="3163" y="1714"/>
                </a:cxn>
              </a:cxnLst>
              <a:rect l="0" t="0" r="r" b="b"/>
              <a:pathLst>
                <a:path w="5591" h="3243">
                  <a:moveTo>
                    <a:pt x="3163" y="1714"/>
                  </a:moveTo>
                  <a:lnTo>
                    <a:pt x="431" y="0"/>
                  </a:lnTo>
                  <a:lnTo>
                    <a:pt x="0" y="0"/>
                  </a:lnTo>
                  <a:lnTo>
                    <a:pt x="3086" y="1786"/>
                  </a:lnTo>
                  <a:lnTo>
                    <a:pt x="5591" y="3243"/>
                  </a:lnTo>
                  <a:lnTo>
                    <a:pt x="5591" y="3237"/>
                  </a:lnTo>
                  <a:lnTo>
                    <a:pt x="3163" y="1714"/>
                  </a:lnTo>
                  <a:lnTo>
                    <a:pt x="3163" y="1714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078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46085" name="Freeform 5"/>
            <p:cNvSpPr>
              <a:spLocks/>
            </p:cNvSpPr>
            <p:nvPr/>
          </p:nvSpPr>
          <p:spPr bwMode="hidden">
            <a:xfrm>
              <a:off x="0" y="3433"/>
              <a:ext cx="4038" cy="191"/>
            </a:xfrm>
            <a:custGeom>
              <a:avLst/>
              <a:gdLst/>
              <a:ahLst/>
              <a:cxnLst>
                <a:cxn ang="0">
                  <a:pos x="0" y="156"/>
                </a:cxn>
                <a:cxn ang="0">
                  <a:pos x="4042" y="192"/>
                </a:cxn>
                <a:cxn ang="0">
                  <a:pos x="4042" y="144"/>
                </a:cxn>
                <a:cxn ang="0">
                  <a:pos x="0" y="0"/>
                </a:cxn>
                <a:cxn ang="0">
                  <a:pos x="0" y="156"/>
                </a:cxn>
                <a:cxn ang="0">
                  <a:pos x="0" y="156"/>
                </a:cxn>
              </a:cxnLst>
              <a:rect l="0" t="0" r="r" b="b"/>
              <a:pathLst>
                <a:path w="4042" h="192">
                  <a:moveTo>
                    <a:pt x="0" y="156"/>
                  </a:moveTo>
                  <a:lnTo>
                    <a:pt x="4042" y="192"/>
                  </a:lnTo>
                  <a:lnTo>
                    <a:pt x="4042" y="144"/>
                  </a:lnTo>
                  <a:lnTo>
                    <a:pt x="0" y="0"/>
                  </a:lnTo>
                  <a:lnTo>
                    <a:pt x="0" y="156"/>
                  </a:lnTo>
                  <a:lnTo>
                    <a:pt x="0" y="15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5686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46086" name="Freeform 6"/>
            <p:cNvSpPr>
              <a:spLocks/>
            </p:cNvSpPr>
            <p:nvPr/>
          </p:nvSpPr>
          <p:spPr bwMode="hidden">
            <a:xfrm>
              <a:off x="4038" y="3577"/>
              <a:ext cx="1720" cy="65"/>
            </a:xfrm>
            <a:custGeom>
              <a:avLst/>
              <a:gdLst/>
              <a:ahLst/>
              <a:cxnLst>
                <a:cxn ang="0">
                  <a:pos x="1722" y="66"/>
                </a:cxn>
                <a:cxn ang="0">
                  <a:pos x="1722" y="60"/>
                </a:cxn>
                <a:cxn ang="0">
                  <a:pos x="0" y="0"/>
                </a:cxn>
                <a:cxn ang="0">
                  <a:pos x="0" y="48"/>
                </a:cxn>
                <a:cxn ang="0">
                  <a:pos x="1722" y="66"/>
                </a:cxn>
                <a:cxn ang="0">
                  <a:pos x="1722" y="66"/>
                </a:cxn>
              </a:cxnLst>
              <a:rect l="0" t="0" r="r" b="b"/>
              <a:pathLst>
                <a:path w="1722" h="66">
                  <a:moveTo>
                    <a:pt x="1722" y="66"/>
                  </a:moveTo>
                  <a:lnTo>
                    <a:pt x="1722" y="60"/>
                  </a:lnTo>
                  <a:lnTo>
                    <a:pt x="0" y="0"/>
                  </a:lnTo>
                  <a:lnTo>
                    <a:pt x="0" y="48"/>
                  </a:lnTo>
                  <a:lnTo>
                    <a:pt x="1722" y="66"/>
                  </a:lnTo>
                  <a:lnTo>
                    <a:pt x="1722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46087" name="Freeform 7"/>
            <p:cNvSpPr>
              <a:spLocks/>
            </p:cNvSpPr>
            <p:nvPr/>
          </p:nvSpPr>
          <p:spPr bwMode="hidden">
            <a:xfrm>
              <a:off x="0" y="3726"/>
              <a:ext cx="4784" cy="329"/>
            </a:xfrm>
            <a:custGeom>
              <a:avLst/>
              <a:gdLst/>
              <a:ahLst/>
              <a:cxnLst>
                <a:cxn ang="0">
                  <a:pos x="0" y="329"/>
                </a:cxn>
                <a:cxn ang="0">
                  <a:pos x="4789" y="77"/>
                </a:cxn>
                <a:cxn ang="0">
                  <a:pos x="4789" y="0"/>
                </a:cxn>
                <a:cxn ang="0">
                  <a:pos x="0" y="107"/>
                </a:cxn>
                <a:cxn ang="0">
                  <a:pos x="0" y="329"/>
                </a:cxn>
                <a:cxn ang="0">
                  <a:pos x="0" y="329"/>
                </a:cxn>
              </a:cxnLst>
              <a:rect l="0" t="0" r="r" b="b"/>
              <a:pathLst>
                <a:path w="4789" h="329">
                  <a:moveTo>
                    <a:pt x="0" y="329"/>
                  </a:moveTo>
                  <a:lnTo>
                    <a:pt x="4789" y="77"/>
                  </a:lnTo>
                  <a:lnTo>
                    <a:pt x="4789" y="0"/>
                  </a:lnTo>
                  <a:lnTo>
                    <a:pt x="0" y="107"/>
                  </a:lnTo>
                  <a:lnTo>
                    <a:pt x="0" y="329"/>
                  </a:lnTo>
                  <a:lnTo>
                    <a:pt x="0" y="329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1961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46088" name="Freeform 8"/>
            <p:cNvSpPr>
              <a:spLocks/>
            </p:cNvSpPr>
            <p:nvPr/>
          </p:nvSpPr>
          <p:spPr bwMode="hidden">
            <a:xfrm>
              <a:off x="4784" y="3702"/>
              <a:ext cx="974" cy="101"/>
            </a:xfrm>
            <a:custGeom>
              <a:avLst/>
              <a:gdLst/>
              <a:ahLst/>
              <a:cxnLst>
                <a:cxn ang="0">
                  <a:pos x="975" y="48"/>
                </a:cxn>
                <a:cxn ang="0">
                  <a:pos x="975" y="0"/>
                </a:cxn>
                <a:cxn ang="0">
                  <a:pos x="0" y="24"/>
                </a:cxn>
                <a:cxn ang="0">
                  <a:pos x="0" y="101"/>
                </a:cxn>
                <a:cxn ang="0">
                  <a:pos x="975" y="48"/>
                </a:cxn>
                <a:cxn ang="0">
                  <a:pos x="975" y="48"/>
                </a:cxn>
              </a:cxnLst>
              <a:rect l="0" t="0" r="r" b="b"/>
              <a:pathLst>
                <a:path w="975" h="101">
                  <a:moveTo>
                    <a:pt x="975" y="48"/>
                  </a:moveTo>
                  <a:lnTo>
                    <a:pt x="975" y="0"/>
                  </a:lnTo>
                  <a:lnTo>
                    <a:pt x="0" y="24"/>
                  </a:lnTo>
                  <a:lnTo>
                    <a:pt x="0" y="101"/>
                  </a:lnTo>
                  <a:lnTo>
                    <a:pt x="975" y="48"/>
                  </a:lnTo>
                  <a:lnTo>
                    <a:pt x="975" y="48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46089" name="Freeform 9"/>
            <p:cNvSpPr>
              <a:spLocks/>
            </p:cNvSpPr>
            <p:nvPr/>
          </p:nvSpPr>
          <p:spPr bwMode="hidden">
            <a:xfrm>
              <a:off x="3619" y="3815"/>
              <a:ext cx="2139" cy="198"/>
            </a:xfrm>
            <a:custGeom>
              <a:avLst/>
              <a:gdLst/>
              <a:ahLst/>
              <a:cxnLst>
                <a:cxn ang="0">
                  <a:pos x="2141" y="0"/>
                </a:cxn>
                <a:cxn ang="0">
                  <a:pos x="0" y="156"/>
                </a:cxn>
                <a:cxn ang="0">
                  <a:pos x="0" y="198"/>
                </a:cxn>
                <a:cxn ang="0">
                  <a:pos x="2141" y="0"/>
                </a:cxn>
                <a:cxn ang="0">
                  <a:pos x="2141" y="0"/>
                </a:cxn>
              </a:cxnLst>
              <a:rect l="0" t="0" r="r" b="b"/>
              <a:pathLst>
                <a:path w="2141" h="198">
                  <a:moveTo>
                    <a:pt x="2141" y="0"/>
                  </a:moveTo>
                  <a:lnTo>
                    <a:pt x="0" y="156"/>
                  </a:lnTo>
                  <a:lnTo>
                    <a:pt x="0" y="198"/>
                  </a:lnTo>
                  <a:lnTo>
                    <a:pt x="2141" y="0"/>
                  </a:lnTo>
                  <a:lnTo>
                    <a:pt x="2141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46090" name="Freeform 10"/>
            <p:cNvSpPr>
              <a:spLocks/>
            </p:cNvSpPr>
            <p:nvPr/>
          </p:nvSpPr>
          <p:spPr bwMode="hidden">
            <a:xfrm>
              <a:off x="0" y="3971"/>
              <a:ext cx="3619" cy="348"/>
            </a:xfrm>
            <a:custGeom>
              <a:avLst/>
              <a:gdLst/>
              <a:ahLst/>
              <a:cxnLst>
                <a:cxn ang="0">
                  <a:pos x="0" y="348"/>
                </a:cxn>
                <a:cxn ang="0">
                  <a:pos x="311" y="348"/>
                </a:cxn>
                <a:cxn ang="0">
                  <a:pos x="3623" y="42"/>
                </a:cxn>
                <a:cxn ang="0">
                  <a:pos x="3623" y="0"/>
                </a:cxn>
                <a:cxn ang="0">
                  <a:pos x="0" y="264"/>
                </a:cxn>
                <a:cxn ang="0">
                  <a:pos x="0" y="348"/>
                </a:cxn>
                <a:cxn ang="0">
                  <a:pos x="0" y="348"/>
                </a:cxn>
              </a:cxnLst>
              <a:rect l="0" t="0" r="r" b="b"/>
              <a:pathLst>
                <a:path w="3623" h="348">
                  <a:moveTo>
                    <a:pt x="0" y="348"/>
                  </a:moveTo>
                  <a:lnTo>
                    <a:pt x="311" y="348"/>
                  </a:lnTo>
                  <a:lnTo>
                    <a:pt x="3623" y="42"/>
                  </a:lnTo>
                  <a:lnTo>
                    <a:pt x="3623" y="0"/>
                  </a:lnTo>
                  <a:lnTo>
                    <a:pt x="0" y="264"/>
                  </a:lnTo>
                  <a:lnTo>
                    <a:pt x="0" y="348"/>
                  </a:lnTo>
                  <a:lnTo>
                    <a:pt x="0" y="34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2549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46091" name="Freeform 11"/>
            <p:cNvSpPr>
              <a:spLocks/>
            </p:cNvSpPr>
            <p:nvPr/>
          </p:nvSpPr>
          <p:spPr bwMode="hidden">
            <a:xfrm>
              <a:off x="2097" y="4043"/>
              <a:ext cx="2514" cy="276"/>
            </a:xfrm>
            <a:custGeom>
              <a:avLst/>
              <a:gdLst/>
              <a:ahLst/>
              <a:cxnLst>
                <a:cxn ang="0">
                  <a:pos x="2182" y="276"/>
                </a:cxn>
                <a:cxn ang="0">
                  <a:pos x="2517" y="204"/>
                </a:cxn>
                <a:cxn ang="0">
                  <a:pos x="2260" y="0"/>
                </a:cxn>
                <a:cxn ang="0">
                  <a:pos x="0" y="276"/>
                </a:cxn>
                <a:cxn ang="0">
                  <a:pos x="2182" y="276"/>
                </a:cxn>
                <a:cxn ang="0">
                  <a:pos x="2182" y="276"/>
                </a:cxn>
              </a:cxnLst>
              <a:rect l="0" t="0" r="r" b="b"/>
              <a:pathLst>
                <a:path w="2517" h="276">
                  <a:moveTo>
                    <a:pt x="2182" y="276"/>
                  </a:moveTo>
                  <a:lnTo>
                    <a:pt x="2517" y="204"/>
                  </a:lnTo>
                  <a:lnTo>
                    <a:pt x="2260" y="0"/>
                  </a:lnTo>
                  <a:lnTo>
                    <a:pt x="0" y="276"/>
                  </a:lnTo>
                  <a:lnTo>
                    <a:pt x="2182" y="276"/>
                  </a:lnTo>
                  <a:lnTo>
                    <a:pt x="2182" y="276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46092" name="Freeform 12"/>
            <p:cNvSpPr>
              <a:spLocks/>
            </p:cNvSpPr>
            <p:nvPr/>
          </p:nvSpPr>
          <p:spPr bwMode="hidden">
            <a:xfrm>
              <a:off x="4354" y="3869"/>
              <a:ext cx="1404" cy="378"/>
            </a:xfrm>
            <a:custGeom>
              <a:avLst/>
              <a:gdLst/>
              <a:ahLst/>
              <a:cxnLst>
                <a:cxn ang="0">
                  <a:pos x="1405" y="126"/>
                </a:cxn>
                <a:cxn ang="0">
                  <a:pos x="1405" y="0"/>
                </a:cxn>
                <a:cxn ang="0">
                  <a:pos x="0" y="174"/>
                </a:cxn>
                <a:cxn ang="0">
                  <a:pos x="257" y="378"/>
                </a:cxn>
                <a:cxn ang="0">
                  <a:pos x="1405" y="126"/>
                </a:cxn>
                <a:cxn ang="0">
                  <a:pos x="1405" y="126"/>
                </a:cxn>
              </a:cxnLst>
              <a:rect l="0" t="0" r="r" b="b"/>
              <a:pathLst>
                <a:path w="1405" h="378">
                  <a:moveTo>
                    <a:pt x="1405" y="126"/>
                  </a:moveTo>
                  <a:lnTo>
                    <a:pt x="1405" y="0"/>
                  </a:lnTo>
                  <a:lnTo>
                    <a:pt x="0" y="174"/>
                  </a:lnTo>
                  <a:lnTo>
                    <a:pt x="257" y="378"/>
                  </a:lnTo>
                  <a:lnTo>
                    <a:pt x="1405" y="126"/>
                  </a:lnTo>
                  <a:lnTo>
                    <a:pt x="1405" y="12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6863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46093" name="Freeform 13"/>
            <p:cNvSpPr>
              <a:spLocks/>
            </p:cNvSpPr>
            <p:nvPr/>
          </p:nvSpPr>
          <p:spPr bwMode="hidden">
            <a:xfrm>
              <a:off x="5030" y="3151"/>
              <a:ext cx="728" cy="240"/>
            </a:xfrm>
            <a:custGeom>
              <a:avLst/>
              <a:gdLst/>
              <a:ahLst/>
              <a:cxnLst>
                <a:cxn ang="0">
                  <a:pos x="729" y="240"/>
                </a:cxn>
                <a:cxn ang="0">
                  <a:pos x="0" y="0"/>
                </a:cxn>
                <a:cxn ang="0">
                  <a:pos x="0" y="6"/>
                </a:cxn>
                <a:cxn ang="0">
                  <a:pos x="729" y="240"/>
                </a:cxn>
                <a:cxn ang="0">
                  <a:pos x="729" y="240"/>
                </a:cxn>
              </a:cxnLst>
              <a:rect l="0" t="0" r="r" b="b"/>
              <a:pathLst>
                <a:path w="729" h="240">
                  <a:moveTo>
                    <a:pt x="729" y="240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729" y="240"/>
                  </a:lnTo>
                  <a:lnTo>
                    <a:pt x="729" y="24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46094" name="Freeform 14"/>
            <p:cNvSpPr>
              <a:spLocks/>
            </p:cNvSpPr>
            <p:nvPr/>
          </p:nvSpPr>
          <p:spPr bwMode="hidden">
            <a:xfrm>
              <a:off x="0" y="1486"/>
              <a:ext cx="5030" cy="1671"/>
            </a:xfrm>
            <a:custGeom>
              <a:avLst/>
              <a:gdLst/>
              <a:ahLst/>
              <a:cxnLst>
                <a:cxn ang="0">
                  <a:pos x="0" y="72"/>
                </a:cxn>
                <a:cxn ang="0">
                  <a:pos x="5035" y="1672"/>
                </a:cxn>
                <a:cxn ang="0">
                  <a:pos x="5035" y="1666"/>
                </a:cxn>
                <a:cxn ang="0">
                  <a:pos x="0" y="0"/>
                </a:cxn>
                <a:cxn ang="0">
                  <a:pos x="0" y="72"/>
                </a:cxn>
                <a:cxn ang="0">
                  <a:pos x="0" y="72"/>
                </a:cxn>
              </a:cxnLst>
              <a:rect l="0" t="0" r="r" b="b"/>
              <a:pathLst>
                <a:path w="5035" h="1672">
                  <a:moveTo>
                    <a:pt x="0" y="72"/>
                  </a:moveTo>
                  <a:lnTo>
                    <a:pt x="5035" y="1672"/>
                  </a:lnTo>
                  <a:lnTo>
                    <a:pt x="5035" y="1666"/>
                  </a:lnTo>
                  <a:lnTo>
                    <a:pt x="0" y="0"/>
                  </a:lnTo>
                  <a:lnTo>
                    <a:pt x="0" y="72"/>
                  </a:lnTo>
                  <a:lnTo>
                    <a:pt x="0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451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46095" name="Freeform 15"/>
            <p:cNvSpPr>
              <a:spLocks/>
            </p:cNvSpPr>
            <p:nvPr/>
          </p:nvSpPr>
          <p:spPr bwMode="hidden">
            <a:xfrm>
              <a:off x="5030" y="3049"/>
              <a:ext cx="728" cy="318"/>
            </a:xfrm>
            <a:custGeom>
              <a:avLst/>
              <a:gdLst/>
              <a:ahLst/>
              <a:cxnLst>
                <a:cxn ang="0">
                  <a:pos x="729" y="318"/>
                </a:cxn>
                <a:cxn ang="0">
                  <a:pos x="729" y="312"/>
                </a:cxn>
                <a:cxn ang="0">
                  <a:pos x="0" y="0"/>
                </a:cxn>
                <a:cxn ang="0">
                  <a:pos x="0" y="54"/>
                </a:cxn>
                <a:cxn ang="0">
                  <a:pos x="729" y="318"/>
                </a:cxn>
                <a:cxn ang="0">
                  <a:pos x="729" y="318"/>
                </a:cxn>
              </a:cxnLst>
              <a:rect l="0" t="0" r="r" b="b"/>
              <a:pathLst>
                <a:path w="729" h="318">
                  <a:moveTo>
                    <a:pt x="729" y="318"/>
                  </a:moveTo>
                  <a:lnTo>
                    <a:pt x="729" y="312"/>
                  </a:lnTo>
                  <a:lnTo>
                    <a:pt x="0" y="0"/>
                  </a:lnTo>
                  <a:lnTo>
                    <a:pt x="0" y="54"/>
                  </a:lnTo>
                  <a:lnTo>
                    <a:pt x="729" y="318"/>
                  </a:lnTo>
                  <a:lnTo>
                    <a:pt x="729" y="3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46096" name="Freeform 16"/>
            <p:cNvSpPr>
              <a:spLocks/>
            </p:cNvSpPr>
            <p:nvPr/>
          </p:nvSpPr>
          <p:spPr bwMode="hidden">
            <a:xfrm>
              <a:off x="0" y="916"/>
              <a:ext cx="5030" cy="2187"/>
            </a:xfrm>
            <a:custGeom>
              <a:avLst/>
              <a:gdLst/>
              <a:ahLst/>
              <a:cxnLst>
                <a:cxn ang="0">
                  <a:pos x="0" y="396"/>
                </a:cxn>
                <a:cxn ang="0">
                  <a:pos x="5035" y="2188"/>
                </a:cxn>
                <a:cxn ang="0">
                  <a:pos x="5035" y="2134"/>
                </a:cxn>
                <a:cxn ang="0">
                  <a:pos x="0" y="0"/>
                </a:cxn>
                <a:cxn ang="0">
                  <a:pos x="0" y="396"/>
                </a:cxn>
                <a:cxn ang="0">
                  <a:pos x="0" y="396"/>
                </a:cxn>
              </a:cxnLst>
              <a:rect l="0" t="0" r="r" b="b"/>
              <a:pathLst>
                <a:path w="5035" h="2188">
                  <a:moveTo>
                    <a:pt x="0" y="396"/>
                  </a:moveTo>
                  <a:lnTo>
                    <a:pt x="5035" y="2188"/>
                  </a:lnTo>
                  <a:lnTo>
                    <a:pt x="5035" y="2134"/>
                  </a:lnTo>
                  <a:lnTo>
                    <a:pt x="0" y="0"/>
                  </a:lnTo>
                  <a:lnTo>
                    <a:pt x="0" y="396"/>
                  </a:lnTo>
                  <a:lnTo>
                    <a:pt x="0" y="39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6667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46097" name="Freeform 17"/>
            <p:cNvSpPr>
              <a:spLocks/>
            </p:cNvSpPr>
            <p:nvPr/>
          </p:nvSpPr>
          <p:spPr bwMode="hidden">
            <a:xfrm>
              <a:off x="2294" y="0"/>
              <a:ext cx="3159" cy="272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145" y="2727"/>
                </a:cxn>
                <a:cxn ang="0">
                  <a:pos x="3163" y="2704"/>
                </a:cxn>
                <a:cxn ang="0">
                  <a:pos x="102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3163" h="2727">
                  <a:moveTo>
                    <a:pt x="0" y="0"/>
                  </a:moveTo>
                  <a:lnTo>
                    <a:pt x="3145" y="2727"/>
                  </a:lnTo>
                  <a:lnTo>
                    <a:pt x="3163" y="2704"/>
                  </a:lnTo>
                  <a:lnTo>
                    <a:pt x="10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980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46098" name="Freeform 18"/>
            <p:cNvSpPr>
              <a:spLocks/>
            </p:cNvSpPr>
            <p:nvPr/>
          </p:nvSpPr>
          <p:spPr bwMode="hidden">
            <a:xfrm>
              <a:off x="5435" y="2702"/>
              <a:ext cx="323" cy="299"/>
            </a:xfrm>
            <a:custGeom>
              <a:avLst/>
              <a:gdLst/>
              <a:ahLst/>
              <a:cxnLst>
                <a:cxn ang="0">
                  <a:pos x="323" y="299"/>
                </a:cxn>
                <a:cxn ang="0">
                  <a:pos x="323" y="263"/>
                </a:cxn>
                <a:cxn ang="0">
                  <a:pos x="18" y="0"/>
                </a:cxn>
                <a:cxn ang="0">
                  <a:pos x="0" y="23"/>
                </a:cxn>
                <a:cxn ang="0">
                  <a:pos x="323" y="299"/>
                </a:cxn>
                <a:cxn ang="0">
                  <a:pos x="323" y="299"/>
                </a:cxn>
              </a:cxnLst>
              <a:rect l="0" t="0" r="r" b="b"/>
              <a:pathLst>
                <a:path w="323" h="299">
                  <a:moveTo>
                    <a:pt x="323" y="299"/>
                  </a:moveTo>
                  <a:lnTo>
                    <a:pt x="323" y="263"/>
                  </a:lnTo>
                  <a:lnTo>
                    <a:pt x="18" y="0"/>
                  </a:lnTo>
                  <a:lnTo>
                    <a:pt x="0" y="23"/>
                  </a:lnTo>
                  <a:lnTo>
                    <a:pt x="323" y="299"/>
                  </a:lnTo>
                  <a:lnTo>
                    <a:pt x="323" y="29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4118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46099" name="Freeform 19"/>
            <p:cNvSpPr>
              <a:spLocks/>
            </p:cNvSpPr>
            <p:nvPr/>
          </p:nvSpPr>
          <p:spPr bwMode="hidden">
            <a:xfrm>
              <a:off x="5477" y="2588"/>
              <a:ext cx="281" cy="335"/>
            </a:xfrm>
            <a:custGeom>
              <a:avLst/>
              <a:gdLst/>
              <a:ahLst/>
              <a:cxnLst>
                <a:cxn ang="0">
                  <a:pos x="281" y="335"/>
                </a:cxn>
                <a:cxn ang="0">
                  <a:pos x="281" y="173"/>
                </a:cxn>
                <a:cxn ang="0">
                  <a:pos x="96" y="0"/>
                </a:cxn>
                <a:cxn ang="0">
                  <a:pos x="0" y="90"/>
                </a:cxn>
                <a:cxn ang="0">
                  <a:pos x="281" y="335"/>
                </a:cxn>
                <a:cxn ang="0">
                  <a:pos x="281" y="335"/>
                </a:cxn>
              </a:cxnLst>
              <a:rect l="0" t="0" r="r" b="b"/>
              <a:pathLst>
                <a:path w="281" h="335">
                  <a:moveTo>
                    <a:pt x="281" y="335"/>
                  </a:moveTo>
                  <a:lnTo>
                    <a:pt x="281" y="173"/>
                  </a:lnTo>
                  <a:lnTo>
                    <a:pt x="96" y="0"/>
                  </a:lnTo>
                  <a:lnTo>
                    <a:pt x="0" y="90"/>
                  </a:lnTo>
                  <a:lnTo>
                    <a:pt x="281" y="335"/>
                  </a:lnTo>
                  <a:lnTo>
                    <a:pt x="281" y="335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46100" name="Freeform 20"/>
            <p:cNvSpPr>
              <a:spLocks/>
            </p:cNvSpPr>
            <p:nvPr/>
          </p:nvSpPr>
          <p:spPr bwMode="hidden">
            <a:xfrm>
              <a:off x="2454" y="0"/>
              <a:ext cx="3119" cy="267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026" y="2680"/>
                </a:cxn>
                <a:cxn ang="0">
                  <a:pos x="3122" y="2590"/>
                </a:cxn>
                <a:cxn ang="0">
                  <a:pos x="383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3122" h="2680">
                  <a:moveTo>
                    <a:pt x="0" y="0"/>
                  </a:moveTo>
                  <a:lnTo>
                    <a:pt x="3026" y="2680"/>
                  </a:lnTo>
                  <a:lnTo>
                    <a:pt x="3122" y="2590"/>
                  </a:lnTo>
                  <a:lnTo>
                    <a:pt x="383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46101" name="Freeform 21"/>
            <p:cNvSpPr>
              <a:spLocks/>
            </p:cNvSpPr>
            <p:nvPr/>
          </p:nvSpPr>
          <p:spPr bwMode="hidden">
            <a:xfrm>
              <a:off x="5626" y="2534"/>
              <a:ext cx="132" cy="132"/>
            </a:xfrm>
            <a:custGeom>
              <a:avLst/>
              <a:gdLst/>
              <a:ahLst/>
              <a:cxnLst>
                <a:cxn ang="0">
                  <a:pos x="132" y="132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132" y="132"/>
                </a:cxn>
                <a:cxn ang="0">
                  <a:pos x="132" y="132"/>
                </a:cxn>
              </a:cxnLst>
              <a:rect l="0" t="0" r="r" b="b"/>
              <a:pathLst>
                <a:path w="132" h="132">
                  <a:moveTo>
                    <a:pt x="132" y="132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132" y="132"/>
                  </a:lnTo>
                  <a:lnTo>
                    <a:pt x="132" y="132"/>
                  </a:lnTo>
                  <a:close/>
                </a:path>
              </a:pathLst>
            </a:custGeom>
            <a:solidFill>
              <a:srgbClr val="FF999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46102" name="Freeform 22"/>
            <p:cNvSpPr>
              <a:spLocks/>
            </p:cNvSpPr>
            <p:nvPr/>
          </p:nvSpPr>
          <p:spPr bwMode="hidden">
            <a:xfrm>
              <a:off x="3112" y="0"/>
              <a:ext cx="2514" cy="253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517" y="2536"/>
                </a:cxn>
                <a:cxn ang="0">
                  <a:pos x="2517" y="2536"/>
                </a:cxn>
                <a:cxn ang="0">
                  <a:pos x="66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517" h="2536">
                  <a:moveTo>
                    <a:pt x="0" y="0"/>
                  </a:moveTo>
                  <a:lnTo>
                    <a:pt x="2517" y="2536"/>
                  </a:lnTo>
                  <a:lnTo>
                    <a:pt x="2517" y="2536"/>
                  </a:lnTo>
                  <a:lnTo>
                    <a:pt x="6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1373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46103" name="Freeform 23"/>
            <p:cNvSpPr>
              <a:spLocks/>
            </p:cNvSpPr>
            <p:nvPr/>
          </p:nvSpPr>
          <p:spPr bwMode="hidden">
            <a:xfrm>
              <a:off x="3488" y="0"/>
              <a:ext cx="2198" cy="248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188" y="2482"/>
                </a:cxn>
                <a:cxn ang="0">
                  <a:pos x="2200" y="2476"/>
                </a:cxn>
                <a:cxn ang="0">
                  <a:pos x="31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200" h="2482">
                  <a:moveTo>
                    <a:pt x="0" y="0"/>
                  </a:moveTo>
                  <a:lnTo>
                    <a:pt x="2188" y="2482"/>
                  </a:lnTo>
                  <a:lnTo>
                    <a:pt x="2200" y="2476"/>
                  </a:lnTo>
                  <a:lnTo>
                    <a:pt x="31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46104" name="Freeform 24"/>
            <p:cNvSpPr>
              <a:spLocks/>
            </p:cNvSpPr>
            <p:nvPr/>
          </p:nvSpPr>
          <p:spPr bwMode="hidden">
            <a:xfrm>
              <a:off x="5674" y="2474"/>
              <a:ext cx="84" cy="96"/>
            </a:xfrm>
            <a:custGeom>
              <a:avLst/>
              <a:gdLst/>
              <a:ahLst/>
              <a:cxnLst>
                <a:cxn ang="0">
                  <a:pos x="84" y="96"/>
                </a:cxn>
                <a:cxn ang="0">
                  <a:pos x="84" y="90"/>
                </a:cxn>
                <a:cxn ang="0">
                  <a:pos x="12" y="0"/>
                </a:cxn>
                <a:cxn ang="0">
                  <a:pos x="0" y="6"/>
                </a:cxn>
                <a:cxn ang="0">
                  <a:pos x="84" y="96"/>
                </a:cxn>
                <a:cxn ang="0">
                  <a:pos x="84" y="96"/>
                </a:cxn>
              </a:cxnLst>
              <a:rect l="0" t="0" r="r" b="b"/>
              <a:pathLst>
                <a:path w="84" h="96">
                  <a:moveTo>
                    <a:pt x="84" y="96"/>
                  </a:moveTo>
                  <a:lnTo>
                    <a:pt x="84" y="90"/>
                  </a:lnTo>
                  <a:lnTo>
                    <a:pt x="12" y="0"/>
                  </a:lnTo>
                  <a:lnTo>
                    <a:pt x="0" y="6"/>
                  </a:lnTo>
                  <a:lnTo>
                    <a:pt x="84" y="96"/>
                  </a:lnTo>
                  <a:lnTo>
                    <a:pt x="84" y="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46105" name="Freeform 25"/>
            <p:cNvSpPr>
              <a:spLocks/>
            </p:cNvSpPr>
            <p:nvPr/>
          </p:nvSpPr>
          <p:spPr bwMode="hidden">
            <a:xfrm>
              <a:off x="5603" y="850"/>
              <a:ext cx="155" cy="516"/>
            </a:xfrm>
            <a:custGeom>
              <a:avLst/>
              <a:gdLst/>
              <a:ahLst/>
              <a:cxnLst>
                <a:cxn ang="0">
                  <a:pos x="155" y="516"/>
                </a:cxn>
                <a:cxn ang="0">
                  <a:pos x="155" y="204"/>
                </a:cxn>
                <a:cxn ang="0">
                  <a:pos x="77" y="0"/>
                </a:cxn>
                <a:cxn ang="0">
                  <a:pos x="0" y="192"/>
                </a:cxn>
                <a:cxn ang="0">
                  <a:pos x="155" y="516"/>
                </a:cxn>
                <a:cxn ang="0">
                  <a:pos x="155" y="516"/>
                </a:cxn>
              </a:cxnLst>
              <a:rect l="0" t="0" r="r" b="b"/>
              <a:pathLst>
                <a:path w="155" h="516">
                  <a:moveTo>
                    <a:pt x="155" y="516"/>
                  </a:moveTo>
                  <a:lnTo>
                    <a:pt x="155" y="204"/>
                  </a:lnTo>
                  <a:lnTo>
                    <a:pt x="77" y="0"/>
                  </a:lnTo>
                  <a:lnTo>
                    <a:pt x="0" y="192"/>
                  </a:lnTo>
                  <a:lnTo>
                    <a:pt x="155" y="516"/>
                  </a:lnTo>
                  <a:lnTo>
                    <a:pt x="155" y="51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46106" name="Freeform 26"/>
            <p:cNvSpPr>
              <a:spLocks/>
            </p:cNvSpPr>
            <p:nvPr/>
          </p:nvSpPr>
          <p:spPr bwMode="hidden">
            <a:xfrm>
              <a:off x="5107" y="0"/>
              <a:ext cx="573" cy="104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97" y="1043"/>
                </a:cxn>
                <a:cxn ang="0">
                  <a:pos x="574" y="851"/>
                </a:cxn>
                <a:cxn ang="0">
                  <a:pos x="251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74" h="1043">
                  <a:moveTo>
                    <a:pt x="0" y="0"/>
                  </a:moveTo>
                  <a:lnTo>
                    <a:pt x="497" y="1043"/>
                  </a:lnTo>
                  <a:lnTo>
                    <a:pt x="574" y="851"/>
                  </a:lnTo>
                  <a:lnTo>
                    <a:pt x="251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6667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46107" name="Freeform 27"/>
            <p:cNvSpPr>
              <a:spLocks/>
            </p:cNvSpPr>
            <p:nvPr/>
          </p:nvSpPr>
          <p:spPr bwMode="hidden">
            <a:xfrm>
              <a:off x="5411" y="0"/>
              <a:ext cx="341" cy="796"/>
            </a:xfrm>
            <a:custGeom>
              <a:avLst/>
              <a:gdLst/>
              <a:ahLst/>
              <a:cxnLst>
                <a:cxn ang="0">
                  <a:pos x="144" y="0"/>
                </a:cxn>
                <a:cxn ang="0">
                  <a:pos x="0" y="0"/>
                </a:cxn>
                <a:cxn ang="0">
                  <a:pos x="287" y="797"/>
                </a:cxn>
                <a:cxn ang="0">
                  <a:pos x="341" y="653"/>
                </a:cxn>
                <a:cxn ang="0">
                  <a:pos x="144" y="0"/>
                </a:cxn>
                <a:cxn ang="0">
                  <a:pos x="144" y="0"/>
                </a:cxn>
              </a:cxnLst>
              <a:rect l="0" t="0" r="r" b="b"/>
              <a:pathLst>
                <a:path w="341" h="797">
                  <a:moveTo>
                    <a:pt x="144" y="0"/>
                  </a:moveTo>
                  <a:lnTo>
                    <a:pt x="0" y="0"/>
                  </a:lnTo>
                  <a:lnTo>
                    <a:pt x="287" y="797"/>
                  </a:lnTo>
                  <a:lnTo>
                    <a:pt x="341" y="653"/>
                  </a:lnTo>
                  <a:lnTo>
                    <a:pt x="144" y="0"/>
                  </a:lnTo>
                  <a:lnTo>
                    <a:pt x="144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980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46108" name="Freeform 28"/>
            <p:cNvSpPr>
              <a:spLocks/>
            </p:cNvSpPr>
            <p:nvPr/>
          </p:nvSpPr>
          <p:spPr bwMode="hidden">
            <a:xfrm>
              <a:off x="5698" y="653"/>
              <a:ext cx="60" cy="311"/>
            </a:xfrm>
            <a:custGeom>
              <a:avLst/>
              <a:gdLst/>
              <a:ahLst/>
              <a:cxnLst>
                <a:cxn ang="0">
                  <a:pos x="0" y="144"/>
                </a:cxn>
                <a:cxn ang="0">
                  <a:pos x="60" y="312"/>
                </a:cxn>
                <a:cxn ang="0">
                  <a:pos x="60" y="6"/>
                </a:cxn>
                <a:cxn ang="0">
                  <a:pos x="54" y="0"/>
                </a:cxn>
                <a:cxn ang="0">
                  <a:pos x="0" y="144"/>
                </a:cxn>
                <a:cxn ang="0">
                  <a:pos x="0" y="144"/>
                </a:cxn>
              </a:cxnLst>
              <a:rect l="0" t="0" r="r" b="b"/>
              <a:pathLst>
                <a:path w="60" h="312">
                  <a:moveTo>
                    <a:pt x="0" y="144"/>
                  </a:moveTo>
                  <a:lnTo>
                    <a:pt x="60" y="312"/>
                  </a:lnTo>
                  <a:lnTo>
                    <a:pt x="60" y="6"/>
                  </a:lnTo>
                  <a:lnTo>
                    <a:pt x="54" y="0"/>
                  </a:lnTo>
                  <a:lnTo>
                    <a:pt x="0" y="144"/>
                  </a:lnTo>
                  <a:lnTo>
                    <a:pt x="0" y="144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46109" name="Freeform 29"/>
            <p:cNvSpPr>
              <a:spLocks/>
            </p:cNvSpPr>
            <p:nvPr/>
          </p:nvSpPr>
          <p:spPr bwMode="hidden">
            <a:xfrm>
              <a:off x="2" y="1601"/>
              <a:ext cx="5752" cy="1864"/>
            </a:xfrm>
            <a:custGeom>
              <a:avLst/>
              <a:gdLst/>
              <a:ahLst/>
              <a:cxnLst>
                <a:cxn ang="0">
                  <a:pos x="0" y="371"/>
                </a:cxn>
                <a:cxn ang="0">
                  <a:pos x="5740" y="1864"/>
                </a:cxn>
                <a:cxn ang="0">
                  <a:pos x="5740" y="1834"/>
                </a:cxn>
                <a:cxn ang="0">
                  <a:pos x="0" y="0"/>
                </a:cxn>
                <a:cxn ang="0">
                  <a:pos x="0" y="371"/>
                </a:cxn>
                <a:cxn ang="0">
                  <a:pos x="0" y="371"/>
                </a:cxn>
              </a:cxnLst>
              <a:rect l="0" t="0" r="r" b="b"/>
              <a:pathLst>
                <a:path w="5740" h="1864">
                  <a:moveTo>
                    <a:pt x="0" y="371"/>
                  </a:moveTo>
                  <a:lnTo>
                    <a:pt x="5740" y="1864"/>
                  </a:lnTo>
                  <a:lnTo>
                    <a:pt x="5740" y="1834"/>
                  </a:lnTo>
                  <a:lnTo>
                    <a:pt x="0" y="0"/>
                  </a:lnTo>
                  <a:lnTo>
                    <a:pt x="0" y="371"/>
                  </a:lnTo>
                  <a:lnTo>
                    <a:pt x="0" y="371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3529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46110" name="Freeform 30"/>
            <p:cNvSpPr>
              <a:spLocks/>
            </p:cNvSpPr>
            <p:nvPr/>
          </p:nvSpPr>
          <p:spPr bwMode="hidden">
            <a:xfrm>
              <a:off x="5754" y="3483"/>
              <a:ext cx="6" cy="6"/>
            </a:xfrm>
            <a:custGeom>
              <a:avLst/>
              <a:gdLst/>
              <a:ahLst/>
              <a:cxnLst>
                <a:cxn ang="0">
                  <a:pos x="6" y="6"/>
                </a:cxn>
                <a:cxn ang="0">
                  <a:pos x="0" y="0"/>
                </a:cxn>
                <a:cxn ang="0">
                  <a:pos x="0" y="6"/>
                </a:cxn>
                <a:cxn ang="0">
                  <a:pos x="6" y="6"/>
                </a:cxn>
                <a:cxn ang="0">
                  <a:pos x="6" y="6"/>
                </a:cxn>
              </a:cxnLst>
              <a:rect l="0" t="0" r="r" b="b"/>
              <a:pathLst>
                <a:path w="6" h="6">
                  <a:moveTo>
                    <a:pt x="6" y="6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6" y="6"/>
                  </a:lnTo>
                  <a:lnTo>
                    <a:pt x="6" y="6"/>
                  </a:lnTo>
                  <a:close/>
                </a:path>
              </a:pathLst>
            </a:custGeom>
            <a:solidFill>
              <a:srgbClr val="18FF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46111" name="Freeform 31"/>
            <p:cNvSpPr>
              <a:spLocks/>
            </p:cNvSpPr>
            <p:nvPr/>
          </p:nvSpPr>
          <p:spPr bwMode="hidden">
            <a:xfrm>
              <a:off x="2" y="2152"/>
              <a:ext cx="5752" cy="1337"/>
            </a:xfrm>
            <a:custGeom>
              <a:avLst/>
              <a:gdLst/>
              <a:ahLst/>
              <a:cxnLst>
                <a:cxn ang="0">
                  <a:pos x="0" y="366"/>
                </a:cxn>
                <a:cxn ang="0">
                  <a:pos x="5740" y="1337"/>
                </a:cxn>
                <a:cxn ang="0">
                  <a:pos x="5740" y="1331"/>
                </a:cxn>
                <a:cxn ang="0">
                  <a:pos x="0" y="0"/>
                </a:cxn>
                <a:cxn ang="0">
                  <a:pos x="0" y="366"/>
                </a:cxn>
                <a:cxn ang="0">
                  <a:pos x="0" y="366"/>
                </a:cxn>
              </a:cxnLst>
              <a:rect l="0" t="0" r="r" b="b"/>
              <a:pathLst>
                <a:path w="5740" h="1337">
                  <a:moveTo>
                    <a:pt x="0" y="366"/>
                  </a:moveTo>
                  <a:lnTo>
                    <a:pt x="5740" y="1337"/>
                  </a:lnTo>
                  <a:lnTo>
                    <a:pt x="5740" y="1331"/>
                  </a:lnTo>
                  <a:lnTo>
                    <a:pt x="0" y="0"/>
                  </a:lnTo>
                  <a:lnTo>
                    <a:pt x="0" y="366"/>
                  </a:lnTo>
                  <a:lnTo>
                    <a:pt x="0" y="36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078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46112" name="Freeform 32"/>
            <p:cNvSpPr>
              <a:spLocks/>
            </p:cNvSpPr>
            <p:nvPr/>
          </p:nvSpPr>
          <p:spPr bwMode="hidden">
            <a:xfrm>
              <a:off x="2" y="3177"/>
              <a:ext cx="5752" cy="414"/>
            </a:xfrm>
            <a:custGeom>
              <a:avLst/>
              <a:gdLst/>
              <a:ahLst/>
              <a:cxnLst>
                <a:cxn ang="0">
                  <a:pos x="0" y="48"/>
                </a:cxn>
                <a:cxn ang="0">
                  <a:pos x="5740" y="414"/>
                </a:cxn>
                <a:cxn ang="0">
                  <a:pos x="5740" y="402"/>
                </a:cxn>
                <a:cxn ang="0">
                  <a:pos x="0" y="0"/>
                </a:cxn>
                <a:cxn ang="0">
                  <a:pos x="0" y="48"/>
                </a:cxn>
                <a:cxn ang="0">
                  <a:pos x="0" y="48"/>
                </a:cxn>
              </a:cxnLst>
              <a:rect l="0" t="0" r="r" b="b"/>
              <a:pathLst>
                <a:path w="5740" h="414">
                  <a:moveTo>
                    <a:pt x="0" y="48"/>
                  </a:moveTo>
                  <a:lnTo>
                    <a:pt x="5740" y="414"/>
                  </a:lnTo>
                  <a:lnTo>
                    <a:pt x="5740" y="402"/>
                  </a:lnTo>
                  <a:lnTo>
                    <a:pt x="0" y="0"/>
                  </a:lnTo>
                  <a:lnTo>
                    <a:pt x="0" y="48"/>
                  </a:lnTo>
                  <a:lnTo>
                    <a:pt x="0" y="4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46113" name="Freeform 33"/>
            <p:cNvSpPr>
              <a:spLocks/>
            </p:cNvSpPr>
            <p:nvPr/>
          </p:nvSpPr>
          <p:spPr bwMode="hidden">
            <a:xfrm>
              <a:off x="1297" y="0"/>
              <a:ext cx="4457" cy="317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448" y="3177"/>
                </a:cxn>
                <a:cxn ang="0">
                  <a:pos x="4448" y="3153"/>
                </a:cxn>
                <a:cxn ang="0">
                  <a:pos x="125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4448" h="3177">
                  <a:moveTo>
                    <a:pt x="0" y="0"/>
                  </a:moveTo>
                  <a:lnTo>
                    <a:pt x="4448" y="3177"/>
                  </a:lnTo>
                  <a:lnTo>
                    <a:pt x="4448" y="3153"/>
                  </a:lnTo>
                  <a:lnTo>
                    <a:pt x="125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8627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46114" name="Freeform 34"/>
            <p:cNvSpPr>
              <a:spLocks/>
            </p:cNvSpPr>
            <p:nvPr/>
          </p:nvSpPr>
          <p:spPr bwMode="hidden">
            <a:xfrm>
              <a:off x="3321" y="0"/>
              <a:ext cx="2433" cy="261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428" y="2614"/>
                </a:cxn>
                <a:cxn ang="0">
                  <a:pos x="2428" y="2608"/>
                </a:cxn>
                <a:cxn ang="0">
                  <a:pos x="66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428" h="2614">
                  <a:moveTo>
                    <a:pt x="0" y="0"/>
                  </a:moveTo>
                  <a:lnTo>
                    <a:pt x="2428" y="2614"/>
                  </a:lnTo>
                  <a:lnTo>
                    <a:pt x="2428" y="2608"/>
                  </a:lnTo>
                  <a:lnTo>
                    <a:pt x="6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46115" name="Freeform 35"/>
            <p:cNvSpPr>
              <a:spLocks/>
            </p:cNvSpPr>
            <p:nvPr/>
          </p:nvSpPr>
          <p:spPr bwMode="hidden">
            <a:xfrm>
              <a:off x="3950" y="0"/>
              <a:ext cx="1804" cy="2464"/>
            </a:xfrm>
            <a:custGeom>
              <a:avLst/>
              <a:gdLst/>
              <a:ahLst/>
              <a:cxnLst>
                <a:cxn ang="0">
                  <a:pos x="485" y="0"/>
                </a:cxn>
                <a:cxn ang="0">
                  <a:pos x="0" y="0"/>
                </a:cxn>
                <a:cxn ang="0">
                  <a:pos x="1800" y="2464"/>
                </a:cxn>
                <a:cxn ang="0">
                  <a:pos x="1800" y="2248"/>
                </a:cxn>
                <a:cxn ang="0">
                  <a:pos x="1794" y="2248"/>
                </a:cxn>
                <a:cxn ang="0">
                  <a:pos x="485" y="0"/>
                </a:cxn>
                <a:cxn ang="0">
                  <a:pos x="485" y="0"/>
                </a:cxn>
              </a:cxnLst>
              <a:rect l="0" t="0" r="r" b="b"/>
              <a:pathLst>
                <a:path w="1800" h="2464">
                  <a:moveTo>
                    <a:pt x="485" y="0"/>
                  </a:moveTo>
                  <a:lnTo>
                    <a:pt x="0" y="0"/>
                  </a:lnTo>
                  <a:lnTo>
                    <a:pt x="1800" y="2464"/>
                  </a:lnTo>
                  <a:lnTo>
                    <a:pt x="1800" y="2248"/>
                  </a:lnTo>
                  <a:lnTo>
                    <a:pt x="1794" y="2248"/>
                  </a:lnTo>
                  <a:lnTo>
                    <a:pt x="485" y="0"/>
                  </a:lnTo>
                  <a:lnTo>
                    <a:pt x="485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46116" name="Freeform 36"/>
            <p:cNvSpPr>
              <a:spLocks/>
            </p:cNvSpPr>
            <p:nvPr/>
          </p:nvSpPr>
          <p:spPr bwMode="hidden">
            <a:xfrm>
              <a:off x="4519" y="0"/>
              <a:ext cx="1235" cy="207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232" y="2074"/>
                </a:cxn>
                <a:cxn ang="0">
                  <a:pos x="1232" y="2038"/>
                </a:cxn>
                <a:cxn ang="0">
                  <a:pos x="42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232" h="2074">
                  <a:moveTo>
                    <a:pt x="0" y="0"/>
                  </a:moveTo>
                  <a:lnTo>
                    <a:pt x="1232" y="2074"/>
                  </a:lnTo>
                  <a:lnTo>
                    <a:pt x="1232" y="2038"/>
                  </a:lnTo>
                  <a:lnTo>
                    <a:pt x="4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7647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46117" name="Freeform 37"/>
            <p:cNvSpPr>
              <a:spLocks/>
            </p:cNvSpPr>
            <p:nvPr/>
          </p:nvSpPr>
          <p:spPr bwMode="hidden">
            <a:xfrm>
              <a:off x="4694" y="0"/>
              <a:ext cx="1060" cy="193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058" y="1936"/>
                </a:cxn>
                <a:cxn ang="0">
                  <a:pos x="1058" y="1930"/>
                </a:cxn>
                <a:cxn ang="0">
                  <a:pos x="54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058" h="1936">
                  <a:moveTo>
                    <a:pt x="0" y="0"/>
                  </a:moveTo>
                  <a:lnTo>
                    <a:pt x="1058" y="1936"/>
                  </a:lnTo>
                  <a:lnTo>
                    <a:pt x="1058" y="1930"/>
                  </a:lnTo>
                  <a:lnTo>
                    <a:pt x="54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2549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46118" name="Freeform 38"/>
            <p:cNvSpPr>
              <a:spLocks/>
            </p:cNvSpPr>
            <p:nvPr/>
          </p:nvSpPr>
          <p:spPr bwMode="hidden">
            <a:xfrm>
              <a:off x="4981" y="0"/>
              <a:ext cx="773" cy="1487"/>
            </a:xfrm>
            <a:custGeom>
              <a:avLst/>
              <a:gdLst/>
              <a:ahLst/>
              <a:cxnLst>
                <a:cxn ang="0">
                  <a:pos x="771" y="1433"/>
                </a:cxn>
                <a:cxn ang="0">
                  <a:pos x="42" y="0"/>
                </a:cxn>
                <a:cxn ang="0">
                  <a:pos x="0" y="0"/>
                </a:cxn>
                <a:cxn ang="0">
                  <a:pos x="771" y="1487"/>
                </a:cxn>
                <a:cxn ang="0">
                  <a:pos x="771" y="1433"/>
                </a:cxn>
                <a:cxn ang="0">
                  <a:pos x="771" y="1433"/>
                </a:cxn>
              </a:cxnLst>
              <a:rect l="0" t="0" r="r" b="b"/>
              <a:pathLst>
                <a:path w="771" h="1487">
                  <a:moveTo>
                    <a:pt x="771" y="1433"/>
                  </a:moveTo>
                  <a:lnTo>
                    <a:pt x="42" y="0"/>
                  </a:lnTo>
                  <a:lnTo>
                    <a:pt x="0" y="0"/>
                  </a:lnTo>
                  <a:lnTo>
                    <a:pt x="771" y="1487"/>
                  </a:lnTo>
                  <a:lnTo>
                    <a:pt x="771" y="1433"/>
                  </a:lnTo>
                  <a:lnTo>
                    <a:pt x="771" y="1433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882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grpSp>
          <p:nvGrpSpPr>
            <p:cNvPr id="46119" name="Group 39"/>
            <p:cNvGrpSpPr>
              <a:grpSpLocks/>
            </p:cNvGrpSpPr>
            <p:nvPr userDrawn="1"/>
          </p:nvGrpSpPr>
          <p:grpSpPr bwMode="auto">
            <a:xfrm>
              <a:off x="0" y="1632"/>
              <a:ext cx="5758" cy="1858"/>
              <a:chOff x="0" y="1632"/>
              <a:chExt cx="5758" cy="1858"/>
            </a:xfrm>
          </p:grpSpPr>
          <p:sp>
            <p:nvSpPr>
              <p:cNvPr id="46120" name="Freeform 40"/>
              <p:cNvSpPr>
                <a:spLocks/>
              </p:cNvSpPr>
              <p:nvPr/>
            </p:nvSpPr>
            <p:spPr bwMode="hidden">
              <a:xfrm>
                <a:off x="0" y="1632"/>
                <a:ext cx="3670" cy="1313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366"/>
                  </a:cxn>
                  <a:cxn ang="0">
                    <a:pos x="3635" y="1313"/>
                  </a:cxn>
                  <a:cxn ang="0">
                    <a:pos x="3647" y="1235"/>
                  </a:cxn>
                  <a:cxn ang="0">
                    <a:pos x="3659" y="1163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3659" h="1313">
                    <a:moveTo>
                      <a:pt x="0" y="0"/>
                    </a:moveTo>
                    <a:lnTo>
                      <a:pt x="0" y="366"/>
                    </a:lnTo>
                    <a:lnTo>
                      <a:pt x="3635" y="1313"/>
                    </a:lnTo>
                    <a:lnTo>
                      <a:pt x="3647" y="1235"/>
                    </a:lnTo>
                    <a:lnTo>
                      <a:pt x="3659" y="1163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72549"/>
                      <a:invGamma/>
                    </a:schemeClr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46121" name="Freeform 41"/>
              <p:cNvSpPr>
                <a:spLocks/>
              </p:cNvSpPr>
              <p:nvPr/>
            </p:nvSpPr>
            <p:spPr bwMode="hidden">
              <a:xfrm>
                <a:off x="3646" y="2795"/>
                <a:ext cx="2112" cy="695"/>
              </a:xfrm>
              <a:custGeom>
                <a:avLst/>
                <a:gdLst/>
                <a:ahLst/>
                <a:cxnLst>
                  <a:cxn ang="0">
                    <a:pos x="2105" y="665"/>
                  </a:cxn>
                  <a:cxn ang="0">
                    <a:pos x="24" y="0"/>
                  </a:cxn>
                  <a:cxn ang="0">
                    <a:pos x="12" y="72"/>
                  </a:cxn>
                  <a:cxn ang="0">
                    <a:pos x="0" y="150"/>
                  </a:cxn>
                  <a:cxn ang="0">
                    <a:pos x="2105" y="695"/>
                  </a:cxn>
                  <a:cxn ang="0">
                    <a:pos x="2105" y="665"/>
                  </a:cxn>
                  <a:cxn ang="0">
                    <a:pos x="2105" y="665"/>
                  </a:cxn>
                </a:cxnLst>
                <a:rect l="0" t="0" r="r" b="b"/>
                <a:pathLst>
                  <a:path w="2105" h="695">
                    <a:moveTo>
                      <a:pt x="2105" y="665"/>
                    </a:moveTo>
                    <a:lnTo>
                      <a:pt x="24" y="0"/>
                    </a:lnTo>
                    <a:lnTo>
                      <a:pt x="12" y="72"/>
                    </a:lnTo>
                    <a:lnTo>
                      <a:pt x="0" y="150"/>
                    </a:lnTo>
                    <a:lnTo>
                      <a:pt x="2105" y="695"/>
                    </a:lnTo>
                    <a:lnTo>
                      <a:pt x="2105" y="665"/>
                    </a:lnTo>
                    <a:lnTo>
                      <a:pt x="2105" y="66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tint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</p:grpSp>
      </p:grpSp>
      <p:sp>
        <p:nvSpPr>
          <p:cNvPr id="46127" name="Line 47"/>
          <p:cNvSpPr>
            <a:spLocks noChangeShapeType="1"/>
          </p:cNvSpPr>
          <p:nvPr/>
        </p:nvSpPr>
        <p:spPr bwMode="auto">
          <a:xfrm>
            <a:off x="0" y="6237288"/>
            <a:ext cx="914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pic>
        <p:nvPicPr>
          <p:cNvPr id="2064" name="Picture 16" descr="Picardie_jules_vernes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395288" y="6308725"/>
            <a:ext cx="503237" cy="50482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46129" name="Rectangle 49"/>
          <p:cNvSpPr>
            <a:spLocks noChangeArrowheads="1"/>
          </p:cNvSpPr>
          <p:nvPr/>
        </p:nvSpPr>
        <p:spPr bwMode="auto">
          <a:xfrm>
            <a:off x="7667625" y="6386513"/>
            <a:ext cx="11176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fr-FR" b="1">
                <a:latin typeface="Eras Bold ITC" pitchFamily="34" charset="0"/>
                <a:ea typeface="Lucida Sans Unicode" pitchFamily="34" charset="0"/>
                <a:cs typeface="Lucida Sans Unicode" pitchFamily="34" charset="0"/>
              </a:rPr>
              <a:t>CRIISEA</a:t>
            </a:r>
          </a:p>
        </p:txBody>
      </p:sp>
      <p:sp>
        <p:nvSpPr>
          <p:cNvPr id="46130" name="Line 50"/>
          <p:cNvSpPr>
            <a:spLocks noChangeShapeType="1"/>
          </p:cNvSpPr>
          <p:nvPr/>
        </p:nvSpPr>
        <p:spPr bwMode="auto">
          <a:xfrm>
            <a:off x="0" y="981075"/>
            <a:ext cx="914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4" r:id="rId1"/>
    <p:sldLayoutId id="2147483655" r:id="rId2"/>
    <p:sldLayoutId id="2147483656" r:id="rId3"/>
    <p:sldLayoutId id="2147483657" r:id="rId4"/>
    <p:sldLayoutId id="2147483658" r:id="rId5"/>
    <p:sldLayoutId id="2147483659" r:id="rId6"/>
    <p:sldLayoutId id="2147483660" r:id="rId7"/>
    <p:sldLayoutId id="2147483661" r:id="rId8"/>
    <p:sldLayoutId id="2147483662" r:id="rId9"/>
    <p:sldLayoutId id="2147483663" r:id="rId10"/>
    <p:sldLayoutId id="2147483664" r:id="rId11"/>
    <p:sldLayoutId id="2147483665" r:id="rId12"/>
    <p:sldLayoutId id="2147483666" r:id="rId13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SzPct val="90000"/>
        <a:buFont typeface="Wingdings" pitchFamily="2" charset="2"/>
        <a:buBlip>
          <a:blip r:embed="rId16"/>
        </a:buBlip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itchFamily="2" charset="2"/>
        <a:buBlip>
          <a:blip r:embed="rId17"/>
        </a:buBlip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Blip>
          <a:blip r:embed="rId18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Blip>
          <a:blip r:embed="rId18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Blip>
          <a:blip r:embed="rId18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Blip>
          <a:blip r:embed="rId18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Blip>
          <a:blip r:embed="rId18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gif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914400" y="1412875"/>
            <a:ext cx="8229600" cy="273685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fr-FR" sz="4000" dirty="0"/>
              <a:t/>
            </a:r>
            <a:br>
              <a:rPr lang="fr-FR" sz="4000" dirty="0"/>
            </a:br>
            <a:r>
              <a:rPr lang="fr-FR" sz="4000" dirty="0" smtClean="0"/>
              <a:t>L’organisation comptable</a:t>
            </a:r>
            <a:endParaRPr lang="fr-FR" sz="2800" dirty="0"/>
          </a:p>
        </p:txBody>
      </p:sp>
      <p:sp>
        <p:nvSpPr>
          <p:cNvPr id="28684" name="Rectangle 20"/>
          <p:cNvSpPr>
            <a:spLocks noChangeArrowheads="1"/>
          </p:cNvSpPr>
          <p:nvPr/>
        </p:nvSpPr>
        <p:spPr bwMode="auto">
          <a:xfrm>
            <a:off x="1884383" y="3429000"/>
            <a:ext cx="5616575" cy="6413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lnSpc>
                <a:spcPct val="180000"/>
              </a:lnSpc>
              <a:spcBef>
                <a:spcPct val="20000"/>
              </a:spcBef>
            </a:pPr>
            <a:r>
              <a:rPr lang="fr-FR" sz="2000" b="1" dirty="0">
                <a:solidFill>
                  <a:srgbClr val="FFFFFF"/>
                </a:solidFill>
                <a:latin typeface="Verdana" pitchFamily="34" charset="0"/>
              </a:rPr>
              <a:t>Réalisé par :</a:t>
            </a:r>
            <a:r>
              <a:rPr lang="fr-FR" sz="2000" b="1" dirty="0">
                <a:solidFill>
                  <a:srgbClr val="CECECE"/>
                </a:solidFill>
                <a:latin typeface="Verdana" pitchFamily="34" charset="0"/>
              </a:rPr>
              <a:t> Pr </a:t>
            </a:r>
            <a:r>
              <a:rPr lang="fr-FR" sz="2000" b="1" dirty="0">
                <a:latin typeface="Verdana" pitchFamily="34" charset="0"/>
              </a:rPr>
              <a:t>A. LOULID</a:t>
            </a:r>
            <a:endParaRPr lang="fr-FR" sz="2000" b="1" dirty="0"/>
          </a:p>
        </p:txBody>
      </p:sp>
      <p:sp>
        <p:nvSpPr>
          <p:cNvPr id="28685" name="Rectangle 21"/>
          <p:cNvSpPr>
            <a:spLocks noChangeArrowheads="1"/>
          </p:cNvSpPr>
          <p:nvPr/>
        </p:nvSpPr>
        <p:spPr bwMode="auto">
          <a:xfrm>
            <a:off x="0" y="5734050"/>
            <a:ext cx="5768975" cy="2889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algn="l">
              <a:lnSpc>
                <a:spcPct val="80000"/>
              </a:lnSpc>
              <a:spcBef>
                <a:spcPct val="20000"/>
              </a:spcBef>
            </a:pPr>
            <a:r>
              <a:rPr lang="fr-FR" sz="1600" b="1">
                <a:latin typeface="Verdana" pitchFamily="34" charset="0"/>
              </a:rPr>
              <a:t>   </a:t>
            </a:r>
          </a:p>
        </p:txBody>
      </p:sp>
      <p:sp>
        <p:nvSpPr>
          <p:cNvPr id="28690" name="Rectangle 11"/>
          <p:cNvSpPr>
            <a:spLocks noChangeArrowheads="1"/>
          </p:cNvSpPr>
          <p:nvPr/>
        </p:nvSpPr>
        <p:spPr bwMode="auto">
          <a:xfrm rot="10793219" flipV="1">
            <a:off x="1187450" y="1844675"/>
            <a:ext cx="7070725" cy="82550"/>
          </a:xfrm>
          <a:prstGeom prst="rect">
            <a:avLst/>
          </a:prstGeom>
          <a:solidFill>
            <a:schemeClr val="hlink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l"/>
            <a:endParaRPr lang="fr-FR" sz="1100">
              <a:solidFill>
                <a:schemeClr val="hlink"/>
              </a:solidFill>
              <a:latin typeface="Times New Roman" pitchFamily="18" charset="0"/>
            </a:endParaRPr>
          </a:p>
        </p:txBody>
      </p:sp>
      <p:sp>
        <p:nvSpPr>
          <p:cNvPr id="28691" name="Rectangle 11"/>
          <p:cNvSpPr>
            <a:spLocks noChangeArrowheads="1"/>
          </p:cNvSpPr>
          <p:nvPr/>
        </p:nvSpPr>
        <p:spPr bwMode="auto">
          <a:xfrm rot="10793219" flipV="1">
            <a:off x="1187450" y="2935908"/>
            <a:ext cx="7070725" cy="82550"/>
          </a:xfrm>
          <a:prstGeom prst="rect">
            <a:avLst/>
          </a:prstGeom>
          <a:solidFill>
            <a:schemeClr val="hlink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l"/>
            <a:endParaRPr lang="fr-FR" sz="1100">
              <a:solidFill>
                <a:schemeClr val="hlink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4" name="Rectangle 4"/>
          <p:cNvSpPr>
            <a:spLocks noChangeArrowheads="1"/>
          </p:cNvSpPr>
          <p:nvPr/>
        </p:nvSpPr>
        <p:spPr bwMode="auto">
          <a:xfrm>
            <a:off x="0" y="54927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buFont typeface="Wingdings" pitchFamily="2" charset="2"/>
              <a:buNone/>
            </a:pPr>
            <a:endParaRPr lang="fr-FR" sz="2400"/>
          </a:p>
        </p:txBody>
      </p:sp>
      <p:cxnSp>
        <p:nvCxnSpPr>
          <p:cNvPr id="8" name="Connecteur droit 7"/>
          <p:cNvCxnSpPr/>
          <p:nvPr/>
        </p:nvCxnSpPr>
        <p:spPr bwMode="auto">
          <a:xfrm>
            <a:off x="0" y="1000108"/>
            <a:ext cx="91440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9" name="Rectangle 8"/>
          <p:cNvSpPr/>
          <p:nvPr/>
        </p:nvSpPr>
        <p:spPr>
          <a:xfrm>
            <a:off x="1356568" y="285728"/>
            <a:ext cx="6430864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4400" dirty="0" smtClean="0"/>
              <a:t>L’organisation comptable</a:t>
            </a:r>
            <a:endParaRPr lang="fr-FR" sz="4400" dirty="0"/>
          </a:p>
        </p:txBody>
      </p:sp>
      <p:sp>
        <p:nvSpPr>
          <p:cNvPr id="10" name="ZoneTexte 9"/>
          <p:cNvSpPr txBox="1"/>
          <p:nvPr/>
        </p:nvSpPr>
        <p:spPr>
          <a:xfrm>
            <a:off x="142844" y="1371414"/>
            <a:ext cx="9001156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fr-FR" dirty="0" smtClean="0"/>
              <a:t>5141        Banque				                                   100 000                    </a:t>
            </a:r>
          </a:p>
          <a:p>
            <a:pPr algn="l"/>
            <a:r>
              <a:rPr lang="fr-FR" dirty="0" smtClean="0"/>
              <a:t>1481                           Emprunt auprès des établissement de crédit                    100 000</a:t>
            </a:r>
          </a:p>
          <a:p>
            <a:pPr algn="l"/>
            <a:r>
              <a:rPr lang="fr-FR" dirty="0" smtClean="0"/>
              <a:t>                                              </a:t>
            </a:r>
          </a:p>
          <a:p>
            <a:pPr algn="l"/>
            <a:r>
              <a:rPr lang="fr-FR" dirty="0" smtClean="0"/>
              <a:t>                                             Emprunt bancaire</a:t>
            </a:r>
          </a:p>
          <a:p>
            <a:pPr marL="342900" indent="-342900" algn="l"/>
            <a:endParaRPr lang="fr-FR" dirty="0" smtClean="0"/>
          </a:p>
          <a:p>
            <a:pPr marL="342900" indent="-342900" algn="l"/>
            <a:r>
              <a:rPr lang="fr-FR" dirty="0" smtClean="0"/>
              <a:t>2340         Matériel de transport                                                           100 000                      </a:t>
            </a:r>
          </a:p>
          <a:p>
            <a:pPr marL="342900" indent="-342900" algn="l">
              <a:buAutoNum type="arabicPlain" startAt="5141"/>
            </a:pPr>
            <a:r>
              <a:rPr lang="fr-FR" dirty="0" smtClean="0"/>
              <a:t>                                                  Banque                                                       100 000      </a:t>
            </a:r>
          </a:p>
          <a:p>
            <a:pPr marL="342900" indent="-342900" algn="l"/>
            <a:r>
              <a:rPr lang="fr-FR" dirty="0" smtClean="0"/>
              <a:t>		           Acquisition d’un matériel de transport chèque N 03                                     </a:t>
            </a:r>
          </a:p>
          <a:p>
            <a:pPr marL="342900" indent="-342900" algn="l"/>
            <a:endParaRPr lang="fr-FR" dirty="0" smtClean="0"/>
          </a:p>
          <a:p>
            <a:pPr marL="342900" indent="-342900" algn="l"/>
            <a:r>
              <a:rPr lang="fr-FR" dirty="0" smtClean="0"/>
              <a:t>         </a:t>
            </a:r>
          </a:p>
          <a:p>
            <a:pPr marL="342900" indent="-342900" algn="l"/>
            <a:endParaRPr lang="fr-FR" dirty="0" smtClean="0"/>
          </a:p>
        </p:txBody>
      </p:sp>
      <p:cxnSp>
        <p:nvCxnSpPr>
          <p:cNvPr id="11" name="Connecteur droit 10"/>
          <p:cNvCxnSpPr/>
          <p:nvPr/>
        </p:nvCxnSpPr>
        <p:spPr bwMode="auto">
          <a:xfrm>
            <a:off x="1214414" y="1285860"/>
            <a:ext cx="2571768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5" name="Connecteur droit 14"/>
          <p:cNvCxnSpPr/>
          <p:nvPr/>
        </p:nvCxnSpPr>
        <p:spPr bwMode="auto">
          <a:xfrm>
            <a:off x="4429124" y="1285860"/>
            <a:ext cx="2571768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6" name="Connecteur droit 15"/>
          <p:cNvCxnSpPr/>
          <p:nvPr/>
        </p:nvCxnSpPr>
        <p:spPr bwMode="auto">
          <a:xfrm rot="5400000">
            <a:off x="-35751" y="2536025"/>
            <a:ext cx="250033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7" name="Connecteur droit 16"/>
          <p:cNvCxnSpPr/>
          <p:nvPr/>
        </p:nvCxnSpPr>
        <p:spPr bwMode="auto">
          <a:xfrm rot="5400000">
            <a:off x="5750727" y="2536025"/>
            <a:ext cx="250033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8" name="Connecteur droit 17"/>
          <p:cNvCxnSpPr/>
          <p:nvPr/>
        </p:nvCxnSpPr>
        <p:spPr bwMode="auto">
          <a:xfrm rot="5400000">
            <a:off x="6822297" y="2536025"/>
            <a:ext cx="250033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9" name="Connecteur droit 18"/>
          <p:cNvCxnSpPr/>
          <p:nvPr/>
        </p:nvCxnSpPr>
        <p:spPr bwMode="auto">
          <a:xfrm>
            <a:off x="1214414" y="2643182"/>
            <a:ext cx="2571768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0" name="Connecteur droit 19"/>
          <p:cNvCxnSpPr/>
          <p:nvPr/>
        </p:nvCxnSpPr>
        <p:spPr bwMode="auto">
          <a:xfrm>
            <a:off x="4429124" y="2643182"/>
            <a:ext cx="2571768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1" name="Connecteur droit 20"/>
          <p:cNvCxnSpPr/>
          <p:nvPr/>
        </p:nvCxnSpPr>
        <p:spPr bwMode="auto">
          <a:xfrm>
            <a:off x="1214414" y="3786190"/>
            <a:ext cx="2571768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2" name="Connecteur droit 21"/>
          <p:cNvCxnSpPr/>
          <p:nvPr/>
        </p:nvCxnSpPr>
        <p:spPr bwMode="auto">
          <a:xfrm>
            <a:off x="4429124" y="3786190"/>
            <a:ext cx="2571768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3" name="ZoneTexte 22"/>
          <p:cNvSpPr txBox="1"/>
          <p:nvPr/>
        </p:nvSpPr>
        <p:spPr>
          <a:xfrm>
            <a:off x="3714744" y="1071546"/>
            <a:ext cx="7858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20/02</a:t>
            </a:r>
            <a:endParaRPr lang="fr-FR" dirty="0"/>
          </a:p>
        </p:txBody>
      </p:sp>
      <p:sp>
        <p:nvSpPr>
          <p:cNvPr id="24" name="ZoneTexte 23"/>
          <p:cNvSpPr txBox="1"/>
          <p:nvPr/>
        </p:nvSpPr>
        <p:spPr>
          <a:xfrm>
            <a:off x="3714744" y="2416726"/>
            <a:ext cx="7858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25/02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oneTexte 6"/>
          <p:cNvSpPr txBox="1"/>
          <p:nvPr/>
        </p:nvSpPr>
        <p:spPr>
          <a:xfrm>
            <a:off x="-32" y="1000108"/>
            <a:ext cx="9144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fr-FR" b="1" dirty="0" smtClean="0">
                <a:solidFill>
                  <a:srgbClr val="92D050"/>
                </a:solidFill>
              </a:rPr>
              <a:t>B. L’annulation du stock initial et la constatation du stock final</a:t>
            </a:r>
            <a:endParaRPr lang="fr-FR" b="1" dirty="0">
              <a:solidFill>
                <a:srgbClr val="92D050"/>
              </a:solidFill>
            </a:endParaRPr>
          </a:p>
        </p:txBody>
      </p:sp>
      <p:sp>
        <p:nvSpPr>
          <p:cNvPr id="8" name="ZoneTexte 7"/>
          <p:cNvSpPr txBox="1"/>
          <p:nvPr/>
        </p:nvSpPr>
        <p:spPr>
          <a:xfrm>
            <a:off x="60627" y="2031864"/>
            <a:ext cx="8369025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fr-FR" b="1" dirty="0" smtClean="0">
                <a:solidFill>
                  <a:srgbClr val="FFC000"/>
                </a:solidFill>
              </a:rPr>
              <a:t>Exemple 1</a:t>
            </a:r>
            <a:r>
              <a:rPr lang="fr-FR" dirty="0" smtClean="0"/>
              <a:t> : Pour l’exercice N, on a :</a:t>
            </a:r>
          </a:p>
          <a:p>
            <a:pPr algn="l"/>
            <a:endParaRPr lang="fr-FR" dirty="0" smtClean="0"/>
          </a:p>
          <a:p>
            <a:pPr algn="l"/>
            <a:r>
              <a:rPr lang="fr-FR" dirty="0" smtClean="0"/>
              <a:t>	Stock au début de l’exercice ou stock initial    240 000 DH</a:t>
            </a:r>
          </a:p>
          <a:p>
            <a:pPr algn="l"/>
            <a:r>
              <a:rPr lang="fr-FR" dirty="0" smtClean="0"/>
              <a:t>	Achats de marchandises                              1 280 000 DH</a:t>
            </a:r>
          </a:p>
          <a:p>
            <a:pPr algn="l"/>
            <a:r>
              <a:rPr lang="fr-FR" dirty="0" smtClean="0"/>
              <a:t>	Stock à la fin de l’exercice ou stock final         190 000 DH</a:t>
            </a:r>
          </a:p>
          <a:p>
            <a:endParaRPr lang="fr-FR" dirty="0"/>
          </a:p>
        </p:txBody>
      </p:sp>
      <p:sp>
        <p:nvSpPr>
          <p:cNvPr id="13" name="Rectangle 12"/>
          <p:cNvSpPr/>
          <p:nvPr/>
        </p:nvSpPr>
        <p:spPr>
          <a:xfrm>
            <a:off x="1356568" y="285728"/>
            <a:ext cx="6430864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4400" dirty="0" smtClean="0"/>
              <a:t>L’organisation comptable</a:t>
            </a:r>
            <a:endParaRPr lang="fr-FR" sz="4400" dirty="0"/>
          </a:p>
        </p:txBody>
      </p:sp>
      <p:cxnSp>
        <p:nvCxnSpPr>
          <p:cNvPr id="14" name="Connecteur droit 13"/>
          <p:cNvCxnSpPr/>
          <p:nvPr/>
        </p:nvCxnSpPr>
        <p:spPr bwMode="auto">
          <a:xfrm>
            <a:off x="0" y="1000108"/>
            <a:ext cx="91440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5" name="ZoneTexte 14"/>
          <p:cNvSpPr txBox="1"/>
          <p:nvPr/>
        </p:nvSpPr>
        <p:spPr>
          <a:xfrm>
            <a:off x="220694" y="1428736"/>
            <a:ext cx="27879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>
                <a:solidFill>
                  <a:srgbClr val="FF00FF"/>
                </a:solidFill>
              </a:rPr>
              <a:t>1. Cas des marchandises</a:t>
            </a:r>
            <a:endParaRPr lang="fr-FR" dirty="0">
              <a:solidFill>
                <a:srgbClr val="FF00FF"/>
              </a:solidFill>
            </a:endParaRPr>
          </a:p>
        </p:txBody>
      </p:sp>
      <p:cxnSp>
        <p:nvCxnSpPr>
          <p:cNvPr id="16" name="Connecteur droit 15"/>
          <p:cNvCxnSpPr/>
          <p:nvPr/>
        </p:nvCxnSpPr>
        <p:spPr bwMode="auto">
          <a:xfrm rot="5400000">
            <a:off x="-35751" y="5322107"/>
            <a:ext cx="250033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7" name="Connecteur droit 16"/>
          <p:cNvCxnSpPr/>
          <p:nvPr/>
        </p:nvCxnSpPr>
        <p:spPr bwMode="auto">
          <a:xfrm>
            <a:off x="1214414" y="4071942"/>
            <a:ext cx="2571768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8" name="Connecteur droit 17"/>
          <p:cNvCxnSpPr/>
          <p:nvPr/>
        </p:nvCxnSpPr>
        <p:spPr bwMode="auto">
          <a:xfrm>
            <a:off x="4429124" y="4071942"/>
            <a:ext cx="2571768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9" name="Connecteur droit 18"/>
          <p:cNvCxnSpPr/>
          <p:nvPr/>
        </p:nvCxnSpPr>
        <p:spPr bwMode="auto">
          <a:xfrm rot="5400000">
            <a:off x="5750726" y="5322107"/>
            <a:ext cx="250033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0" name="Connecteur droit 19"/>
          <p:cNvCxnSpPr/>
          <p:nvPr/>
        </p:nvCxnSpPr>
        <p:spPr bwMode="auto">
          <a:xfrm rot="5400000">
            <a:off x="6822297" y="5322107"/>
            <a:ext cx="250033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1" name="Connecteur droit 20"/>
          <p:cNvCxnSpPr/>
          <p:nvPr/>
        </p:nvCxnSpPr>
        <p:spPr bwMode="auto">
          <a:xfrm>
            <a:off x="1214414" y="5357826"/>
            <a:ext cx="2571768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2" name="Connecteur droit 21"/>
          <p:cNvCxnSpPr/>
          <p:nvPr/>
        </p:nvCxnSpPr>
        <p:spPr bwMode="auto">
          <a:xfrm>
            <a:off x="4429124" y="5357826"/>
            <a:ext cx="2571768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3" name="ZoneTexte 22"/>
          <p:cNvSpPr txBox="1"/>
          <p:nvPr/>
        </p:nvSpPr>
        <p:spPr>
          <a:xfrm>
            <a:off x="0" y="4071942"/>
            <a:ext cx="914400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l">
              <a:buAutoNum type="arabicPlain" startAt="6114"/>
            </a:pPr>
            <a:r>
              <a:rPr lang="fr-FR" dirty="0" smtClean="0"/>
              <a:t>           Variation des stocks de marchandises                                 240 000                   </a:t>
            </a:r>
          </a:p>
          <a:p>
            <a:pPr marL="342900" indent="-342900" algn="l"/>
            <a:endParaRPr lang="fr-FR" dirty="0" smtClean="0"/>
          </a:p>
          <a:p>
            <a:pPr marL="342900" indent="-342900" algn="l">
              <a:buAutoNum type="arabicPlain" startAt="311"/>
            </a:pPr>
            <a:r>
              <a:rPr lang="fr-FR" dirty="0" smtClean="0"/>
              <a:t>1                                     Stock de marchandises                                             240 000</a:t>
            </a:r>
          </a:p>
          <a:p>
            <a:pPr marL="342900" indent="-342900" algn="l"/>
            <a:r>
              <a:rPr lang="fr-FR" dirty="0" smtClean="0"/>
              <a:t>                                             Annulation du stock initial</a:t>
            </a:r>
          </a:p>
          <a:p>
            <a:pPr marL="342900" indent="-342900" algn="l"/>
            <a:endParaRPr lang="fr-FR" dirty="0" smtClean="0"/>
          </a:p>
          <a:p>
            <a:pPr marL="342900" indent="-342900" algn="l"/>
            <a:r>
              <a:rPr lang="fr-FR" dirty="0" smtClean="0"/>
              <a:t>3111              Stock de marchandises                                                     190 000</a:t>
            </a:r>
          </a:p>
          <a:p>
            <a:pPr marL="342900" indent="-342900" algn="l"/>
            <a:endParaRPr lang="fr-FR" dirty="0" smtClean="0"/>
          </a:p>
          <a:p>
            <a:pPr marL="342900" indent="-342900" algn="l">
              <a:buAutoNum type="arabicPlain" startAt="6114"/>
            </a:pPr>
            <a:r>
              <a:rPr lang="fr-FR" dirty="0" smtClean="0"/>
              <a:t>                                     Variation des stocks de marchandises                      190 000</a:t>
            </a:r>
          </a:p>
          <a:p>
            <a:pPr marL="342900" indent="-342900" algn="l"/>
            <a:r>
              <a:rPr lang="fr-FR" dirty="0" smtClean="0"/>
              <a:t>                                            La constatation du stock final</a:t>
            </a:r>
          </a:p>
          <a:p>
            <a:pPr marL="342900" indent="-342900" algn="l"/>
            <a:endParaRPr lang="fr-FR" dirty="0"/>
          </a:p>
        </p:txBody>
      </p:sp>
      <p:sp>
        <p:nvSpPr>
          <p:cNvPr id="24" name="ZoneTexte 23"/>
          <p:cNvSpPr txBox="1"/>
          <p:nvPr/>
        </p:nvSpPr>
        <p:spPr>
          <a:xfrm>
            <a:off x="3714744" y="3714752"/>
            <a:ext cx="7858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01/01</a:t>
            </a:r>
            <a:endParaRPr lang="fr-FR" dirty="0"/>
          </a:p>
        </p:txBody>
      </p:sp>
      <p:sp>
        <p:nvSpPr>
          <p:cNvPr id="25" name="ZoneTexte 24"/>
          <p:cNvSpPr txBox="1"/>
          <p:nvPr/>
        </p:nvSpPr>
        <p:spPr>
          <a:xfrm>
            <a:off x="3786182" y="5131370"/>
            <a:ext cx="7858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31/12</a:t>
            </a:r>
            <a:endParaRPr lang="fr-FR" dirty="0"/>
          </a:p>
        </p:txBody>
      </p:sp>
      <p:cxnSp>
        <p:nvCxnSpPr>
          <p:cNvPr id="26" name="Connecteur droit 25"/>
          <p:cNvCxnSpPr/>
          <p:nvPr/>
        </p:nvCxnSpPr>
        <p:spPr bwMode="auto">
          <a:xfrm>
            <a:off x="1214414" y="6572272"/>
            <a:ext cx="2428892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7" name="Connecteur droit 26"/>
          <p:cNvCxnSpPr/>
          <p:nvPr/>
        </p:nvCxnSpPr>
        <p:spPr bwMode="auto">
          <a:xfrm>
            <a:off x="4572000" y="6572272"/>
            <a:ext cx="2428892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/>
          <p:cNvSpPr txBox="1"/>
          <p:nvPr/>
        </p:nvSpPr>
        <p:spPr>
          <a:xfrm>
            <a:off x="60627" y="1817550"/>
            <a:ext cx="8369025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fr-FR" b="1" dirty="0" smtClean="0">
                <a:solidFill>
                  <a:srgbClr val="FFC000"/>
                </a:solidFill>
              </a:rPr>
              <a:t>Exemple 2</a:t>
            </a:r>
            <a:r>
              <a:rPr lang="fr-FR" dirty="0" smtClean="0"/>
              <a:t> : Pour l’exercice N, on a :</a:t>
            </a:r>
          </a:p>
          <a:p>
            <a:pPr algn="l"/>
            <a:endParaRPr lang="fr-FR" dirty="0" smtClean="0"/>
          </a:p>
          <a:p>
            <a:pPr algn="l"/>
            <a:r>
              <a:rPr lang="fr-FR" dirty="0" smtClean="0"/>
              <a:t>	Stock initial de matières premières                 140 000 DH</a:t>
            </a:r>
          </a:p>
          <a:p>
            <a:pPr algn="l"/>
            <a:r>
              <a:rPr lang="fr-FR" dirty="0" smtClean="0"/>
              <a:t>	Achats de matières premières                        280 000 DH</a:t>
            </a:r>
          </a:p>
          <a:p>
            <a:pPr algn="l"/>
            <a:r>
              <a:rPr lang="fr-FR" dirty="0" smtClean="0"/>
              <a:t>	Stock final de matières premières                  190 000 DH</a:t>
            </a:r>
          </a:p>
          <a:p>
            <a:endParaRPr lang="fr-FR" dirty="0"/>
          </a:p>
        </p:txBody>
      </p:sp>
      <p:sp>
        <p:nvSpPr>
          <p:cNvPr id="11" name="Rectangle 10"/>
          <p:cNvSpPr/>
          <p:nvPr/>
        </p:nvSpPr>
        <p:spPr>
          <a:xfrm>
            <a:off x="1356568" y="285728"/>
            <a:ext cx="6430864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4400" dirty="0" smtClean="0"/>
              <a:t>L’organisation comptable</a:t>
            </a:r>
            <a:endParaRPr lang="fr-FR" sz="4400" dirty="0"/>
          </a:p>
        </p:txBody>
      </p:sp>
      <p:cxnSp>
        <p:nvCxnSpPr>
          <p:cNvPr id="12" name="Connecteur droit 11"/>
          <p:cNvCxnSpPr/>
          <p:nvPr/>
        </p:nvCxnSpPr>
        <p:spPr bwMode="auto">
          <a:xfrm>
            <a:off x="0" y="1000108"/>
            <a:ext cx="91440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3" name="ZoneTexte 12"/>
          <p:cNvSpPr txBox="1"/>
          <p:nvPr/>
        </p:nvSpPr>
        <p:spPr>
          <a:xfrm>
            <a:off x="-60578" y="1142984"/>
            <a:ext cx="33265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>
                <a:solidFill>
                  <a:srgbClr val="FF00FF"/>
                </a:solidFill>
              </a:rPr>
              <a:t>2. Cas des matières premières</a:t>
            </a:r>
            <a:endParaRPr lang="fr-FR" dirty="0">
              <a:solidFill>
                <a:srgbClr val="FF00FF"/>
              </a:solidFill>
            </a:endParaRPr>
          </a:p>
        </p:txBody>
      </p:sp>
      <p:sp>
        <p:nvSpPr>
          <p:cNvPr id="14" name="ZoneTexte 13"/>
          <p:cNvSpPr txBox="1"/>
          <p:nvPr/>
        </p:nvSpPr>
        <p:spPr>
          <a:xfrm>
            <a:off x="0" y="4071943"/>
            <a:ext cx="9144000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l"/>
            <a:r>
              <a:rPr lang="fr-FR" dirty="0" smtClean="0"/>
              <a:t>6124       Variation des stock de matières et fournitures                140 000                   </a:t>
            </a:r>
          </a:p>
          <a:p>
            <a:pPr marL="342900" indent="-342900" algn="l"/>
            <a:endParaRPr lang="fr-FR" dirty="0" smtClean="0"/>
          </a:p>
          <a:p>
            <a:pPr marL="342900" indent="-342900" algn="l"/>
            <a:r>
              <a:rPr lang="fr-FR" dirty="0" smtClean="0"/>
              <a:t>3121                        Stock de matières premières                                               140 000                                                                   </a:t>
            </a:r>
          </a:p>
          <a:p>
            <a:pPr marL="342900" indent="-342900" algn="l"/>
            <a:r>
              <a:rPr lang="fr-FR" dirty="0" smtClean="0"/>
              <a:t>                                       Annulation du stock initial</a:t>
            </a:r>
          </a:p>
          <a:p>
            <a:pPr marL="342900" indent="-342900" algn="l"/>
            <a:endParaRPr lang="fr-FR" dirty="0" smtClean="0"/>
          </a:p>
          <a:p>
            <a:pPr marL="342900" indent="-342900" algn="l"/>
            <a:r>
              <a:rPr lang="fr-FR" dirty="0" smtClean="0"/>
              <a:t>3121       Stock de matières premières                                           190 000</a:t>
            </a:r>
          </a:p>
          <a:p>
            <a:pPr marL="342900" indent="-342900" algn="l"/>
            <a:endParaRPr lang="fr-FR" dirty="0" smtClean="0"/>
          </a:p>
          <a:p>
            <a:pPr marL="342900" indent="-342900" algn="l"/>
            <a:r>
              <a:rPr lang="fr-FR" dirty="0" smtClean="0"/>
              <a:t>6124                   Variation des stocks de matières et fournitures                          190 000</a:t>
            </a:r>
          </a:p>
          <a:p>
            <a:pPr marL="342900" indent="-342900" algn="l"/>
            <a:r>
              <a:rPr lang="fr-FR" dirty="0" smtClean="0"/>
              <a:t>                                            </a:t>
            </a:r>
          </a:p>
          <a:p>
            <a:pPr marL="342900" indent="-342900" algn="l"/>
            <a:r>
              <a:rPr lang="fr-FR" dirty="0" smtClean="0"/>
              <a:t>                                      Constatation du stock final</a:t>
            </a:r>
          </a:p>
          <a:p>
            <a:pPr marL="342900" indent="-342900" algn="l"/>
            <a:endParaRPr lang="fr-FR" dirty="0"/>
          </a:p>
        </p:txBody>
      </p:sp>
      <p:cxnSp>
        <p:nvCxnSpPr>
          <p:cNvPr id="16" name="Connecteur droit 15"/>
          <p:cNvCxnSpPr/>
          <p:nvPr/>
        </p:nvCxnSpPr>
        <p:spPr bwMode="auto">
          <a:xfrm rot="5400000">
            <a:off x="-464367" y="5464971"/>
            <a:ext cx="2786058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8" name="Connecteur droit 17"/>
          <p:cNvCxnSpPr/>
          <p:nvPr/>
        </p:nvCxnSpPr>
        <p:spPr bwMode="auto">
          <a:xfrm>
            <a:off x="928662" y="4071942"/>
            <a:ext cx="2428892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9" name="Connecteur droit 18"/>
          <p:cNvCxnSpPr/>
          <p:nvPr/>
        </p:nvCxnSpPr>
        <p:spPr bwMode="auto">
          <a:xfrm>
            <a:off x="4071934" y="4071942"/>
            <a:ext cx="2428892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0" name="Connecteur droit 19"/>
          <p:cNvCxnSpPr/>
          <p:nvPr/>
        </p:nvCxnSpPr>
        <p:spPr bwMode="auto">
          <a:xfrm rot="5400000">
            <a:off x="5107796" y="5464971"/>
            <a:ext cx="2786058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1" name="Connecteur droit 20"/>
          <p:cNvCxnSpPr/>
          <p:nvPr/>
        </p:nvCxnSpPr>
        <p:spPr bwMode="auto">
          <a:xfrm rot="5400000">
            <a:off x="6536557" y="5464971"/>
            <a:ext cx="2786058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4" name="Connecteur droit 23"/>
          <p:cNvCxnSpPr/>
          <p:nvPr/>
        </p:nvCxnSpPr>
        <p:spPr bwMode="auto">
          <a:xfrm>
            <a:off x="928662" y="5357826"/>
            <a:ext cx="2428892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5" name="Connecteur droit 24"/>
          <p:cNvCxnSpPr/>
          <p:nvPr/>
        </p:nvCxnSpPr>
        <p:spPr bwMode="auto">
          <a:xfrm>
            <a:off x="4071934" y="5357826"/>
            <a:ext cx="2428892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6" name="ZoneTexte 25"/>
          <p:cNvSpPr txBox="1"/>
          <p:nvPr/>
        </p:nvSpPr>
        <p:spPr>
          <a:xfrm>
            <a:off x="3143240" y="3774048"/>
            <a:ext cx="10715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01/01</a:t>
            </a:r>
            <a:endParaRPr lang="fr-FR" dirty="0"/>
          </a:p>
        </p:txBody>
      </p:sp>
      <p:sp>
        <p:nvSpPr>
          <p:cNvPr id="27" name="ZoneTexte 26"/>
          <p:cNvSpPr txBox="1"/>
          <p:nvPr/>
        </p:nvSpPr>
        <p:spPr>
          <a:xfrm>
            <a:off x="3357554" y="5131370"/>
            <a:ext cx="7858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31/12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91" name="Rectangle 259"/>
          <p:cNvSpPr>
            <a:spLocks noChangeArrowheads="1"/>
          </p:cNvSpPr>
          <p:nvPr/>
        </p:nvSpPr>
        <p:spPr bwMode="auto">
          <a:xfrm>
            <a:off x="0" y="57118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l"/>
            <a:endParaRPr lang="fr-FR"/>
          </a:p>
        </p:txBody>
      </p:sp>
      <p:sp>
        <p:nvSpPr>
          <p:cNvPr id="7" name="ZoneTexte 6"/>
          <p:cNvSpPr txBox="1"/>
          <p:nvPr/>
        </p:nvSpPr>
        <p:spPr>
          <a:xfrm>
            <a:off x="-32" y="1000108"/>
            <a:ext cx="46434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fr-FR" b="1" dirty="0" smtClean="0">
                <a:solidFill>
                  <a:srgbClr val="FF00FF"/>
                </a:solidFill>
              </a:rPr>
              <a:t>3. Cas des Produits finis et encours</a:t>
            </a:r>
            <a:endParaRPr lang="fr-FR" b="1" dirty="0">
              <a:solidFill>
                <a:srgbClr val="FF00FF"/>
              </a:solidFill>
            </a:endParaRPr>
          </a:p>
        </p:txBody>
      </p:sp>
      <p:sp>
        <p:nvSpPr>
          <p:cNvPr id="8" name="ZoneTexte 7"/>
          <p:cNvSpPr txBox="1"/>
          <p:nvPr/>
        </p:nvSpPr>
        <p:spPr>
          <a:xfrm>
            <a:off x="60627" y="1603236"/>
            <a:ext cx="8369025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fr-FR" b="1" dirty="0" smtClean="0">
                <a:solidFill>
                  <a:srgbClr val="FFC000"/>
                </a:solidFill>
              </a:rPr>
              <a:t>Exemple </a:t>
            </a:r>
            <a:r>
              <a:rPr lang="fr-FR" dirty="0" smtClean="0"/>
              <a:t> : Pour l’exercice N, on a :</a:t>
            </a:r>
          </a:p>
          <a:p>
            <a:pPr algn="l"/>
            <a:endParaRPr lang="fr-FR" dirty="0" smtClean="0"/>
          </a:p>
          <a:p>
            <a:pPr algn="l"/>
            <a:r>
              <a:rPr lang="fr-FR" dirty="0" smtClean="0"/>
              <a:t>	Stock initial de Produits finis                 100 000 DH</a:t>
            </a:r>
          </a:p>
          <a:p>
            <a:pPr algn="l"/>
            <a:r>
              <a:rPr lang="fr-FR" dirty="0" smtClean="0"/>
              <a:t>	Ventes de produits finis                         400 000 DH</a:t>
            </a:r>
          </a:p>
          <a:p>
            <a:pPr algn="l"/>
            <a:r>
              <a:rPr lang="fr-FR" dirty="0" smtClean="0"/>
              <a:t>	Stock final de produits finis                   150 000 DH</a:t>
            </a:r>
          </a:p>
          <a:p>
            <a:endParaRPr lang="fr-FR" dirty="0"/>
          </a:p>
        </p:txBody>
      </p:sp>
      <p:sp>
        <p:nvSpPr>
          <p:cNvPr id="11" name="Rectangle 10"/>
          <p:cNvSpPr/>
          <p:nvPr/>
        </p:nvSpPr>
        <p:spPr>
          <a:xfrm>
            <a:off x="1356568" y="285728"/>
            <a:ext cx="6430864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4400" dirty="0" smtClean="0"/>
              <a:t>L’organisation comptable</a:t>
            </a:r>
            <a:endParaRPr lang="fr-FR" sz="4400" dirty="0"/>
          </a:p>
        </p:txBody>
      </p:sp>
      <p:cxnSp>
        <p:nvCxnSpPr>
          <p:cNvPr id="12" name="Connecteur droit 11"/>
          <p:cNvCxnSpPr/>
          <p:nvPr/>
        </p:nvCxnSpPr>
        <p:spPr bwMode="auto">
          <a:xfrm>
            <a:off x="0" y="1000108"/>
            <a:ext cx="91440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3" name="Connecteur droit 12"/>
          <p:cNvCxnSpPr/>
          <p:nvPr/>
        </p:nvCxnSpPr>
        <p:spPr bwMode="auto">
          <a:xfrm rot="5400000">
            <a:off x="-464367" y="5179219"/>
            <a:ext cx="2786058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4" name="Connecteur droit 13"/>
          <p:cNvCxnSpPr/>
          <p:nvPr/>
        </p:nvCxnSpPr>
        <p:spPr bwMode="auto">
          <a:xfrm>
            <a:off x="928662" y="3786190"/>
            <a:ext cx="2428892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5" name="Connecteur droit 14"/>
          <p:cNvCxnSpPr/>
          <p:nvPr/>
        </p:nvCxnSpPr>
        <p:spPr bwMode="auto">
          <a:xfrm>
            <a:off x="4000496" y="3786190"/>
            <a:ext cx="2428892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7" name="Connecteur droit 16"/>
          <p:cNvCxnSpPr/>
          <p:nvPr/>
        </p:nvCxnSpPr>
        <p:spPr bwMode="auto">
          <a:xfrm rot="5400000">
            <a:off x="5036358" y="5179219"/>
            <a:ext cx="2786058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8" name="Connecteur droit 17"/>
          <p:cNvCxnSpPr/>
          <p:nvPr/>
        </p:nvCxnSpPr>
        <p:spPr bwMode="auto">
          <a:xfrm rot="5400000">
            <a:off x="6179366" y="5179243"/>
            <a:ext cx="2786058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9" name="ZoneTexte 18"/>
          <p:cNvSpPr txBox="1"/>
          <p:nvPr/>
        </p:nvSpPr>
        <p:spPr>
          <a:xfrm>
            <a:off x="3286116" y="3429000"/>
            <a:ext cx="7858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01/01</a:t>
            </a:r>
            <a:endParaRPr lang="fr-FR" dirty="0"/>
          </a:p>
        </p:txBody>
      </p:sp>
      <p:sp>
        <p:nvSpPr>
          <p:cNvPr id="20" name="ZoneTexte 19"/>
          <p:cNvSpPr txBox="1"/>
          <p:nvPr/>
        </p:nvSpPr>
        <p:spPr>
          <a:xfrm>
            <a:off x="0" y="3929066"/>
            <a:ext cx="9144000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fr-FR" dirty="0" smtClean="0"/>
              <a:t>71321     Variation des stocks de produits finis                             100 000</a:t>
            </a:r>
          </a:p>
          <a:p>
            <a:pPr marL="342900" indent="-342900" algn="l">
              <a:buAutoNum type="arabicPlain" startAt="315"/>
            </a:pPr>
            <a:r>
              <a:rPr lang="fr-FR" dirty="0" smtClean="0"/>
              <a:t>1                                Stock des produits finis                                          100 000</a:t>
            </a:r>
          </a:p>
          <a:p>
            <a:pPr marL="342900" indent="-342900" algn="l">
              <a:buAutoNum type="arabicPlain" startAt="315"/>
            </a:pPr>
            <a:endParaRPr lang="fr-FR" dirty="0" smtClean="0"/>
          </a:p>
          <a:p>
            <a:pPr marL="342900" indent="-342900" algn="l"/>
            <a:r>
              <a:rPr lang="fr-FR" dirty="0" smtClean="0"/>
              <a:t>			         Annulation du stock initial</a:t>
            </a:r>
          </a:p>
          <a:p>
            <a:pPr marL="342900" indent="-342900" algn="l"/>
            <a:endParaRPr lang="fr-FR" dirty="0" smtClean="0"/>
          </a:p>
          <a:p>
            <a:pPr marL="342900" indent="-342900" algn="l">
              <a:buAutoNum type="arabicPlain" startAt="315"/>
            </a:pPr>
            <a:r>
              <a:rPr lang="fr-FR" dirty="0" smtClean="0"/>
              <a:t>1        Stock de produits finis                                                   150 000                             </a:t>
            </a:r>
          </a:p>
          <a:p>
            <a:pPr marL="342900" indent="-342900" algn="l"/>
            <a:r>
              <a:rPr lang="fr-FR" dirty="0" smtClean="0"/>
              <a:t>71321                             Variation des stocks de produits finis                       150 000</a:t>
            </a:r>
          </a:p>
          <a:p>
            <a:pPr marL="342900" indent="-342900" algn="l"/>
            <a:endParaRPr lang="fr-FR" dirty="0" smtClean="0"/>
          </a:p>
          <a:p>
            <a:pPr marL="342900" indent="-342900" algn="l"/>
            <a:r>
              <a:rPr lang="fr-FR" dirty="0" smtClean="0"/>
              <a:t>                                     Constatation du stock final                     </a:t>
            </a:r>
          </a:p>
          <a:p>
            <a:pPr marL="342900" indent="-342900" algn="l"/>
            <a:endParaRPr lang="fr-FR" dirty="0" smtClean="0"/>
          </a:p>
          <a:p>
            <a:pPr marL="342900" indent="-342900" algn="l"/>
            <a:endParaRPr lang="fr-FR" dirty="0"/>
          </a:p>
        </p:txBody>
      </p:sp>
      <p:cxnSp>
        <p:nvCxnSpPr>
          <p:cNvPr id="23" name="Connecteur droit 22"/>
          <p:cNvCxnSpPr/>
          <p:nvPr/>
        </p:nvCxnSpPr>
        <p:spPr bwMode="auto">
          <a:xfrm>
            <a:off x="928662" y="5286388"/>
            <a:ext cx="2428892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4" name="Connecteur droit 23"/>
          <p:cNvCxnSpPr/>
          <p:nvPr/>
        </p:nvCxnSpPr>
        <p:spPr bwMode="auto">
          <a:xfrm>
            <a:off x="4000496" y="5286388"/>
            <a:ext cx="2428892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5" name="ZoneTexte 24"/>
          <p:cNvSpPr txBox="1"/>
          <p:nvPr/>
        </p:nvSpPr>
        <p:spPr>
          <a:xfrm>
            <a:off x="3286116" y="4988494"/>
            <a:ext cx="7858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31/12</a:t>
            </a:r>
            <a:endParaRPr lang="fr-FR" dirty="0"/>
          </a:p>
        </p:txBody>
      </p:sp>
      <p:cxnSp>
        <p:nvCxnSpPr>
          <p:cNvPr id="26" name="Connecteur droit 25"/>
          <p:cNvCxnSpPr/>
          <p:nvPr/>
        </p:nvCxnSpPr>
        <p:spPr bwMode="auto">
          <a:xfrm>
            <a:off x="928662" y="6572272"/>
            <a:ext cx="2428892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7" name="Connecteur droit 26"/>
          <p:cNvCxnSpPr/>
          <p:nvPr/>
        </p:nvCxnSpPr>
        <p:spPr bwMode="auto">
          <a:xfrm>
            <a:off x="4000496" y="6572272"/>
            <a:ext cx="2428892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356568" y="142852"/>
            <a:ext cx="6430864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4400" dirty="0" smtClean="0"/>
              <a:t>L’organisation comptable</a:t>
            </a:r>
            <a:endParaRPr lang="fr-FR" sz="4400" dirty="0"/>
          </a:p>
        </p:txBody>
      </p:sp>
      <p:cxnSp>
        <p:nvCxnSpPr>
          <p:cNvPr id="6" name="Connecteur droit 5"/>
          <p:cNvCxnSpPr/>
          <p:nvPr/>
        </p:nvCxnSpPr>
        <p:spPr bwMode="auto">
          <a:xfrm>
            <a:off x="0" y="1000108"/>
            <a:ext cx="91440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7" name="ZoneTexte 6"/>
          <p:cNvSpPr txBox="1"/>
          <p:nvPr/>
        </p:nvSpPr>
        <p:spPr>
          <a:xfrm>
            <a:off x="6473" y="1000108"/>
            <a:ext cx="19543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 smtClean="0">
                <a:solidFill>
                  <a:srgbClr val="FFCC66"/>
                </a:solidFill>
              </a:rPr>
              <a:t>II. Le grand livre</a:t>
            </a:r>
            <a:endParaRPr lang="fr-FR" b="1" dirty="0">
              <a:solidFill>
                <a:srgbClr val="FFCC66"/>
              </a:solidFill>
            </a:endParaRPr>
          </a:p>
        </p:txBody>
      </p:sp>
      <p:sp>
        <p:nvSpPr>
          <p:cNvPr id="8" name="ZoneTexte 7"/>
          <p:cNvSpPr txBox="1"/>
          <p:nvPr/>
        </p:nvSpPr>
        <p:spPr>
          <a:xfrm>
            <a:off x="142844" y="2192246"/>
            <a:ext cx="8858312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buBlip>
                <a:blip r:embed="rId3"/>
              </a:buBlip>
            </a:pPr>
            <a:r>
              <a:rPr lang="fr-FR" dirty="0" smtClean="0"/>
              <a:t> Le grand livre est un document comptable qui regroupe l’ensemble des comptes ouverts dans une entreprise .</a:t>
            </a:r>
          </a:p>
          <a:p>
            <a:pPr algn="just">
              <a:buBlip>
                <a:blip r:embed="rId3"/>
              </a:buBlip>
            </a:pPr>
            <a:endParaRPr lang="fr-FR" dirty="0" smtClean="0"/>
          </a:p>
          <a:p>
            <a:pPr algn="just">
              <a:buBlip>
                <a:blip r:embed="rId3"/>
              </a:buBlip>
            </a:pPr>
            <a:r>
              <a:rPr lang="fr-FR" dirty="0" smtClean="0"/>
              <a:t> Comme le journal, le grand livre est un document dont la tenue est obligatoire.</a:t>
            </a:r>
          </a:p>
          <a:p>
            <a:pPr algn="just">
              <a:buBlip>
                <a:blip r:embed="rId3"/>
              </a:buBlip>
            </a:pPr>
            <a:endParaRPr lang="fr-FR" dirty="0" smtClean="0"/>
          </a:p>
          <a:p>
            <a:pPr algn="just">
              <a:buBlip>
                <a:blip r:embed="rId3"/>
              </a:buBlip>
            </a:pPr>
            <a:r>
              <a:rPr lang="fr-FR" dirty="0" smtClean="0"/>
              <a:t> Le grand livre permet de visualiser les différents mouvements concernant chaque compte ouvert dans l’entreprise et de déterminer, à tout moment, la situation nette de ce compte par le calcul de son solde.</a:t>
            </a:r>
          </a:p>
          <a:p>
            <a:pPr algn="just">
              <a:buBlip>
                <a:blip r:embed="rId3"/>
              </a:buBlip>
            </a:pPr>
            <a:endParaRPr lang="fr-FR" dirty="0" smtClean="0"/>
          </a:p>
          <a:p>
            <a:pPr algn="just">
              <a:buBlip>
                <a:blip r:embed="rId3"/>
              </a:buBlip>
            </a:pPr>
            <a:r>
              <a:rPr lang="fr-FR" dirty="0" smtClean="0"/>
              <a:t> Les comptes regroupés dans le grand livre doivent être classés dans l’ordre du plan comptable.</a:t>
            </a:r>
          </a:p>
          <a:p>
            <a:pPr algn="just">
              <a:buBlip>
                <a:blip r:embed="rId3"/>
              </a:buBlip>
            </a:pPr>
            <a:endParaRPr lang="fr-FR" dirty="0" smtClean="0"/>
          </a:p>
          <a:p>
            <a:pPr algn="just">
              <a:buBlip>
                <a:blip r:embed="rId3"/>
              </a:buBlip>
            </a:pPr>
            <a:r>
              <a:rPr lang="fr-FR" dirty="0" smtClean="0"/>
              <a:t> Les mouvements « débit » et « crédit » des comptes y sont reportés après enregistrement au journal.   </a:t>
            </a:r>
            <a:endParaRPr lang="fr-FR" dirty="0"/>
          </a:p>
        </p:txBody>
      </p:sp>
      <p:sp>
        <p:nvSpPr>
          <p:cNvPr id="9" name="ZoneTexte 8"/>
          <p:cNvSpPr txBox="1"/>
          <p:nvPr/>
        </p:nvSpPr>
        <p:spPr>
          <a:xfrm>
            <a:off x="714348" y="1500174"/>
            <a:ext cx="16430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CC99"/>
                </a:solidFill>
              </a:rPr>
              <a:t>A. Définition</a:t>
            </a:r>
            <a:endParaRPr lang="fr-FR" b="1" dirty="0">
              <a:solidFill>
                <a:srgbClr val="00CC9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356568" y="142852"/>
            <a:ext cx="6430864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4400" dirty="0" smtClean="0"/>
              <a:t>L’organisation comptable</a:t>
            </a:r>
            <a:endParaRPr lang="fr-FR" sz="4400" dirty="0"/>
          </a:p>
        </p:txBody>
      </p:sp>
      <p:cxnSp>
        <p:nvCxnSpPr>
          <p:cNvPr id="5" name="Connecteur droit 4"/>
          <p:cNvCxnSpPr/>
          <p:nvPr/>
        </p:nvCxnSpPr>
        <p:spPr bwMode="auto">
          <a:xfrm>
            <a:off x="0" y="1000108"/>
            <a:ext cx="91440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6" name="ZoneTexte 5"/>
          <p:cNvSpPr txBox="1"/>
          <p:nvPr/>
        </p:nvSpPr>
        <p:spPr>
          <a:xfrm>
            <a:off x="500034" y="1202280"/>
            <a:ext cx="40719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fr-FR" b="1" dirty="0" smtClean="0">
                <a:solidFill>
                  <a:srgbClr val="00CC99"/>
                </a:solidFill>
              </a:rPr>
              <a:t>B. Présentation du grand livre </a:t>
            </a:r>
            <a:endParaRPr lang="fr-FR" b="1" dirty="0">
              <a:solidFill>
                <a:srgbClr val="00CC99"/>
              </a:solidFill>
            </a:endParaRPr>
          </a:p>
        </p:txBody>
      </p:sp>
      <p:graphicFrame>
        <p:nvGraphicFramePr>
          <p:cNvPr id="18" name="Tableau 17"/>
          <p:cNvGraphicFramePr>
            <a:graphicFrameLocks noGrp="1"/>
          </p:cNvGraphicFramePr>
          <p:nvPr/>
        </p:nvGraphicFramePr>
        <p:xfrm>
          <a:off x="357158" y="1700838"/>
          <a:ext cx="8501122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501122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Comptes de bilan</a:t>
                      </a:r>
                      <a:endParaRPr lang="fr-FR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9" name="Tableau 18"/>
          <p:cNvGraphicFramePr>
            <a:graphicFrameLocks noGrp="1"/>
          </p:cNvGraphicFramePr>
          <p:nvPr/>
        </p:nvGraphicFramePr>
        <p:xfrm>
          <a:off x="357158" y="2071678"/>
          <a:ext cx="8501122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50561"/>
                <a:gridCol w="4250561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Comptes d’actif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Comptes de passif</a:t>
                      </a:r>
                      <a:endParaRPr lang="fr-FR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20" name="Tableau 19"/>
          <p:cNvGraphicFramePr>
            <a:graphicFrameLocks noGrp="1"/>
          </p:cNvGraphicFramePr>
          <p:nvPr/>
        </p:nvGraphicFramePr>
        <p:xfrm>
          <a:off x="357158" y="2428868"/>
          <a:ext cx="8501122" cy="1737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50561"/>
                <a:gridCol w="4250561"/>
              </a:tblGrid>
              <a:tr h="370840">
                <a:tc>
                  <a:txBody>
                    <a:bodyPr/>
                    <a:lstStyle/>
                    <a:p>
                      <a:endParaRPr lang="fr-FR" dirty="0" smtClean="0"/>
                    </a:p>
                    <a:p>
                      <a:endParaRPr lang="fr-FR" dirty="0" smtClean="0"/>
                    </a:p>
                    <a:p>
                      <a:endParaRPr lang="fr-FR" dirty="0" smtClean="0"/>
                    </a:p>
                    <a:p>
                      <a:endParaRPr lang="fr-FR" dirty="0" smtClean="0"/>
                    </a:p>
                    <a:p>
                      <a:endParaRPr lang="fr-FR" dirty="0" smtClean="0"/>
                    </a:p>
                    <a:p>
                      <a:endParaRPr lang="fr-FR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 smtClean="0"/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22" name="Connecteur droit 21"/>
          <p:cNvCxnSpPr/>
          <p:nvPr/>
        </p:nvCxnSpPr>
        <p:spPr bwMode="auto">
          <a:xfrm>
            <a:off x="571472" y="2786058"/>
            <a:ext cx="1143008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3" name="Connecteur droit 22"/>
          <p:cNvCxnSpPr/>
          <p:nvPr/>
        </p:nvCxnSpPr>
        <p:spPr bwMode="auto">
          <a:xfrm>
            <a:off x="3071802" y="2786058"/>
            <a:ext cx="1143008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5" name="Connecteur droit 24"/>
          <p:cNvCxnSpPr/>
          <p:nvPr/>
        </p:nvCxnSpPr>
        <p:spPr bwMode="auto">
          <a:xfrm rot="5400000">
            <a:off x="785786" y="3143248"/>
            <a:ext cx="71438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6" name="Connecteur droit 25"/>
          <p:cNvCxnSpPr/>
          <p:nvPr/>
        </p:nvCxnSpPr>
        <p:spPr bwMode="auto">
          <a:xfrm rot="5400000">
            <a:off x="3286116" y="3143248"/>
            <a:ext cx="71438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7" name="Connecteur droit 26"/>
          <p:cNvCxnSpPr/>
          <p:nvPr/>
        </p:nvCxnSpPr>
        <p:spPr bwMode="auto">
          <a:xfrm rot="5400000">
            <a:off x="7643834" y="3143248"/>
            <a:ext cx="71438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8" name="Connecteur droit 27"/>
          <p:cNvCxnSpPr/>
          <p:nvPr/>
        </p:nvCxnSpPr>
        <p:spPr bwMode="auto">
          <a:xfrm rot="5400000">
            <a:off x="5143504" y="3143248"/>
            <a:ext cx="71438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9" name="Connecteur droit 28"/>
          <p:cNvCxnSpPr/>
          <p:nvPr/>
        </p:nvCxnSpPr>
        <p:spPr bwMode="auto">
          <a:xfrm>
            <a:off x="4929190" y="2786058"/>
            <a:ext cx="1143008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0" name="Connecteur droit 29"/>
          <p:cNvCxnSpPr/>
          <p:nvPr/>
        </p:nvCxnSpPr>
        <p:spPr bwMode="auto">
          <a:xfrm>
            <a:off x="7429520" y="2786058"/>
            <a:ext cx="1143008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graphicFrame>
        <p:nvGraphicFramePr>
          <p:cNvPr id="31" name="Tableau 30"/>
          <p:cNvGraphicFramePr>
            <a:graphicFrameLocks noGrp="1"/>
          </p:cNvGraphicFramePr>
          <p:nvPr/>
        </p:nvGraphicFramePr>
        <p:xfrm>
          <a:off x="357158" y="4201168"/>
          <a:ext cx="8501121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501121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Comptes de produits et charges</a:t>
                      </a:r>
                      <a:endParaRPr lang="fr-FR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32" name="Tableau 31"/>
          <p:cNvGraphicFramePr>
            <a:graphicFrameLocks noGrp="1"/>
          </p:cNvGraphicFramePr>
          <p:nvPr/>
        </p:nvGraphicFramePr>
        <p:xfrm>
          <a:off x="357158" y="4572008"/>
          <a:ext cx="8501122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50561"/>
                <a:gridCol w="4250561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Comptes de</a:t>
                      </a:r>
                      <a:r>
                        <a:rPr lang="fr-FR" baseline="0" dirty="0" smtClean="0"/>
                        <a:t> charges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Comptes de produits</a:t>
                      </a:r>
                      <a:endParaRPr lang="fr-FR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33" name="Tableau 32"/>
          <p:cNvGraphicFramePr>
            <a:graphicFrameLocks noGrp="1"/>
          </p:cNvGraphicFramePr>
          <p:nvPr/>
        </p:nvGraphicFramePr>
        <p:xfrm>
          <a:off x="357158" y="4929198"/>
          <a:ext cx="8501122" cy="1737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50561"/>
                <a:gridCol w="4250561"/>
              </a:tblGrid>
              <a:tr h="370840">
                <a:tc>
                  <a:txBody>
                    <a:bodyPr/>
                    <a:lstStyle/>
                    <a:p>
                      <a:endParaRPr lang="fr-FR" dirty="0" smtClean="0"/>
                    </a:p>
                    <a:p>
                      <a:endParaRPr lang="fr-FR" dirty="0" smtClean="0"/>
                    </a:p>
                    <a:p>
                      <a:endParaRPr lang="fr-FR" dirty="0" smtClean="0"/>
                    </a:p>
                    <a:p>
                      <a:endParaRPr lang="fr-FR" dirty="0" smtClean="0"/>
                    </a:p>
                    <a:p>
                      <a:endParaRPr lang="fr-FR" dirty="0" smtClean="0"/>
                    </a:p>
                    <a:p>
                      <a:endParaRPr lang="fr-FR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 smtClean="0"/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34" name="Connecteur droit 33"/>
          <p:cNvCxnSpPr/>
          <p:nvPr/>
        </p:nvCxnSpPr>
        <p:spPr bwMode="auto">
          <a:xfrm rot="5400000">
            <a:off x="785786" y="5857892"/>
            <a:ext cx="71438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5" name="Connecteur droit 34"/>
          <p:cNvCxnSpPr/>
          <p:nvPr/>
        </p:nvCxnSpPr>
        <p:spPr bwMode="auto">
          <a:xfrm>
            <a:off x="571472" y="5500702"/>
            <a:ext cx="1143008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6" name="Connecteur droit 35"/>
          <p:cNvCxnSpPr/>
          <p:nvPr/>
        </p:nvCxnSpPr>
        <p:spPr bwMode="auto">
          <a:xfrm>
            <a:off x="3071802" y="5500702"/>
            <a:ext cx="1143008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7" name="Connecteur droit 36"/>
          <p:cNvCxnSpPr/>
          <p:nvPr/>
        </p:nvCxnSpPr>
        <p:spPr bwMode="auto">
          <a:xfrm rot="5400000">
            <a:off x="3286116" y="5857892"/>
            <a:ext cx="71438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8" name="Connecteur droit 37"/>
          <p:cNvCxnSpPr/>
          <p:nvPr/>
        </p:nvCxnSpPr>
        <p:spPr bwMode="auto">
          <a:xfrm rot="5400000">
            <a:off x="7643833" y="5857892"/>
            <a:ext cx="71438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9" name="Connecteur droit 38"/>
          <p:cNvCxnSpPr/>
          <p:nvPr/>
        </p:nvCxnSpPr>
        <p:spPr bwMode="auto">
          <a:xfrm rot="5400000">
            <a:off x="5286380" y="5857892"/>
            <a:ext cx="71438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0" name="Connecteur droit 39"/>
          <p:cNvCxnSpPr/>
          <p:nvPr/>
        </p:nvCxnSpPr>
        <p:spPr bwMode="auto">
          <a:xfrm>
            <a:off x="7429520" y="5500702"/>
            <a:ext cx="1143008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1" name="Connecteur droit 40"/>
          <p:cNvCxnSpPr/>
          <p:nvPr/>
        </p:nvCxnSpPr>
        <p:spPr bwMode="auto">
          <a:xfrm>
            <a:off x="5072066" y="5500702"/>
            <a:ext cx="1143008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1356568" y="142852"/>
            <a:ext cx="6430864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4400" dirty="0" smtClean="0"/>
              <a:t>L’organisation comptable</a:t>
            </a:r>
            <a:endParaRPr lang="fr-FR" sz="4400" dirty="0"/>
          </a:p>
        </p:txBody>
      </p:sp>
      <p:cxnSp>
        <p:nvCxnSpPr>
          <p:cNvPr id="13" name="Connecteur droit 12"/>
          <p:cNvCxnSpPr/>
          <p:nvPr/>
        </p:nvCxnSpPr>
        <p:spPr bwMode="auto">
          <a:xfrm>
            <a:off x="0" y="1000108"/>
            <a:ext cx="91440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5" name="Rectangle 14"/>
          <p:cNvSpPr/>
          <p:nvPr/>
        </p:nvSpPr>
        <p:spPr>
          <a:xfrm>
            <a:off x="0" y="1071546"/>
            <a:ext cx="914400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fr-FR" b="1" dirty="0" smtClean="0">
                <a:solidFill>
                  <a:srgbClr val="FFC000"/>
                </a:solidFill>
              </a:rPr>
              <a:t>Application : </a:t>
            </a:r>
            <a:r>
              <a:rPr lang="fr-FR" b="1" dirty="0" smtClean="0"/>
              <a:t>L’entreprise Alpha a réalisé durant le mois de Septembre les opérations suivantes : </a:t>
            </a:r>
          </a:p>
          <a:p>
            <a:pPr algn="l"/>
            <a:endParaRPr lang="fr-FR" b="1" dirty="0" smtClean="0"/>
          </a:p>
          <a:p>
            <a:pPr lvl="2" algn="l">
              <a:buFont typeface="Wingdings" pitchFamily="2" charset="2"/>
              <a:buChar char="q"/>
            </a:pPr>
            <a:r>
              <a:rPr lang="fr-FR" b="1" dirty="0" smtClean="0"/>
              <a:t> 03/09 : Achats de marchandises : 20 000 DH ; 50% réglé au comptant par chèque, le reste à crédit, facture A 180.</a:t>
            </a:r>
          </a:p>
          <a:p>
            <a:pPr lvl="2" algn="l">
              <a:buFont typeface="Wingdings" pitchFamily="2" charset="2"/>
              <a:buChar char="q"/>
            </a:pPr>
            <a:endParaRPr lang="fr-FR" b="1" dirty="0" smtClean="0"/>
          </a:p>
          <a:p>
            <a:pPr lvl="2" algn="l">
              <a:buFont typeface="Wingdings" pitchFamily="2" charset="2"/>
              <a:buChar char="q"/>
            </a:pPr>
            <a:r>
              <a:rPr lang="fr-FR" b="1" dirty="0" smtClean="0"/>
              <a:t> 05/09 : Paiement  des intérêts sur emprunt : 5 000 DH ; Réglé par virement bancaire. Ordre N°01</a:t>
            </a:r>
          </a:p>
          <a:p>
            <a:pPr lvl="2" algn="l">
              <a:buFont typeface="Wingdings" pitchFamily="2" charset="2"/>
              <a:buChar char="q"/>
            </a:pPr>
            <a:endParaRPr lang="fr-FR" b="1" dirty="0" smtClean="0"/>
          </a:p>
          <a:p>
            <a:pPr lvl="2" algn="l">
              <a:buFont typeface="Wingdings" pitchFamily="2" charset="2"/>
              <a:buChar char="q"/>
            </a:pPr>
            <a:r>
              <a:rPr lang="fr-FR" b="1" dirty="0" smtClean="0"/>
              <a:t> 10/09 : Ventes de marchandises : 15 000 DH ; 1/3 Réglé en espèce, 1/3 réglé par chèque et le reste à crédit. Facture AT747.</a:t>
            </a:r>
          </a:p>
          <a:p>
            <a:pPr lvl="2" algn="l">
              <a:buFont typeface="Wingdings" pitchFamily="2" charset="2"/>
              <a:buChar char="q"/>
            </a:pPr>
            <a:endParaRPr lang="fr-FR" b="1" dirty="0" smtClean="0"/>
          </a:p>
          <a:p>
            <a:pPr lvl="2" algn="l">
              <a:buFont typeface="Wingdings" pitchFamily="2" charset="2"/>
              <a:buChar char="q"/>
            </a:pPr>
            <a:r>
              <a:rPr lang="fr-FR" b="1" dirty="0" smtClean="0"/>
              <a:t> 15/09 : Encaissement d’un loyer : 4 000 DH ; Chèque N° AF 94.</a:t>
            </a:r>
          </a:p>
          <a:p>
            <a:pPr lvl="2" algn="l">
              <a:buFont typeface="Wingdings" pitchFamily="2" charset="2"/>
              <a:buChar char="q"/>
            </a:pPr>
            <a:endParaRPr lang="fr-FR" b="1" dirty="0" smtClean="0"/>
          </a:p>
          <a:p>
            <a:pPr lvl="2" algn="l">
              <a:buFont typeface="Wingdings" pitchFamily="2" charset="2"/>
              <a:buChar char="q"/>
            </a:pPr>
            <a:r>
              <a:rPr lang="fr-FR" b="1" dirty="0" smtClean="0"/>
              <a:t> 20/09 : Emprunt bancaire : 100 000 DH.</a:t>
            </a:r>
          </a:p>
          <a:p>
            <a:pPr lvl="2" algn="l">
              <a:buFont typeface="Wingdings" pitchFamily="2" charset="2"/>
              <a:buChar char="q"/>
            </a:pPr>
            <a:endParaRPr lang="fr-FR" b="1" dirty="0" smtClean="0"/>
          </a:p>
          <a:p>
            <a:pPr lvl="2" algn="l">
              <a:buFont typeface="Wingdings" pitchFamily="2" charset="2"/>
              <a:buChar char="q"/>
            </a:pPr>
            <a:r>
              <a:rPr lang="fr-FR" b="1" dirty="0" smtClean="0"/>
              <a:t> 25/09 : Acquisition d’un matériel de transport : 100 000 DH au comptant par chèque.  </a:t>
            </a:r>
          </a:p>
          <a:p>
            <a:pPr lvl="2" algn="l"/>
            <a:r>
              <a:rPr lang="fr-FR" b="1" dirty="0" smtClean="0"/>
              <a:t> </a:t>
            </a:r>
          </a:p>
          <a:p>
            <a:pPr lvl="2" algn="l"/>
            <a:r>
              <a:rPr lang="fr-FR" b="1" dirty="0" smtClean="0">
                <a:solidFill>
                  <a:srgbClr val="FFC000"/>
                </a:solidFill>
              </a:rPr>
              <a:t>Etablir le grand livre de l’entreprise Alpha </a:t>
            </a:r>
            <a:r>
              <a:rPr lang="fr-FR" b="1" dirty="0" smtClean="0"/>
              <a:t>	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356568" y="142852"/>
            <a:ext cx="6430864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4400" dirty="0" smtClean="0"/>
              <a:t>L’organisation comptable</a:t>
            </a:r>
            <a:endParaRPr lang="fr-FR" sz="4400" dirty="0"/>
          </a:p>
        </p:txBody>
      </p:sp>
      <p:cxnSp>
        <p:nvCxnSpPr>
          <p:cNvPr id="5" name="Connecteur droit 4"/>
          <p:cNvCxnSpPr/>
          <p:nvPr/>
        </p:nvCxnSpPr>
        <p:spPr bwMode="auto">
          <a:xfrm>
            <a:off x="0" y="1000108"/>
            <a:ext cx="91440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6" name="ZoneTexte 5"/>
          <p:cNvSpPr txBox="1"/>
          <p:nvPr/>
        </p:nvSpPr>
        <p:spPr>
          <a:xfrm>
            <a:off x="-32" y="1071546"/>
            <a:ext cx="264320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fr-FR" b="1" dirty="0" smtClean="0">
                <a:solidFill>
                  <a:srgbClr val="FF00FF"/>
                </a:solidFill>
              </a:rPr>
              <a:t>III. La balance</a:t>
            </a:r>
          </a:p>
          <a:p>
            <a:pPr algn="l"/>
            <a:endParaRPr lang="fr-FR" b="1" dirty="0" smtClean="0">
              <a:solidFill>
                <a:srgbClr val="FF00FF"/>
              </a:solidFill>
            </a:endParaRPr>
          </a:p>
          <a:p>
            <a:pPr algn="l"/>
            <a:r>
              <a:rPr lang="fr-FR" b="1" dirty="0" smtClean="0">
                <a:solidFill>
                  <a:srgbClr val="FF00FF"/>
                </a:solidFill>
              </a:rPr>
              <a:t>	</a:t>
            </a:r>
            <a:r>
              <a:rPr lang="fr-FR" b="1" dirty="0" smtClean="0">
                <a:solidFill>
                  <a:srgbClr val="00CC99"/>
                </a:solidFill>
              </a:rPr>
              <a:t>A. définition </a:t>
            </a:r>
            <a:endParaRPr lang="fr-FR" b="1" dirty="0">
              <a:solidFill>
                <a:srgbClr val="00CC99"/>
              </a:solidFill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71406" y="2071678"/>
            <a:ext cx="8786842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buBlip>
                <a:blip r:embed="rId2"/>
              </a:buBlip>
            </a:pPr>
            <a:r>
              <a:rPr lang="fr-FR" dirty="0" smtClean="0"/>
              <a:t> La balance est un tableau qui reprend, dans l’ordre du plan comptable, tous les comptes du grand livre.</a:t>
            </a:r>
          </a:p>
          <a:p>
            <a:pPr algn="l">
              <a:buBlip>
                <a:blip r:embed="rId2"/>
              </a:buBlip>
            </a:pPr>
            <a:endParaRPr lang="fr-FR" dirty="0" smtClean="0"/>
          </a:p>
          <a:p>
            <a:pPr algn="l">
              <a:buBlip>
                <a:blip r:embed="rId2"/>
              </a:buBlip>
            </a:pPr>
            <a:r>
              <a:rPr lang="fr-FR" dirty="0" smtClean="0"/>
              <a:t> La balance est un outil de contrôle qui autorise la vérification du principe de la partie double à partir de deux égalités fondamentales :</a:t>
            </a:r>
          </a:p>
          <a:p>
            <a:pPr algn="l"/>
            <a:endParaRPr lang="fr-FR" dirty="0" smtClean="0"/>
          </a:p>
          <a:p>
            <a:pPr algn="l"/>
            <a:r>
              <a:rPr lang="fr-FR" dirty="0" smtClean="0"/>
              <a:t>			Total des débits = total des crédits</a:t>
            </a:r>
          </a:p>
          <a:p>
            <a:pPr algn="l"/>
            <a:r>
              <a:rPr lang="fr-FR" dirty="0" smtClean="0"/>
              <a:t>		Total des soldes débiteurs = Total des soldes créditeurs</a:t>
            </a:r>
          </a:p>
          <a:p>
            <a:pPr algn="l"/>
            <a:endParaRPr lang="fr-FR" dirty="0" smtClean="0"/>
          </a:p>
          <a:p>
            <a:pPr algn="l">
              <a:buBlip>
                <a:blip r:embed="rId2"/>
              </a:buBlip>
            </a:pPr>
            <a:r>
              <a:rPr lang="fr-FR" dirty="0" smtClean="0"/>
              <a:t> Ce rôle de vérification des enregistrements réalisés explique que la balance est généralement établie chaque fin de mois. </a:t>
            </a:r>
          </a:p>
          <a:p>
            <a:pPr algn="l">
              <a:buFont typeface="Arial" pitchFamily="34" charset="0"/>
              <a:buChar char="•"/>
            </a:pP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356568" y="142852"/>
            <a:ext cx="6430864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4400" dirty="0" smtClean="0"/>
              <a:t>L’organisation comptable</a:t>
            </a:r>
            <a:endParaRPr lang="fr-FR" sz="4400" dirty="0"/>
          </a:p>
        </p:txBody>
      </p:sp>
      <p:sp>
        <p:nvSpPr>
          <p:cNvPr id="3" name="Rectangle 2"/>
          <p:cNvSpPr/>
          <p:nvPr/>
        </p:nvSpPr>
        <p:spPr>
          <a:xfrm>
            <a:off x="39347" y="1142984"/>
            <a:ext cx="353252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b="1" dirty="0" smtClean="0">
                <a:solidFill>
                  <a:srgbClr val="00CC99"/>
                </a:solidFill>
              </a:rPr>
              <a:t>B. Présentation de la balance  </a:t>
            </a:r>
            <a:endParaRPr lang="fr-FR" dirty="0"/>
          </a:p>
        </p:txBody>
      </p:sp>
      <p:graphicFrame>
        <p:nvGraphicFramePr>
          <p:cNvPr id="4" name="Tableau 3"/>
          <p:cNvGraphicFramePr>
            <a:graphicFrameLocks noGrp="1"/>
          </p:cNvGraphicFramePr>
          <p:nvPr/>
        </p:nvGraphicFramePr>
        <p:xfrm>
          <a:off x="142844" y="1557962"/>
          <a:ext cx="8786874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786874"/>
              </a:tblGrid>
              <a:tr h="370840">
                <a:tc>
                  <a:txBody>
                    <a:bodyPr/>
                    <a:lstStyle/>
                    <a:p>
                      <a:r>
                        <a:rPr lang="fr-FR" dirty="0" smtClean="0"/>
                        <a:t>Nom de l’entreprise                                                                          Période d’arrêté</a:t>
                      </a:r>
                      <a:endParaRPr lang="fr-FR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" name="Tableau 4"/>
          <p:cNvGraphicFramePr>
            <a:graphicFrameLocks noGrp="1"/>
          </p:cNvGraphicFramePr>
          <p:nvPr/>
        </p:nvGraphicFramePr>
        <p:xfrm>
          <a:off x="142844" y="1928802"/>
          <a:ext cx="8786874" cy="914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86016"/>
                <a:gridCol w="2214560"/>
                <a:gridCol w="1125145"/>
                <a:gridCol w="1160889"/>
                <a:gridCol w="1089401"/>
                <a:gridCol w="910863"/>
              </a:tblGrid>
              <a:tr h="320040">
                <a:tc rowSpan="2">
                  <a:txBody>
                    <a:bodyPr/>
                    <a:lstStyle/>
                    <a:p>
                      <a:endParaRPr lang="fr-FR" dirty="0" smtClean="0"/>
                    </a:p>
                    <a:p>
                      <a:pPr algn="ctr"/>
                      <a:r>
                        <a:rPr lang="fr-FR" dirty="0" smtClean="0"/>
                        <a:t>N°</a:t>
                      </a:r>
                      <a:r>
                        <a:rPr lang="fr-FR" baseline="0" dirty="0" smtClean="0"/>
                        <a:t> de compte</a:t>
                      </a:r>
                    </a:p>
                    <a:p>
                      <a:pPr algn="ctr"/>
                      <a:endParaRPr lang="fr-FR" baseline="0" dirty="0" smtClean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Intitulés des comptes</a:t>
                      </a: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Sommes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Soldes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320040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Débit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Crédit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err="1" smtClean="0"/>
                        <a:t>Dteurs</a:t>
                      </a:r>
                      <a:endParaRPr lang="fr-FR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err="1" smtClean="0"/>
                        <a:t>Cteurs</a:t>
                      </a:r>
                      <a:endParaRPr lang="fr-FR" dirty="0" smtClean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6" name="Tableau 5"/>
          <p:cNvGraphicFramePr>
            <a:graphicFrameLocks noGrp="1"/>
          </p:cNvGraphicFramePr>
          <p:nvPr/>
        </p:nvGraphicFramePr>
        <p:xfrm>
          <a:off x="142844" y="2857496"/>
          <a:ext cx="8786874" cy="201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786874"/>
              </a:tblGrid>
              <a:tr h="0">
                <a:tc>
                  <a:txBody>
                    <a:bodyPr/>
                    <a:lstStyle/>
                    <a:p>
                      <a:endParaRPr lang="fr-FR" dirty="0" smtClean="0"/>
                    </a:p>
                    <a:p>
                      <a:endParaRPr lang="fr-FR" dirty="0" smtClean="0"/>
                    </a:p>
                    <a:p>
                      <a:endParaRPr lang="fr-FR" dirty="0" smtClean="0"/>
                    </a:p>
                    <a:p>
                      <a:endParaRPr lang="fr-FR" dirty="0" smtClean="0"/>
                    </a:p>
                    <a:p>
                      <a:endParaRPr lang="fr-FR" dirty="0" smtClean="0"/>
                    </a:p>
                    <a:p>
                      <a:endParaRPr lang="fr-FR" dirty="0" smtClean="0"/>
                    </a:p>
                    <a:p>
                      <a:r>
                        <a:rPr lang="fr-FR" dirty="0" smtClean="0"/>
                        <a:t>                                              Totaux               Débit         Crédit           SD           SC</a:t>
                      </a:r>
                      <a:endParaRPr lang="fr-FR" dirty="0"/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8" name="Connecteur droit 7"/>
          <p:cNvCxnSpPr/>
          <p:nvPr/>
        </p:nvCxnSpPr>
        <p:spPr bwMode="auto">
          <a:xfrm rot="5400000">
            <a:off x="1428728" y="3857628"/>
            <a:ext cx="2000264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9" name="Connecteur droit 8"/>
          <p:cNvCxnSpPr/>
          <p:nvPr/>
        </p:nvCxnSpPr>
        <p:spPr bwMode="auto">
          <a:xfrm rot="5400000">
            <a:off x="3643306" y="3857628"/>
            <a:ext cx="2000264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0" name="Connecteur droit 9"/>
          <p:cNvCxnSpPr/>
          <p:nvPr/>
        </p:nvCxnSpPr>
        <p:spPr bwMode="auto">
          <a:xfrm rot="5400000">
            <a:off x="4786314" y="3857628"/>
            <a:ext cx="2000264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1" name="Connecteur droit 10"/>
          <p:cNvCxnSpPr/>
          <p:nvPr/>
        </p:nvCxnSpPr>
        <p:spPr bwMode="auto">
          <a:xfrm rot="5400000">
            <a:off x="5929322" y="3857628"/>
            <a:ext cx="2000264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2" name="Connecteur droit 11"/>
          <p:cNvCxnSpPr/>
          <p:nvPr/>
        </p:nvCxnSpPr>
        <p:spPr bwMode="auto">
          <a:xfrm rot="5400000">
            <a:off x="7000892" y="3857628"/>
            <a:ext cx="2000264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4" name="Connecteur droit 13"/>
          <p:cNvCxnSpPr/>
          <p:nvPr/>
        </p:nvCxnSpPr>
        <p:spPr bwMode="auto">
          <a:xfrm>
            <a:off x="2428860" y="4286256"/>
            <a:ext cx="6500858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5" name="ZoneTexte 14"/>
          <p:cNvSpPr txBox="1"/>
          <p:nvPr/>
        </p:nvSpPr>
        <p:spPr>
          <a:xfrm>
            <a:off x="5572132" y="5072074"/>
            <a:ext cx="3571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=</a:t>
            </a:r>
            <a:endParaRPr lang="fr-FR" dirty="0"/>
          </a:p>
        </p:txBody>
      </p:sp>
      <p:sp>
        <p:nvSpPr>
          <p:cNvPr id="16" name="ZoneTexte 15"/>
          <p:cNvSpPr txBox="1"/>
          <p:nvPr/>
        </p:nvSpPr>
        <p:spPr>
          <a:xfrm>
            <a:off x="7858148" y="5072074"/>
            <a:ext cx="3571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=</a:t>
            </a:r>
            <a:endParaRPr lang="fr-FR" dirty="0"/>
          </a:p>
        </p:txBody>
      </p:sp>
      <p:cxnSp>
        <p:nvCxnSpPr>
          <p:cNvPr id="18" name="Connecteur en angle 17"/>
          <p:cNvCxnSpPr>
            <a:endCxn id="15" idx="1"/>
          </p:cNvCxnSpPr>
          <p:nvPr/>
        </p:nvCxnSpPr>
        <p:spPr bwMode="auto">
          <a:xfrm>
            <a:off x="5143504" y="4857760"/>
            <a:ext cx="428628" cy="398980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3" name="Forme 22"/>
          <p:cNvCxnSpPr>
            <a:endCxn id="15" idx="3"/>
          </p:cNvCxnSpPr>
          <p:nvPr/>
        </p:nvCxnSpPr>
        <p:spPr bwMode="auto">
          <a:xfrm rot="5400000">
            <a:off x="5836989" y="4950093"/>
            <a:ext cx="398980" cy="214314"/>
          </a:xfrm>
          <a:prstGeom prst="bentConnector2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4" name="Forme 23"/>
          <p:cNvCxnSpPr/>
          <p:nvPr/>
        </p:nvCxnSpPr>
        <p:spPr bwMode="auto">
          <a:xfrm rot="5400000">
            <a:off x="8123005" y="4950093"/>
            <a:ext cx="398980" cy="214314"/>
          </a:xfrm>
          <a:prstGeom prst="bentConnector2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1" name="Forme 30"/>
          <p:cNvCxnSpPr>
            <a:endCxn id="16" idx="1"/>
          </p:cNvCxnSpPr>
          <p:nvPr/>
        </p:nvCxnSpPr>
        <p:spPr bwMode="auto">
          <a:xfrm rot="16200000" flipH="1">
            <a:off x="7515782" y="4914374"/>
            <a:ext cx="398980" cy="285752"/>
          </a:xfrm>
          <a:prstGeom prst="bentConnector2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 sz="quarter"/>
          </p:nvPr>
        </p:nvSpPr>
        <p:spPr/>
        <p:txBody>
          <a:bodyPr/>
          <a:lstStyle/>
          <a:p>
            <a:r>
              <a:rPr lang="fr-FR" dirty="0" smtClean="0"/>
              <a:t>www.tifawt.com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sz="quarter" idx="1"/>
          </p:nvPr>
        </p:nvSpPr>
        <p:spPr/>
        <p:txBody>
          <a:bodyPr/>
          <a:lstStyle/>
          <a:p>
            <a:r>
              <a:rPr lang="fr-FR" dirty="0" smtClean="0"/>
              <a:t>Pour votre autoformation en économie et gestion.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2" name="Text Box 12"/>
          <p:cNvSpPr txBox="1">
            <a:spLocks noChangeArrowheads="1"/>
          </p:cNvSpPr>
          <p:nvPr/>
        </p:nvSpPr>
        <p:spPr bwMode="auto">
          <a:xfrm>
            <a:off x="0" y="1052513"/>
            <a:ext cx="8675688" cy="40934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457200" indent="-457200"/>
            <a:r>
              <a:rPr lang="fr-FR" sz="3200" b="1" dirty="0" smtClean="0"/>
              <a:t>Introduction</a:t>
            </a:r>
          </a:p>
          <a:p>
            <a:pPr marL="457200" indent="-457200"/>
            <a:endParaRPr lang="fr-FR" sz="3200" b="1" dirty="0" smtClean="0"/>
          </a:p>
          <a:p>
            <a:pPr marL="457200" indent="-457200"/>
            <a:r>
              <a:rPr lang="fr-FR" sz="3200" b="1" dirty="0" smtClean="0"/>
              <a:t>I. Le journal</a:t>
            </a:r>
          </a:p>
          <a:p>
            <a:pPr marL="457200" indent="-457200"/>
            <a:endParaRPr lang="fr-FR" sz="3200" b="1" dirty="0" smtClean="0"/>
          </a:p>
          <a:p>
            <a:pPr marL="457200" indent="-457200"/>
            <a:r>
              <a:rPr lang="fr-FR" sz="3200" b="1" dirty="0" smtClean="0"/>
              <a:t>II. Le grand livre</a:t>
            </a:r>
          </a:p>
          <a:p>
            <a:pPr marL="457200" indent="-457200"/>
            <a:endParaRPr lang="fr-FR" sz="3200" b="1" dirty="0" smtClean="0"/>
          </a:p>
          <a:p>
            <a:pPr marL="457200" indent="-457200"/>
            <a:r>
              <a:rPr lang="fr-FR" sz="3200" b="1" dirty="0" smtClean="0"/>
              <a:t>III. La balance</a:t>
            </a:r>
          </a:p>
          <a:p>
            <a:pPr marL="457200" indent="-457200" algn="l"/>
            <a:endParaRPr lang="fr-FR" b="1" dirty="0" smtClean="0"/>
          </a:p>
          <a:p>
            <a:pPr marL="457200" indent="-457200" algn="l"/>
            <a:endParaRPr lang="fr-FR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6" name="Text Box 28"/>
          <p:cNvSpPr txBox="1">
            <a:spLocks noChangeArrowheads="1"/>
          </p:cNvSpPr>
          <p:nvPr/>
        </p:nvSpPr>
        <p:spPr bwMode="auto">
          <a:xfrm>
            <a:off x="0" y="1144588"/>
            <a:ext cx="91440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l"/>
            <a:r>
              <a:rPr lang="fr-FR" b="1" u="sng" dirty="0" smtClean="0">
                <a:solidFill>
                  <a:srgbClr val="FF00FF"/>
                </a:solidFill>
              </a:rPr>
              <a:t>Introduction :</a:t>
            </a:r>
            <a:r>
              <a:rPr lang="fr-FR" b="1" dirty="0" smtClean="0">
                <a:solidFill>
                  <a:srgbClr val="FF00FF"/>
                </a:solidFill>
              </a:rPr>
              <a:t>	</a:t>
            </a:r>
          </a:p>
          <a:p>
            <a:pPr algn="l"/>
            <a:r>
              <a:rPr lang="fr-FR" b="1" dirty="0" smtClean="0">
                <a:solidFill>
                  <a:srgbClr val="FF00FF"/>
                </a:solidFill>
              </a:rPr>
              <a:t>	</a:t>
            </a:r>
            <a:endParaRPr lang="fr-FR" b="1" dirty="0" smtClean="0">
              <a:solidFill>
                <a:schemeClr val="tx2"/>
              </a:solidFill>
            </a:endParaRPr>
          </a:p>
        </p:txBody>
      </p:sp>
      <p:sp>
        <p:nvSpPr>
          <p:cNvPr id="6" name="Titre 5"/>
          <p:cNvSpPr>
            <a:spLocks noGrp="1"/>
          </p:cNvSpPr>
          <p:nvPr>
            <p:ph type="title" idx="4294967295"/>
          </p:nvPr>
        </p:nvSpPr>
        <p:spPr>
          <a:xfrm>
            <a:off x="457200" y="274638"/>
            <a:ext cx="8229600" cy="1011222"/>
          </a:xfrm>
          <a:prstGeom prst="rect">
            <a:avLst/>
          </a:prstGeom>
        </p:spPr>
        <p:txBody>
          <a:bodyPr/>
          <a:lstStyle/>
          <a:p>
            <a:r>
              <a:rPr lang="fr-FR" dirty="0" smtClean="0"/>
              <a:t>L’organisation comptable</a:t>
            </a:r>
            <a:endParaRPr lang="fr-FR" dirty="0"/>
          </a:p>
        </p:txBody>
      </p:sp>
      <p:sp>
        <p:nvSpPr>
          <p:cNvPr id="15" name="ZoneTexte 14"/>
          <p:cNvSpPr txBox="1"/>
          <p:nvPr/>
        </p:nvSpPr>
        <p:spPr>
          <a:xfrm>
            <a:off x="0" y="1500174"/>
            <a:ext cx="8501090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fr-FR" dirty="0" smtClean="0"/>
          </a:p>
          <a:p>
            <a:endParaRPr lang="fr-FR" dirty="0" smtClean="0"/>
          </a:p>
          <a:p>
            <a:endParaRPr lang="fr-FR" dirty="0" smtClean="0"/>
          </a:p>
          <a:p>
            <a:endParaRPr lang="fr-FR" dirty="0" smtClean="0"/>
          </a:p>
          <a:p>
            <a:endParaRPr lang="fr-FR" dirty="0" smtClean="0"/>
          </a:p>
          <a:p>
            <a:endParaRPr lang="fr-FR" dirty="0" smtClean="0"/>
          </a:p>
          <a:p>
            <a:endParaRPr lang="fr-FR" dirty="0" smtClean="0"/>
          </a:p>
          <a:p>
            <a:endParaRPr lang="fr-FR" dirty="0" smtClean="0"/>
          </a:p>
          <a:p>
            <a:endParaRPr lang="fr-FR" dirty="0" smtClean="0"/>
          </a:p>
          <a:p>
            <a:endParaRPr lang="fr-FR" dirty="0" smtClean="0"/>
          </a:p>
          <a:p>
            <a:endParaRPr lang="fr-FR" dirty="0" smtClean="0"/>
          </a:p>
          <a:p>
            <a:endParaRPr lang="fr-FR" dirty="0" smtClean="0"/>
          </a:p>
          <a:p>
            <a:endParaRPr lang="fr-FR" dirty="0" smtClean="0"/>
          </a:p>
          <a:p>
            <a:endParaRPr lang="fr-FR" dirty="0" smtClean="0"/>
          </a:p>
          <a:p>
            <a:endParaRPr lang="fr-FR" dirty="0" smtClean="0"/>
          </a:p>
          <a:p>
            <a:endParaRPr lang="fr-FR" dirty="0" smtClean="0"/>
          </a:p>
          <a:p>
            <a:endParaRPr lang="fr-FR" dirty="0"/>
          </a:p>
        </p:txBody>
      </p:sp>
      <p:sp>
        <p:nvSpPr>
          <p:cNvPr id="19" name="Rectangle 18"/>
          <p:cNvSpPr/>
          <p:nvPr/>
        </p:nvSpPr>
        <p:spPr bwMode="auto">
          <a:xfrm>
            <a:off x="1142976" y="2714620"/>
            <a:ext cx="1857388" cy="500066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Facture</a:t>
            </a:r>
          </a:p>
        </p:txBody>
      </p:sp>
      <p:sp>
        <p:nvSpPr>
          <p:cNvPr id="20" name="Rectangle 19"/>
          <p:cNvSpPr/>
          <p:nvPr/>
        </p:nvSpPr>
        <p:spPr bwMode="auto">
          <a:xfrm>
            <a:off x="3000364" y="2000240"/>
            <a:ext cx="928694" cy="1214446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Pièce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fr-FR" dirty="0" smtClean="0"/>
              <a:t>De 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Caisse</a:t>
            </a:r>
          </a:p>
        </p:txBody>
      </p:sp>
      <p:sp>
        <p:nvSpPr>
          <p:cNvPr id="21" name="ZoneTexte 20"/>
          <p:cNvSpPr txBox="1"/>
          <p:nvPr/>
        </p:nvSpPr>
        <p:spPr>
          <a:xfrm>
            <a:off x="1285852" y="2000240"/>
            <a:ext cx="15716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Pièces justificatives</a:t>
            </a:r>
            <a:endParaRPr lang="fr-FR" dirty="0"/>
          </a:p>
        </p:txBody>
      </p:sp>
      <p:sp>
        <p:nvSpPr>
          <p:cNvPr id="23" name="Flèche droite 22"/>
          <p:cNvSpPr/>
          <p:nvPr/>
        </p:nvSpPr>
        <p:spPr bwMode="auto">
          <a:xfrm>
            <a:off x="4143372" y="2571744"/>
            <a:ext cx="1714512" cy="571504"/>
          </a:xfrm>
          <a:prstGeom prst="rightArrow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Enregistrement</a:t>
            </a:r>
          </a:p>
        </p:txBody>
      </p:sp>
      <p:sp>
        <p:nvSpPr>
          <p:cNvPr id="24" name="Rectangle 23"/>
          <p:cNvSpPr/>
          <p:nvPr/>
        </p:nvSpPr>
        <p:spPr bwMode="auto">
          <a:xfrm>
            <a:off x="5929322" y="2000240"/>
            <a:ext cx="3214710" cy="1214446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Journal</a:t>
            </a:r>
          </a:p>
        </p:txBody>
      </p:sp>
      <p:cxnSp>
        <p:nvCxnSpPr>
          <p:cNvPr id="26" name="Connecteur droit 25"/>
          <p:cNvCxnSpPr/>
          <p:nvPr/>
        </p:nvCxnSpPr>
        <p:spPr bwMode="auto">
          <a:xfrm>
            <a:off x="5929322" y="2357430"/>
            <a:ext cx="321471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8" name="Connecteur droit 27"/>
          <p:cNvCxnSpPr/>
          <p:nvPr/>
        </p:nvCxnSpPr>
        <p:spPr bwMode="auto">
          <a:xfrm rot="5400000">
            <a:off x="6072198" y="2786058"/>
            <a:ext cx="571504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9" name="Connecteur droit 28"/>
          <p:cNvCxnSpPr/>
          <p:nvPr/>
        </p:nvCxnSpPr>
        <p:spPr bwMode="auto">
          <a:xfrm rot="5400000">
            <a:off x="6429388" y="2786058"/>
            <a:ext cx="571504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1" name="Connecteur droit 30"/>
          <p:cNvCxnSpPr/>
          <p:nvPr/>
        </p:nvCxnSpPr>
        <p:spPr bwMode="auto">
          <a:xfrm>
            <a:off x="6715140" y="2500306"/>
            <a:ext cx="71438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3" name="Connecteur droit 32"/>
          <p:cNvCxnSpPr/>
          <p:nvPr/>
        </p:nvCxnSpPr>
        <p:spPr bwMode="auto">
          <a:xfrm>
            <a:off x="7715272" y="2500306"/>
            <a:ext cx="71438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6" name="Connecteur droit 35"/>
          <p:cNvCxnSpPr/>
          <p:nvPr/>
        </p:nvCxnSpPr>
        <p:spPr bwMode="auto">
          <a:xfrm rot="5400000">
            <a:off x="8143900" y="2786058"/>
            <a:ext cx="571504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7" name="Connecteur droit 36"/>
          <p:cNvCxnSpPr/>
          <p:nvPr/>
        </p:nvCxnSpPr>
        <p:spPr bwMode="auto">
          <a:xfrm rot="5400000">
            <a:off x="8501090" y="2786058"/>
            <a:ext cx="571504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9" name="Connecteur droit 38"/>
          <p:cNvCxnSpPr/>
          <p:nvPr/>
        </p:nvCxnSpPr>
        <p:spPr bwMode="auto">
          <a:xfrm rot="10800000">
            <a:off x="6715140" y="3071810"/>
            <a:ext cx="1714512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41" name="Flèche droite 40"/>
          <p:cNvSpPr/>
          <p:nvPr/>
        </p:nvSpPr>
        <p:spPr bwMode="auto">
          <a:xfrm rot="5400000">
            <a:off x="7036611" y="3536157"/>
            <a:ext cx="1143008" cy="642942"/>
          </a:xfrm>
          <a:prstGeom prst="rightArrow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fr-FR" dirty="0" smtClean="0"/>
              <a:t>Report</a:t>
            </a:r>
            <a:endParaRPr kumimoji="0" lang="fr-F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5" name="Rectangle 24"/>
          <p:cNvSpPr/>
          <p:nvPr/>
        </p:nvSpPr>
        <p:spPr bwMode="auto">
          <a:xfrm>
            <a:off x="5929322" y="4500570"/>
            <a:ext cx="3214710" cy="2000264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fr-FR" dirty="0" smtClean="0"/>
              <a:t>Grand livre</a:t>
            </a:r>
            <a:endParaRPr kumimoji="0" lang="fr-F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30" name="Connecteur droit 29"/>
          <p:cNvCxnSpPr/>
          <p:nvPr/>
        </p:nvCxnSpPr>
        <p:spPr bwMode="auto">
          <a:xfrm>
            <a:off x="5929322" y="4929198"/>
            <a:ext cx="321471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4" name="Connecteur droit 33"/>
          <p:cNvCxnSpPr>
            <a:endCxn id="25" idx="2"/>
          </p:cNvCxnSpPr>
          <p:nvPr/>
        </p:nvCxnSpPr>
        <p:spPr bwMode="auto">
          <a:xfrm rot="5400000">
            <a:off x="6768719" y="5697157"/>
            <a:ext cx="1571636" cy="35719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8" name="Connecteur droit 37"/>
          <p:cNvCxnSpPr/>
          <p:nvPr/>
        </p:nvCxnSpPr>
        <p:spPr bwMode="auto">
          <a:xfrm>
            <a:off x="5929322" y="5715016"/>
            <a:ext cx="321471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2" name="Connecteur droit 41"/>
          <p:cNvCxnSpPr/>
          <p:nvPr/>
        </p:nvCxnSpPr>
        <p:spPr bwMode="auto">
          <a:xfrm>
            <a:off x="6215074" y="5143512"/>
            <a:ext cx="107157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3" name="Connecteur droit 42"/>
          <p:cNvCxnSpPr/>
          <p:nvPr/>
        </p:nvCxnSpPr>
        <p:spPr bwMode="auto">
          <a:xfrm>
            <a:off x="7929586" y="5143512"/>
            <a:ext cx="107157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4" name="Connecteur droit 43"/>
          <p:cNvCxnSpPr/>
          <p:nvPr/>
        </p:nvCxnSpPr>
        <p:spPr bwMode="auto">
          <a:xfrm>
            <a:off x="6215074" y="5929330"/>
            <a:ext cx="107157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5" name="Connecteur droit 44"/>
          <p:cNvCxnSpPr/>
          <p:nvPr/>
        </p:nvCxnSpPr>
        <p:spPr bwMode="auto">
          <a:xfrm>
            <a:off x="7929586" y="5929330"/>
            <a:ext cx="107157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7" name="Connecteur droit 46"/>
          <p:cNvCxnSpPr/>
          <p:nvPr/>
        </p:nvCxnSpPr>
        <p:spPr bwMode="auto">
          <a:xfrm rot="5400000">
            <a:off x="6536545" y="5393545"/>
            <a:ext cx="500066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8" name="Connecteur droit 47"/>
          <p:cNvCxnSpPr/>
          <p:nvPr/>
        </p:nvCxnSpPr>
        <p:spPr bwMode="auto">
          <a:xfrm rot="5400000">
            <a:off x="6536545" y="6179363"/>
            <a:ext cx="500066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9" name="Connecteur droit 48"/>
          <p:cNvCxnSpPr/>
          <p:nvPr/>
        </p:nvCxnSpPr>
        <p:spPr bwMode="auto">
          <a:xfrm rot="5400000">
            <a:off x="8179618" y="5393545"/>
            <a:ext cx="500066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0" name="Connecteur droit 49"/>
          <p:cNvCxnSpPr/>
          <p:nvPr/>
        </p:nvCxnSpPr>
        <p:spPr bwMode="auto">
          <a:xfrm rot="5400000">
            <a:off x="8179618" y="6179363"/>
            <a:ext cx="500066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53" name="Flèche gauche 52"/>
          <p:cNvSpPr/>
          <p:nvPr/>
        </p:nvSpPr>
        <p:spPr bwMode="auto">
          <a:xfrm>
            <a:off x="4214810" y="5429264"/>
            <a:ext cx="1571636" cy="571504"/>
          </a:xfrm>
          <a:prstGeom prst="leftArrow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Centralisatio</a:t>
            </a:r>
            <a:r>
              <a:rPr lang="fr-FR" sz="1600" dirty="0" smtClean="0"/>
              <a:t>n</a:t>
            </a:r>
            <a:endParaRPr kumimoji="0" lang="fr-FR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54" name="Rectangle 53"/>
          <p:cNvSpPr/>
          <p:nvPr/>
        </p:nvSpPr>
        <p:spPr bwMode="auto">
          <a:xfrm>
            <a:off x="2000232" y="4500570"/>
            <a:ext cx="2143140" cy="2000264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Balance</a:t>
            </a:r>
          </a:p>
        </p:txBody>
      </p:sp>
      <p:cxnSp>
        <p:nvCxnSpPr>
          <p:cNvPr id="56" name="Connecteur droit 55"/>
          <p:cNvCxnSpPr/>
          <p:nvPr/>
        </p:nvCxnSpPr>
        <p:spPr bwMode="auto">
          <a:xfrm>
            <a:off x="2000232" y="4857760"/>
            <a:ext cx="214314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8" name="Connecteur droit 57"/>
          <p:cNvCxnSpPr/>
          <p:nvPr/>
        </p:nvCxnSpPr>
        <p:spPr bwMode="auto">
          <a:xfrm>
            <a:off x="2000232" y="5286388"/>
            <a:ext cx="214314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0" name="Connecteur droit 59"/>
          <p:cNvCxnSpPr/>
          <p:nvPr/>
        </p:nvCxnSpPr>
        <p:spPr bwMode="auto">
          <a:xfrm rot="10800000">
            <a:off x="2928926" y="5072074"/>
            <a:ext cx="1214446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2" name="Connecteur droit 61"/>
          <p:cNvCxnSpPr/>
          <p:nvPr/>
        </p:nvCxnSpPr>
        <p:spPr bwMode="auto">
          <a:xfrm rot="5400000">
            <a:off x="2214546" y="5786454"/>
            <a:ext cx="142876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4" name="Connecteur droit 63"/>
          <p:cNvCxnSpPr/>
          <p:nvPr/>
        </p:nvCxnSpPr>
        <p:spPr bwMode="auto">
          <a:xfrm rot="5400000">
            <a:off x="2786050" y="5786454"/>
            <a:ext cx="142876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9" name="Connecteur droit 68"/>
          <p:cNvCxnSpPr/>
          <p:nvPr/>
        </p:nvCxnSpPr>
        <p:spPr bwMode="auto">
          <a:xfrm rot="5400000">
            <a:off x="1821637" y="5893611"/>
            <a:ext cx="1214446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73" name="Connecteur droit 72"/>
          <p:cNvCxnSpPr/>
          <p:nvPr/>
        </p:nvCxnSpPr>
        <p:spPr bwMode="auto">
          <a:xfrm rot="5400000">
            <a:off x="3178959" y="5893611"/>
            <a:ext cx="1214446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74" name="Connecteur droit 73"/>
          <p:cNvCxnSpPr/>
          <p:nvPr/>
        </p:nvCxnSpPr>
        <p:spPr bwMode="auto">
          <a:xfrm rot="5400000">
            <a:off x="2607455" y="5893611"/>
            <a:ext cx="1214446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75" name="Rectangle 74"/>
          <p:cNvSpPr/>
          <p:nvPr/>
        </p:nvSpPr>
        <p:spPr bwMode="auto">
          <a:xfrm>
            <a:off x="85700" y="4086236"/>
            <a:ext cx="914400" cy="9144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Bilan</a:t>
            </a:r>
          </a:p>
        </p:txBody>
      </p:sp>
      <p:sp>
        <p:nvSpPr>
          <p:cNvPr id="76" name="Rectangle 75"/>
          <p:cNvSpPr/>
          <p:nvPr/>
        </p:nvSpPr>
        <p:spPr bwMode="auto">
          <a:xfrm>
            <a:off x="71406" y="5572140"/>
            <a:ext cx="914400" cy="9144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CPC</a:t>
            </a:r>
          </a:p>
        </p:txBody>
      </p:sp>
      <p:sp>
        <p:nvSpPr>
          <p:cNvPr id="78" name="Flèche gauche 77"/>
          <p:cNvSpPr/>
          <p:nvPr/>
        </p:nvSpPr>
        <p:spPr bwMode="auto">
          <a:xfrm rot="1790819">
            <a:off x="1142976" y="4643446"/>
            <a:ext cx="857256" cy="285752"/>
          </a:xfrm>
          <a:prstGeom prst="leftArrow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79" name="Flèche gauche 78"/>
          <p:cNvSpPr/>
          <p:nvPr/>
        </p:nvSpPr>
        <p:spPr bwMode="auto">
          <a:xfrm rot="20056090">
            <a:off x="1085791" y="5837949"/>
            <a:ext cx="857256" cy="285752"/>
          </a:xfrm>
          <a:prstGeom prst="leftArrow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81" name="Connecteur droit 80"/>
          <p:cNvCxnSpPr/>
          <p:nvPr/>
        </p:nvCxnSpPr>
        <p:spPr bwMode="auto">
          <a:xfrm rot="10800000" flipH="1">
            <a:off x="85700" y="4429132"/>
            <a:ext cx="9144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82" name="Connecteur droit 81"/>
          <p:cNvCxnSpPr/>
          <p:nvPr/>
        </p:nvCxnSpPr>
        <p:spPr bwMode="auto">
          <a:xfrm rot="10800000" flipH="1">
            <a:off x="71406" y="5929330"/>
            <a:ext cx="9144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85" name="Rectangle 84"/>
          <p:cNvSpPr/>
          <p:nvPr/>
        </p:nvSpPr>
        <p:spPr bwMode="auto">
          <a:xfrm>
            <a:off x="142844" y="2000240"/>
            <a:ext cx="1000132" cy="1214446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Contrat,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fr-FR" dirty="0" smtClean="0"/>
              <a:t>Chèque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fr-FR" dirty="0" smtClean="0"/>
          </a:p>
        </p:txBody>
      </p:sp>
      <p:cxnSp>
        <p:nvCxnSpPr>
          <p:cNvPr id="87" name="Connecteur droit 86"/>
          <p:cNvCxnSpPr/>
          <p:nvPr/>
        </p:nvCxnSpPr>
        <p:spPr bwMode="auto">
          <a:xfrm>
            <a:off x="0" y="1142984"/>
            <a:ext cx="9144032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Rectangle 3"/>
          <p:cNvSpPr txBox="1">
            <a:spLocks noChangeArrowheads="1"/>
          </p:cNvSpPr>
          <p:nvPr/>
        </p:nvSpPr>
        <p:spPr bwMode="auto">
          <a:xfrm>
            <a:off x="1133475" y="1196975"/>
            <a:ext cx="7759700" cy="4159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lIns="91432" tIns="45717" rIns="91432" bIns="45717"/>
          <a:lstStyle/>
          <a:p>
            <a:pPr marL="828675" lvl="1" indent="-371475" algn="l" eaLnBrk="0" hangingPunct="0">
              <a:spcBef>
                <a:spcPct val="20000"/>
              </a:spcBef>
              <a:buClr>
                <a:srgbClr val="A82217"/>
              </a:buClr>
              <a:buFont typeface="Wingdings 3" pitchFamily="18" charset="2"/>
              <a:buNone/>
            </a:pPr>
            <a:endParaRPr lang="fr-FR" sz="1400" b="1">
              <a:solidFill>
                <a:srgbClr val="16165D"/>
              </a:solidFill>
            </a:endParaRPr>
          </a:p>
        </p:txBody>
      </p:sp>
      <p:sp>
        <p:nvSpPr>
          <p:cNvPr id="12308" name="Text Box 20"/>
          <p:cNvSpPr txBox="1">
            <a:spLocks noChangeArrowheads="1"/>
          </p:cNvSpPr>
          <p:nvPr/>
        </p:nvSpPr>
        <p:spPr bwMode="auto">
          <a:xfrm>
            <a:off x="0" y="1557338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endParaRPr lang="fr-FR"/>
          </a:p>
        </p:txBody>
      </p:sp>
      <p:sp>
        <p:nvSpPr>
          <p:cNvPr id="10" name="ZoneTexte 9"/>
          <p:cNvSpPr txBox="1"/>
          <p:nvPr/>
        </p:nvSpPr>
        <p:spPr>
          <a:xfrm>
            <a:off x="-71438" y="1142985"/>
            <a:ext cx="9429784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buFont typeface="Wingdings" pitchFamily="2" charset="2"/>
              <a:buChar char="§"/>
            </a:pPr>
            <a:endParaRPr lang="fr-FR" dirty="0" smtClean="0"/>
          </a:p>
          <a:p>
            <a:pPr algn="l">
              <a:buFont typeface="Wingdings" pitchFamily="2" charset="2"/>
              <a:buChar char="§"/>
            </a:pPr>
            <a:endParaRPr lang="fr-FR" dirty="0" smtClean="0"/>
          </a:p>
          <a:p>
            <a:pPr algn="l"/>
            <a:endParaRPr lang="fr-FR" dirty="0" smtClean="0"/>
          </a:p>
          <a:p>
            <a:pPr algn="l">
              <a:buFont typeface="Wingdings" pitchFamily="2" charset="2"/>
              <a:buChar char="§"/>
            </a:pPr>
            <a:endParaRPr lang="fr-FR" dirty="0" smtClean="0"/>
          </a:p>
          <a:p>
            <a:pPr algn="l">
              <a:buFont typeface="Wingdings" pitchFamily="2" charset="2"/>
              <a:buChar char="§"/>
            </a:pPr>
            <a:endParaRPr lang="fr-FR" dirty="0" smtClean="0"/>
          </a:p>
          <a:p>
            <a:pPr algn="l">
              <a:buFont typeface="Wingdings" pitchFamily="2" charset="2"/>
              <a:buChar char="§"/>
            </a:pPr>
            <a:endParaRPr lang="fr-FR" dirty="0" smtClean="0"/>
          </a:p>
          <a:p>
            <a:pPr algn="l">
              <a:buFont typeface="Wingdings" pitchFamily="2" charset="2"/>
              <a:buChar char="§"/>
            </a:pPr>
            <a:endParaRPr lang="fr-FR" dirty="0"/>
          </a:p>
        </p:txBody>
      </p:sp>
      <p:sp>
        <p:nvSpPr>
          <p:cNvPr id="13" name="Titre 5"/>
          <p:cNvSpPr>
            <a:spLocks noGrp="1"/>
          </p:cNvSpPr>
          <p:nvPr>
            <p:ph type="title" idx="4294967295"/>
          </p:nvPr>
        </p:nvSpPr>
        <p:spPr>
          <a:xfrm>
            <a:off x="457200" y="274638"/>
            <a:ext cx="8229600" cy="654050"/>
          </a:xfrm>
          <a:prstGeom prst="rect">
            <a:avLst/>
          </a:prstGeom>
        </p:spPr>
        <p:txBody>
          <a:bodyPr/>
          <a:lstStyle/>
          <a:p>
            <a:r>
              <a:rPr lang="fr-FR" dirty="0" smtClean="0"/>
              <a:t>L’organisation comptable</a:t>
            </a:r>
            <a:endParaRPr lang="fr-FR" dirty="0"/>
          </a:p>
        </p:txBody>
      </p:sp>
      <p:cxnSp>
        <p:nvCxnSpPr>
          <p:cNvPr id="20" name="Connecteur droit 19"/>
          <p:cNvCxnSpPr/>
          <p:nvPr/>
        </p:nvCxnSpPr>
        <p:spPr bwMode="auto">
          <a:xfrm>
            <a:off x="0" y="1071546"/>
            <a:ext cx="91440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1" name="ZoneTexte 20"/>
          <p:cNvSpPr txBox="1"/>
          <p:nvPr/>
        </p:nvSpPr>
        <p:spPr>
          <a:xfrm>
            <a:off x="-6280" y="1071546"/>
            <a:ext cx="14798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 smtClean="0">
                <a:solidFill>
                  <a:srgbClr val="FF00FF"/>
                </a:solidFill>
              </a:rPr>
              <a:t>I. Le journal</a:t>
            </a:r>
            <a:endParaRPr lang="fr-FR" b="1" dirty="0">
              <a:solidFill>
                <a:srgbClr val="FF00FF"/>
              </a:solidFill>
            </a:endParaRPr>
          </a:p>
        </p:txBody>
      </p:sp>
      <p:sp>
        <p:nvSpPr>
          <p:cNvPr id="22" name="ZoneTexte 21"/>
          <p:cNvSpPr txBox="1"/>
          <p:nvPr/>
        </p:nvSpPr>
        <p:spPr>
          <a:xfrm>
            <a:off x="287566" y="1643050"/>
            <a:ext cx="46416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>
                <a:solidFill>
                  <a:srgbClr val="00B050"/>
                </a:solidFill>
              </a:rPr>
              <a:t>A. Définition, présentation et rôle du journal  </a:t>
            </a:r>
            <a:endParaRPr lang="fr-FR" dirty="0">
              <a:solidFill>
                <a:srgbClr val="00B050"/>
              </a:solidFill>
            </a:endParaRPr>
          </a:p>
        </p:txBody>
      </p:sp>
      <p:sp>
        <p:nvSpPr>
          <p:cNvPr id="23" name="ZoneTexte 22"/>
          <p:cNvSpPr txBox="1"/>
          <p:nvPr/>
        </p:nvSpPr>
        <p:spPr>
          <a:xfrm>
            <a:off x="-32" y="2143116"/>
            <a:ext cx="9286940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buBlip>
                <a:blip r:embed="rId3"/>
              </a:buBlip>
            </a:pPr>
            <a:r>
              <a:rPr lang="fr-FR" dirty="0" smtClean="0"/>
              <a:t> Le journal est un document comptable qui permet d’enregistrer au jour le jour, dans l’ordre chronologique, toutes les opérations réalisées par l’entreprise.</a:t>
            </a:r>
          </a:p>
          <a:p>
            <a:pPr algn="l">
              <a:buBlip>
                <a:blip r:embed="rId3"/>
              </a:buBlip>
            </a:pPr>
            <a:endParaRPr lang="fr-FR" dirty="0" smtClean="0"/>
          </a:p>
          <a:p>
            <a:pPr algn="l">
              <a:buBlip>
                <a:blip r:embed="rId3"/>
              </a:buBlip>
            </a:pPr>
            <a:r>
              <a:rPr lang="fr-FR" dirty="0" smtClean="0"/>
              <a:t> Le journal se présente comme suit :</a:t>
            </a:r>
          </a:p>
          <a:p>
            <a:pPr algn="l"/>
            <a:endParaRPr lang="fr-FR" dirty="0" smtClean="0"/>
          </a:p>
          <a:p>
            <a:pPr algn="l">
              <a:buBlip>
                <a:blip r:embed="rId3"/>
              </a:buBlip>
            </a:pPr>
            <a:endParaRPr lang="fr-FR" dirty="0" smtClean="0"/>
          </a:p>
          <a:p>
            <a:pPr algn="l"/>
            <a:r>
              <a:rPr lang="fr-FR" dirty="0" smtClean="0"/>
              <a:t>  Le N° du       Nom du compte à débiter                                                  Montant</a:t>
            </a:r>
          </a:p>
          <a:p>
            <a:pPr algn="l"/>
            <a:r>
              <a:rPr lang="fr-FR" dirty="0" smtClean="0"/>
              <a:t>  compte à </a:t>
            </a:r>
          </a:p>
          <a:p>
            <a:pPr algn="l"/>
            <a:r>
              <a:rPr lang="fr-FR" dirty="0" smtClean="0"/>
              <a:t>  débiter</a:t>
            </a:r>
          </a:p>
          <a:p>
            <a:pPr algn="l"/>
            <a:r>
              <a:rPr lang="fr-FR" dirty="0" smtClean="0"/>
              <a:t>  </a:t>
            </a:r>
          </a:p>
          <a:p>
            <a:pPr algn="l"/>
            <a:r>
              <a:rPr lang="fr-FR" dirty="0" smtClean="0"/>
              <a:t>  Le N° du                                                   Nom du compte à créditer                    Montant</a:t>
            </a:r>
          </a:p>
          <a:p>
            <a:pPr algn="l"/>
            <a:r>
              <a:rPr lang="fr-FR" dirty="0" smtClean="0"/>
              <a:t>  compte à                                         Libellé </a:t>
            </a:r>
          </a:p>
          <a:p>
            <a:pPr algn="l"/>
            <a:r>
              <a:rPr lang="fr-FR" dirty="0" smtClean="0"/>
              <a:t>  créditer</a:t>
            </a:r>
          </a:p>
          <a:p>
            <a:pPr algn="l">
              <a:buBlip>
                <a:blip r:embed="rId3"/>
              </a:buBlip>
            </a:pPr>
            <a:endParaRPr lang="fr-FR" dirty="0" smtClean="0"/>
          </a:p>
          <a:p>
            <a:pPr algn="l"/>
            <a:endParaRPr lang="fr-FR" dirty="0" smtClean="0"/>
          </a:p>
          <a:p>
            <a:pPr algn="l"/>
            <a:endParaRPr lang="fr-FR" dirty="0" smtClean="0"/>
          </a:p>
          <a:p>
            <a:pPr algn="l"/>
            <a:endParaRPr lang="fr-FR" dirty="0"/>
          </a:p>
        </p:txBody>
      </p:sp>
      <p:cxnSp>
        <p:nvCxnSpPr>
          <p:cNvPr id="25" name="Connecteur droit 24"/>
          <p:cNvCxnSpPr/>
          <p:nvPr/>
        </p:nvCxnSpPr>
        <p:spPr bwMode="auto">
          <a:xfrm rot="5400000">
            <a:off x="-750131" y="4679165"/>
            <a:ext cx="178595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6" name="Connecteur droit 25"/>
          <p:cNvCxnSpPr/>
          <p:nvPr/>
        </p:nvCxnSpPr>
        <p:spPr bwMode="auto">
          <a:xfrm rot="5400000">
            <a:off x="535753" y="4679165"/>
            <a:ext cx="178595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8" name="Connecteur droit 27"/>
          <p:cNvCxnSpPr/>
          <p:nvPr/>
        </p:nvCxnSpPr>
        <p:spPr bwMode="auto">
          <a:xfrm>
            <a:off x="1428728" y="3786190"/>
            <a:ext cx="2643206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9" name="Connecteur droit 28"/>
          <p:cNvCxnSpPr/>
          <p:nvPr/>
        </p:nvCxnSpPr>
        <p:spPr bwMode="auto">
          <a:xfrm>
            <a:off x="4572000" y="3786190"/>
            <a:ext cx="2643206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0" name="Connecteur droit 29"/>
          <p:cNvCxnSpPr/>
          <p:nvPr/>
        </p:nvCxnSpPr>
        <p:spPr bwMode="auto">
          <a:xfrm rot="5400000">
            <a:off x="6322230" y="4679165"/>
            <a:ext cx="178595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2" name="Connecteur droit 31"/>
          <p:cNvCxnSpPr/>
          <p:nvPr/>
        </p:nvCxnSpPr>
        <p:spPr bwMode="auto">
          <a:xfrm rot="10800000">
            <a:off x="1428728" y="5572140"/>
            <a:ext cx="5786478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3" name="Connecteur droit 32"/>
          <p:cNvCxnSpPr/>
          <p:nvPr/>
        </p:nvCxnSpPr>
        <p:spPr bwMode="auto">
          <a:xfrm rot="5400000">
            <a:off x="7322362" y="4679165"/>
            <a:ext cx="178595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4" name="ZoneTexte 33"/>
          <p:cNvSpPr txBox="1"/>
          <p:nvPr/>
        </p:nvSpPr>
        <p:spPr>
          <a:xfrm>
            <a:off x="3786182" y="3571876"/>
            <a:ext cx="10715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Date</a:t>
            </a:r>
            <a:endParaRPr lang="fr-FR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Connecteur droit 4"/>
          <p:cNvCxnSpPr/>
          <p:nvPr/>
        </p:nvCxnSpPr>
        <p:spPr bwMode="auto">
          <a:xfrm>
            <a:off x="0" y="1071546"/>
            <a:ext cx="91440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6" name="Rectangle 5"/>
          <p:cNvSpPr/>
          <p:nvPr/>
        </p:nvSpPr>
        <p:spPr>
          <a:xfrm>
            <a:off x="1403055" y="285728"/>
            <a:ext cx="6337890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4400" dirty="0" smtClean="0"/>
              <a:t>L’organisation</a:t>
            </a:r>
            <a:r>
              <a:rPr lang="fr-FR" dirty="0" smtClean="0"/>
              <a:t> </a:t>
            </a:r>
            <a:r>
              <a:rPr lang="fr-FR" sz="4400" dirty="0" smtClean="0"/>
              <a:t>comptable</a:t>
            </a:r>
            <a:endParaRPr lang="fr-FR" sz="4400" dirty="0"/>
          </a:p>
        </p:txBody>
      </p:sp>
      <p:sp>
        <p:nvSpPr>
          <p:cNvPr id="7" name="ZoneTexte 6"/>
          <p:cNvSpPr txBox="1"/>
          <p:nvPr/>
        </p:nvSpPr>
        <p:spPr>
          <a:xfrm>
            <a:off x="0" y="1361249"/>
            <a:ext cx="914400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buBlip>
                <a:blip r:embed="rId2"/>
              </a:buBlip>
            </a:pPr>
            <a:r>
              <a:rPr lang="fr-FR" dirty="0" smtClean="0"/>
              <a:t> Le journal est un document comptable obligatoire qui peut être appelé à servir de preuve devant un tribunal.</a:t>
            </a:r>
          </a:p>
          <a:p>
            <a:pPr algn="l">
              <a:buBlip>
                <a:blip r:embed="rId2"/>
              </a:buBlip>
            </a:pPr>
            <a:endParaRPr lang="fr-FR" dirty="0" smtClean="0"/>
          </a:p>
          <a:p>
            <a:pPr algn="l">
              <a:buBlip>
                <a:blip r:embed="rId2"/>
              </a:buBlip>
            </a:pPr>
            <a:r>
              <a:rPr lang="fr-FR" dirty="0" smtClean="0"/>
              <a:t> Le journal est divisé en articles : Chaque article correspond à l’enregistrement d’une opération réalisée par l’entreprise.</a:t>
            </a:r>
          </a:p>
          <a:p>
            <a:pPr algn="l">
              <a:buBlip>
                <a:blip r:embed="rId2"/>
              </a:buBlip>
            </a:pPr>
            <a:endParaRPr lang="fr-FR" dirty="0" smtClean="0"/>
          </a:p>
          <a:p>
            <a:pPr algn="l">
              <a:buBlip>
                <a:blip r:embed="rId2"/>
              </a:buBlip>
            </a:pPr>
            <a:r>
              <a:rPr lang="fr-FR" dirty="0" smtClean="0"/>
              <a:t> Le libellé est une explication résumée de l’opération qui indique la référence du ou des documents de base (Facture, Chèque, Contrat,…).</a:t>
            </a:r>
          </a:p>
          <a:p>
            <a:pPr algn="l">
              <a:buBlip>
                <a:blip r:embed="rId2"/>
              </a:buBlip>
            </a:pPr>
            <a:endParaRPr lang="fr-FR" dirty="0" smtClean="0"/>
          </a:p>
          <a:p>
            <a:pPr algn="l">
              <a:buBlip>
                <a:blip r:embed="rId2"/>
              </a:buBlip>
            </a:pPr>
            <a:r>
              <a:rPr lang="fr-FR" dirty="0" smtClean="0"/>
              <a:t> En bas de page, les colonnes débit et crédit sont totalisées et les montants reportés en haut de la page suivante.</a:t>
            </a:r>
          </a:p>
          <a:p>
            <a:pPr algn="l">
              <a:buBlip>
                <a:blip r:embed="rId2"/>
              </a:buBlip>
            </a:pPr>
            <a:endParaRPr lang="fr-FR" dirty="0" smtClean="0"/>
          </a:p>
          <a:p>
            <a:pPr algn="l">
              <a:buBlip>
                <a:blip r:embed="rId2"/>
              </a:buBlip>
            </a:pPr>
            <a:r>
              <a:rPr lang="fr-FR" dirty="0" smtClean="0"/>
              <a:t> En application du principe de la partie double, le total Débit doit être égal au total Crédit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8" name="Connecteur droit 17"/>
          <p:cNvCxnSpPr/>
          <p:nvPr/>
        </p:nvCxnSpPr>
        <p:spPr bwMode="auto">
          <a:xfrm>
            <a:off x="0" y="1071546"/>
            <a:ext cx="91440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2" name="Rectangle 21"/>
          <p:cNvSpPr/>
          <p:nvPr/>
        </p:nvSpPr>
        <p:spPr>
          <a:xfrm>
            <a:off x="1356568" y="357166"/>
            <a:ext cx="6430864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4400" dirty="0" smtClean="0"/>
              <a:t>L’organisation comptable</a:t>
            </a:r>
            <a:endParaRPr lang="fr-FR" sz="4400" dirty="0"/>
          </a:p>
        </p:txBody>
      </p:sp>
      <p:sp>
        <p:nvSpPr>
          <p:cNvPr id="23" name="ZoneTexte 22"/>
          <p:cNvSpPr txBox="1"/>
          <p:nvPr/>
        </p:nvSpPr>
        <p:spPr>
          <a:xfrm>
            <a:off x="0" y="1285860"/>
            <a:ext cx="9001156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buBlip>
                <a:blip r:embed="rId3"/>
              </a:buBlip>
            </a:pPr>
            <a:r>
              <a:rPr lang="fr-FR" dirty="0" smtClean="0"/>
              <a:t> Le journal remplit quatre rôles :</a:t>
            </a:r>
          </a:p>
          <a:p>
            <a:pPr algn="l">
              <a:buBlip>
                <a:blip r:embed="rId3"/>
              </a:buBlip>
            </a:pPr>
            <a:endParaRPr lang="fr-FR" dirty="0" smtClean="0"/>
          </a:p>
          <a:p>
            <a:pPr lvl="2" algn="l">
              <a:buBlip>
                <a:blip r:embed="rId4"/>
              </a:buBlip>
            </a:pPr>
            <a:r>
              <a:rPr lang="fr-FR" dirty="0" smtClean="0"/>
              <a:t> Le journal met en évidence l’analyse comptable de chaque opération, ce qui facilite les recherches ultérieures;</a:t>
            </a:r>
          </a:p>
          <a:p>
            <a:pPr lvl="2" algn="l">
              <a:buBlip>
                <a:blip r:embed="rId4"/>
              </a:buBlip>
            </a:pPr>
            <a:endParaRPr lang="fr-FR" dirty="0" smtClean="0"/>
          </a:p>
          <a:p>
            <a:pPr lvl="2" algn="l">
              <a:buBlip>
                <a:blip r:embed="rId4"/>
              </a:buBlip>
            </a:pPr>
            <a:r>
              <a:rPr lang="fr-FR" dirty="0" smtClean="0"/>
              <a:t> Il constitue un relais entre les documents de base (Chèques, factures, …) et les comptes du grand livre;</a:t>
            </a:r>
          </a:p>
          <a:p>
            <a:pPr lvl="2" algn="l">
              <a:buBlip>
                <a:blip r:embed="rId4"/>
              </a:buBlip>
            </a:pPr>
            <a:endParaRPr lang="fr-FR" dirty="0" smtClean="0"/>
          </a:p>
          <a:p>
            <a:pPr lvl="2" algn="l">
              <a:buBlip>
                <a:blip r:embed="rId4"/>
              </a:buBlip>
            </a:pPr>
            <a:r>
              <a:rPr lang="fr-FR" dirty="0" smtClean="0"/>
              <a:t> Il autorise un contrôle arithmétique des opérations (Total débit = Total crédit);</a:t>
            </a:r>
          </a:p>
          <a:p>
            <a:pPr lvl="2" algn="l">
              <a:buBlip>
                <a:blip r:embed="rId4"/>
              </a:buBlip>
            </a:pPr>
            <a:endParaRPr lang="fr-FR" dirty="0" smtClean="0"/>
          </a:p>
          <a:p>
            <a:pPr lvl="2" algn="l">
              <a:buBlip>
                <a:blip r:embed="rId4"/>
              </a:buBlip>
            </a:pPr>
            <a:r>
              <a:rPr lang="fr-FR" dirty="0" smtClean="0"/>
              <a:t> Il permet un contrôle chronologique des opérations. 	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2" name="Connecteur droit 11"/>
          <p:cNvCxnSpPr/>
          <p:nvPr/>
        </p:nvCxnSpPr>
        <p:spPr bwMode="auto">
          <a:xfrm>
            <a:off x="0" y="548680"/>
            <a:ext cx="91440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3" name="Rectangle 12"/>
          <p:cNvSpPr/>
          <p:nvPr/>
        </p:nvSpPr>
        <p:spPr>
          <a:xfrm>
            <a:off x="1356568" y="-171400"/>
            <a:ext cx="6430864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4400" dirty="0" smtClean="0"/>
              <a:t>L’organisation comptable</a:t>
            </a:r>
            <a:endParaRPr lang="fr-FR" sz="4400" dirty="0"/>
          </a:p>
        </p:txBody>
      </p:sp>
      <p:sp>
        <p:nvSpPr>
          <p:cNvPr id="15" name="ZoneTexte 14"/>
          <p:cNvSpPr txBox="1"/>
          <p:nvPr/>
        </p:nvSpPr>
        <p:spPr>
          <a:xfrm>
            <a:off x="142844" y="548680"/>
            <a:ext cx="9001156" cy="64633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fr-FR" b="1" dirty="0" smtClean="0">
                <a:solidFill>
                  <a:srgbClr val="FFC000"/>
                </a:solidFill>
              </a:rPr>
              <a:t>Application : </a:t>
            </a:r>
            <a:r>
              <a:rPr lang="fr-FR" b="1" dirty="0" smtClean="0"/>
              <a:t> Le 01/01/N, Monsieur YASSER a créé la société Alpha avec un capital de 1000 000 DH. </a:t>
            </a:r>
            <a:r>
              <a:rPr lang="fr-FR" b="1" dirty="0"/>
              <a:t> </a:t>
            </a:r>
            <a:r>
              <a:rPr lang="fr-FR" b="1" dirty="0" smtClean="0"/>
              <a:t>Yasser a emprunté 100 000 DH . Les ressources ont servi :</a:t>
            </a:r>
          </a:p>
          <a:p>
            <a:pPr marL="285750" indent="-285750" algn="l">
              <a:buFontTx/>
              <a:buChar char="-"/>
            </a:pPr>
            <a:r>
              <a:rPr lang="fr-FR" b="1" dirty="0" smtClean="0"/>
              <a:t>Au paiement des frais de constitution : 20 000 DH</a:t>
            </a:r>
          </a:p>
          <a:p>
            <a:pPr marL="285750" indent="-285750" algn="l">
              <a:buFontTx/>
              <a:buChar char="-"/>
            </a:pPr>
            <a:r>
              <a:rPr lang="fr-FR" b="1" dirty="0" smtClean="0"/>
              <a:t>A l’achat d’un terrain : 500 000</a:t>
            </a:r>
          </a:p>
          <a:p>
            <a:pPr marL="285750" indent="-285750" algn="l">
              <a:buFontTx/>
              <a:buChar char="-"/>
            </a:pPr>
            <a:r>
              <a:rPr lang="fr-FR" b="1" dirty="0" smtClean="0"/>
              <a:t>A l’achat d’un local : 300 000 </a:t>
            </a:r>
          </a:p>
          <a:p>
            <a:pPr marL="285750" indent="-285750" algn="l">
              <a:buFontTx/>
              <a:buChar char="-"/>
            </a:pPr>
            <a:r>
              <a:rPr lang="fr-FR" b="1" dirty="0" smtClean="0"/>
              <a:t>A l’achat  d’un ordinateur : 20 000</a:t>
            </a:r>
          </a:p>
          <a:p>
            <a:pPr marL="285750" indent="-285750" algn="l">
              <a:buFontTx/>
              <a:buChar char="-"/>
            </a:pPr>
            <a:r>
              <a:rPr lang="fr-FR" b="1" dirty="0" smtClean="0"/>
              <a:t>Au dépôt en banque : 260 000</a:t>
            </a:r>
          </a:p>
          <a:p>
            <a:pPr algn="l"/>
            <a:r>
              <a:rPr lang="fr-FR" b="1" dirty="0" smtClean="0"/>
              <a:t>YASSER a réalisé durant le mois de Février les opérations suivantes : </a:t>
            </a:r>
          </a:p>
          <a:p>
            <a:pPr lvl="2" algn="l">
              <a:buFont typeface="Wingdings" pitchFamily="2" charset="2"/>
              <a:buChar char="q"/>
            </a:pPr>
            <a:r>
              <a:rPr lang="fr-FR" b="1" dirty="0" smtClean="0"/>
              <a:t> 03/02 : Achats de marchandises : 20 000 DH ; 50% réglé au comptant par chèque, le reste à crédit, facture A 180.</a:t>
            </a:r>
          </a:p>
          <a:p>
            <a:pPr lvl="2" algn="l">
              <a:buFont typeface="Wingdings" pitchFamily="2" charset="2"/>
              <a:buChar char="q"/>
            </a:pPr>
            <a:endParaRPr lang="fr-FR" b="1" dirty="0" smtClean="0"/>
          </a:p>
          <a:p>
            <a:pPr lvl="2" algn="l">
              <a:buFont typeface="Wingdings" pitchFamily="2" charset="2"/>
              <a:buChar char="q"/>
            </a:pPr>
            <a:r>
              <a:rPr lang="fr-FR" b="1" dirty="0" smtClean="0"/>
              <a:t> 05/02 : Paiement  des intérêts sur emprunt : 5 000 DH ; Réglé par virement bancaire. Ordre N°01</a:t>
            </a:r>
          </a:p>
          <a:p>
            <a:pPr lvl="2" algn="l">
              <a:buFont typeface="Wingdings" pitchFamily="2" charset="2"/>
              <a:buChar char="q"/>
            </a:pPr>
            <a:endParaRPr lang="fr-FR" b="1" dirty="0" smtClean="0"/>
          </a:p>
          <a:p>
            <a:pPr lvl="2" algn="l">
              <a:buFont typeface="Wingdings" pitchFamily="2" charset="2"/>
              <a:buChar char="q"/>
            </a:pPr>
            <a:r>
              <a:rPr lang="fr-FR" b="1" dirty="0" smtClean="0"/>
              <a:t> 10/02 : Ventes de marchandises : 15 000 DH ; 1/3 Réglé en espèce, 1/3 réglé par chèque et le reste à crédit. Facture AT747.</a:t>
            </a:r>
          </a:p>
          <a:p>
            <a:pPr lvl="2" algn="l">
              <a:buFont typeface="Wingdings" pitchFamily="2" charset="2"/>
              <a:buChar char="q"/>
            </a:pPr>
            <a:endParaRPr lang="fr-FR" b="1" dirty="0" smtClean="0"/>
          </a:p>
          <a:p>
            <a:pPr lvl="2" algn="l">
              <a:buFont typeface="Wingdings" pitchFamily="2" charset="2"/>
              <a:buChar char="q"/>
            </a:pPr>
            <a:r>
              <a:rPr lang="fr-FR" b="1" dirty="0" smtClean="0"/>
              <a:t> 15/02 : Encaissement d’un loyer : 14 000 DH ; Chèque N° AF 94.</a:t>
            </a:r>
          </a:p>
          <a:p>
            <a:pPr lvl="2" algn="l"/>
            <a:endParaRPr lang="fr-FR" b="1" dirty="0" smtClean="0"/>
          </a:p>
          <a:p>
            <a:pPr lvl="2" algn="l">
              <a:buFont typeface="Wingdings" pitchFamily="2" charset="2"/>
              <a:buChar char="q"/>
            </a:pPr>
            <a:r>
              <a:rPr lang="fr-FR" b="1" dirty="0" smtClean="0"/>
              <a:t> 20/02 : Emprunt bancaire : 100 000 DH.</a:t>
            </a:r>
            <a:r>
              <a:rPr lang="fr-FR" b="1" dirty="0" smtClean="0">
                <a:solidFill>
                  <a:srgbClr val="FFC000"/>
                </a:solidFill>
              </a:rPr>
              <a:t>	</a:t>
            </a:r>
            <a:endParaRPr lang="fr-FR" b="1" dirty="0">
              <a:solidFill>
                <a:srgbClr val="FFC000"/>
              </a:solidFill>
            </a:endParaRPr>
          </a:p>
          <a:p>
            <a:pPr lvl="2" algn="l">
              <a:buFont typeface="Wingdings" pitchFamily="2" charset="2"/>
              <a:buChar char="q"/>
            </a:pPr>
            <a:r>
              <a:rPr lang="fr-FR" b="1" dirty="0"/>
              <a:t> 25/09 : Acquisition d’un matériel de transport : 100 000 DH au comptant par chèque. </a:t>
            </a:r>
            <a:endParaRPr lang="fr-FR" b="1" dirty="0">
              <a:solidFill>
                <a:srgbClr val="FFC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Connecteur droit 3"/>
          <p:cNvCxnSpPr/>
          <p:nvPr/>
        </p:nvCxnSpPr>
        <p:spPr bwMode="auto">
          <a:xfrm>
            <a:off x="0" y="1000108"/>
            <a:ext cx="91440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5" name="Rectangle 4"/>
          <p:cNvSpPr/>
          <p:nvPr/>
        </p:nvSpPr>
        <p:spPr>
          <a:xfrm>
            <a:off x="1356568" y="285728"/>
            <a:ext cx="6430864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4400" dirty="0" smtClean="0"/>
              <a:t>L’organisation comptable</a:t>
            </a:r>
            <a:endParaRPr lang="fr-FR" sz="4400" dirty="0"/>
          </a:p>
        </p:txBody>
      </p:sp>
      <p:cxnSp>
        <p:nvCxnSpPr>
          <p:cNvPr id="7" name="Connecteur droit 6"/>
          <p:cNvCxnSpPr/>
          <p:nvPr/>
        </p:nvCxnSpPr>
        <p:spPr bwMode="auto">
          <a:xfrm rot="5400000">
            <a:off x="-1571656" y="4071930"/>
            <a:ext cx="557214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9" name="Connecteur droit 8"/>
          <p:cNvCxnSpPr/>
          <p:nvPr/>
        </p:nvCxnSpPr>
        <p:spPr bwMode="auto">
          <a:xfrm>
            <a:off x="1214414" y="1285860"/>
            <a:ext cx="2571768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2" name="Connecteur droit 11"/>
          <p:cNvCxnSpPr/>
          <p:nvPr/>
        </p:nvCxnSpPr>
        <p:spPr bwMode="auto">
          <a:xfrm>
            <a:off x="4500562" y="1285860"/>
            <a:ext cx="2571768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3" name="Connecteur droit 12"/>
          <p:cNvCxnSpPr/>
          <p:nvPr/>
        </p:nvCxnSpPr>
        <p:spPr bwMode="auto">
          <a:xfrm rot="5400000">
            <a:off x="4286260" y="4071930"/>
            <a:ext cx="557214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5" name="Connecteur droit 14"/>
          <p:cNvCxnSpPr/>
          <p:nvPr/>
        </p:nvCxnSpPr>
        <p:spPr bwMode="auto">
          <a:xfrm rot="5400000">
            <a:off x="5322111" y="4107649"/>
            <a:ext cx="5500702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6" name="ZoneTexte 15"/>
          <p:cNvSpPr txBox="1"/>
          <p:nvPr/>
        </p:nvSpPr>
        <p:spPr>
          <a:xfrm>
            <a:off x="142844" y="1214422"/>
            <a:ext cx="9001156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fr-FR" dirty="0" smtClean="0"/>
              <a:t>6 111        Achats de marchandises				        20 000                    </a:t>
            </a:r>
          </a:p>
          <a:p>
            <a:pPr algn="l"/>
            <a:r>
              <a:rPr lang="fr-FR" dirty="0" smtClean="0"/>
              <a:t>4411                                                 Fournisseur                                                 10 000</a:t>
            </a:r>
          </a:p>
          <a:p>
            <a:pPr algn="l"/>
            <a:r>
              <a:rPr lang="fr-FR" dirty="0" smtClean="0"/>
              <a:t>5141                                                 Banque                                                       10 000</a:t>
            </a:r>
          </a:p>
          <a:p>
            <a:pPr algn="l"/>
            <a:r>
              <a:rPr lang="fr-FR" dirty="0" smtClean="0"/>
              <a:t>                              Achats de marchandises, Facture A180</a:t>
            </a:r>
          </a:p>
          <a:p>
            <a:pPr algn="l"/>
            <a:endParaRPr lang="fr-FR" dirty="0" smtClean="0"/>
          </a:p>
          <a:p>
            <a:pPr marL="342900" indent="-342900" algn="l">
              <a:buAutoNum type="arabicPlain" startAt="6311"/>
            </a:pPr>
            <a:endParaRPr lang="fr-FR" dirty="0" smtClean="0"/>
          </a:p>
          <a:p>
            <a:pPr marL="342900" indent="-342900" algn="l">
              <a:buAutoNum type="arabicPlain" startAt="6311"/>
            </a:pPr>
            <a:r>
              <a:rPr lang="fr-FR" dirty="0" smtClean="0"/>
              <a:t>         Intérêts sur emprunt                                                            5 000                      </a:t>
            </a:r>
          </a:p>
          <a:p>
            <a:pPr marL="342900" indent="-342900" algn="l">
              <a:buAutoNum type="arabicPlain" startAt="5141"/>
            </a:pPr>
            <a:r>
              <a:rPr lang="fr-FR" dirty="0" smtClean="0"/>
              <a:t>                                                  Banque                                                       5 000      </a:t>
            </a:r>
          </a:p>
          <a:p>
            <a:pPr marL="342900" indent="-342900" algn="l"/>
            <a:r>
              <a:rPr lang="fr-FR" dirty="0" smtClean="0"/>
              <a:t>			Paiement des intérêts Ordre de virement N° 01                                     </a:t>
            </a:r>
          </a:p>
          <a:p>
            <a:pPr marL="342900" indent="-342900" algn="l"/>
            <a:endParaRPr lang="fr-FR" dirty="0" smtClean="0"/>
          </a:p>
          <a:p>
            <a:pPr marL="342900" indent="-342900" algn="l">
              <a:buAutoNum type="arabicPlain" startAt="3421"/>
            </a:pPr>
            <a:r>
              <a:rPr lang="fr-FR" dirty="0" smtClean="0"/>
              <a:t>         Client                                                                                   5 000                      </a:t>
            </a:r>
          </a:p>
          <a:p>
            <a:pPr marL="342900" indent="-342900" algn="l">
              <a:buAutoNum type="arabicPlain" startAt="5141"/>
            </a:pPr>
            <a:r>
              <a:rPr lang="fr-FR" dirty="0" smtClean="0"/>
              <a:t>         Banque                                                                                5 000                      </a:t>
            </a:r>
          </a:p>
          <a:p>
            <a:pPr marL="342900" indent="-342900" algn="l">
              <a:buAutoNum type="arabicPlain" startAt="5161"/>
            </a:pPr>
            <a:r>
              <a:rPr lang="fr-FR" dirty="0" smtClean="0"/>
              <a:t>         Caisse                                                                                 5 000                      </a:t>
            </a:r>
          </a:p>
          <a:p>
            <a:pPr marL="342900" indent="-342900" algn="l">
              <a:buAutoNum type="arabicPlain" startAt="7111"/>
            </a:pPr>
            <a:r>
              <a:rPr lang="fr-FR" dirty="0" smtClean="0"/>
              <a:t>                                                  Ventes de marchandises                           15 000   </a:t>
            </a:r>
          </a:p>
          <a:p>
            <a:pPr marL="342900" indent="-342900" algn="l"/>
            <a:r>
              <a:rPr lang="fr-FR" dirty="0" smtClean="0"/>
              <a:t>                             Ventes de marchandises, facture N° AT 747 </a:t>
            </a:r>
          </a:p>
          <a:p>
            <a:pPr marL="342900" indent="-342900" algn="l"/>
            <a:endParaRPr lang="fr-FR" dirty="0" smtClean="0"/>
          </a:p>
          <a:p>
            <a:pPr marL="342900" indent="-342900" algn="l">
              <a:buAutoNum type="arabicPlain" startAt="5141"/>
            </a:pPr>
            <a:r>
              <a:rPr lang="fr-FR" dirty="0" smtClean="0"/>
              <a:t>         Banque                                                                                14 000                      </a:t>
            </a:r>
          </a:p>
          <a:p>
            <a:pPr marL="342900" indent="-342900" algn="l"/>
            <a:r>
              <a:rPr lang="fr-FR" dirty="0" smtClean="0"/>
              <a:t>71271                                                Locations diverses reçues                         14 000       </a:t>
            </a:r>
          </a:p>
          <a:p>
            <a:pPr marL="342900" indent="-342900" algn="l"/>
            <a:r>
              <a:rPr lang="fr-FR" dirty="0" smtClean="0"/>
              <a:t>                                          Loyer reçu Chèque N° AF94</a:t>
            </a:r>
          </a:p>
          <a:p>
            <a:pPr marL="342900" indent="-342900" algn="l"/>
            <a:endParaRPr lang="fr-FR" dirty="0" smtClean="0"/>
          </a:p>
          <a:p>
            <a:pPr marL="342900" indent="-342900" algn="l"/>
            <a:r>
              <a:rPr lang="fr-FR" dirty="0" smtClean="0"/>
              <a:t>                 Totaux                                                                                  54 000    54 000     </a:t>
            </a:r>
          </a:p>
          <a:p>
            <a:pPr marL="342900" indent="-342900" algn="l"/>
            <a:endParaRPr lang="fr-FR" dirty="0" smtClean="0"/>
          </a:p>
        </p:txBody>
      </p:sp>
      <p:sp>
        <p:nvSpPr>
          <p:cNvPr id="17" name="ZoneTexte 16"/>
          <p:cNvSpPr txBox="1"/>
          <p:nvPr/>
        </p:nvSpPr>
        <p:spPr>
          <a:xfrm>
            <a:off x="3786182" y="1071546"/>
            <a:ext cx="7858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03/02</a:t>
            </a:r>
            <a:endParaRPr lang="fr-FR" dirty="0"/>
          </a:p>
        </p:txBody>
      </p:sp>
      <p:cxnSp>
        <p:nvCxnSpPr>
          <p:cNvPr id="20" name="Connecteur droit 19"/>
          <p:cNvCxnSpPr/>
          <p:nvPr/>
        </p:nvCxnSpPr>
        <p:spPr bwMode="auto">
          <a:xfrm>
            <a:off x="1214414" y="2786058"/>
            <a:ext cx="2571768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1" name="Connecteur droit 20"/>
          <p:cNvCxnSpPr/>
          <p:nvPr/>
        </p:nvCxnSpPr>
        <p:spPr bwMode="auto">
          <a:xfrm>
            <a:off x="4500562" y="2786058"/>
            <a:ext cx="2571768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2" name="ZoneTexte 21"/>
          <p:cNvSpPr txBox="1"/>
          <p:nvPr/>
        </p:nvSpPr>
        <p:spPr>
          <a:xfrm>
            <a:off x="3786182" y="2559602"/>
            <a:ext cx="7858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05/02</a:t>
            </a:r>
            <a:endParaRPr lang="fr-FR" dirty="0"/>
          </a:p>
        </p:txBody>
      </p:sp>
      <p:cxnSp>
        <p:nvCxnSpPr>
          <p:cNvPr id="23" name="Connecteur droit 22"/>
          <p:cNvCxnSpPr/>
          <p:nvPr/>
        </p:nvCxnSpPr>
        <p:spPr bwMode="auto">
          <a:xfrm>
            <a:off x="1214414" y="3857628"/>
            <a:ext cx="2571768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4" name="Connecteur droit 23"/>
          <p:cNvCxnSpPr/>
          <p:nvPr/>
        </p:nvCxnSpPr>
        <p:spPr bwMode="auto">
          <a:xfrm>
            <a:off x="4500562" y="3857628"/>
            <a:ext cx="2571768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5" name="ZoneTexte 24"/>
          <p:cNvSpPr txBox="1"/>
          <p:nvPr/>
        </p:nvSpPr>
        <p:spPr>
          <a:xfrm>
            <a:off x="3786182" y="3631172"/>
            <a:ext cx="7858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10/02</a:t>
            </a:r>
            <a:endParaRPr lang="fr-FR" dirty="0"/>
          </a:p>
        </p:txBody>
      </p:sp>
      <p:cxnSp>
        <p:nvCxnSpPr>
          <p:cNvPr id="26" name="Connecteur droit 25"/>
          <p:cNvCxnSpPr/>
          <p:nvPr/>
        </p:nvCxnSpPr>
        <p:spPr bwMode="auto">
          <a:xfrm>
            <a:off x="1214414" y="5429264"/>
            <a:ext cx="2571768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7" name="Connecteur droit 26"/>
          <p:cNvCxnSpPr/>
          <p:nvPr/>
        </p:nvCxnSpPr>
        <p:spPr bwMode="auto">
          <a:xfrm>
            <a:off x="4500562" y="5429264"/>
            <a:ext cx="2571768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8" name="ZoneTexte 27"/>
          <p:cNvSpPr txBox="1"/>
          <p:nvPr/>
        </p:nvSpPr>
        <p:spPr>
          <a:xfrm>
            <a:off x="3786182" y="5202808"/>
            <a:ext cx="7858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15/02</a:t>
            </a:r>
            <a:endParaRPr lang="fr-FR" dirty="0"/>
          </a:p>
        </p:txBody>
      </p:sp>
      <p:cxnSp>
        <p:nvCxnSpPr>
          <p:cNvPr id="29" name="Connecteur droit 28"/>
          <p:cNvCxnSpPr/>
          <p:nvPr/>
        </p:nvCxnSpPr>
        <p:spPr bwMode="auto">
          <a:xfrm>
            <a:off x="1214414" y="6500834"/>
            <a:ext cx="2571768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0" name="Connecteur droit 29"/>
          <p:cNvCxnSpPr/>
          <p:nvPr/>
        </p:nvCxnSpPr>
        <p:spPr bwMode="auto">
          <a:xfrm>
            <a:off x="4500562" y="6500834"/>
            <a:ext cx="2571768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2" name="Connecteur droit 31"/>
          <p:cNvCxnSpPr/>
          <p:nvPr/>
        </p:nvCxnSpPr>
        <p:spPr bwMode="auto">
          <a:xfrm>
            <a:off x="7072330" y="6500834"/>
            <a:ext cx="1000132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3" name="Connecteur droit 32"/>
          <p:cNvCxnSpPr/>
          <p:nvPr/>
        </p:nvCxnSpPr>
        <p:spPr bwMode="auto">
          <a:xfrm>
            <a:off x="8072462" y="6500834"/>
            <a:ext cx="1000132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Rayon">
  <a:themeElements>
    <a:clrScheme name="Rayon 2">
      <a:dk1>
        <a:srgbClr val="000080"/>
      </a:dk1>
      <a:lt1>
        <a:srgbClr val="FFFFFF"/>
      </a:lt1>
      <a:dk2>
        <a:srgbClr val="000099"/>
      </a:dk2>
      <a:lt2>
        <a:srgbClr val="FFFFFF"/>
      </a:lt2>
      <a:accent1>
        <a:srgbClr val="3366FF"/>
      </a:accent1>
      <a:accent2>
        <a:srgbClr val="7B46D0"/>
      </a:accent2>
      <a:accent3>
        <a:srgbClr val="AAAACA"/>
      </a:accent3>
      <a:accent4>
        <a:srgbClr val="DADADA"/>
      </a:accent4>
      <a:accent5>
        <a:srgbClr val="ADB8FF"/>
      </a:accent5>
      <a:accent6>
        <a:srgbClr val="6F3FBC"/>
      </a:accent6>
      <a:hlink>
        <a:srgbClr val="86D1EC"/>
      </a:hlink>
      <a:folHlink>
        <a:srgbClr val="45C984"/>
      </a:folHlink>
    </a:clrScheme>
    <a:fontScheme name="Rayo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Rayon 1">
        <a:dk1>
          <a:srgbClr val="1A006C"/>
        </a:dk1>
        <a:lt1>
          <a:srgbClr val="FFFFFF"/>
        </a:lt1>
        <a:dk2>
          <a:srgbClr val="000066"/>
        </a:dk2>
        <a:lt2>
          <a:srgbClr val="CCCCFF"/>
        </a:lt2>
        <a:accent1>
          <a:srgbClr val="0099CC"/>
        </a:accent1>
        <a:accent2>
          <a:srgbClr val="6600CC"/>
        </a:accent2>
        <a:accent3>
          <a:srgbClr val="AAAAB8"/>
        </a:accent3>
        <a:accent4>
          <a:srgbClr val="DADADA"/>
        </a:accent4>
        <a:accent5>
          <a:srgbClr val="AACAE2"/>
        </a:accent5>
        <a:accent6>
          <a:srgbClr val="5C00B9"/>
        </a:accent6>
        <a:hlink>
          <a:srgbClr val="9999FF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yon 2">
        <a:dk1>
          <a:srgbClr val="000080"/>
        </a:dk1>
        <a:lt1>
          <a:srgbClr val="FFFFFF"/>
        </a:lt1>
        <a:dk2>
          <a:srgbClr val="000099"/>
        </a:dk2>
        <a:lt2>
          <a:srgbClr val="FFFFFF"/>
        </a:lt2>
        <a:accent1>
          <a:srgbClr val="3366FF"/>
        </a:accent1>
        <a:accent2>
          <a:srgbClr val="7B46D0"/>
        </a:accent2>
        <a:accent3>
          <a:srgbClr val="AAAACA"/>
        </a:accent3>
        <a:accent4>
          <a:srgbClr val="DADADA"/>
        </a:accent4>
        <a:accent5>
          <a:srgbClr val="ADB8FF"/>
        </a:accent5>
        <a:accent6>
          <a:srgbClr val="6F3FBC"/>
        </a:accent6>
        <a:hlink>
          <a:srgbClr val="86D1EC"/>
        </a:hlink>
        <a:folHlink>
          <a:srgbClr val="45C98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yon 3">
        <a:dk1>
          <a:srgbClr val="3F4873"/>
        </a:dk1>
        <a:lt1>
          <a:srgbClr val="FFFFFF"/>
        </a:lt1>
        <a:dk2>
          <a:srgbClr val="4F598D"/>
        </a:dk2>
        <a:lt2>
          <a:srgbClr val="CCECFF"/>
        </a:lt2>
        <a:accent1>
          <a:srgbClr val="0099CC"/>
        </a:accent1>
        <a:accent2>
          <a:srgbClr val="4C8470"/>
        </a:accent2>
        <a:accent3>
          <a:srgbClr val="B2B5C5"/>
        </a:accent3>
        <a:accent4>
          <a:srgbClr val="DADADA"/>
        </a:accent4>
        <a:accent5>
          <a:srgbClr val="AACAE2"/>
        </a:accent5>
        <a:accent6>
          <a:srgbClr val="447765"/>
        </a:accent6>
        <a:hlink>
          <a:srgbClr val="99CC00"/>
        </a:hlink>
        <a:folHlink>
          <a:srgbClr val="96A4C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yon 4">
        <a:dk1>
          <a:srgbClr val="006E6B"/>
        </a:dk1>
        <a:lt1>
          <a:srgbClr val="FFFFFF"/>
        </a:lt1>
        <a:dk2>
          <a:srgbClr val="008080"/>
        </a:dk2>
        <a:lt2>
          <a:srgbClr val="E2EFCD"/>
        </a:lt2>
        <a:accent1>
          <a:srgbClr val="33CCCC"/>
        </a:accent1>
        <a:accent2>
          <a:srgbClr val="6352B8"/>
        </a:accent2>
        <a:accent3>
          <a:srgbClr val="AAC0C0"/>
        </a:accent3>
        <a:accent4>
          <a:srgbClr val="DADADA"/>
        </a:accent4>
        <a:accent5>
          <a:srgbClr val="ADE2E2"/>
        </a:accent5>
        <a:accent6>
          <a:srgbClr val="5949A6"/>
        </a:accent6>
        <a:hlink>
          <a:srgbClr val="CCFFFF"/>
        </a:hlink>
        <a:folHlink>
          <a:srgbClr val="99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yon 5">
        <a:dk1>
          <a:srgbClr val="48562C"/>
        </a:dk1>
        <a:lt1>
          <a:srgbClr val="FFFFFF"/>
        </a:lt1>
        <a:dk2>
          <a:srgbClr val="546434"/>
        </a:dk2>
        <a:lt2>
          <a:srgbClr val="FFFFCC"/>
        </a:lt2>
        <a:accent1>
          <a:srgbClr val="7B8A6E"/>
        </a:accent1>
        <a:accent2>
          <a:srgbClr val="527C3A"/>
        </a:accent2>
        <a:accent3>
          <a:srgbClr val="B3B8AE"/>
        </a:accent3>
        <a:accent4>
          <a:srgbClr val="DADADA"/>
        </a:accent4>
        <a:accent5>
          <a:srgbClr val="BFC4BA"/>
        </a:accent5>
        <a:accent6>
          <a:srgbClr val="497034"/>
        </a:accent6>
        <a:hlink>
          <a:srgbClr val="55B55E"/>
        </a:hlink>
        <a:folHlink>
          <a:srgbClr val="85B3B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yon 6">
        <a:dk1>
          <a:srgbClr val="96B29E"/>
        </a:dk1>
        <a:lt1>
          <a:srgbClr val="FFFFFF"/>
        </a:lt1>
        <a:dk2>
          <a:srgbClr val="A5BDAC"/>
        </a:dk2>
        <a:lt2>
          <a:srgbClr val="FFFFCC"/>
        </a:lt2>
        <a:accent1>
          <a:srgbClr val="4E8880"/>
        </a:accent1>
        <a:accent2>
          <a:srgbClr val="2F71B9"/>
        </a:accent2>
        <a:accent3>
          <a:srgbClr val="CFDBD2"/>
        </a:accent3>
        <a:accent4>
          <a:srgbClr val="DADADA"/>
        </a:accent4>
        <a:accent5>
          <a:srgbClr val="B2C3C0"/>
        </a:accent5>
        <a:accent6>
          <a:srgbClr val="2A66A7"/>
        </a:accent6>
        <a:hlink>
          <a:srgbClr val="9DC0E7"/>
        </a:hlink>
        <a:folHlink>
          <a:srgbClr val="54CA8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yon 7">
        <a:dk1>
          <a:srgbClr val="D49C00"/>
        </a:dk1>
        <a:lt1>
          <a:srgbClr val="FFFFFF"/>
        </a:lt1>
        <a:dk2>
          <a:srgbClr val="CC9900"/>
        </a:dk2>
        <a:lt2>
          <a:srgbClr val="CEBD40"/>
        </a:lt2>
        <a:accent1>
          <a:srgbClr val="CC6600"/>
        </a:accent1>
        <a:accent2>
          <a:srgbClr val="808000"/>
        </a:accent2>
        <a:accent3>
          <a:srgbClr val="E2CAAA"/>
        </a:accent3>
        <a:accent4>
          <a:srgbClr val="DADADA"/>
        </a:accent4>
        <a:accent5>
          <a:srgbClr val="E2B8AA"/>
        </a:accent5>
        <a:accent6>
          <a:srgbClr val="737300"/>
        </a:accent6>
        <a:hlink>
          <a:srgbClr val="FF99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yon 8">
        <a:dk1>
          <a:srgbClr val="881700"/>
        </a:dk1>
        <a:lt1>
          <a:srgbClr val="FAF9E6"/>
        </a:lt1>
        <a:dk2>
          <a:srgbClr val="990000"/>
        </a:dk2>
        <a:lt2>
          <a:srgbClr val="EADC78"/>
        </a:lt2>
        <a:accent1>
          <a:srgbClr val="FF6600"/>
        </a:accent1>
        <a:accent2>
          <a:srgbClr val="B86D52"/>
        </a:accent2>
        <a:accent3>
          <a:srgbClr val="CAAAAA"/>
        </a:accent3>
        <a:accent4>
          <a:srgbClr val="D6D5C4"/>
        </a:accent4>
        <a:accent5>
          <a:srgbClr val="FFB8AA"/>
        </a:accent5>
        <a:accent6>
          <a:srgbClr val="A66249"/>
        </a:accent6>
        <a:hlink>
          <a:srgbClr val="D78D15"/>
        </a:hlink>
        <a:folHlink>
          <a:srgbClr val="C6B37E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yon 9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E6F5F6"/>
        </a:accent1>
        <a:accent2>
          <a:srgbClr val="A5E1A8"/>
        </a:accent2>
        <a:accent3>
          <a:srgbClr val="FFFFFF"/>
        </a:accent3>
        <a:accent4>
          <a:srgbClr val="000000"/>
        </a:accent4>
        <a:accent5>
          <a:srgbClr val="F0F9FA"/>
        </a:accent5>
        <a:accent6>
          <a:srgbClr val="95CC98"/>
        </a:accent6>
        <a:hlink>
          <a:srgbClr val="5B00B6"/>
        </a:hlink>
        <a:folHlink>
          <a:srgbClr val="34988E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Beam</Template>
  <TotalTime>13286</TotalTime>
  <Words>1102</Words>
  <Application>Microsoft Office PowerPoint</Application>
  <PresentationFormat>Affichage à l'écran (4:3)</PresentationFormat>
  <Paragraphs>302</Paragraphs>
  <Slides>18</Slides>
  <Notes>12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18</vt:i4>
      </vt:variant>
    </vt:vector>
  </HeadingPairs>
  <TitlesOfParts>
    <vt:vector size="19" baseType="lpstr">
      <vt:lpstr>Rayon</vt:lpstr>
      <vt:lpstr> L’organisation comptable</vt:lpstr>
      <vt:lpstr>www.tifawt.com</vt:lpstr>
      <vt:lpstr>Diapositive 3</vt:lpstr>
      <vt:lpstr>L’organisation comptable</vt:lpstr>
      <vt:lpstr>L’organisation comptable</vt:lpstr>
      <vt:lpstr>Diapositive 6</vt:lpstr>
      <vt:lpstr>Diapositive 7</vt:lpstr>
      <vt:lpstr>Diapositive 8</vt:lpstr>
      <vt:lpstr>Diapositive 9</vt:lpstr>
      <vt:lpstr>Diapositive 10</vt:lpstr>
      <vt:lpstr>Diapositive 11</vt:lpstr>
      <vt:lpstr>Diapositive 12</vt:lpstr>
      <vt:lpstr>Diapositive 13</vt:lpstr>
      <vt:lpstr>Diapositive 14</vt:lpstr>
      <vt:lpstr>Diapositive 15</vt:lpstr>
      <vt:lpstr>Diapositive 16</vt:lpstr>
      <vt:lpstr>Diapositive 17</vt:lpstr>
      <vt:lpstr>Diapositive 18</vt:lpstr>
    </vt:vector>
  </TitlesOfParts>
  <Company>WINXP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Gouvernement d’entreprise et développement durable</dc:title>
  <dc:creator>User</dc:creator>
  <cp:lastModifiedBy>Light.user</cp:lastModifiedBy>
  <cp:revision>245</cp:revision>
  <dcterms:created xsi:type="dcterms:W3CDTF">2007-04-10T19:25:17Z</dcterms:created>
  <dcterms:modified xsi:type="dcterms:W3CDTF">2012-01-02T21:05:41Z</dcterms:modified>
</cp:coreProperties>
</file>