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handoutMasterIdLst>
    <p:handoutMasterId r:id="rId21"/>
  </p:handoutMasterIdLst>
  <p:sldIdLst>
    <p:sldId id="267" r:id="rId2"/>
    <p:sldId id="279" r:id="rId3"/>
    <p:sldId id="268" r:id="rId4"/>
    <p:sldId id="256" r:id="rId5"/>
    <p:sldId id="259" r:id="rId6"/>
    <p:sldId id="272" r:id="rId7"/>
    <p:sldId id="257" r:id="rId8"/>
    <p:sldId id="269" r:id="rId9"/>
    <p:sldId id="273" r:id="rId10"/>
    <p:sldId id="258" r:id="rId11"/>
    <p:sldId id="270" r:id="rId12"/>
    <p:sldId id="271" r:id="rId13"/>
    <p:sldId id="262" r:id="rId14"/>
    <p:sldId id="261" r:id="rId15"/>
    <p:sldId id="263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99"/>
    <a:srgbClr val="FF00FF"/>
    <a:srgbClr val="008000"/>
    <a:srgbClr val="FFCC66"/>
    <a:srgbClr val="FFFF00"/>
    <a:srgbClr val="080808"/>
    <a:srgbClr val="FFCCF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41" autoAdjust="0"/>
  </p:normalViewPr>
  <p:slideViewPr>
    <p:cSldViewPr>
      <p:cViewPr varScale="1">
        <p:scale>
          <a:sx n="75" d="100"/>
          <a:sy n="75" d="100"/>
        </p:scale>
        <p:origin x="-8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0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D1423-8BC6-4C75-B3AE-21E6E9DF53A6}" type="datetimeFigureOut">
              <a:rPr lang="fr-FR" smtClean="0"/>
              <a:pPr/>
              <a:t>02/01/2012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www.tifawt.com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7EE98-2ED0-49F6-BD58-3161874A863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326217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fr-FR" smtClean="0"/>
              <a:t>www.tifawt.com</a:t>
            </a: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9BFF1A-5053-4E07-BE05-28FAA681066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255582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B6C57-8FB7-4040-B657-8C7EA0AA1F2E}" type="slidenum">
              <a:rPr lang="fr-FR"/>
              <a:pPr/>
              <a:t>1</a:t>
            </a:fld>
            <a:endParaRPr lang="fr-F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55FE1-ED99-4903-B4CD-3964EC37FF3C}" type="slidenum">
              <a:rPr lang="fr-FR"/>
              <a:pPr/>
              <a:t>13</a:t>
            </a:fld>
            <a:endParaRPr lang="fr-F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D7423-C4AC-4B68-AEAE-FD4D0C88EAF1}" type="slidenum">
              <a:rPr lang="fr-FR"/>
              <a:pPr/>
              <a:t>14</a:t>
            </a:fld>
            <a:endParaRPr lang="fr-F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B97AD-38F4-4553-AD5B-9DFBF82296A1}" type="slidenum">
              <a:rPr lang="fr-FR"/>
              <a:pPr/>
              <a:t>15</a:t>
            </a:fld>
            <a:endParaRPr lang="fr-F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DBBAF-097F-4602-AF94-BEE98466F1BF}" type="slidenum">
              <a:rPr lang="fr-FR"/>
              <a:pPr/>
              <a:t>3</a:t>
            </a:fld>
            <a:endParaRPr lang="fr-F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508BF-15DC-445A-B047-A25D4E923B76}" type="slidenum">
              <a:rPr lang="fr-FR"/>
              <a:pPr/>
              <a:t>4</a:t>
            </a:fld>
            <a:endParaRPr lang="fr-FR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179427-A753-4876-ABE5-BD8DB46F8DCE}" type="slidenum">
              <a:rPr lang="fr-FR"/>
              <a:pPr/>
              <a:t>5</a:t>
            </a:fld>
            <a:endParaRPr lang="fr-FR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55039-A6F4-4B4B-9912-15D291E16CE6}" type="slidenum">
              <a:rPr lang="fr-FR"/>
              <a:pPr/>
              <a:t>7</a:t>
            </a:fld>
            <a:endParaRPr lang="fr-FR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26124F-317F-4491-940E-54B20D664457}" type="slidenum">
              <a:rPr lang="fr-FR"/>
              <a:pPr/>
              <a:t>8</a:t>
            </a:fld>
            <a:endParaRPr lang="fr-FR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27122-8F22-473E-B282-D3BA99FFA60E}" type="slidenum">
              <a:rPr lang="fr-FR"/>
              <a:pPr/>
              <a:t>10</a:t>
            </a:fld>
            <a:endParaRPr lang="fr-FR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ACD3C-DFE8-4027-9C81-7014AB97BB2B}" type="slidenum">
              <a:rPr lang="fr-FR"/>
              <a:pPr/>
              <a:t>11</a:t>
            </a:fld>
            <a:endParaRPr lang="fr-FR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759C3-BD82-4CC6-A7AA-A700AA8568EE}" type="slidenum">
              <a:rPr lang="fr-FR"/>
              <a:pPr/>
              <a:t>12</a:t>
            </a:fld>
            <a:endParaRPr lang="fr-FR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www.tifawt.com</a:t>
            </a:r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71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71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4714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71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7146" name="Rectangle 4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457200" y="1600200"/>
            <a:ext cx="82296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47147" name="Rectangle 4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fr-FR" smtClean="0"/>
              <a:t>www.tifawt.com</a:t>
            </a:r>
            <a:endParaRPr lang="fr-FR"/>
          </a:p>
        </p:txBody>
      </p:sp>
      <p:sp>
        <p:nvSpPr>
          <p:cNvPr id="471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707FBE9-FFD9-4CD0-B6E7-A55EA6EC63E7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608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8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8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8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8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608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8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09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4610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0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11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4611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612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12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46127" name="Line 47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2064" name="Picture 16" descr="Picardie_jules_verne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288" y="6308725"/>
            <a:ext cx="503237" cy="504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6129" name="Rectangle 49"/>
          <p:cNvSpPr>
            <a:spLocks noChangeArrowheads="1"/>
          </p:cNvSpPr>
          <p:nvPr/>
        </p:nvSpPr>
        <p:spPr bwMode="auto">
          <a:xfrm>
            <a:off x="7667625" y="6386513"/>
            <a:ext cx="111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r-FR" b="1">
                <a:latin typeface="Eras Bold ITC" pitchFamily="34" charset="0"/>
                <a:ea typeface="Lucida Sans Unicode" pitchFamily="34" charset="0"/>
                <a:cs typeface="Lucida Sans Unicode" pitchFamily="34" charset="0"/>
              </a:rPr>
              <a:t>CRIISEA</a:t>
            </a:r>
          </a:p>
        </p:txBody>
      </p:sp>
      <p:sp>
        <p:nvSpPr>
          <p:cNvPr id="46130" name="Line 50"/>
          <p:cNvSpPr>
            <a:spLocks noChangeShapeType="1"/>
          </p:cNvSpPr>
          <p:nvPr/>
        </p:nvSpPr>
        <p:spPr bwMode="auto">
          <a:xfrm>
            <a:off x="0" y="9810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1412875"/>
            <a:ext cx="8229600" cy="2736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4000" dirty="0"/>
              <a:t/>
            </a:r>
            <a:br>
              <a:rPr lang="fr-FR" sz="4000" dirty="0"/>
            </a:br>
            <a:r>
              <a:rPr lang="fr-FR" sz="4000" dirty="0" smtClean="0"/>
              <a:t>L’organisation comptable</a:t>
            </a:r>
            <a:endParaRPr lang="fr-FR" sz="2800" dirty="0"/>
          </a:p>
        </p:txBody>
      </p:sp>
      <p:sp>
        <p:nvSpPr>
          <p:cNvPr id="28684" name="Rectangle 20"/>
          <p:cNvSpPr>
            <a:spLocks noChangeArrowheads="1"/>
          </p:cNvSpPr>
          <p:nvPr/>
        </p:nvSpPr>
        <p:spPr bwMode="auto">
          <a:xfrm>
            <a:off x="1884383" y="3429000"/>
            <a:ext cx="56165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80000"/>
              </a:lnSpc>
              <a:spcBef>
                <a:spcPct val="20000"/>
              </a:spcBef>
            </a:pPr>
            <a:r>
              <a:rPr lang="fr-FR" sz="2000" b="1" dirty="0">
                <a:solidFill>
                  <a:srgbClr val="FFFFFF"/>
                </a:solidFill>
                <a:latin typeface="Verdana" pitchFamily="34" charset="0"/>
              </a:rPr>
              <a:t>Réalisé par :</a:t>
            </a:r>
            <a:r>
              <a:rPr lang="fr-FR" sz="2000" b="1" dirty="0">
                <a:solidFill>
                  <a:srgbClr val="CECECE"/>
                </a:solidFill>
                <a:latin typeface="Verdana" pitchFamily="34" charset="0"/>
              </a:rPr>
              <a:t> Pr </a:t>
            </a:r>
            <a:r>
              <a:rPr lang="fr-FR" sz="2000" b="1" dirty="0">
                <a:latin typeface="Verdana" pitchFamily="34" charset="0"/>
              </a:rPr>
              <a:t>A. LOULID</a:t>
            </a:r>
            <a:endParaRPr lang="fr-FR" sz="2000" b="1" dirty="0"/>
          </a:p>
        </p:txBody>
      </p:sp>
      <p:sp>
        <p:nvSpPr>
          <p:cNvPr id="28685" name="Rectangle 21"/>
          <p:cNvSpPr>
            <a:spLocks noChangeArrowheads="1"/>
          </p:cNvSpPr>
          <p:nvPr/>
        </p:nvSpPr>
        <p:spPr bwMode="auto">
          <a:xfrm>
            <a:off x="0" y="5734050"/>
            <a:ext cx="5768975" cy="288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fr-FR" sz="1600" b="1">
                <a:latin typeface="Verdana" pitchFamily="34" charset="0"/>
              </a:rPr>
              <a:t>   </a:t>
            </a:r>
          </a:p>
        </p:txBody>
      </p:sp>
      <p:sp>
        <p:nvSpPr>
          <p:cNvPr id="28690" name="Rectangle 11"/>
          <p:cNvSpPr>
            <a:spLocks noChangeArrowheads="1"/>
          </p:cNvSpPr>
          <p:nvPr/>
        </p:nvSpPr>
        <p:spPr bwMode="auto">
          <a:xfrm rot="10793219" flipV="1">
            <a:off x="1187450" y="1844675"/>
            <a:ext cx="7070725" cy="825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fr-FR" sz="11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8691" name="Rectangle 11"/>
          <p:cNvSpPr>
            <a:spLocks noChangeArrowheads="1"/>
          </p:cNvSpPr>
          <p:nvPr/>
        </p:nvSpPr>
        <p:spPr bwMode="auto">
          <a:xfrm rot="10793219" flipV="1">
            <a:off x="1187450" y="2935908"/>
            <a:ext cx="7070725" cy="825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fr-FR" sz="110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549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 typeface="Wingdings" pitchFamily="2" charset="2"/>
              <a:buNone/>
            </a:pPr>
            <a:endParaRPr lang="fr-FR" sz="2400"/>
          </a:p>
        </p:txBody>
      </p:sp>
      <p:cxnSp>
        <p:nvCxnSpPr>
          <p:cNvPr id="8" name="Connecteur droit 7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1356568" y="285728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sp>
        <p:nvSpPr>
          <p:cNvPr id="10" name="ZoneTexte 9"/>
          <p:cNvSpPr txBox="1"/>
          <p:nvPr/>
        </p:nvSpPr>
        <p:spPr>
          <a:xfrm>
            <a:off x="142844" y="1371414"/>
            <a:ext cx="90011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5141        Banque				                                   100 000                    </a:t>
            </a:r>
          </a:p>
          <a:p>
            <a:pPr algn="l"/>
            <a:r>
              <a:rPr lang="fr-FR" dirty="0" smtClean="0"/>
              <a:t>1481                           Emprunt auprès des établissement de crédit                    100 000</a:t>
            </a:r>
          </a:p>
          <a:p>
            <a:pPr algn="l"/>
            <a:r>
              <a:rPr lang="fr-FR" dirty="0" smtClean="0"/>
              <a:t>                                              </a:t>
            </a:r>
          </a:p>
          <a:p>
            <a:pPr algn="l"/>
            <a:r>
              <a:rPr lang="fr-FR" dirty="0" smtClean="0"/>
              <a:t>                                             Emprunt bancaire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2340         Matériel de transport                                                           100 000                      </a:t>
            </a:r>
          </a:p>
          <a:p>
            <a:pPr marL="342900" indent="-342900" algn="l">
              <a:buAutoNum type="arabicPlain" startAt="5141"/>
            </a:pPr>
            <a:r>
              <a:rPr lang="fr-FR" dirty="0" smtClean="0"/>
              <a:t>                                                  Banque                                                       100 000      </a:t>
            </a:r>
          </a:p>
          <a:p>
            <a:pPr marL="342900" indent="-342900" algn="l"/>
            <a:r>
              <a:rPr lang="fr-FR" dirty="0" smtClean="0"/>
              <a:t>		           Acquisition d’un matériel de transport chèque N 03                                     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         </a:t>
            </a:r>
          </a:p>
          <a:p>
            <a:pPr marL="342900" indent="-342900" algn="l"/>
            <a:endParaRPr lang="fr-FR" dirty="0" smtClean="0"/>
          </a:p>
        </p:txBody>
      </p:sp>
      <p:cxnSp>
        <p:nvCxnSpPr>
          <p:cNvPr id="11" name="Connecteur droit 10"/>
          <p:cNvCxnSpPr/>
          <p:nvPr/>
        </p:nvCxnSpPr>
        <p:spPr bwMode="auto">
          <a:xfrm>
            <a:off x="1214414" y="1285860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eur droit 14"/>
          <p:cNvCxnSpPr/>
          <p:nvPr/>
        </p:nvCxnSpPr>
        <p:spPr bwMode="auto">
          <a:xfrm>
            <a:off x="4429124" y="1285860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cteur droit 15"/>
          <p:cNvCxnSpPr/>
          <p:nvPr/>
        </p:nvCxnSpPr>
        <p:spPr bwMode="auto">
          <a:xfrm rot="5400000">
            <a:off x="-35751" y="2536025"/>
            <a:ext cx="25003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cteur droit 16"/>
          <p:cNvCxnSpPr/>
          <p:nvPr/>
        </p:nvCxnSpPr>
        <p:spPr bwMode="auto">
          <a:xfrm rot="5400000">
            <a:off x="5750727" y="2536025"/>
            <a:ext cx="25003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17"/>
          <p:cNvCxnSpPr/>
          <p:nvPr/>
        </p:nvCxnSpPr>
        <p:spPr bwMode="auto">
          <a:xfrm rot="5400000">
            <a:off x="6822297" y="2536025"/>
            <a:ext cx="25003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/>
          <p:cNvCxnSpPr/>
          <p:nvPr/>
        </p:nvCxnSpPr>
        <p:spPr bwMode="auto">
          <a:xfrm>
            <a:off x="1214414" y="2643182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/>
          <p:cNvCxnSpPr/>
          <p:nvPr/>
        </p:nvCxnSpPr>
        <p:spPr bwMode="auto">
          <a:xfrm>
            <a:off x="4429124" y="2643182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20"/>
          <p:cNvCxnSpPr/>
          <p:nvPr/>
        </p:nvCxnSpPr>
        <p:spPr bwMode="auto">
          <a:xfrm>
            <a:off x="1214414" y="3786190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Connecteur droit 21"/>
          <p:cNvCxnSpPr/>
          <p:nvPr/>
        </p:nvCxnSpPr>
        <p:spPr bwMode="auto">
          <a:xfrm>
            <a:off x="4429124" y="3786190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ZoneTexte 22"/>
          <p:cNvSpPr txBox="1"/>
          <p:nvPr/>
        </p:nvSpPr>
        <p:spPr>
          <a:xfrm>
            <a:off x="3714744" y="10715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20/02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3714744" y="241672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25/02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-32" y="1000108"/>
            <a:ext cx="914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92D050"/>
                </a:solidFill>
              </a:rPr>
              <a:t>B. L’annulation du stock initial et la constatation du stock final</a:t>
            </a:r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627" y="2031864"/>
            <a:ext cx="8369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FFC000"/>
                </a:solidFill>
              </a:rPr>
              <a:t>Exemple 1</a:t>
            </a:r>
            <a:r>
              <a:rPr lang="fr-FR" dirty="0" smtClean="0"/>
              <a:t> : Pour l’exercice N, on a :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	Stock au début de l’exercice ou stock initial    240 000 DH</a:t>
            </a:r>
          </a:p>
          <a:p>
            <a:pPr algn="l"/>
            <a:r>
              <a:rPr lang="fr-FR" dirty="0" smtClean="0"/>
              <a:t>	Achats de marchandises                              1 280 000 DH</a:t>
            </a:r>
          </a:p>
          <a:p>
            <a:pPr algn="l"/>
            <a:r>
              <a:rPr lang="fr-FR" dirty="0" smtClean="0"/>
              <a:t>	Stock à la fin de l’exercice ou stock final         190 000 DH</a:t>
            </a:r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1356568" y="285728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14" name="Connecteur droit 13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ZoneTexte 14"/>
          <p:cNvSpPr txBox="1"/>
          <p:nvPr/>
        </p:nvSpPr>
        <p:spPr>
          <a:xfrm>
            <a:off x="220694" y="1428736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FF"/>
                </a:solidFill>
              </a:rPr>
              <a:t>1. Cas des marchandises</a:t>
            </a:r>
            <a:endParaRPr lang="fr-FR" dirty="0">
              <a:solidFill>
                <a:srgbClr val="FF00FF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 bwMode="auto">
          <a:xfrm rot="5400000">
            <a:off x="-35751" y="5322107"/>
            <a:ext cx="25003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cteur droit 16"/>
          <p:cNvCxnSpPr/>
          <p:nvPr/>
        </p:nvCxnSpPr>
        <p:spPr bwMode="auto">
          <a:xfrm>
            <a:off x="1214414" y="4071942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17"/>
          <p:cNvCxnSpPr/>
          <p:nvPr/>
        </p:nvCxnSpPr>
        <p:spPr bwMode="auto">
          <a:xfrm>
            <a:off x="4429124" y="4071942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/>
          <p:cNvCxnSpPr/>
          <p:nvPr/>
        </p:nvCxnSpPr>
        <p:spPr bwMode="auto">
          <a:xfrm rot="5400000">
            <a:off x="5750726" y="5322107"/>
            <a:ext cx="25003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/>
          <p:cNvCxnSpPr/>
          <p:nvPr/>
        </p:nvCxnSpPr>
        <p:spPr bwMode="auto">
          <a:xfrm rot="5400000">
            <a:off x="6822297" y="5322107"/>
            <a:ext cx="25003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20"/>
          <p:cNvCxnSpPr/>
          <p:nvPr/>
        </p:nvCxnSpPr>
        <p:spPr bwMode="auto">
          <a:xfrm>
            <a:off x="1214414" y="5357826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Connecteur droit 21"/>
          <p:cNvCxnSpPr/>
          <p:nvPr/>
        </p:nvCxnSpPr>
        <p:spPr bwMode="auto">
          <a:xfrm>
            <a:off x="4429124" y="5357826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ZoneTexte 22"/>
          <p:cNvSpPr txBox="1"/>
          <p:nvPr/>
        </p:nvSpPr>
        <p:spPr>
          <a:xfrm>
            <a:off x="0" y="4071942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AutoNum type="arabicPlain" startAt="6114"/>
            </a:pPr>
            <a:r>
              <a:rPr lang="fr-FR" dirty="0" smtClean="0"/>
              <a:t>           Variation des stocks de marchandises                                 240 000                   </a:t>
            </a:r>
          </a:p>
          <a:p>
            <a:pPr marL="342900" indent="-342900" algn="l"/>
            <a:endParaRPr lang="fr-FR" dirty="0" smtClean="0"/>
          </a:p>
          <a:p>
            <a:pPr marL="342900" indent="-342900" algn="l">
              <a:buAutoNum type="arabicPlain" startAt="311"/>
            </a:pPr>
            <a:r>
              <a:rPr lang="fr-FR" dirty="0" smtClean="0"/>
              <a:t>1                                     Stock de marchandises                                             240 000</a:t>
            </a:r>
          </a:p>
          <a:p>
            <a:pPr marL="342900" indent="-342900" algn="l"/>
            <a:r>
              <a:rPr lang="fr-FR" dirty="0" smtClean="0"/>
              <a:t>                                             Annulation du stock initial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3111              Stock de marchandises                                                     190 000</a:t>
            </a:r>
          </a:p>
          <a:p>
            <a:pPr marL="342900" indent="-342900" algn="l"/>
            <a:endParaRPr lang="fr-FR" dirty="0" smtClean="0"/>
          </a:p>
          <a:p>
            <a:pPr marL="342900" indent="-342900" algn="l">
              <a:buAutoNum type="arabicPlain" startAt="6114"/>
            </a:pPr>
            <a:r>
              <a:rPr lang="fr-FR" dirty="0" smtClean="0"/>
              <a:t>                                     Variation des stocks de marchandises                      190 000</a:t>
            </a:r>
          </a:p>
          <a:p>
            <a:pPr marL="342900" indent="-342900" algn="l"/>
            <a:r>
              <a:rPr lang="fr-FR" dirty="0" smtClean="0"/>
              <a:t>                                            La constatation du stock final</a:t>
            </a:r>
          </a:p>
          <a:p>
            <a:pPr marL="342900" indent="-342900" algn="l"/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3714744" y="371475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01/01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786182" y="513137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31/12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 bwMode="auto">
          <a:xfrm>
            <a:off x="1214414" y="6572272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eur droit 26"/>
          <p:cNvCxnSpPr/>
          <p:nvPr/>
        </p:nvCxnSpPr>
        <p:spPr bwMode="auto">
          <a:xfrm>
            <a:off x="4572000" y="6572272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60627" y="1817550"/>
            <a:ext cx="8369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FFC000"/>
                </a:solidFill>
              </a:rPr>
              <a:t>Exemple 2</a:t>
            </a:r>
            <a:r>
              <a:rPr lang="fr-FR" dirty="0" smtClean="0"/>
              <a:t> : Pour l’exercice N, on a :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	Stock initial de matières premières                 140 000 DH</a:t>
            </a:r>
          </a:p>
          <a:p>
            <a:pPr algn="l"/>
            <a:r>
              <a:rPr lang="fr-FR" dirty="0" smtClean="0"/>
              <a:t>	Achats de matières premières                        280 000 DH</a:t>
            </a:r>
          </a:p>
          <a:p>
            <a:pPr algn="l"/>
            <a:r>
              <a:rPr lang="fr-FR" dirty="0" smtClean="0"/>
              <a:t>	Stock final de matières premières                  190 000 DH</a:t>
            </a:r>
          </a:p>
          <a:p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356568" y="285728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12" name="Connecteur droit 11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ZoneTexte 12"/>
          <p:cNvSpPr txBox="1"/>
          <p:nvPr/>
        </p:nvSpPr>
        <p:spPr>
          <a:xfrm>
            <a:off x="-60578" y="1142984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FF"/>
                </a:solidFill>
              </a:rPr>
              <a:t>2. Cas des matières premières</a:t>
            </a:r>
            <a:endParaRPr lang="fr-FR" dirty="0">
              <a:solidFill>
                <a:srgbClr val="FF00FF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4071943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/>
            <a:r>
              <a:rPr lang="fr-FR" dirty="0" smtClean="0"/>
              <a:t>6124       Variation des stock de matières et fournitures                140 000                   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3121                        Stock de matières premières                                               140 000                                                                   </a:t>
            </a:r>
          </a:p>
          <a:p>
            <a:pPr marL="342900" indent="-342900" algn="l"/>
            <a:r>
              <a:rPr lang="fr-FR" dirty="0" smtClean="0"/>
              <a:t>                                       Annulation du stock initial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3121       Stock de matières premières                                           190 000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6124                   Variation des stocks de matières et fournitures                          190 000</a:t>
            </a:r>
          </a:p>
          <a:p>
            <a:pPr marL="342900" indent="-342900" algn="l"/>
            <a:r>
              <a:rPr lang="fr-FR" dirty="0" smtClean="0"/>
              <a:t>                                            </a:t>
            </a:r>
          </a:p>
          <a:p>
            <a:pPr marL="342900" indent="-342900" algn="l"/>
            <a:r>
              <a:rPr lang="fr-FR" dirty="0" smtClean="0"/>
              <a:t>                                      Constatation du stock final</a:t>
            </a:r>
          </a:p>
          <a:p>
            <a:pPr marL="342900" indent="-342900" algn="l"/>
            <a:endParaRPr lang="fr-FR" dirty="0"/>
          </a:p>
        </p:txBody>
      </p:sp>
      <p:cxnSp>
        <p:nvCxnSpPr>
          <p:cNvPr id="16" name="Connecteur droit 15"/>
          <p:cNvCxnSpPr/>
          <p:nvPr/>
        </p:nvCxnSpPr>
        <p:spPr bwMode="auto">
          <a:xfrm rot="5400000">
            <a:off x="-464367" y="5464971"/>
            <a:ext cx="27860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17"/>
          <p:cNvCxnSpPr/>
          <p:nvPr/>
        </p:nvCxnSpPr>
        <p:spPr bwMode="auto">
          <a:xfrm>
            <a:off x="928662" y="4071942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Connecteur droit 18"/>
          <p:cNvCxnSpPr/>
          <p:nvPr/>
        </p:nvCxnSpPr>
        <p:spPr bwMode="auto">
          <a:xfrm>
            <a:off x="4071934" y="4071942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eur droit 19"/>
          <p:cNvCxnSpPr/>
          <p:nvPr/>
        </p:nvCxnSpPr>
        <p:spPr bwMode="auto">
          <a:xfrm rot="5400000">
            <a:off x="5107796" y="5464971"/>
            <a:ext cx="27860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20"/>
          <p:cNvCxnSpPr/>
          <p:nvPr/>
        </p:nvCxnSpPr>
        <p:spPr bwMode="auto">
          <a:xfrm rot="5400000">
            <a:off x="6536557" y="5464971"/>
            <a:ext cx="27860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/>
          <p:cNvCxnSpPr/>
          <p:nvPr/>
        </p:nvCxnSpPr>
        <p:spPr bwMode="auto">
          <a:xfrm>
            <a:off x="928662" y="5357826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eur droit 24"/>
          <p:cNvCxnSpPr/>
          <p:nvPr/>
        </p:nvCxnSpPr>
        <p:spPr bwMode="auto">
          <a:xfrm>
            <a:off x="4071934" y="5357826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ZoneTexte 25"/>
          <p:cNvSpPr txBox="1"/>
          <p:nvPr/>
        </p:nvSpPr>
        <p:spPr>
          <a:xfrm>
            <a:off x="3143240" y="377404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01/01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3357554" y="513137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31/12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91" name="Rectangle 259"/>
          <p:cNvSpPr>
            <a:spLocks noChangeArrowheads="1"/>
          </p:cNvSpPr>
          <p:nvPr/>
        </p:nvSpPr>
        <p:spPr bwMode="auto">
          <a:xfrm>
            <a:off x="0" y="571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-32" y="1000108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FF00FF"/>
                </a:solidFill>
              </a:rPr>
              <a:t>3. Cas des Produits finis et encours</a:t>
            </a:r>
            <a:endParaRPr lang="fr-FR" b="1" dirty="0">
              <a:solidFill>
                <a:srgbClr val="FF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627" y="1603236"/>
            <a:ext cx="83690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FFC000"/>
                </a:solidFill>
              </a:rPr>
              <a:t>Exemple </a:t>
            </a:r>
            <a:r>
              <a:rPr lang="fr-FR" dirty="0" smtClean="0"/>
              <a:t> : Pour l’exercice N, on a :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	Stock initial de Produits finis                 100 000 DH</a:t>
            </a:r>
          </a:p>
          <a:p>
            <a:pPr algn="l"/>
            <a:r>
              <a:rPr lang="fr-FR" dirty="0" smtClean="0"/>
              <a:t>	Ventes de produits finis                         400 000 DH</a:t>
            </a:r>
          </a:p>
          <a:p>
            <a:pPr algn="l"/>
            <a:r>
              <a:rPr lang="fr-FR" dirty="0" smtClean="0"/>
              <a:t>	Stock final de produits finis                   150 000 DH</a:t>
            </a:r>
          </a:p>
          <a:p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356568" y="285728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12" name="Connecteur droit 11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Connecteur droit 12"/>
          <p:cNvCxnSpPr/>
          <p:nvPr/>
        </p:nvCxnSpPr>
        <p:spPr bwMode="auto">
          <a:xfrm rot="5400000">
            <a:off x="-464367" y="5179219"/>
            <a:ext cx="27860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928662" y="3786190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eur droit 14"/>
          <p:cNvCxnSpPr/>
          <p:nvPr/>
        </p:nvCxnSpPr>
        <p:spPr bwMode="auto">
          <a:xfrm>
            <a:off x="4000496" y="3786190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cteur droit 16"/>
          <p:cNvCxnSpPr/>
          <p:nvPr/>
        </p:nvCxnSpPr>
        <p:spPr bwMode="auto">
          <a:xfrm rot="5400000">
            <a:off x="5036358" y="5179219"/>
            <a:ext cx="27860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cteur droit 17"/>
          <p:cNvCxnSpPr/>
          <p:nvPr/>
        </p:nvCxnSpPr>
        <p:spPr bwMode="auto">
          <a:xfrm rot="5400000">
            <a:off x="6179366" y="5179243"/>
            <a:ext cx="27860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ZoneTexte 18"/>
          <p:cNvSpPr txBox="1"/>
          <p:nvPr/>
        </p:nvSpPr>
        <p:spPr>
          <a:xfrm>
            <a:off x="3286116" y="342900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01/01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0" y="3929066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71321     Variation des stocks de produits finis                             100 000</a:t>
            </a:r>
          </a:p>
          <a:p>
            <a:pPr marL="342900" indent="-342900" algn="l">
              <a:buAutoNum type="arabicPlain" startAt="315"/>
            </a:pPr>
            <a:r>
              <a:rPr lang="fr-FR" dirty="0" smtClean="0"/>
              <a:t>1                                Stock des produits finis                                          100 000</a:t>
            </a:r>
          </a:p>
          <a:p>
            <a:pPr marL="342900" indent="-342900" algn="l">
              <a:buAutoNum type="arabicPlain" startAt="315"/>
            </a:pPr>
            <a:endParaRPr lang="fr-FR" dirty="0" smtClean="0"/>
          </a:p>
          <a:p>
            <a:pPr marL="342900" indent="-342900" algn="l"/>
            <a:r>
              <a:rPr lang="fr-FR" dirty="0" smtClean="0"/>
              <a:t>			         Annulation du stock initial</a:t>
            </a:r>
          </a:p>
          <a:p>
            <a:pPr marL="342900" indent="-342900" algn="l"/>
            <a:endParaRPr lang="fr-FR" dirty="0" smtClean="0"/>
          </a:p>
          <a:p>
            <a:pPr marL="342900" indent="-342900" algn="l">
              <a:buAutoNum type="arabicPlain" startAt="315"/>
            </a:pPr>
            <a:r>
              <a:rPr lang="fr-FR" dirty="0" smtClean="0"/>
              <a:t>1        Stock de produits finis                                                   150 000                             </a:t>
            </a:r>
          </a:p>
          <a:p>
            <a:pPr marL="342900" indent="-342900" algn="l"/>
            <a:r>
              <a:rPr lang="fr-FR" dirty="0" smtClean="0"/>
              <a:t>71321                             Variation des stocks de produits finis                       150 000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                                     Constatation du stock final                     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 bwMode="auto">
          <a:xfrm>
            <a:off x="928662" y="5286388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/>
          <p:cNvCxnSpPr/>
          <p:nvPr/>
        </p:nvCxnSpPr>
        <p:spPr bwMode="auto">
          <a:xfrm>
            <a:off x="4000496" y="5286388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ZoneTexte 24"/>
          <p:cNvSpPr txBox="1"/>
          <p:nvPr/>
        </p:nvSpPr>
        <p:spPr>
          <a:xfrm>
            <a:off x="3286116" y="49884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31/12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 bwMode="auto">
          <a:xfrm>
            <a:off x="928662" y="6572272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eur droit 26"/>
          <p:cNvCxnSpPr/>
          <p:nvPr/>
        </p:nvCxnSpPr>
        <p:spPr bwMode="auto">
          <a:xfrm>
            <a:off x="4000496" y="6572272"/>
            <a:ext cx="24288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6568" y="142852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6" name="Connecteur droit 5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ZoneTexte 6"/>
          <p:cNvSpPr txBox="1"/>
          <p:nvPr/>
        </p:nvSpPr>
        <p:spPr>
          <a:xfrm>
            <a:off x="6473" y="1000108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CC66"/>
                </a:solidFill>
              </a:rPr>
              <a:t>II. Le grand livre</a:t>
            </a:r>
            <a:endParaRPr lang="fr-FR" b="1" dirty="0">
              <a:solidFill>
                <a:srgbClr val="FFCC66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2844" y="2192246"/>
            <a:ext cx="8858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fr-FR" dirty="0" smtClean="0"/>
              <a:t> Le grand livre est un document comptable qui regroupe l’ensemble des comptes ouverts dans une entreprise .</a:t>
            </a:r>
          </a:p>
          <a:p>
            <a:pPr algn="just">
              <a:buBlip>
                <a:blip r:embed="rId3"/>
              </a:buBlip>
            </a:pPr>
            <a:endParaRPr lang="fr-FR" dirty="0" smtClean="0"/>
          </a:p>
          <a:p>
            <a:pPr algn="just">
              <a:buBlip>
                <a:blip r:embed="rId3"/>
              </a:buBlip>
            </a:pPr>
            <a:r>
              <a:rPr lang="fr-FR" dirty="0" smtClean="0"/>
              <a:t> Comme le journal, le grand livre est un document dont la tenue est obligatoire.</a:t>
            </a:r>
          </a:p>
          <a:p>
            <a:pPr algn="just">
              <a:buBlip>
                <a:blip r:embed="rId3"/>
              </a:buBlip>
            </a:pPr>
            <a:endParaRPr lang="fr-FR" dirty="0" smtClean="0"/>
          </a:p>
          <a:p>
            <a:pPr algn="just">
              <a:buBlip>
                <a:blip r:embed="rId3"/>
              </a:buBlip>
            </a:pPr>
            <a:r>
              <a:rPr lang="fr-FR" dirty="0" smtClean="0"/>
              <a:t> Le grand livre permet de visualiser les différents mouvements concernant chaque compte ouvert dans l’entreprise et de déterminer, à tout moment, la situation nette de ce compte par le calcul de son solde.</a:t>
            </a:r>
          </a:p>
          <a:p>
            <a:pPr algn="just">
              <a:buBlip>
                <a:blip r:embed="rId3"/>
              </a:buBlip>
            </a:pPr>
            <a:endParaRPr lang="fr-FR" dirty="0" smtClean="0"/>
          </a:p>
          <a:p>
            <a:pPr algn="just">
              <a:buBlip>
                <a:blip r:embed="rId3"/>
              </a:buBlip>
            </a:pPr>
            <a:r>
              <a:rPr lang="fr-FR" dirty="0" smtClean="0"/>
              <a:t> Les comptes regroupés dans le grand livre doivent être classés dans l’ordre du plan comptable.</a:t>
            </a:r>
          </a:p>
          <a:p>
            <a:pPr algn="just">
              <a:buBlip>
                <a:blip r:embed="rId3"/>
              </a:buBlip>
            </a:pPr>
            <a:endParaRPr lang="fr-FR" dirty="0" smtClean="0"/>
          </a:p>
          <a:p>
            <a:pPr algn="just">
              <a:buBlip>
                <a:blip r:embed="rId3"/>
              </a:buBlip>
            </a:pPr>
            <a:r>
              <a:rPr lang="fr-FR" dirty="0" smtClean="0"/>
              <a:t> Les mouvements « débit » et « crédit » des comptes y sont reportés après enregistrement au journal.  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14348" y="150017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CC99"/>
                </a:solidFill>
              </a:rPr>
              <a:t>A. Définition</a:t>
            </a:r>
            <a:endParaRPr lang="fr-FR" b="1" dirty="0">
              <a:solidFill>
                <a:srgbClr val="00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6568" y="142852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ZoneTexte 5"/>
          <p:cNvSpPr txBox="1"/>
          <p:nvPr/>
        </p:nvSpPr>
        <p:spPr>
          <a:xfrm>
            <a:off x="500034" y="120228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00CC99"/>
                </a:solidFill>
              </a:rPr>
              <a:t>B. Présentation du grand livre </a:t>
            </a:r>
            <a:endParaRPr lang="fr-FR" b="1" dirty="0">
              <a:solidFill>
                <a:srgbClr val="00CC99"/>
              </a:solidFill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/>
        </p:nvGraphicFramePr>
        <p:xfrm>
          <a:off x="357158" y="1700838"/>
          <a:ext cx="850112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Comptes de bilan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357158" y="2071678"/>
          <a:ext cx="850112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Comptes d’actif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Comptes de passif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357158" y="2428868"/>
          <a:ext cx="850112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Connecteur droit 21"/>
          <p:cNvCxnSpPr/>
          <p:nvPr/>
        </p:nvCxnSpPr>
        <p:spPr bwMode="auto">
          <a:xfrm>
            <a:off x="571472" y="2786058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cteur droit 22"/>
          <p:cNvCxnSpPr/>
          <p:nvPr/>
        </p:nvCxnSpPr>
        <p:spPr bwMode="auto">
          <a:xfrm>
            <a:off x="3071802" y="2786058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Connecteur droit 24"/>
          <p:cNvCxnSpPr/>
          <p:nvPr/>
        </p:nvCxnSpPr>
        <p:spPr bwMode="auto">
          <a:xfrm rot="5400000">
            <a:off x="785786" y="3143248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eur droit 25"/>
          <p:cNvCxnSpPr/>
          <p:nvPr/>
        </p:nvCxnSpPr>
        <p:spPr bwMode="auto">
          <a:xfrm rot="5400000">
            <a:off x="3286116" y="3143248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eur droit 26"/>
          <p:cNvCxnSpPr/>
          <p:nvPr/>
        </p:nvCxnSpPr>
        <p:spPr bwMode="auto">
          <a:xfrm rot="5400000">
            <a:off x="7643834" y="3143248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eur droit 27"/>
          <p:cNvCxnSpPr/>
          <p:nvPr/>
        </p:nvCxnSpPr>
        <p:spPr bwMode="auto">
          <a:xfrm rot="5400000">
            <a:off x="5143504" y="3143248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cteur droit 28"/>
          <p:cNvCxnSpPr/>
          <p:nvPr/>
        </p:nvCxnSpPr>
        <p:spPr bwMode="auto">
          <a:xfrm>
            <a:off x="4929190" y="2786058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29"/>
          <p:cNvCxnSpPr/>
          <p:nvPr/>
        </p:nvCxnSpPr>
        <p:spPr bwMode="auto">
          <a:xfrm>
            <a:off x="7429520" y="2786058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1" name="Tableau 30"/>
          <p:cNvGraphicFramePr>
            <a:graphicFrameLocks noGrp="1"/>
          </p:cNvGraphicFramePr>
          <p:nvPr/>
        </p:nvGraphicFramePr>
        <p:xfrm>
          <a:off x="357158" y="4201168"/>
          <a:ext cx="850112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Comptes de produits et charges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au 31"/>
          <p:cNvGraphicFramePr>
            <a:graphicFrameLocks noGrp="1"/>
          </p:cNvGraphicFramePr>
          <p:nvPr/>
        </p:nvGraphicFramePr>
        <p:xfrm>
          <a:off x="357158" y="4572008"/>
          <a:ext cx="850112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Comptes de</a:t>
                      </a:r>
                      <a:r>
                        <a:rPr lang="fr-FR" baseline="0" dirty="0" smtClean="0"/>
                        <a:t> charges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Comptes de produits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au 32"/>
          <p:cNvGraphicFramePr>
            <a:graphicFrameLocks noGrp="1"/>
          </p:cNvGraphicFramePr>
          <p:nvPr/>
        </p:nvGraphicFramePr>
        <p:xfrm>
          <a:off x="357158" y="4929198"/>
          <a:ext cx="850112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37084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Connecteur droit 33"/>
          <p:cNvCxnSpPr/>
          <p:nvPr/>
        </p:nvCxnSpPr>
        <p:spPr bwMode="auto">
          <a:xfrm rot="5400000">
            <a:off x="785786" y="5857892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Connecteur droit 34"/>
          <p:cNvCxnSpPr/>
          <p:nvPr/>
        </p:nvCxnSpPr>
        <p:spPr bwMode="auto">
          <a:xfrm>
            <a:off x="571472" y="5500702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cteur droit 35"/>
          <p:cNvCxnSpPr/>
          <p:nvPr/>
        </p:nvCxnSpPr>
        <p:spPr bwMode="auto">
          <a:xfrm>
            <a:off x="3071802" y="5500702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Connecteur droit 36"/>
          <p:cNvCxnSpPr/>
          <p:nvPr/>
        </p:nvCxnSpPr>
        <p:spPr bwMode="auto">
          <a:xfrm rot="5400000">
            <a:off x="3286116" y="5857892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Connecteur droit 37"/>
          <p:cNvCxnSpPr/>
          <p:nvPr/>
        </p:nvCxnSpPr>
        <p:spPr bwMode="auto">
          <a:xfrm rot="5400000">
            <a:off x="7643833" y="5857892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onnecteur droit 38"/>
          <p:cNvCxnSpPr/>
          <p:nvPr/>
        </p:nvCxnSpPr>
        <p:spPr bwMode="auto">
          <a:xfrm rot="5400000">
            <a:off x="5286380" y="5857892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Connecteur droit 39"/>
          <p:cNvCxnSpPr/>
          <p:nvPr/>
        </p:nvCxnSpPr>
        <p:spPr bwMode="auto">
          <a:xfrm>
            <a:off x="7429520" y="5500702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Connecteur droit 40"/>
          <p:cNvCxnSpPr/>
          <p:nvPr/>
        </p:nvCxnSpPr>
        <p:spPr bwMode="auto">
          <a:xfrm>
            <a:off x="5072066" y="5500702"/>
            <a:ext cx="11430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356568" y="142852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13" name="Connecteur droit 12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0" y="1071546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b="1" dirty="0" smtClean="0">
                <a:solidFill>
                  <a:srgbClr val="FFC000"/>
                </a:solidFill>
              </a:rPr>
              <a:t>Application : </a:t>
            </a:r>
            <a:r>
              <a:rPr lang="fr-FR" b="1" dirty="0" smtClean="0"/>
              <a:t>L’entreprise Alpha a réalisé durant le mois de Septembre les opérations suivantes : </a:t>
            </a:r>
          </a:p>
          <a:p>
            <a:pPr algn="l"/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03/09 : Achats de marchandises : 20 000 DH ; 50% réglé au comptant par chèque, le reste à crédit, facture A 180.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05/09 : Paiement  des intérêts sur emprunt : 5 000 DH ; Réglé par virement bancaire. Ordre N°01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10/09 : Ventes de marchandises : 15 000 DH ; 1/3 Réglé en espèce, 1/3 réglé par chèque et le reste à crédit. Facture AT747.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15/09 : Encaissement d’un loyer : 4 000 DH ; Chèque N° AF 94.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20/09 : Emprunt bancaire : 100 000 DH.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25/09 : Acquisition d’un matériel de transport : 100 000 DH au comptant par chèque.  </a:t>
            </a:r>
          </a:p>
          <a:p>
            <a:pPr lvl="2" algn="l"/>
            <a:r>
              <a:rPr lang="fr-FR" b="1" dirty="0" smtClean="0"/>
              <a:t> </a:t>
            </a:r>
          </a:p>
          <a:p>
            <a:pPr lvl="2" algn="l"/>
            <a:r>
              <a:rPr lang="fr-FR" b="1" dirty="0" smtClean="0">
                <a:solidFill>
                  <a:srgbClr val="FFC000"/>
                </a:solidFill>
              </a:rPr>
              <a:t>Etablir le grand livre de l’entreprise Alpha </a:t>
            </a:r>
            <a:r>
              <a:rPr lang="fr-FR" b="1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6568" y="142852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ZoneTexte 5"/>
          <p:cNvSpPr txBox="1"/>
          <p:nvPr/>
        </p:nvSpPr>
        <p:spPr>
          <a:xfrm>
            <a:off x="-32" y="1071546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FF00FF"/>
                </a:solidFill>
              </a:rPr>
              <a:t>III. La balance</a:t>
            </a:r>
          </a:p>
          <a:p>
            <a:pPr algn="l"/>
            <a:endParaRPr lang="fr-FR" b="1" dirty="0" smtClean="0">
              <a:solidFill>
                <a:srgbClr val="FF00FF"/>
              </a:solidFill>
            </a:endParaRPr>
          </a:p>
          <a:p>
            <a:pPr algn="l"/>
            <a:r>
              <a:rPr lang="fr-FR" b="1" dirty="0" smtClean="0">
                <a:solidFill>
                  <a:srgbClr val="FF00FF"/>
                </a:solidFill>
              </a:rPr>
              <a:t>	</a:t>
            </a:r>
            <a:r>
              <a:rPr lang="fr-FR" b="1" dirty="0" smtClean="0">
                <a:solidFill>
                  <a:srgbClr val="00CC99"/>
                </a:solidFill>
              </a:rPr>
              <a:t>A. définition </a:t>
            </a:r>
            <a:endParaRPr lang="fr-FR" b="1" dirty="0">
              <a:solidFill>
                <a:srgbClr val="00CC99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406" y="2071678"/>
            <a:ext cx="8786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Blip>
                <a:blip r:embed="rId2"/>
              </a:buBlip>
            </a:pPr>
            <a:r>
              <a:rPr lang="fr-FR" dirty="0" smtClean="0"/>
              <a:t> La balance est un tableau qui reprend, dans l’ordre du plan comptable, tous les comptes du grand livre.</a:t>
            </a:r>
          </a:p>
          <a:p>
            <a:pPr algn="l">
              <a:buBlip>
                <a:blip r:embed="rId2"/>
              </a:buBlip>
            </a:pPr>
            <a:endParaRPr lang="fr-FR" dirty="0" smtClean="0"/>
          </a:p>
          <a:p>
            <a:pPr algn="l">
              <a:buBlip>
                <a:blip r:embed="rId2"/>
              </a:buBlip>
            </a:pPr>
            <a:r>
              <a:rPr lang="fr-FR" dirty="0" smtClean="0"/>
              <a:t> La balance est un outil de contrôle qui autorise la vérification du principe de la partie double à partir de deux égalités fondamentales :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/>
              <a:t>			Total des débits = total des crédits</a:t>
            </a:r>
          </a:p>
          <a:p>
            <a:pPr algn="l"/>
            <a:r>
              <a:rPr lang="fr-FR" dirty="0" smtClean="0"/>
              <a:t>		Total des soldes débiteurs = Total des soldes créditeurs</a:t>
            </a:r>
          </a:p>
          <a:p>
            <a:pPr algn="l"/>
            <a:endParaRPr lang="fr-FR" dirty="0" smtClean="0"/>
          </a:p>
          <a:p>
            <a:pPr algn="l">
              <a:buBlip>
                <a:blip r:embed="rId2"/>
              </a:buBlip>
            </a:pPr>
            <a:r>
              <a:rPr lang="fr-FR" dirty="0" smtClean="0"/>
              <a:t> Ce rôle de vérification des enregistrements réalisés explique que la balance est généralement établie chaque fin de mois. </a:t>
            </a:r>
          </a:p>
          <a:p>
            <a:pPr algn="l"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6568" y="142852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sp>
        <p:nvSpPr>
          <p:cNvPr id="3" name="Rectangle 2"/>
          <p:cNvSpPr/>
          <p:nvPr/>
        </p:nvSpPr>
        <p:spPr>
          <a:xfrm>
            <a:off x="39347" y="1142984"/>
            <a:ext cx="3532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CC99"/>
                </a:solidFill>
              </a:rPr>
              <a:t>B. Présentation de la balance 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2844" y="1557962"/>
          <a:ext cx="878687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87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Nom de l’entreprise                                                                          Période d’arrêté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42844" y="1928802"/>
          <a:ext cx="878687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14560"/>
                <a:gridCol w="1125145"/>
                <a:gridCol w="1160889"/>
                <a:gridCol w="1089401"/>
                <a:gridCol w="910863"/>
              </a:tblGrid>
              <a:tr h="320040">
                <a:tc rowSpan="2">
                  <a:txBody>
                    <a:bodyPr/>
                    <a:lstStyle/>
                    <a:p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N°</a:t>
                      </a:r>
                      <a:r>
                        <a:rPr lang="fr-FR" baseline="0" dirty="0" smtClean="0"/>
                        <a:t> de compte</a:t>
                      </a:r>
                    </a:p>
                    <a:p>
                      <a:pPr algn="ctr"/>
                      <a:endParaRPr lang="fr-FR" baseline="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Intitulés des comptes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Sommes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Crédit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Dteurs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Cteurs</a:t>
                      </a:r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2844" y="2857496"/>
          <a:ext cx="878687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874"/>
              </a:tblGrid>
              <a:tr h="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                                           Totaux               Débit         Crédit           SD           SC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 bwMode="auto">
          <a:xfrm rot="5400000">
            <a:off x="1428728" y="3857628"/>
            <a:ext cx="20002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onnecteur droit 8"/>
          <p:cNvCxnSpPr/>
          <p:nvPr/>
        </p:nvCxnSpPr>
        <p:spPr bwMode="auto">
          <a:xfrm rot="5400000">
            <a:off x="3643306" y="3857628"/>
            <a:ext cx="20002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necteur droit 9"/>
          <p:cNvCxnSpPr/>
          <p:nvPr/>
        </p:nvCxnSpPr>
        <p:spPr bwMode="auto">
          <a:xfrm rot="5400000">
            <a:off x="4786314" y="3857628"/>
            <a:ext cx="20002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Connecteur droit 10"/>
          <p:cNvCxnSpPr/>
          <p:nvPr/>
        </p:nvCxnSpPr>
        <p:spPr bwMode="auto">
          <a:xfrm rot="5400000">
            <a:off x="5929322" y="3857628"/>
            <a:ext cx="20002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cteur droit 11"/>
          <p:cNvCxnSpPr/>
          <p:nvPr/>
        </p:nvCxnSpPr>
        <p:spPr bwMode="auto">
          <a:xfrm rot="5400000">
            <a:off x="7000892" y="3857628"/>
            <a:ext cx="200026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2428860" y="4286256"/>
            <a:ext cx="65008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ZoneTexte 14"/>
          <p:cNvSpPr txBox="1"/>
          <p:nvPr/>
        </p:nvSpPr>
        <p:spPr>
          <a:xfrm>
            <a:off x="5572132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858148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</a:t>
            </a:r>
            <a:endParaRPr lang="fr-FR" dirty="0"/>
          </a:p>
        </p:txBody>
      </p:sp>
      <p:cxnSp>
        <p:nvCxnSpPr>
          <p:cNvPr id="18" name="Connecteur en angle 17"/>
          <p:cNvCxnSpPr>
            <a:endCxn id="15" idx="1"/>
          </p:cNvCxnSpPr>
          <p:nvPr/>
        </p:nvCxnSpPr>
        <p:spPr bwMode="auto">
          <a:xfrm>
            <a:off x="5143504" y="4857760"/>
            <a:ext cx="428628" cy="39898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Forme 22"/>
          <p:cNvCxnSpPr>
            <a:endCxn id="15" idx="3"/>
          </p:cNvCxnSpPr>
          <p:nvPr/>
        </p:nvCxnSpPr>
        <p:spPr bwMode="auto">
          <a:xfrm rot="5400000">
            <a:off x="5836989" y="4950093"/>
            <a:ext cx="398980" cy="21431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Forme 23"/>
          <p:cNvCxnSpPr/>
          <p:nvPr/>
        </p:nvCxnSpPr>
        <p:spPr bwMode="auto">
          <a:xfrm rot="5400000">
            <a:off x="8123005" y="4950093"/>
            <a:ext cx="398980" cy="214314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Forme 30"/>
          <p:cNvCxnSpPr>
            <a:endCxn id="16" idx="1"/>
          </p:cNvCxnSpPr>
          <p:nvPr/>
        </p:nvCxnSpPr>
        <p:spPr bwMode="auto">
          <a:xfrm rot="16200000" flipH="1">
            <a:off x="7515782" y="4914374"/>
            <a:ext cx="398980" cy="285752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FR" dirty="0" smtClean="0"/>
              <a:t>www.tifawt.com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fr-FR" dirty="0" smtClean="0"/>
              <a:t>Pour votre autoformation en économie et gestion.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0" y="1052513"/>
            <a:ext cx="867568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fr-FR" sz="3200" b="1" dirty="0" smtClean="0"/>
              <a:t>Introduction</a:t>
            </a:r>
          </a:p>
          <a:p>
            <a:pPr marL="457200" indent="-457200"/>
            <a:endParaRPr lang="fr-FR" sz="3200" b="1" dirty="0" smtClean="0"/>
          </a:p>
          <a:p>
            <a:pPr marL="457200" indent="-457200"/>
            <a:r>
              <a:rPr lang="fr-FR" sz="3200" b="1" dirty="0" smtClean="0"/>
              <a:t>I. Le journal</a:t>
            </a:r>
          </a:p>
          <a:p>
            <a:pPr marL="457200" indent="-457200"/>
            <a:endParaRPr lang="fr-FR" sz="3200" b="1" dirty="0" smtClean="0"/>
          </a:p>
          <a:p>
            <a:pPr marL="457200" indent="-457200"/>
            <a:r>
              <a:rPr lang="fr-FR" sz="3200" b="1" dirty="0" smtClean="0"/>
              <a:t>II. Le grand livre</a:t>
            </a:r>
          </a:p>
          <a:p>
            <a:pPr marL="457200" indent="-457200"/>
            <a:endParaRPr lang="fr-FR" sz="3200" b="1" dirty="0" smtClean="0"/>
          </a:p>
          <a:p>
            <a:pPr marL="457200" indent="-457200"/>
            <a:r>
              <a:rPr lang="fr-FR" sz="3200" b="1" dirty="0" smtClean="0"/>
              <a:t>III. La balance</a:t>
            </a:r>
          </a:p>
          <a:p>
            <a:pPr marL="457200" indent="-457200" algn="l"/>
            <a:endParaRPr lang="fr-FR" b="1" dirty="0" smtClean="0"/>
          </a:p>
          <a:p>
            <a:pPr marL="457200" indent="-457200" algn="l"/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0" y="114458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r-FR" b="1" u="sng" dirty="0" smtClean="0">
                <a:solidFill>
                  <a:srgbClr val="FF00FF"/>
                </a:solidFill>
              </a:rPr>
              <a:t>Introduction :</a:t>
            </a:r>
            <a:r>
              <a:rPr lang="fr-FR" b="1" dirty="0" smtClean="0">
                <a:solidFill>
                  <a:srgbClr val="FF00FF"/>
                </a:solidFill>
              </a:rPr>
              <a:t>	</a:t>
            </a:r>
          </a:p>
          <a:p>
            <a:pPr algn="l"/>
            <a:r>
              <a:rPr lang="fr-FR" b="1" dirty="0" smtClean="0">
                <a:solidFill>
                  <a:srgbClr val="FF00FF"/>
                </a:solidFill>
              </a:rPr>
              <a:t>	</a:t>
            </a:r>
            <a:endParaRPr lang="fr-FR" b="1" dirty="0" smtClean="0">
              <a:solidFill>
                <a:schemeClr val="tx2"/>
              </a:solidFill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11222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L’organisation comptable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0" y="1500174"/>
            <a:ext cx="85010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2976" y="2714620"/>
            <a:ext cx="1857388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Facture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00364" y="2000240"/>
            <a:ext cx="928694" cy="12144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Pièce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Caisse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285852" y="200024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Pièces justificatives</a:t>
            </a:r>
            <a:endParaRPr lang="fr-FR" dirty="0"/>
          </a:p>
        </p:txBody>
      </p:sp>
      <p:sp>
        <p:nvSpPr>
          <p:cNvPr id="23" name="Flèche droite 22"/>
          <p:cNvSpPr/>
          <p:nvPr/>
        </p:nvSpPr>
        <p:spPr bwMode="auto">
          <a:xfrm>
            <a:off x="4143372" y="2571744"/>
            <a:ext cx="1714512" cy="57150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Enregistrement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5929322" y="2000240"/>
            <a:ext cx="3214710" cy="12144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Journal</a:t>
            </a:r>
          </a:p>
        </p:txBody>
      </p:sp>
      <p:cxnSp>
        <p:nvCxnSpPr>
          <p:cNvPr id="26" name="Connecteur droit 25"/>
          <p:cNvCxnSpPr/>
          <p:nvPr/>
        </p:nvCxnSpPr>
        <p:spPr bwMode="auto">
          <a:xfrm>
            <a:off x="5929322" y="2357430"/>
            <a:ext cx="321471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eur droit 27"/>
          <p:cNvCxnSpPr/>
          <p:nvPr/>
        </p:nvCxnSpPr>
        <p:spPr bwMode="auto">
          <a:xfrm rot="5400000">
            <a:off x="6072198" y="2786058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cteur droit 28"/>
          <p:cNvCxnSpPr/>
          <p:nvPr/>
        </p:nvCxnSpPr>
        <p:spPr bwMode="auto">
          <a:xfrm rot="5400000">
            <a:off x="6429388" y="2786058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Connecteur droit 30"/>
          <p:cNvCxnSpPr/>
          <p:nvPr/>
        </p:nvCxnSpPr>
        <p:spPr bwMode="auto">
          <a:xfrm>
            <a:off x="6715140" y="2500306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cteur droit 32"/>
          <p:cNvCxnSpPr/>
          <p:nvPr/>
        </p:nvCxnSpPr>
        <p:spPr bwMode="auto">
          <a:xfrm>
            <a:off x="7715272" y="2500306"/>
            <a:ext cx="7143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cteur droit 35"/>
          <p:cNvCxnSpPr/>
          <p:nvPr/>
        </p:nvCxnSpPr>
        <p:spPr bwMode="auto">
          <a:xfrm rot="5400000">
            <a:off x="8143900" y="2786058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Connecteur droit 36"/>
          <p:cNvCxnSpPr/>
          <p:nvPr/>
        </p:nvCxnSpPr>
        <p:spPr bwMode="auto">
          <a:xfrm rot="5400000">
            <a:off x="8501090" y="2786058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Connecteur droit 38"/>
          <p:cNvCxnSpPr/>
          <p:nvPr/>
        </p:nvCxnSpPr>
        <p:spPr bwMode="auto">
          <a:xfrm rot="10800000">
            <a:off x="6715140" y="307181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Flèche droite 40"/>
          <p:cNvSpPr/>
          <p:nvPr/>
        </p:nvSpPr>
        <p:spPr bwMode="auto">
          <a:xfrm rot="5400000">
            <a:off x="7036611" y="3536157"/>
            <a:ext cx="1143008" cy="64294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Report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929322" y="4500570"/>
            <a:ext cx="3214710" cy="20002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Grand livre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Connecteur droit 29"/>
          <p:cNvCxnSpPr/>
          <p:nvPr/>
        </p:nvCxnSpPr>
        <p:spPr bwMode="auto">
          <a:xfrm>
            <a:off x="5929322" y="4929198"/>
            <a:ext cx="321471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cteur droit 33"/>
          <p:cNvCxnSpPr>
            <a:endCxn id="25" idx="2"/>
          </p:cNvCxnSpPr>
          <p:nvPr/>
        </p:nvCxnSpPr>
        <p:spPr bwMode="auto">
          <a:xfrm rot="5400000">
            <a:off x="6768719" y="5697157"/>
            <a:ext cx="1571636" cy="35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Connecteur droit 37"/>
          <p:cNvCxnSpPr/>
          <p:nvPr/>
        </p:nvCxnSpPr>
        <p:spPr bwMode="auto">
          <a:xfrm>
            <a:off x="5929322" y="5715016"/>
            <a:ext cx="321471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Connecteur droit 41"/>
          <p:cNvCxnSpPr/>
          <p:nvPr/>
        </p:nvCxnSpPr>
        <p:spPr bwMode="auto">
          <a:xfrm>
            <a:off x="6215074" y="5143512"/>
            <a:ext cx="107157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Connecteur droit 42"/>
          <p:cNvCxnSpPr/>
          <p:nvPr/>
        </p:nvCxnSpPr>
        <p:spPr bwMode="auto">
          <a:xfrm>
            <a:off x="7929586" y="5143512"/>
            <a:ext cx="107157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Connecteur droit 43"/>
          <p:cNvCxnSpPr/>
          <p:nvPr/>
        </p:nvCxnSpPr>
        <p:spPr bwMode="auto">
          <a:xfrm>
            <a:off x="6215074" y="5929330"/>
            <a:ext cx="107157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Connecteur droit 44"/>
          <p:cNvCxnSpPr/>
          <p:nvPr/>
        </p:nvCxnSpPr>
        <p:spPr bwMode="auto">
          <a:xfrm>
            <a:off x="7929586" y="5929330"/>
            <a:ext cx="107157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necteur droit 46"/>
          <p:cNvCxnSpPr/>
          <p:nvPr/>
        </p:nvCxnSpPr>
        <p:spPr bwMode="auto">
          <a:xfrm rot="5400000">
            <a:off x="6536545" y="5393545"/>
            <a:ext cx="50006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necteur droit 47"/>
          <p:cNvCxnSpPr/>
          <p:nvPr/>
        </p:nvCxnSpPr>
        <p:spPr bwMode="auto">
          <a:xfrm rot="5400000">
            <a:off x="6536545" y="6179363"/>
            <a:ext cx="50006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necteur droit 48"/>
          <p:cNvCxnSpPr/>
          <p:nvPr/>
        </p:nvCxnSpPr>
        <p:spPr bwMode="auto">
          <a:xfrm rot="5400000">
            <a:off x="8179618" y="5393545"/>
            <a:ext cx="50006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cteur droit 49"/>
          <p:cNvCxnSpPr/>
          <p:nvPr/>
        </p:nvCxnSpPr>
        <p:spPr bwMode="auto">
          <a:xfrm rot="5400000">
            <a:off x="8179618" y="6179363"/>
            <a:ext cx="50006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Flèche gauche 52"/>
          <p:cNvSpPr/>
          <p:nvPr/>
        </p:nvSpPr>
        <p:spPr bwMode="auto">
          <a:xfrm>
            <a:off x="4214810" y="5429264"/>
            <a:ext cx="1571636" cy="571504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Centralisatio</a:t>
            </a:r>
            <a:r>
              <a:rPr lang="fr-FR" sz="1600" dirty="0" smtClean="0"/>
              <a:t>n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2000232" y="4500570"/>
            <a:ext cx="2143140" cy="20002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Balance</a:t>
            </a:r>
          </a:p>
        </p:txBody>
      </p:sp>
      <p:cxnSp>
        <p:nvCxnSpPr>
          <p:cNvPr id="56" name="Connecteur droit 55"/>
          <p:cNvCxnSpPr/>
          <p:nvPr/>
        </p:nvCxnSpPr>
        <p:spPr bwMode="auto">
          <a:xfrm>
            <a:off x="2000232" y="4857760"/>
            <a:ext cx="21431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Connecteur droit 57"/>
          <p:cNvCxnSpPr/>
          <p:nvPr/>
        </p:nvCxnSpPr>
        <p:spPr bwMode="auto">
          <a:xfrm>
            <a:off x="2000232" y="5286388"/>
            <a:ext cx="21431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Connecteur droit 59"/>
          <p:cNvCxnSpPr/>
          <p:nvPr/>
        </p:nvCxnSpPr>
        <p:spPr bwMode="auto">
          <a:xfrm rot="10800000">
            <a:off x="2928926" y="5072074"/>
            <a:ext cx="12144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Connecteur droit 61"/>
          <p:cNvCxnSpPr/>
          <p:nvPr/>
        </p:nvCxnSpPr>
        <p:spPr bwMode="auto">
          <a:xfrm rot="5400000">
            <a:off x="2214546" y="5786454"/>
            <a:ext cx="14287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Connecteur droit 63"/>
          <p:cNvCxnSpPr/>
          <p:nvPr/>
        </p:nvCxnSpPr>
        <p:spPr bwMode="auto">
          <a:xfrm rot="5400000">
            <a:off x="2786050" y="5786454"/>
            <a:ext cx="14287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Connecteur droit 68"/>
          <p:cNvCxnSpPr/>
          <p:nvPr/>
        </p:nvCxnSpPr>
        <p:spPr bwMode="auto">
          <a:xfrm rot="5400000">
            <a:off x="1821637" y="5893611"/>
            <a:ext cx="12144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Connecteur droit 72"/>
          <p:cNvCxnSpPr/>
          <p:nvPr/>
        </p:nvCxnSpPr>
        <p:spPr bwMode="auto">
          <a:xfrm rot="5400000">
            <a:off x="3178959" y="5893611"/>
            <a:ext cx="12144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Connecteur droit 73"/>
          <p:cNvCxnSpPr/>
          <p:nvPr/>
        </p:nvCxnSpPr>
        <p:spPr bwMode="auto">
          <a:xfrm rot="5400000">
            <a:off x="2607455" y="5893611"/>
            <a:ext cx="12144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85700" y="4086236"/>
            <a:ext cx="914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Bilan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1406" y="5572140"/>
            <a:ext cx="914400" cy="914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CPC</a:t>
            </a:r>
          </a:p>
        </p:txBody>
      </p:sp>
      <p:sp>
        <p:nvSpPr>
          <p:cNvPr id="78" name="Flèche gauche 77"/>
          <p:cNvSpPr/>
          <p:nvPr/>
        </p:nvSpPr>
        <p:spPr bwMode="auto">
          <a:xfrm rot="1790819">
            <a:off x="1142976" y="4643446"/>
            <a:ext cx="857256" cy="285752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Flèche gauche 78"/>
          <p:cNvSpPr/>
          <p:nvPr/>
        </p:nvSpPr>
        <p:spPr bwMode="auto">
          <a:xfrm rot="20056090">
            <a:off x="1085791" y="5837949"/>
            <a:ext cx="857256" cy="285752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1" name="Connecteur droit 80"/>
          <p:cNvCxnSpPr/>
          <p:nvPr/>
        </p:nvCxnSpPr>
        <p:spPr bwMode="auto">
          <a:xfrm rot="10800000" flipH="1">
            <a:off x="85700" y="4429132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Connecteur droit 81"/>
          <p:cNvCxnSpPr/>
          <p:nvPr/>
        </p:nvCxnSpPr>
        <p:spPr bwMode="auto">
          <a:xfrm rot="10800000" flipH="1">
            <a:off x="71406" y="5929330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Rectangle 84"/>
          <p:cNvSpPr/>
          <p:nvPr/>
        </p:nvSpPr>
        <p:spPr bwMode="auto">
          <a:xfrm>
            <a:off x="142844" y="2000240"/>
            <a:ext cx="1000132" cy="12144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Contrat,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Chèque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 smtClean="0"/>
          </a:p>
        </p:txBody>
      </p:sp>
      <p:cxnSp>
        <p:nvCxnSpPr>
          <p:cNvPr id="87" name="Connecteur droit 86"/>
          <p:cNvCxnSpPr/>
          <p:nvPr/>
        </p:nvCxnSpPr>
        <p:spPr bwMode="auto">
          <a:xfrm>
            <a:off x="0" y="1142984"/>
            <a:ext cx="9144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1133475" y="1196975"/>
            <a:ext cx="7759700" cy="415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2" tIns="45717" rIns="91432" bIns="45717"/>
          <a:lstStyle/>
          <a:p>
            <a:pPr marL="828675" lvl="1" indent="-371475" algn="l" eaLnBrk="0" hangingPunct="0">
              <a:spcBef>
                <a:spcPct val="20000"/>
              </a:spcBef>
              <a:buClr>
                <a:srgbClr val="A82217"/>
              </a:buClr>
              <a:buFont typeface="Wingdings 3" pitchFamily="18" charset="2"/>
              <a:buNone/>
            </a:pPr>
            <a:endParaRPr lang="fr-FR" sz="1400" b="1">
              <a:solidFill>
                <a:srgbClr val="16165D"/>
              </a:solidFill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0" y="15573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-71438" y="1142985"/>
            <a:ext cx="94297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§"/>
            </a:pPr>
            <a:endParaRPr lang="fr-FR" dirty="0" smtClean="0"/>
          </a:p>
          <a:p>
            <a:pPr algn="l">
              <a:buFont typeface="Wingdings" pitchFamily="2" charset="2"/>
              <a:buChar char="§"/>
            </a:pPr>
            <a:endParaRPr lang="fr-FR" dirty="0" smtClean="0"/>
          </a:p>
          <a:p>
            <a:pPr algn="l"/>
            <a:endParaRPr lang="fr-FR" dirty="0" smtClean="0"/>
          </a:p>
          <a:p>
            <a:pPr algn="l">
              <a:buFont typeface="Wingdings" pitchFamily="2" charset="2"/>
              <a:buChar char="§"/>
            </a:pPr>
            <a:endParaRPr lang="fr-FR" dirty="0" smtClean="0"/>
          </a:p>
          <a:p>
            <a:pPr algn="l">
              <a:buFont typeface="Wingdings" pitchFamily="2" charset="2"/>
              <a:buChar char="§"/>
            </a:pPr>
            <a:endParaRPr lang="fr-FR" dirty="0" smtClean="0"/>
          </a:p>
          <a:p>
            <a:pPr algn="l">
              <a:buFont typeface="Wingdings" pitchFamily="2" charset="2"/>
              <a:buChar char="§"/>
            </a:pPr>
            <a:endParaRPr lang="fr-FR" dirty="0" smtClean="0"/>
          </a:p>
          <a:p>
            <a:pPr algn="l">
              <a:buFont typeface="Wingdings" pitchFamily="2" charset="2"/>
              <a:buChar char="§"/>
            </a:pPr>
            <a:endParaRPr lang="fr-FR" dirty="0"/>
          </a:p>
        </p:txBody>
      </p:sp>
      <p:sp>
        <p:nvSpPr>
          <p:cNvPr id="13" name="Titre 5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54050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L’organisation comptable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 bwMode="auto">
          <a:xfrm>
            <a:off x="0" y="1071546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ZoneTexte 20"/>
          <p:cNvSpPr txBox="1"/>
          <p:nvPr/>
        </p:nvSpPr>
        <p:spPr>
          <a:xfrm>
            <a:off x="-6280" y="107154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FF"/>
                </a:solidFill>
              </a:rPr>
              <a:t>I. Le journal</a:t>
            </a:r>
            <a:endParaRPr lang="fr-FR" b="1" dirty="0">
              <a:solidFill>
                <a:srgbClr val="FF00FF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87566" y="1643050"/>
            <a:ext cx="4641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A. Définition, présentation et rôle du journal  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-32" y="2143116"/>
            <a:ext cx="92869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Blip>
                <a:blip r:embed="rId3"/>
              </a:buBlip>
            </a:pPr>
            <a:r>
              <a:rPr lang="fr-FR" dirty="0" smtClean="0"/>
              <a:t> Le journal est un document comptable qui permet d’enregistrer au jour le jour, dans l’ordre chronologique, toutes les opérations réalisées par l’entreprise.</a:t>
            </a:r>
          </a:p>
          <a:p>
            <a:pPr algn="l">
              <a:buBlip>
                <a:blip r:embed="rId3"/>
              </a:buBlip>
            </a:pPr>
            <a:endParaRPr lang="fr-FR" dirty="0" smtClean="0"/>
          </a:p>
          <a:p>
            <a:pPr algn="l">
              <a:buBlip>
                <a:blip r:embed="rId3"/>
              </a:buBlip>
            </a:pPr>
            <a:r>
              <a:rPr lang="fr-FR" dirty="0" smtClean="0"/>
              <a:t> Le journal se présente comme suit :</a:t>
            </a:r>
          </a:p>
          <a:p>
            <a:pPr algn="l"/>
            <a:endParaRPr lang="fr-FR" dirty="0" smtClean="0"/>
          </a:p>
          <a:p>
            <a:pPr algn="l">
              <a:buBlip>
                <a:blip r:embed="rId3"/>
              </a:buBlip>
            </a:pPr>
            <a:endParaRPr lang="fr-FR" dirty="0" smtClean="0"/>
          </a:p>
          <a:p>
            <a:pPr algn="l"/>
            <a:r>
              <a:rPr lang="fr-FR" dirty="0" smtClean="0"/>
              <a:t>  Le N° du       Nom du compte à débiter                                                  Montant</a:t>
            </a:r>
          </a:p>
          <a:p>
            <a:pPr algn="l"/>
            <a:r>
              <a:rPr lang="fr-FR" dirty="0" smtClean="0"/>
              <a:t>  compte à </a:t>
            </a:r>
          </a:p>
          <a:p>
            <a:pPr algn="l"/>
            <a:r>
              <a:rPr lang="fr-FR" dirty="0" smtClean="0"/>
              <a:t>  débiter</a:t>
            </a:r>
          </a:p>
          <a:p>
            <a:pPr algn="l"/>
            <a:r>
              <a:rPr lang="fr-FR" dirty="0" smtClean="0"/>
              <a:t>  </a:t>
            </a:r>
          </a:p>
          <a:p>
            <a:pPr algn="l"/>
            <a:r>
              <a:rPr lang="fr-FR" dirty="0" smtClean="0"/>
              <a:t>  Le N° du                                                   Nom du compte à créditer                    Montant</a:t>
            </a:r>
          </a:p>
          <a:p>
            <a:pPr algn="l"/>
            <a:r>
              <a:rPr lang="fr-FR" dirty="0" smtClean="0"/>
              <a:t>  compte à                                         Libellé </a:t>
            </a:r>
          </a:p>
          <a:p>
            <a:pPr algn="l"/>
            <a:r>
              <a:rPr lang="fr-FR" dirty="0" smtClean="0"/>
              <a:t>  créditer</a:t>
            </a:r>
          </a:p>
          <a:p>
            <a:pPr algn="l">
              <a:buBlip>
                <a:blip r:embed="rId3"/>
              </a:buBlip>
            </a:pPr>
            <a:endParaRPr lang="fr-FR" dirty="0" smtClean="0"/>
          </a:p>
          <a:p>
            <a:pPr algn="l"/>
            <a:endParaRPr lang="fr-FR" dirty="0" smtClean="0"/>
          </a:p>
          <a:p>
            <a:pPr algn="l"/>
            <a:endParaRPr lang="fr-FR" dirty="0" smtClean="0"/>
          </a:p>
          <a:p>
            <a:pPr algn="l"/>
            <a:endParaRPr lang="fr-FR" dirty="0"/>
          </a:p>
        </p:txBody>
      </p:sp>
      <p:cxnSp>
        <p:nvCxnSpPr>
          <p:cNvPr id="25" name="Connecteur droit 24"/>
          <p:cNvCxnSpPr/>
          <p:nvPr/>
        </p:nvCxnSpPr>
        <p:spPr bwMode="auto">
          <a:xfrm rot="5400000">
            <a:off x="-750131" y="4679165"/>
            <a:ext cx="17859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eur droit 25"/>
          <p:cNvCxnSpPr/>
          <p:nvPr/>
        </p:nvCxnSpPr>
        <p:spPr bwMode="auto">
          <a:xfrm rot="5400000">
            <a:off x="535753" y="4679165"/>
            <a:ext cx="17859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eur droit 27"/>
          <p:cNvCxnSpPr/>
          <p:nvPr/>
        </p:nvCxnSpPr>
        <p:spPr bwMode="auto">
          <a:xfrm>
            <a:off x="1428728" y="3786190"/>
            <a:ext cx="26432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cteur droit 28"/>
          <p:cNvCxnSpPr/>
          <p:nvPr/>
        </p:nvCxnSpPr>
        <p:spPr bwMode="auto">
          <a:xfrm>
            <a:off x="4572000" y="3786190"/>
            <a:ext cx="26432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29"/>
          <p:cNvCxnSpPr/>
          <p:nvPr/>
        </p:nvCxnSpPr>
        <p:spPr bwMode="auto">
          <a:xfrm rot="5400000">
            <a:off x="6322230" y="4679165"/>
            <a:ext cx="17859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cteur droit 31"/>
          <p:cNvCxnSpPr/>
          <p:nvPr/>
        </p:nvCxnSpPr>
        <p:spPr bwMode="auto">
          <a:xfrm rot="10800000">
            <a:off x="1428728" y="5572140"/>
            <a:ext cx="57864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cteur droit 32"/>
          <p:cNvCxnSpPr/>
          <p:nvPr/>
        </p:nvCxnSpPr>
        <p:spPr bwMode="auto">
          <a:xfrm rot="5400000">
            <a:off x="7322362" y="4679165"/>
            <a:ext cx="17859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ZoneTexte 33"/>
          <p:cNvSpPr txBox="1"/>
          <p:nvPr/>
        </p:nvSpPr>
        <p:spPr>
          <a:xfrm>
            <a:off x="3786182" y="357187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Date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 bwMode="auto">
          <a:xfrm>
            <a:off x="0" y="1071546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1403055" y="285728"/>
            <a:ext cx="63378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</a:t>
            </a:r>
            <a:r>
              <a:rPr lang="fr-FR" dirty="0" smtClean="0"/>
              <a:t> </a:t>
            </a:r>
            <a:r>
              <a:rPr lang="fr-FR" sz="4400" dirty="0" smtClean="0"/>
              <a:t>comptable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0" y="1361249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Blip>
                <a:blip r:embed="rId2"/>
              </a:buBlip>
            </a:pPr>
            <a:r>
              <a:rPr lang="fr-FR" dirty="0" smtClean="0"/>
              <a:t> Le journal est un document comptable obligatoire qui peut être appelé à servir de preuve devant un tribunal.</a:t>
            </a:r>
          </a:p>
          <a:p>
            <a:pPr algn="l">
              <a:buBlip>
                <a:blip r:embed="rId2"/>
              </a:buBlip>
            </a:pPr>
            <a:endParaRPr lang="fr-FR" dirty="0" smtClean="0"/>
          </a:p>
          <a:p>
            <a:pPr algn="l">
              <a:buBlip>
                <a:blip r:embed="rId2"/>
              </a:buBlip>
            </a:pPr>
            <a:r>
              <a:rPr lang="fr-FR" dirty="0" smtClean="0"/>
              <a:t> Le journal est divisé en articles : Chaque article correspond à l’enregistrement d’une opération réalisée par l’entreprise.</a:t>
            </a:r>
          </a:p>
          <a:p>
            <a:pPr algn="l">
              <a:buBlip>
                <a:blip r:embed="rId2"/>
              </a:buBlip>
            </a:pPr>
            <a:endParaRPr lang="fr-FR" dirty="0" smtClean="0"/>
          </a:p>
          <a:p>
            <a:pPr algn="l">
              <a:buBlip>
                <a:blip r:embed="rId2"/>
              </a:buBlip>
            </a:pPr>
            <a:r>
              <a:rPr lang="fr-FR" dirty="0" smtClean="0"/>
              <a:t> Le libellé est une explication résumée de l’opération qui indique la référence du ou des documents de base (Facture, Chèque, Contrat,…).</a:t>
            </a:r>
          </a:p>
          <a:p>
            <a:pPr algn="l">
              <a:buBlip>
                <a:blip r:embed="rId2"/>
              </a:buBlip>
            </a:pPr>
            <a:endParaRPr lang="fr-FR" dirty="0" smtClean="0"/>
          </a:p>
          <a:p>
            <a:pPr algn="l">
              <a:buBlip>
                <a:blip r:embed="rId2"/>
              </a:buBlip>
            </a:pPr>
            <a:r>
              <a:rPr lang="fr-FR" dirty="0" smtClean="0"/>
              <a:t> En bas de page, les colonnes débit et crédit sont totalisées et les montants reportés en haut de la page suivante.</a:t>
            </a:r>
          </a:p>
          <a:p>
            <a:pPr algn="l">
              <a:buBlip>
                <a:blip r:embed="rId2"/>
              </a:buBlip>
            </a:pPr>
            <a:endParaRPr lang="fr-FR" dirty="0" smtClean="0"/>
          </a:p>
          <a:p>
            <a:pPr algn="l">
              <a:buBlip>
                <a:blip r:embed="rId2"/>
              </a:buBlip>
            </a:pPr>
            <a:r>
              <a:rPr lang="fr-FR" dirty="0" smtClean="0"/>
              <a:t> En application du principe de la partie double, le total Débit doit être égal au total Crédit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cteur droit 17"/>
          <p:cNvCxnSpPr/>
          <p:nvPr/>
        </p:nvCxnSpPr>
        <p:spPr bwMode="auto">
          <a:xfrm>
            <a:off x="0" y="1071546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1356568" y="357166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0" y="1285860"/>
            <a:ext cx="90011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Blip>
                <a:blip r:embed="rId3"/>
              </a:buBlip>
            </a:pPr>
            <a:r>
              <a:rPr lang="fr-FR" dirty="0" smtClean="0"/>
              <a:t> Le journal remplit quatre rôles :</a:t>
            </a:r>
          </a:p>
          <a:p>
            <a:pPr algn="l">
              <a:buBlip>
                <a:blip r:embed="rId3"/>
              </a:buBlip>
            </a:pPr>
            <a:endParaRPr lang="fr-FR" dirty="0" smtClean="0"/>
          </a:p>
          <a:p>
            <a:pPr lvl="2" algn="l">
              <a:buBlip>
                <a:blip r:embed="rId4"/>
              </a:buBlip>
            </a:pPr>
            <a:r>
              <a:rPr lang="fr-FR" dirty="0" smtClean="0"/>
              <a:t> Le journal met en évidence l’analyse comptable de chaque opération, ce qui facilite les recherches ultérieures;</a:t>
            </a:r>
          </a:p>
          <a:p>
            <a:pPr lvl="2" algn="l">
              <a:buBlip>
                <a:blip r:embed="rId4"/>
              </a:buBlip>
            </a:pPr>
            <a:endParaRPr lang="fr-FR" dirty="0" smtClean="0"/>
          </a:p>
          <a:p>
            <a:pPr lvl="2" algn="l">
              <a:buBlip>
                <a:blip r:embed="rId4"/>
              </a:buBlip>
            </a:pPr>
            <a:r>
              <a:rPr lang="fr-FR" dirty="0" smtClean="0"/>
              <a:t> Il constitue un relais entre les documents de base (Chèques, factures, …) et les comptes du grand livre;</a:t>
            </a:r>
          </a:p>
          <a:p>
            <a:pPr lvl="2" algn="l">
              <a:buBlip>
                <a:blip r:embed="rId4"/>
              </a:buBlip>
            </a:pPr>
            <a:endParaRPr lang="fr-FR" dirty="0" smtClean="0"/>
          </a:p>
          <a:p>
            <a:pPr lvl="2" algn="l">
              <a:buBlip>
                <a:blip r:embed="rId4"/>
              </a:buBlip>
            </a:pPr>
            <a:r>
              <a:rPr lang="fr-FR" dirty="0" smtClean="0"/>
              <a:t> Il autorise un contrôle arithmétique des opérations (Total débit = Total crédit);</a:t>
            </a:r>
          </a:p>
          <a:p>
            <a:pPr lvl="2" algn="l">
              <a:buBlip>
                <a:blip r:embed="rId4"/>
              </a:buBlip>
            </a:pPr>
            <a:endParaRPr lang="fr-FR" dirty="0" smtClean="0"/>
          </a:p>
          <a:p>
            <a:pPr lvl="2" algn="l">
              <a:buBlip>
                <a:blip r:embed="rId4"/>
              </a:buBlip>
            </a:pPr>
            <a:r>
              <a:rPr lang="fr-FR" dirty="0" smtClean="0"/>
              <a:t> Il permet un contrôle chronologique des opérations. 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/>
          <p:cNvCxnSpPr/>
          <p:nvPr/>
        </p:nvCxnSpPr>
        <p:spPr bwMode="auto">
          <a:xfrm>
            <a:off x="0" y="54868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356568" y="-171400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42844" y="548680"/>
            <a:ext cx="900115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b="1" dirty="0" smtClean="0">
                <a:solidFill>
                  <a:srgbClr val="FFC000"/>
                </a:solidFill>
              </a:rPr>
              <a:t>Application : </a:t>
            </a:r>
            <a:r>
              <a:rPr lang="fr-FR" b="1" dirty="0" smtClean="0"/>
              <a:t> Le 01/01/N, Monsieur YASSER a créé la société Alpha avec un capital de 1000 000 DH. </a:t>
            </a:r>
            <a:r>
              <a:rPr lang="fr-FR" b="1" dirty="0"/>
              <a:t> </a:t>
            </a:r>
            <a:r>
              <a:rPr lang="fr-FR" b="1" dirty="0" smtClean="0"/>
              <a:t>Yasser a emprunté 100 000 DH . Les ressources ont servi :</a:t>
            </a:r>
          </a:p>
          <a:p>
            <a:pPr marL="285750" indent="-285750" algn="l">
              <a:buFontTx/>
              <a:buChar char="-"/>
            </a:pPr>
            <a:r>
              <a:rPr lang="fr-FR" b="1" dirty="0" smtClean="0"/>
              <a:t>Au paiement des frais de constitution : 20 000 DH</a:t>
            </a:r>
          </a:p>
          <a:p>
            <a:pPr marL="285750" indent="-285750" algn="l">
              <a:buFontTx/>
              <a:buChar char="-"/>
            </a:pPr>
            <a:r>
              <a:rPr lang="fr-FR" b="1" dirty="0" smtClean="0"/>
              <a:t>A l’achat d’un terrain : 500 000</a:t>
            </a:r>
          </a:p>
          <a:p>
            <a:pPr marL="285750" indent="-285750" algn="l">
              <a:buFontTx/>
              <a:buChar char="-"/>
            </a:pPr>
            <a:r>
              <a:rPr lang="fr-FR" b="1" dirty="0" smtClean="0"/>
              <a:t>A l’achat d’un local : 300 000 </a:t>
            </a:r>
          </a:p>
          <a:p>
            <a:pPr marL="285750" indent="-285750" algn="l">
              <a:buFontTx/>
              <a:buChar char="-"/>
            </a:pPr>
            <a:r>
              <a:rPr lang="fr-FR" b="1" dirty="0" smtClean="0"/>
              <a:t>A l’achat  d’un ordinateur : 20 000</a:t>
            </a:r>
          </a:p>
          <a:p>
            <a:pPr marL="285750" indent="-285750" algn="l">
              <a:buFontTx/>
              <a:buChar char="-"/>
            </a:pPr>
            <a:r>
              <a:rPr lang="fr-FR" b="1" dirty="0" smtClean="0"/>
              <a:t>Au dépôt en banque : 260 000</a:t>
            </a:r>
          </a:p>
          <a:p>
            <a:pPr algn="l"/>
            <a:r>
              <a:rPr lang="fr-FR" b="1" dirty="0" smtClean="0"/>
              <a:t>YASSER a réalisé durant le mois de Février les opérations suivantes : </a:t>
            </a:r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03/02 : Achats de marchandises : 20 000 DH ; 50% réglé au comptant par chèque, le reste à crédit, facture A 180.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05/02 : Paiement  des intérêts sur emprunt : 5 000 DH ; Réglé par virement bancaire. Ordre N°01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10/02 : Ventes de marchandises : 15 000 DH ; 1/3 Réglé en espèce, 1/3 réglé par chèque et le reste à crédit. Facture AT747.</a:t>
            </a:r>
          </a:p>
          <a:p>
            <a:pPr lvl="2" algn="l">
              <a:buFont typeface="Wingdings" pitchFamily="2" charset="2"/>
              <a:buChar char="q"/>
            </a:pPr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15/02 : Encaissement d’un loyer : 14 000 DH ; Chèque N° AF 94.</a:t>
            </a:r>
          </a:p>
          <a:p>
            <a:pPr lvl="2" algn="l"/>
            <a:endParaRPr lang="fr-FR" b="1" dirty="0" smtClean="0"/>
          </a:p>
          <a:p>
            <a:pPr lvl="2" algn="l">
              <a:buFont typeface="Wingdings" pitchFamily="2" charset="2"/>
              <a:buChar char="q"/>
            </a:pPr>
            <a:r>
              <a:rPr lang="fr-FR" b="1" dirty="0" smtClean="0"/>
              <a:t> 20/02 : Emprunt bancaire : 100 000 DH.</a:t>
            </a:r>
            <a:r>
              <a:rPr lang="fr-FR" b="1" dirty="0" smtClean="0">
                <a:solidFill>
                  <a:srgbClr val="FFC000"/>
                </a:solidFill>
              </a:rPr>
              <a:t>	</a:t>
            </a:r>
            <a:endParaRPr lang="fr-FR" b="1" dirty="0">
              <a:solidFill>
                <a:srgbClr val="FFC000"/>
              </a:solidFill>
            </a:endParaRPr>
          </a:p>
          <a:p>
            <a:pPr lvl="2" algn="l">
              <a:buFont typeface="Wingdings" pitchFamily="2" charset="2"/>
              <a:buChar char="q"/>
            </a:pPr>
            <a:r>
              <a:rPr lang="fr-FR" b="1" dirty="0"/>
              <a:t> 25/09 : Acquisition d’un matériel de transport : 100 000 DH au comptant par chèque. </a:t>
            </a:r>
            <a:endParaRPr lang="fr-FR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 bwMode="auto">
          <a:xfrm>
            <a:off x="0" y="1000108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Rectangle 4"/>
          <p:cNvSpPr/>
          <p:nvPr/>
        </p:nvSpPr>
        <p:spPr>
          <a:xfrm>
            <a:off x="1356568" y="285728"/>
            <a:ext cx="64308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/>
              <a:t>L’organisation comptable</a:t>
            </a:r>
            <a:endParaRPr lang="fr-FR" sz="4400" dirty="0"/>
          </a:p>
        </p:txBody>
      </p:sp>
      <p:cxnSp>
        <p:nvCxnSpPr>
          <p:cNvPr id="7" name="Connecteur droit 6"/>
          <p:cNvCxnSpPr/>
          <p:nvPr/>
        </p:nvCxnSpPr>
        <p:spPr bwMode="auto">
          <a:xfrm rot="5400000">
            <a:off x="-1571656" y="4071930"/>
            <a:ext cx="55721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onnecteur droit 8"/>
          <p:cNvCxnSpPr/>
          <p:nvPr/>
        </p:nvCxnSpPr>
        <p:spPr bwMode="auto">
          <a:xfrm>
            <a:off x="1214414" y="1285860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cteur droit 11"/>
          <p:cNvCxnSpPr/>
          <p:nvPr/>
        </p:nvCxnSpPr>
        <p:spPr bwMode="auto">
          <a:xfrm>
            <a:off x="4500562" y="1285860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Connecteur droit 12"/>
          <p:cNvCxnSpPr/>
          <p:nvPr/>
        </p:nvCxnSpPr>
        <p:spPr bwMode="auto">
          <a:xfrm rot="5400000">
            <a:off x="4286260" y="4071930"/>
            <a:ext cx="55721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Connecteur droit 14"/>
          <p:cNvCxnSpPr/>
          <p:nvPr/>
        </p:nvCxnSpPr>
        <p:spPr bwMode="auto">
          <a:xfrm rot="5400000">
            <a:off x="5322111" y="4107649"/>
            <a:ext cx="55007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ZoneTexte 15"/>
          <p:cNvSpPr txBox="1"/>
          <p:nvPr/>
        </p:nvSpPr>
        <p:spPr>
          <a:xfrm>
            <a:off x="142844" y="1214422"/>
            <a:ext cx="90011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6 111        Achats de marchandises				        20 000                    </a:t>
            </a:r>
          </a:p>
          <a:p>
            <a:pPr algn="l"/>
            <a:r>
              <a:rPr lang="fr-FR" dirty="0" smtClean="0"/>
              <a:t>4411                                                 Fournisseur                                                 10 000</a:t>
            </a:r>
          </a:p>
          <a:p>
            <a:pPr algn="l"/>
            <a:r>
              <a:rPr lang="fr-FR" dirty="0" smtClean="0"/>
              <a:t>5141                                                 Banque                                                       10 000</a:t>
            </a:r>
          </a:p>
          <a:p>
            <a:pPr algn="l"/>
            <a:r>
              <a:rPr lang="fr-FR" dirty="0" smtClean="0"/>
              <a:t>                              Achats de marchandises, Facture A180</a:t>
            </a:r>
          </a:p>
          <a:p>
            <a:pPr algn="l"/>
            <a:endParaRPr lang="fr-FR" dirty="0" smtClean="0"/>
          </a:p>
          <a:p>
            <a:pPr marL="342900" indent="-342900" algn="l">
              <a:buAutoNum type="arabicPlain" startAt="6311"/>
            </a:pPr>
            <a:endParaRPr lang="fr-FR" dirty="0" smtClean="0"/>
          </a:p>
          <a:p>
            <a:pPr marL="342900" indent="-342900" algn="l">
              <a:buAutoNum type="arabicPlain" startAt="6311"/>
            </a:pPr>
            <a:r>
              <a:rPr lang="fr-FR" dirty="0" smtClean="0"/>
              <a:t>         Intérêts sur emprunt                                                            5 000                      </a:t>
            </a:r>
          </a:p>
          <a:p>
            <a:pPr marL="342900" indent="-342900" algn="l">
              <a:buAutoNum type="arabicPlain" startAt="5141"/>
            </a:pPr>
            <a:r>
              <a:rPr lang="fr-FR" dirty="0" smtClean="0"/>
              <a:t>                                                  Banque                                                       5 000      </a:t>
            </a:r>
          </a:p>
          <a:p>
            <a:pPr marL="342900" indent="-342900" algn="l"/>
            <a:r>
              <a:rPr lang="fr-FR" dirty="0" smtClean="0"/>
              <a:t>			Paiement des intérêts Ordre de virement N° 01                                     </a:t>
            </a:r>
          </a:p>
          <a:p>
            <a:pPr marL="342900" indent="-342900" algn="l"/>
            <a:endParaRPr lang="fr-FR" dirty="0" smtClean="0"/>
          </a:p>
          <a:p>
            <a:pPr marL="342900" indent="-342900" algn="l">
              <a:buAutoNum type="arabicPlain" startAt="3421"/>
            </a:pPr>
            <a:r>
              <a:rPr lang="fr-FR" dirty="0" smtClean="0"/>
              <a:t>         Client                                                                                   5 000                      </a:t>
            </a:r>
          </a:p>
          <a:p>
            <a:pPr marL="342900" indent="-342900" algn="l">
              <a:buAutoNum type="arabicPlain" startAt="5141"/>
            </a:pPr>
            <a:r>
              <a:rPr lang="fr-FR" dirty="0" smtClean="0"/>
              <a:t>         Banque                                                                                5 000                      </a:t>
            </a:r>
          </a:p>
          <a:p>
            <a:pPr marL="342900" indent="-342900" algn="l">
              <a:buAutoNum type="arabicPlain" startAt="5161"/>
            </a:pPr>
            <a:r>
              <a:rPr lang="fr-FR" dirty="0" smtClean="0"/>
              <a:t>         Caisse                                                                                 5 000                      </a:t>
            </a:r>
          </a:p>
          <a:p>
            <a:pPr marL="342900" indent="-342900" algn="l">
              <a:buAutoNum type="arabicPlain" startAt="7111"/>
            </a:pPr>
            <a:r>
              <a:rPr lang="fr-FR" dirty="0" smtClean="0"/>
              <a:t>                                                  Ventes de marchandises                           15 000   </a:t>
            </a:r>
          </a:p>
          <a:p>
            <a:pPr marL="342900" indent="-342900" algn="l"/>
            <a:r>
              <a:rPr lang="fr-FR" dirty="0" smtClean="0"/>
              <a:t>                             Ventes de marchandises, facture N° AT 747 </a:t>
            </a:r>
          </a:p>
          <a:p>
            <a:pPr marL="342900" indent="-342900" algn="l"/>
            <a:endParaRPr lang="fr-FR" dirty="0" smtClean="0"/>
          </a:p>
          <a:p>
            <a:pPr marL="342900" indent="-342900" algn="l">
              <a:buAutoNum type="arabicPlain" startAt="5141"/>
            </a:pPr>
            <a:r>
              <a:rPr lang="fr-FR" dirty="0" smtClean="0"/>
              <a:t>         Banque                                                                                14 000                      </a:t>
            </a:r>
          </a:p>
          <a:p>
            <a:pPr marL="342900" indent="-342900" algn="l"/>
            <a:r>
              <a:rPr lang="fr-FR" dirty="0" smtClean="0"/>
              <a:t>71271                                                Locations diverses reçues                         14 000       </a:t>
            </a:r>
          </a:p>
          <a:p>
            <a:pPr marL="342900" indent="-342900" algn="l"/>
            <a:r>
              <a:rPr lang="fr-FR" dirty="0" smtClean="0"/>
              <a:t>                                          Loyer reçu Chèque N° AF94</a:t>
            </a:r>
          </a:p>
          <a:p>
            <a:pPr marL="342900" indent="-342900" algn="l"/>
            <a:endParaRPr lang="fr-FR" dirty="0" smtClean="0"/>
          </a:p>
          <a:p>
            <a:pPr marL="342900" indent="-342900" algn="l"/>
            <a:r>
              <a:rPr lang="fr-FR" dirty="0" smtClean="0"/>
              <a:t>                 Totaux                                                                                  54 000    54 000     </a:t>
            </a:r>
          </a:p>
          <a:p>
            <a:pPr marL="342900" indent="-342900" algn="l"/>
            <a:endParaRPr lang="fr-FR" dirty="0" smtClean="0"/>
          </a:p>
        </p:txBody>
      </p:sp>
      <p:sp>
        <p:nvSpPr>
          <p:cNvPr id="17" name="ZoneTexte 16"/>
          <p:cNvSpPr txBox="1"/>
          <p:nvPr/>
        </p:nvSpPr>
        <p:spPr>
          <a:xfrm>
            <a:off x="3786182" y="10715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03/02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 bwMode="auto">
          <a:xfrm>
            <a:off x="1214414" y="2786058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eur droit 20"/>
          <p:cNvCxnSpPr/>
          <p:nvPr/>
        </p:nvCxnSpPr>
        <p:spPr bwMode="auto">
          <a:xfrm>
            <a:off x="4500562" y="2786058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ZoneTexte 21"/>
          <p:cNvSpPr txBox="1"/>
          <p:nvPr/>
        </p:nvSpPr>
        <p:spPr>
          <a:xfrm>
            <a:off x="3786182" y="255960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05/02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 bwMode="auto">
          <a:xfrm>
            <a:off x="1214414" y="3857628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cteur droit 23"/>
          <p:cNvCxnSpPr/>
          <p:nvPr/>
        </p:nvCxnSpPr>
        <p:spPr bwMode="auto">
          <a:xfrm>
            <a:off x="4500562" y="3857628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ZoneTexte 24"/>
          <p:cNvSpPr txBox="1"/>
          <p:nvPr/>
        </p:nvSpPr>
        <p:spPr>
          <a:xfrm>
            <a:off x="3786182" y="363117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10/02</a:t>
            </a:r>
            <a:endParaRPr lang="fr-FR" dirty="0"/>
          </a:p>
        </p:txBody>
      </p:sp>
      <p:cxnSp>
        <p:nvCxnSpPr>
          <p:cNvPr id="26" name="Connecteur droit 25"/>
          <p:cNvCxnSpPr/>
          <p:nvPr/>
        </p:nvCxnSpPr>
        <p:spPr bwMode="auto">
          <a:xfrm>
            <a:off x="1214414" y="5429264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Connecteur droit 26"/>
          <p:cNvCxnSpPr/>
          <p:nvPr/>
        </p:nvCxnSpPr>
        <p:spPr bwMode="auto">
          <a:xfrm>
            <a:off x="4500562" y="5429264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ZoneTexte 27"/>
          <p:cNvSpPr txBox="1"/>
          <p:nvPr/>
        </p:nvSpPr>
        <p:spPr>
          <a:xfrm>
            <a:off x="3786182" y="520280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15/02</a:t>
            </a:r>
            <a:endParaRPr lang="fr-FR" dirty="0"/>
          </a:p>
        </p:txBody>
      </p:sp>
      <p:cxnSp>
        <p:nvCxnSpPr>
          <p:cNvPr id="29" name="Connecteur droit 28"/>
          <p:cNvCxnSpPr/>
          <p:nvPr/>
        </p:nvCxnSpPr>
        <p:spPr bwMode="auto">
          <a:xfrm>
            <a:off x="1214414" y="6500834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cteur droit 29"/>
          <p:cNvCxnSpPr/>
          <p:nvPr/>
        </p:nvCxnSpPr>
        <p:spPr bwMode="auto">
          <a:xfrm>
            <a:off x="4500562" y="6500834"/>
            <a:ext cx="25717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cteur droit 31"/>
          <p:cNvCxnSpPr/>
          <p:nvPr/>
        </p:nvCxnSpPr>
        <p:spPr bwMode="auto">
          <a:xfrm>
            <a:off x="7072330" y="6500834"/>
            <a:ext cx="10001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Connecteur droit 32"/>
          <p:cNvCxnSpPr/>
          <p:nvPr/>
        </p:nvCxnSpPr>
        <p:spPr bwMode="auto">
          <a:xfrm>
            <a:off x="8072462" y="6500834"/>
            <a:ext cx="10001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yon">
  <a:themeElements>
    <a:clrScheme name="Rayon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Ray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yon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yon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13286</TotalTime>
  <Words>1102</Words>
  <Application>Microsoft Office PowerPoint</Application>
  <PresentationFormat>Affichage à l'écran (4:3)</PresentationFormat>
  <Paragraphs>302</Paragraphs>
  <Slides>18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Rayon</vt:lpstr>
      <vt:lpstr> L’organisation comptable</vt:lpstr>
      <vt:lpstr>www.tifawt.com</vt:lpstr>
      <vt:lpstr>Diapositive 3</vt:lpstr>
      <vt:lpstr>L’organisation comptable</vt:lpstr>
      <vt:lpstr>L’organisation comptable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Company>WINXP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Gouvernement d’entreprise et développement durable</dc:title>
  <dc:creator>User</dc:creator>
  <cp:lastModifiedBy>Light.user</cp:lastModifiedBy>
  <cp:revision>245</cp:revision>
  <dcterms:created xsi:type="dcterms:W3CDTF">2007-04-10T19:25:17Z</dcterms:created>
  <dcterms:modified xsi:type="dcterms:W3CDTF">2012-01-02T21:05:41Z</dcterms:modified>
</cp:coreProperties>
</file>